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22"/>
  </p:notesMasterIdLst>
  <p:sldIdLst>
    <p:sldId id="262" r:id="rId5"/>
    <p:sldId id="321" r:id="rId6"/>
    <p:sldId id="381" r:id="rId7"/>
    <p:sldId id="376" r:id="rId8"/>
    <p:sldId id="270" r:id="rId9"/>
    <p:sldId id="369" r:id="rId10"/>
    <p:sldId id="281" r:id="rId11"/>
    <p:sldId id="365" r:id="rId12"/>
    <p:sldId id="367" r:id="rId13"/>
    <p:sldId id="277" r:id="rId14"/>
    <p:sldId id="329" r:id="rId15"/>
    <p:sldId id="273" r:id="rId16"/>
    <p:sldId id="330" r:id="rId17"/>
    <p:sldId id="366" r:id="rId18"/>
    <p:sldId id="284" r:id="rId19"/>
    <p:sldId id="286" r:id="rId20"/>
    <p:sldId id="285" r:id="rId21"/>
    <p:sldId id="287" r:id="rId22"/>
    <p:sldId id="283" r:id="rId23"/>
    <p:sldId id="332" r:id="rId24"/>
    <p:sldId id="333" r:id="rId25"/>
    <p:sldId id="272" r:id="rId26"/>
    <p:sldId id="380" r:id="rId27"/>
    <p:sldId id="271" r:id="rId28"/>
    <p:sldId id="374" r:id="rId29"/>
    <p:sldId id="388" r:id="rId30"/>
    <p:sldId id="386" r:id="rId31"/>
    <p:sldId id="387" r:id="rId32"/>
    <p:sldId id="370" r:id="rId33"/>
    <p:sldId id="382" r:id="rId34"/>
    <p:sldId id="305" r:id="rId35"/>
    <p:sldId id="368" r:id="rId36"/>
    <p:sldId id="322" r:id="rId37"/>
    <p:sldId id="258" r:id="rId38"/>
    <p:sldId id="323" r:id="rId39"/>
    <p:sldId id="324" r:id="rId40"/>
    <p:sldId id="375" r:id="rId41"/>
    <p:sldId id="325" r:id="rId42"/>
    <p:sldId id="326" r:id="rId43"/>
    <p:sldId id="327" r:id="rId44"/>
    <p:sldId id="328" r:id="rId45"/>
    <p:sldId id="335" r:id="rId46"/>
    <p:sldId id="336" r:id="rId47"/>
    <p:sldId id="331" r:id="rId48"/>
    <p:sldId id="259" r:id="rId49"/>
    <p:sldId id="260" r:id="rId50"/>
    <p:sldId id="334" r:id="rId51"/>
    <p:sldId id="337" r:id="rId52"/>
    <p:sldId id="338" r:id="rId53"/>
    <p:sldId id="307" r:id="rId54"/>
    <p:sldId id="308" r:id="rId55"/>
    <p:sldId id="309" r:id="rId56"/>
    <p:sldId id="310" r:id="rId57"/>
    <p:sldId id="312" r:id="rId58"/>
    <p:sldId id="311" r:id="rId59"/>
    <p:sldId id="274" r:id="rId60"/>
    <p:sldId id="383" r:id="rId61"/>
    <p:sldId id="379" r:id="rId62"/>
    <p:sldId id="269" r:id="rId63"/>
    <p:sldId id="343" r:id="rId64"/>
    <p:sldId id="314" r:id="rId65"/>
    <p:sldId id="315" r:id="rId66"/>
    <p:sldId id="317" r:id="rId67"/>
    <p:sldId id="316" r:id="rId68"/>
    <p:sldId id="318" r:id="rId69"/>
    <p:sldId id="319" r:id="rId70"/>
    <p:sldId id="320" r:id="rId71"/>
    <p:sldId id="257" r:id="rId72"/>
    <p:sldId id="263" r:id="rId73"/>
    <p:sldId id="264" r:id="rId74"/>
    <p:sldId id="265" r:id="rId75"/>
    <p:sldId id="266" r:id="rId76"/>
    <p:sldId id="267" r:id="rId77"/>
    <p:sldId id="268" r:id="rId78"/>
    <p:sldId id="348" r:id="rId79"/>
    <p:sldId id="360" r:id="rId80"/>
    <p:sldId id="350" r:id="rId81"/>
    <p:sldId id="349" r:id="rId82"/>
    <p:sldId id="351" r:id="rId83"/>
    <p:sldId id="294" r:id="rId84"/>
    <p:sldId id="299" r:id="rId85"/>
    <p:sldId id="300" r:id="rId86"/>
    <p:sldId id="297" r:id="rId87"/>
    <p:sldId id="298" r:id="rId88"/>
    <p:sldId id="301" r:id="rId89"/>
    <p:sldId id="302" r:id="rId90"/>
    <p:sldId id="303" r:id="rId91"/>
    <p:sldId id="304" r:id="rId92"/>
    <p:sldId id="306" r:id="rId93"/>
    <p:sldId id="291" r:id="rId94"/>
    <p:sldId id="275" r:id="rId95"/>
    <p:sldId id="371" r:id="rId96"/>
    <p:sldId id="384" r:id="rId97"/>
    <p:sldId id="389" r:id="rId98"/>
    <p:sldId id="276" r:id="rId99"/>
    <p:sldId id="378" r:id="rId100"/>
    <p:sldId id="377" r:id="rId101"/>
    <p:sldId id="361" r:id="rId102"/>
    <p:sldId id="346" r:id="rId103"/>
    <p:sldId id="345" r:id="rId104"/>
    <p:sldId id="344" r:id="rId105"/>
    <p:sldId id="347" r:id="rId106"/>
    <p:sldId id="373" r:id="rId107"/>
    <p:sldId id="341" r:id="rId108"/>
    <p:sldId id="342" r:id="rId109"/>
    <p:sldId id="296" r:id="rId110"/>
    <p:sldId id="352" r:id="rId111"/>
    <p:sldId id="353" r:id="rId112"/>
    <p:sldId id="354" r:id="rId113"/>
    <p:sldId id="355" r:id="rId114"/>
    <p:sldId id="356" r:id="rId115"/>
    <p:sldId id="357" r:id="rId116"/>
    <p:sldId id="363" r:id="rId117"/>
    <p:sldId id="359" r:id="rId118"/>
    <p:sldId id="362" r:id="rId119"/>
    <p:sldId id="390" r:id="rId120"/>
    <p:sldId id="261" r:id="rId121"/>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08" autoAdjust="0"/>
    <p:restoredTop sz="94660"/>
  </p:normalViewPr>
  <p:slideViewPr>
    <p:cSldViewPr snapToGrid="0">
      <p:cViewPr varScale="1">
        <p:scale>
          <a:sx n="62" d="100"/>
          <a:sy n="62" d="100"/>
        </p:scale>
        <p:origin x="504" y="28"/>
      </p:cViewPr>
      <p:guideLst/>
    </p:cSldViewPr>
  </p:slideViewPr>
  <p:notesTextViewPr>
    <p:cViewPr>
      <p:scale>
        <a:sx n="1" d="1"/>
        <a:sy n="1" d="1"/>
      </p:scale>
      <p:origin x="0" y="0"/>
    </p:cViewPr>
  </p:notesTextViewPr>
  <p:sorterViewPr>
    <p:cViewPr>
      <p:scale>
        <a:sx n="100" d="100"/>
        <a:sy n="100" d="100"/>
      </p:scale>
      <p:origin x="0" y="-2800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presProps" Target="presProp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viewProps" Target="viewProps.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microsoft.com/office/2016/11/relationships/changesInfo" Target="changesInfos/changesInfo1.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e-Marie Haikio" userId="d857b0d5-b89d-4400-a0b9-0a9e2b406479" providerId="ADAL" clId="{DC180EE5-16FE-4D47-B7E6-26C7881DB170}"/>
    <pc:docChg chg="undo custSel modSld">
      <pc:chgData name="Anne-Marie Haikio" userId="d857b0d5-b89d-4400-a0b9-0a9e2b406479" providerId="ADAL" clId="{DC180EE5-16FE-4D47-B7E6-26C7881DB170}" dt="2024-03-12T14:52:07.449" v="34" actId="6549"/>
      <pc:docMkLst>
        <pc:docMk/>
      </pc:docMkLst>
      <pc:sldChg chg="modSp mod">
        <pc:chgData name="Anne-Marie Haikio" userId="d857b0d5-b89d-4400-a0b9-0a9e2b406479" providerId="ADAL" clId="{DC180EE5-16FE-4D47-B7E6-26C7881DB170}" dt="2024-03-12T14:39:08.750" v="26" actId="20577"/>
        <pc:sldMkLst>
          <pc:docMk/>
          <pc:sldMk cId="1359559061" sldId="258"/>
        </pc:sldMkLst>
        <pc:spChg chg="mod">
          <ac:chgData name="Anne-Marie Haikio" userId="d857b0d5-b89d-4400-a0b9-0a9e2b406479" providerId="ADAL" clId="{DC180EE5-16FE-4D47-B7E6-26C7881DB170}" dt="2024-03-12T14:39:08.750" v="26" actId="20577"/>
          <ac:spMkLst>
            <pc:docMk/>
            <pc:sldMk cId="1359559061" sldId="258"/>
            <ac:spMk id="3" creationId="{00000000-0000-0000-0000-000000000000}"/>
          </ac:spMkLst>
        </pc:spChg>
      </pc:sldChg>
      <pc:sldChg chg="modSp mod">
        <pc:chgData name="Anne-Marie Haikio" userId="d857b0d5-b89d-4400-a0b9-0a9e2b406479" providerId="ADAL" clId="{DC180EE5-16FE-4D47-B7E6-26C7881DB170}" dt="2024-03-12T14:38:41.648" v="24" actId="27636"/>
        <pc:sldMkLst>
          <pc:docMk/>
          <pc:sldMk cId="4025650861" sldId="305"/>
        </pc:sldMkLst>
        <pc:spChg chg="mod">
          <ac:chgData name="Anne-Marie Haikio" userId="d857b0d5-b89d-4400-a0b9-0a9e2b406479" providerId="ADAL" clId="{DC180EE5-16FE-4D47-B7E6-26C7881DB170}" dt="2024-03-12T14:38:41.648" v="24" actId="27636"/>
          <ac:spMkLst>
            <pc:docMk/>
            <pc:sldMk cId="4025650861" sldId="305"/>
            <ac:spMk id="3" creationId="{EAAC850E-C8C9-D2C2-02E0-3A1C4B5F5070}"/>
          </ac:spMkLst>
        </pc:spChg>
      </pc:sldChg>
      <pc:sldChg chg="modSp mod">
        <pc:chgData name="Anne-Marie Haikio" userId="d857b0d5-b89d-4400-a0b9-0a9e2b406479" providerId="ADAL" clId="{DC180EE5-16FE-4D47-B7E6-26C7881DB170}" dt="2024-03-12T14:52:07.449" v="34" actId="6549"/>
        <pc:sldMkLst>
          <pc:docMk/>
          <pc:sldMk cId="1745020742" sldId="306"/>
        </pc:sldMkLst>
        <pc:spChg chg="mod">
          <ac:chgData name="Anne-Marie Haikio" userId="d857b0d5-b89d-4400-a0b9-0a9e2b406479" providerId="ADAL" clId="{DC180EE5-16FE-4D47-B7E6-26C7881DB170}" dt="2024-03-12T14:52:07.449" v="34" actId="6549"/>
          <ac:spMkLst>
            <pc:docMk/>
            <pc:sldMk cId="1745020742" sldId="306"/>
            <ac:spMk id="3" creationId="{65E7C2CC-0640-11A7-5C65-13EB5565237E}"/>
          </ac:spMkLst>
        </pc:spChg>
      </pc:sldChg>
      <pc:sldChg chg="modSp mod">
        <pc:chgData name="Anne-Marie Haikio" userId="d857b0d5-b89d-4400-a0b9-0a9e2b406479" providerId="ADAL" clId="{DC180EE5-16FE-4D47-B7E6-26C7881DB170}" dt="2024-03-12T14:42:45.305" v="27" actId="1076"/>
        <pc:sldMkLst>
          <pc:docMk/>
          <pc:sldMk cId="2348345650" sldId="308"/>
        </pc:sldMkLst>
        <pc:picChg chg="mod">
          <ac:chgData name="Anne-Marie Haikio" userId="d857b0d5-b89d-4400-a0b9-0a9e2b406479" providerId="ADAL" clId="{DC180EE5-16FE-4D47-B7E6-26C7881DB170}" dt="2024-03-12T14:42:45.305" v="27" actId="1076"/>
          <ac:picMkLst>
            <pc:docMk/>
            <pc:sldMk cId="2348345650" sldId="308"/>
            <ac:picMk id="4" creationId="{741352B6-46D2-28B3-95CF-DB990F8A6E87}"/>
          </ac:picMkLst>
        </pc:picChg>
      </pc:sldChg>
      <pc:sldChg chg="modSp mod">
        <pc:chgData name="Anne-Marie Haikio" userId="d857b0d5-b89d-4400-a0b9-0a9e2b406479" providerId="ADAL" clId="{DC180EE5-16FE-4D47-B7E6-26C7881DB170}" dt="2024-03-12T14:45:29.451" v="28" actId="1036"/>
        <pc:sldMkLst>
          <pc:docMk/>
          <pc:sldMk cId="1849239192" sldId="317"/>
        </pc:sldMkLst>
        <pc:picChg chg="mod">
          <ac:chgData name="Anne-Marie Haikio" userId="d857b0d5-b89d-4400-a0b9-0a9e2b406479" providerId="ADAL" clId="{DC180EE5-16FE-4D47-B7E6-26C7881DB170}" dt="2024-03-12T14:45:29.451" v="28" actId="1036"/>
          <ac:picMkLst>
            <pc:docMk/>
            <pc:sldMk cId="1849239192" sldId="317"/>
            <ac:picMk id="4" creationId="{F44B2E55-61A0-CA94-8076-06E33A9165E7}"/>
          </ac:picMkLst>
        </pc:picChg>
      </pc:sldChg>
      <pc:sldChg chg="modSp mod">
        <pc:chgData name="Anne-Marie Haikio" userId="d857b0d5-b89d-4400-a0b9-0a9e2b406479" providerId="ADAL" clId="{DC180EE5-16FE-4D47-B7E6-26C7881DB170}" dt="2024-03-12T14:31:00.641" v="22" actId="20577"/>
        <pc:sldMkLst>
          <pc:docMk/>
          <pc:sldMk cId="3900206257" sldId="333"/>
        </pc:sldMkLst>
        <pc:spChg chg="mod">
          <ac:chgData name="Anne-Marie Haikio" userId="d857b0d5-b89d-4400-a0b9-0a9e2b406479" providerId="ADAL" clId="{DC180EE5-16FE-4D47-B7E6-26C7881DB170}" dt="2024-03-12T14:31:00.641" v="22" actId="20577"/>
          <ac:spMkLst>
            <pc:docMk/>
            <pc:sldMk cId="3900206257" sldId="333"/>
            <ac:spMk id="4" creationId="{5C7768A3-5A46-D001-DE84-447E6B8DB47B}"/>
          </ac:spMkLst>
        </pc:spChg>
      </pc:sldChg>
      <pc:sldChg chg="modSp mod">
        <pc:chgData name="Anne-Marie Haikio" userId="d857b0d5-b89d-4400-a0b9-0a9e2b406479" providerId="ADAL" clId="{DC180EE5-16FE-4D47-B7E6-26C7881DB170}" dt="2024-03-12T14:50:54.716" v="33" actId="6549"/>
        <pc:sldMkLst>
          <pc:docMk/>
          <pc:sldMk cId="0" sldId="348"/>
        </pc:sldMkLst>
        <pc:spChg chg="mod">
          <ac:chgData name="Anne-Marie Haikio" userId="d857b0d5-b89d-4400-a0b9-0a9e2b406479" providerId="ADAL" clId="{DC180EE5-16FE-4D47-B7E6-26C7881DB170}" dt="2024-03-12T14:50:54.716" v="33" actId="6549"/>
          <ac:spMkLst>
            <pc:docMk/>
            <pc:sldMk cId="0" sldId="348"/>
            <ac:spMk id="131" creationId="{00000000-0000-0000-0000-000000000000}"/>
          </ac:spMkLst>
        </pc:spChg>
      </pc:sldChg>
    </pc:docChg>
  </pc:docChgLst>
  <pc:docChgLst>
    <pc:chgData name="Kiviharju Minna" userId="a4301af6-58c1-4565-b48a-5d0b97851b1c" providerId="ADAL" clId="{B14FCB34-7279-463B-ABCB-DA99E87A1222}"/>
    <pc:docChg chg="undo custSel addSld delSld modSld sldOrd">
      <pc:chgData name="Kiviharju Minna" userId="a4301af6-58c1-4565-b48a-5d0b97851b1c" providerId="ADAL" clId="{B14FCB34-7279-463B-ABCB-DA99E87A1222}" dt="2023-12-22T08:45:36.135" v="1626" actId="20577"/>
      <pc:docMkLst>
        <pc:docMk/>
      </pc:docMkLst>
      <pc:sldChg chg="ord">
        <pc:chgData name="Kiviharju Minna" userId="a4301af6-58c1-4565-b48a-5d0b97851b1c" providerId="ADAL" clId="{B14FCB34-7279-463B-ABCB-DA99E87A1222}" dt="2023-12-22T07:55:28.820" v="996"/>
        <pc:sldMkLst>
          <pc:docMk/>
          <pc:sldMk cId="2564880874" sldId="257"/>
        </pc:sldMkLst>
      </pc:sldChg>
      <pc:sldChg chg="modSp mod">
        <pc:chgData name="Kiviharju Minna" userId="a4301af6-58c1-4565-b48a-5d0b97851b1c" providerId="ADAL" clId="{B14FCB34-7279-463B-ABCB-DA99E87A1222}" dt="2023-12-22T08:40:36.625" v="1540" actId="20577"/>
        <pc:sldMkLst>
          <pc:docMk/>
          <pc:sldMk cId="3758670247" sldId="261"/>
        </pc:sldMkLst>
        <pc:spChg chg="mod">
          <ac:chgData name="Kiviharju Minna" userId="a4301af6-58c1-4565-b48a-5d0b97851b1c" providerId="ADAL" clId="{B14FCB34-7279-463B-ABCB-DA99E87A1222}" dt="2023-12-22T08:40:36.625" v="1540" actId="20577"/>
          <ac:spMkLst>
            <pc:docMk/>
            <pc:sldMk cId="3758670247" sldId="261"/>
            <ac:spMk id="3" creationId="{1729B68C-2C11-4FE5-4D61-A9AE8EE9D1A9}"/>
          </ac:spMkLst>
        </pc:spChg>
      </pc:sldChg>
      <pc:sldChg chg="ord">
        <pc:chgData name="Kiviharju Minna" userId="a4301af6-58c1-4565-b48a-5d0b97851b1c" providerId="ADAL" clId="{B14FCB34-7279-463B-ABCB-DA99E87A1222}" dt="2023-12-22T07:55:28.820" v="996"/>
        <pc:sldMkLst>
          <pc:docMk/>
          <pc:sldMk cId="1917311417" sldId="263"/>
        </pc:sldMkLst>
      </pc:sldChg>
      <pc:sldChg chg="ord">
        <pc:chgData name="Kiviharju Minna" userId="a4301af6-58c1-4565-b48a-5d0b97851b1c" providerId="ADAL" clId="{B14FCB34-7279-463B-ABCB-DA99E87A1222}" dt="2023-12-22T07:55:28.820" v="996"/>
        <pc:sldMkLst>
          <pc:docMk/>
          <pc:sldMk cId="4241265891" sldId="264"/>
        </pc:sldMkLst>
      </pc:sldChg>
      <pc:sldChg chg="ord">
        <pc:chgData name="Kiviharju Minna" userId="a4301af6-58c1-4565-b48a-5d0b97851b1c" providerId="ADAL" clId="{B14FCB34-7279-463B-ABCB-DA99E87A1222}" dt="2023-12-22T07:55:28.820" v="996"/>
        <pc:sldMkLst>
          <pc:docMk/>
          <pc:sldMk cId="2715239699" sldId="265"/>
        </pc:sldMkLst>
      </pc:sldChg>
      <pc:sldChg chg="ord">
        <pc:chgData name="Kiviharju Minna" userId="a4301af6-58c1-4565-b48a-5d0b97851b1c" providerId="ADAL" clId="{B14FCB34-7279-463B-ABCB-DA99E87A1222}" dt="2023-12-22T07:55:28.820" v="996"/>
        <pc:sldMkLst>
          <pc:docMk/>
          <pc:sldMk cId="3416598814" sldId="266"/>
        </pc:sldMkLst>
      </pc:sldChg>
      <pc:sldChg chg="ord">
        <pc:chgData name="Kiviharju Minna" userId="a4301af6-58c1-4565-b48a-5d0b97851b1c" providerId="ADAL" clId="{B14FCB34-7279-463B-ABCB-DA99E87A1222}" dt="2023-12-22T07:55:28.820" v="996"/>
        <pc:sldMkLst>
          <pc:docMk/>
          <pc:sldMk cId="2537197048" sldId="267"/>
        </pc:sldMkLst>
      </pc:sldChg>
      <pc:sldChg chg="ord">
        <pc:chgData name="Kiviharju Minna" userId="a4301af6-58c1-4565-b48a-5d0b97851b1c" providerId="ADAL" clId="{B14FCB34-7279-463B-ABCB-DA99E87A1222}" dt="2023-12-22T07:55:28.820" v="996"/>
        <pc:sldMkLst>
          <pc:docMk/>
          <pc:sldMk cId="4122760923" sldId="268"/>
        </pc:sldMkLst>
      </pc:sldChg>
      <pc:sldChg chg="ord">
        <pc:chgData name="Kiviharju Minna" userId="a4301af6-58c1-4565-b48a-5d0b97851b1c" providerId="ADAL" clId="{B14FCB34-7279-463B-ABCB-DA99E87A1222}" dt="2023-12-22T07:55:28.820" v="996"/>
        <pc:sldMkLst>
          <pc:docMk/>
          <pc:sldMk cId="2449997346" sldId="269"/>
        </pc:sldMkLst>
      </pc:sldChg>
      <pc:sldChg chg="addSp modSp mod">
        <pc:chgData name="Kiviharju Minna" userId="a4301af6-58c1-4565-b48a-5d0b97851b1c" providerId="ADAL" clId="{B14FCB34-7279-463B-ABCB-DA99E87A1222}" dt="2023-12-22T07:42:18.262" v="980" actId="14100"/>
        <pc:sldMkLst>
          <pc:docMk/>
          <pc:sldMk cId="1795023351" sldId="272"/>
        </pc:sldMkLst>
        <pc:spChg chg="mod">
          <ac:chgData name="Kiviharju Minna" userId="a4301af6-58c1-4565-b48a-5d0b97851b1c" providerId="ADAL" clId="{B14FCB34-7279-463B-ABCB-DA99E87A1222}" dt="2023-12-22T07:42:18.262" v="980" actId="14100"/>
          <ac:spMkLst>
            <pc:docMk/>
            <pc:sldMk cId="1795023351" sldId="272"/>
            <ac:spMk id="2" creationId="{9AAA5657-446B-F365-8EC5-7E83C1FAA684}"/>
          </ac:spMkLst>
        </pc:spChg>
        <pc:spChg chg="add mod">
          <ac:chgData name="Kiviharju Minna" userId="a4301af6-58c1-4565-b48a-5d0b97851b1c" providerId="ADAL" clId="{B14FCB34-7279-463B-ABCB-DA99E87A1222}" dt="2023-12-22T07:42:11.389" v="979" actId="255"/>
          <ac:spMkLst>
            <pc:docMk/>
            <pc:sldMk cId="1795023351" sldId="272"/>
            <ac:spMk id="3" creationId="{694E7EA6-0A91-61E4-D51A-0A0AD30BE544}"/>
          </ac:spMkLst>
        </pc:spChg>
      </pc:sldChg>
      <pc:sldChg chg="ord">
        <pc:chgData name="Kiviharju Minna" userId="a4301af6-58c1-4565-b48a-5d0b97851b1c" providerId="ADAL" clId="{B14FCB34-7279-463B-ABCB-DA99E87A1222}" dt="2023-12-22T07:35:47.256" v="805"/>
        <pc:sldMkLst>
          <pc:docMk/>
          <pc:sldMk cId="3135814914" sldId="273"/>
        </pc:sldMkLst>
      </pc:sldChg>
      <pc:sldChg chg="modSp mod ord">
        <pc:chgData name="Kiviharju Minna" userId="a4301af6-58c1-4565-b48a-5d0b97851b1c" providerId="ADAL" clId="{B14FCB34-7279-463B-ABCB-DA99E87A1222}" dt="2023-12-22T07:34:39.405" v="803" actId="6549"/>
        <pc:sldMkLst>
          <pc:docMk/>
          <pc:sldMk cId="1019252692" sldId="277"/>
        </pc:sldMkLst>
        <pc:spChg chg="mod">
          <ac:chgData name="Kiviharju Minna" userId="a4301af6-58c1-4565-b48a-5d0b97851b1c" providerId="ADAL" clId="{B14FCB34-7279-463B-ABCB-DA99E87A1222}" dt="2023-12-22T07:34:39.405" v="803" actId="6549"/>
          <ac:spMkLst>
            <pc:docMk/>
            <pc:sldMk cId="1019252692" sldId="277"/>
            <ac:spMk id="3" creationId="{61292E04-5D4D-C80B-51D6-122F21FFD5E0}"/>
          </ac:spMkLst>
        </pc:spChg>
      </pc:sldChg>
      <pc:sldChg chg="ord">
        <pc:chgData name="Kiviharju Minna" userId="a4301af6-58c1-4565-b48a-5d0b97851b1c" providerId="ADAL" clId="{B14FCB34-7279-463B-ABCB-DA99E87A1222}" dt="2023-12-22T07:33:52.581" v="772"/>
        <pc:sldMkLst>
          <pc:docMk/>
          <pc:sldMk cId="4134140157" sldId="281"/>
        </pc:sldMkLst>
      </pc:sldChg>
      <pc:sldChg chg="modSp mod ord">
        <pc:chgData name="Kiviharju Minna" userId="a4301af6-58c1-4565-b48a-5d0b97851b1c" providerId="ADAL" clId="{B14FCB34-7279-463B-ABCB-DA99E87A1222}" dt="2023-12-22T07:39:40.344" v="850" actId="1036"/>
        <pc:sldMkLst>
          <pc:docMk/>
          <pc:sldMk cId="3277676774" sldId="283"/>
        </pc:sldMkLst>
        <pc:spChg chg="mod">
          <ac:chgData name="Kiviharju Minna" userId="a4301af6-58c1-4565-b48a-5d0b97851b1c" providerId="ADAL" clId="{B14FCB34-7279-463B-ABCB-DA99E87A1222}" dt="2023-12-22T07:39:34.629" v="832" actId="20577"/>
          <ac:spMkLst>
            <pc:docMk/>
            <pc:sldMk cId="3277676774" sldId="283"/>
            <ac:spMk id="2" creationId="{9AAA5657-446B-F365-8EC5-7E83C1FAA684}"/>
          </ac:spMkLst>
        </pc:spChg>
        <pc:spChg chg="mod">
          <ac:chgData name="Kiviharju Minna" userId="a4301af6-58c1-4565-b48a-5d0b97851b1c" providerId="ADAL" clId="{B14FCB34-7279-463B-ABCB-DA99E87A1222}" dt="2023-12-22T07:39:40.344" v="850" actId="1036"/>
          <ac:spMkLst>
            <pc:docMk/>
            <pc:sldMk cId="3277676774" sldId="283"/>
            <ac:spMk id="3" creationId="{61292E04-5D4D-C80B-51D6-122F21FFD5E0}"/>
          </ac:spMkLst>
        </pc:spChg>
      </pc:sldChg>
      <pc:sldChg chg="ord">
        <pc:chgData name="Kiviharju Minna" userId="a4301af6-58c1-4565-b48a-5d0b97851b1c" providerId="ADAL" clId="{B14FCB34-7279-463B-ABCB-DA99E87A1222}" dt="2023-12-22T07:37:21.067" v="807"/>
        <pc:sldMkLst>
          <pc:docMk/>
          <pc:sldMk cId="1572269995" sldId="284"/>
        </pc:sldMkLst>
      </pc:sldChg>
      <pc:sldChg chg="addSp modSp mod ord">
        <pc:chgData name="Kiviharju Minna" userId="a4301af6-58c1-4565-b48a-5d0b97851b1c" providerId="ADAL" clId="{B14FCB34-7279-463B-ABCB-DA99E87A1222}" dt="2023-12-22T08:15:05.367" v="1360" actId="14100"/>
        <pc:sldMkLst>
          <pc:docMk/>
          <pc:sldMk cId="1170216950" sldId="285"/>
        </pc:sldMkLst>
        <pc:spChg chg="mod">
          <ac:chgData name="Kiviharju Minna" userId="a4301af6-58c1-4565-b48a-5d0b97851b1c" providerId="ADAL" clId="{B14FCB34-7279-463B-ABCB-DA99E87A1222}" dt="2023-12-22T08:15:05.367" v="1360" actId="14100"/>
          <ac:spMkLst>
            <pc:docMk/>
            <pc:sldMk cId="1170216950" sldId="285"/>
            <ac:spMk id="3" creationId="{61292E04-5D4D-C80B-51D6-122F21FFD5E0}"/>
          </ac:spMkLst>
        </pc:spChg>
        <pc:spChg chg="add mod">
          <ac:chgData name="Kiviharju Minna" userId="a4301af6-58c1-4565-b48a-5d0b97851b1c" providerId="ADAL" clId="{B14FCB34-7279-463B-ABCB-DA99E87A1222}" dt="2023-12-22T08:10:51.637" v="1324" actId="1076"/>
          <ac:spMkLst>
            <pc:docMk/>
            <pc:sldMk cId="1170216950" sldId="285"/>
            <ac:spMk id="4" creationId="{E81A0129-CE1F-AA6C-3EBE-E64192B79EFE}"/>
          </ac:spMkLst>
        </pc:spChg>
        <pc:picChg chg="mod">
          <ac:chgData name="Kiviharju Minna" userId="a4301af6-58c1-4565-b48a-5d0b97851b1c" providerId="ADAL" clId="{B14FCB34-7279-463B-ABCB-DA99E87A1222}" dt="2023-12-22T08:14:54.431" v="1358" actId="1076"/>
          <ac:picMkLst>
            <pc:docMk/>
            <pc:sldMk cId="1170216950" sldId="285"/>
            <ac:picMk id="5" creationId="{97F5893A-1445-5E1F-0C6B-7D7D147653C1}"/>
          </ac:picMkLst>
        </pc:picChg>
        <pc:picChg chg="add mod">
          <ac:chgData name="Kiviharju Minna" userId="a4301af6-58c1-4565-b48a-5d0b97851b1c" providerId="ADAL" clId="{B14FCB34-7279-463B-ABCB-DA99E87A1222}" dt="2023-12-22T08:14:37.149" v="1353" actId="1076"/>
          <ac:picMkLst>
            <pc:docMk/>
            <pc:sldMk cId="1170216950" sldId="285"/>
            <ac:picMk id="6" creationId="{AD05A1E7-54CF-829E-67B2-62CEC09499A2}"/>
          </ac:picMkLst>
        </pc:picChg>
      </pc:sldChg>
      <pc:sldChg chg="addSp modSp mod ord">
        <pc:chgData name="Kiviharju Minna" userId="a4301af6-58c1-4565-b48a-5d0b97851b1c" providerId="ADAL" clId="{B14FCB34-7279-463B-ABCB-DA99E87A1222}" dt="2023-12-22T08:13:22.677" v="1336"/>
        <pc:sldMkLst>
          <pc:docMk/>
          <pc:sldMk cId="3508292504" sldId="286"/>
        </pc:sldMkLst>
        <pc:spChg chg="add mod">
          <ac:chgData name="Kiviharju Minna" userId="a4301af6-58c1-4565-b48a-5d0b97851b1c" providerId="ADAL" clId="{B14FCB34-7279-463B-ABCB-DA99E87A1222}" dt="2023-12-22T08:10:27.627" v="1322" actId="1037"/>
          <ac:spMkLst>
            <pc:docMk/>
            <pc:sldMk cId="3508292504" sldId="286"/>
            <ac:spMk id="4" creationId="{0D8D69F5-6F9C-9070-E100-A5BA9D3077E6}"/>
          </ac:spMkLst>
        </pc:spChg>
      </pc:sldChg>
      <pc:sldChg chg="addSp modSp mod ord">
        <pc:chgData name="Kiviharju Minna" userId="a4301af6-58c1-4565-b48a-5d0b97851b1c" providerId="ADAL" clId="{B14FCB34-7279-463B-ABCB-DA99E87A1222}" dt="2023-12-22T08:39:30.426" v="1489" actId="1076"/>
        <pc:sldMkLst>
          <pc:docMk/>
          <pc:sldMk cId="1686648158" sldId="287"/>
        </pc:sldMkLst>
        <pc:spChg chg="ord">
          <ac:chgData name="Kiviharju Minna" userId="a4301af6-58c1-4565-b48a-5d0b97851b1c" providerId="ADAL" clId="{B14FCB34-7279-463B-ABCB-DA99E87A1222}" dt="2023-12-22T08:36:55.117" v="1463" actId="167"/>
          <ac:spMkLst>
            <pc:docMk/>
            <pc:sldMk cId="1686648158" sldId="287"/>
            <ac:spMk id="3" creationId="{61292E04-5D4D-C80B-51D6-122F21FFD5E0}"/>
          </ac:spMkLst>
        </pc:spChg>
        <pc:picChg chg="add mod">
          <ac:chgData name="Kiviharju Minna" userId="a4301af6-58c1-4565-b48a-5d0b97851b1c" providerId="ADAL" clId="{B14FCB34-7279-463B-ABCB-DA99E87A1222}" dt="2023-12-22T08:38:02.854" v="1482" actId="1076"/>
          <ac:picMkLst>
            <pc:docMk/>
            <pc:sldMk cId="1686648158" sldId="287"/>
            <ac:picMk id="5" creationId="{D32625BF-9B91-24D2-DBDD-C6ED7BD126F3}"/>
          </ac:picMkLst>
        </pc:picChg>
        <pc:picChg chg="add mod ord modCrop">
          <ac:chgData name="Kiviharju Minna" userId="a4301af6-58c1-4565-b48a-5d0b97851b1c" providerId="ADAL" clId="{B14FCB34-7279-463B-ABCB-DA99E87A1222}" dt="2023-12-22T08:37:55.597" v="1479" actId="1076"/>
          <ac:picMkLst>
            <pc:docMk/>
            <pc:sldMk cId="1686648158" sldId="287"/>
            <ac:picMk id="6" creationId="{AC76BA5E-D205-4717-31F4-1433620B4B4C}"/>
          </ac:picMkLst>
        </pc:picChg>
        <pc:picChg chg="add mod modCrop">
          <ac:chgData name="Kiviharju Minna" userId="a4301af6-58c1-4565-b48a-5d0b97851b1c" providerId="ADAL" clId="{B14FCB34-7279-463B-ABCB-DA99E87A1222}" dt="2023-12-22T08:38:57.097" v="1487" actId="1076"/>
          <ac:picMkLst>
            <pc:docMk/>
            <pc:sldMk cId="1686648158" sldId="287"/>
            <ac:picMk id="7" creationId="{645863B2-24E7-D006-DAA9-3C98B413D27C}"/>
          </ac:picMkLst>
        </pc:picChg>
        <pc:picChg chg="add mod modCrop">
          <ac:chgData name="Kiviharju Minna" userId="a4301af6-58c1-4565-b48a-5d0b97851b1c" providerId="ADAL" clId="{B14FCB34-7279-463B-ABCB-DA99E87A1222}" dt="2023-12-22T08:38:29.206" v="1484" actId="1076"/>
          <ac:picMkLst>
            <pc:docMk/>
            <pc:sldMk cId="1686648158" sldId="287"/>
            <ac:picMk id="8" creationId="{45283A31-15D4-3C37-3C30-9F3CBF6C2E88}"/>
          </ac:picMkLst>
        </pc:picChg>
        <pc:picChg chg="add mod modCrop">
          <ac:chgData name="Kiviharju Minna" userId="a4301af6-58c1-4565-b48a-5d0b97851b1c" providerId="ADAL" clId="{B14FCB34-7279-463B-ABCB-DA99E87A1222}" dt="2023-12-22T08:33:52.709" v="1426" actId="1076"/>
          <ac:picMkLst>
            <pc:docMk/>
            <pc:sldMk cId="1686648158" sldId="287"/>
            <ac:picMk id="9" creationId="{2E0D0D8A-FA21-CACB-F388-1472F0D41BAA}"/>
          </ac:picMkLst>
        </pc:picChg>
        <pc:picChg chg="add mod modCrop">
          <ac:chgData name="Kiviharju Minna" userId="a4301af6-58c1-4565-b48a-5d0b97851b1c" providerId="ADAL" clId="{B14FCB34-7279-463B-ABCB-DA99E87A1222}" dt="2023-12-22T08:38:00.948" v="1481" actId="1076"/>
          <ac:picMkLst>
            <pc:docMk/>
            <pc:sldMk cId="1686648158" sldId="287"/>
            <ac:picMk id="10" creationId="{0BB5E16D-8003-0A31-43B6-4D540EA90BF3}"/>
          </ac:picMkLst>
        </pc:picChg>
        <pc:picChg chg="add mod modCrop">
          <ac:chgData name="Kiviharju Minna" userId="a4301af6-58c1-4565-b48a-5d0b97851b1c" providerId="ADAL" clId="{B14FCB34-7279-463B-ABCB-DA99E87A1222}" dt="2023-12-22T08:35:36.782" v="1447" actId="1076"/>
          <ac:picMkLst>
            <pc:docMk/>
            <pc:sldMk cId="1686648158" sldId="287"/>
            <ac:picMk id="11" creationId="{AB9483F5-AF3B-6696-F6D3-9EDA8993A0DE}"/>
          </ac:picMkLst>
        </pc:picChg>
        <pc:picChg chg="add mod ord modCrop">
          <ac:chgData name="Kiviharju Minna" userId="a4301af6-58c1-4565-b48a-5d0b97851b1c" providerId="ADAL" clId="{B14FCB34-7279-463B-ABCB-DA99E87A1222}" dt="2023-12-22T08:39:30.426" v="1489" actId="1076"/>
          <ac:picMkLst>
            <pc:docMk/>
            <pc:sldMk cId="1686648158" sldId="287"/>
            <ac:picMk id="12" creationId="{714E4B21-1474-3C9C-60A4-475A96FCB152}"/>
          </ac:picMkLst>
        </pc:picChg>
        <pc:picChg chg="add mod">
          <ac:chgData name="Kiviharju Minna" userId="a4301af6-58c1-4565-b48a-5d0b97851b1c" providerId="ADAL" clId="{B14FCB34-7279-463B-ABCB-DA99E87A1222}" dt="2023-12-22T08:38:04.928" v="1483" actId="1076"/>
          <ac:picMkLst>
            <pc:docMk/>
            <pc:sldMk cId="1686648158" sldId="287"/>
            <ac:picMk id="13" creationId="{1959B3E3-709F-E8A1-A78E-5604B60C623B}"/>
          </ac:picMkLst>
        </pc:picChg>
        <pc:picChg chg="add mod">
          <ac:chgData name="Kiviharju Minna" userId="a4301af6-58c1-4565-b48a-5d0b97851b1c" providerId="ADAL" clId="{B14FCB34-7279-463B-ABCB-DA99E87A1222}" dt="2023-12-22T08:36:42.703" v="1462" actId="1076"/>
          <ac:picMkLst>
            <pc:docMk/>
            <pc:sldMk cId="1686648158" sldId="287"/>
            <ac:picMk id="14" creationId="{03F3CBEC-F04B-5652-BEB3-E662C8D9C672}"/>
          </ac:picMkLst>
        </pc:picChg>
        <pc:picChg chg="add mod">
          <ac:chgData name="Kiviharju Minna" userId="a4301af6-58c1-4565-b48a-5d0b97851b1c" providerId="ADAL" clId="{B14FCB34-7279-463B-ABCB-DA99E87A1222}" dt="2023-12-22T08:36:22.260" v="1458" actId="1076"/>
          <ac:picMkLst>
            <pc:docMk/>
            <pc:sldMk cId="1686648158" sldId="287"/>
            <ac:picMk id="15" creationId="{801205CC-9E7C-841A-CEDF-E81F8F103C60}"/>
          </ac:picMkLst>
        </pc:picChg>
        <pc:picChg chg="add mod">
          <ac:chgData name="Kiviharju Minna" userId="a4301af6-58c1-4565-b48a-5d0b97851b1c" providerId="ADAL" clId="{B14FCB34-7279-463B-ABCB-DA99E87A1222}" dt="2023-12-22T08:37:58.037" v="1480" actId="1076"/>
          <ac:picMkLst>
            <pc:docMk/>
            <pc:sldMk cId="1686648158" sldId="287"/>
            <ac:picMk id="16" creationId="{61290405-DBC7-8A88-F565-D4380C7A7184}"/>
          </ac:picMkLst>
        </pc:picChg>
        <pc:picChg chg="add mod">
          <ac:chgData name="Kiviharju Minna" userId="a4301af6-58c1-4565-b48a-5d0b97851b1c" providerId="ADAL" clId="{B14FCB34-7279-463B-ABCB-DA99E87A1222}" dt="2023-12-22T08:37:47.985" v="1477" actId="1076"/>
          <ac:picMkLst>
            <pc:docMk/>
            <pc:sldMk cId="1686648158" sldId="287"/>
            <ac:picMk id="17" creationId="{482C8A45-AF18-B5AB-F49D-22EA06243D34}"/>
          </ac:picMkLst>
        </pc:picChg>
      </pc:sldChg>
      <pc:sldChg chg="ord">
        <pc:chgData name="Kiviharju Minna" userId="a4301af6-58c1-4565-b48a-5d0b97851b1c" providerId="ADAL" clId="{B14FCB34-7279-463B-ABCB-DA99E87A1222}" dt="2023-12-22T07:50:07.924" v="986"/>
        <pc:sldMkLst>
          <pc:docMk/>
          <pc:sldMk cId="3900703166" sldId="291"/>
        </pc:sldMkLst>
      </pc:sldChg>
      <pc:sldChg chg="ord">
        <pc:chgData name="Kiviharju Minna" userId="a4301af6-58c1-4565-b48a-5d0b97851b1c" providerId="ADAL" clId="{B14FCB34-7279-463B-ABCB-DA99E87A1222}" dt="2023-12-22T07:55:59.404" v="998"/>
        <pc:sldMkLst>
          <pc:docMk/>
          <pc:sldMk cId="2136551856" sldId="294"/>
        </pc:sldMkLst>
      </pc:sldChg>
      <pc:sldChg chg="ord">
        <pc:chgData name="Kiviharju Minna" userId="a4301af6-58c1-4565-b48a-5d0b97851b1c" providerId="ADAL" clId="{B14FCB34-7279-463B-ABCB-DA99E87A1222}" dt="2023-12-22T07:46:16.730" v="982"/>
        <pc:sldMkLst>
          <pc:docMk/>
          <pc:sldMk cId="4025650861" sldId="305"/>
        </pc:sldMkLst>
      </pc:sldChg>
      <pc:sldChg chg="ord">
        <pc:chgData name="Kiviharju Minna" userId="a4301af6-58c1-4565-b48a-5d0b97851b1c" providerId="ADAL" clId="{B14FCB34-7279-463B-ABCB-DA99E87A1222}" dt="2023-12-22T07:52:34.409" v="994"/>
        <pc:sldMkLst>
          <pc:docMk/>
          <pc:sldMk cId="570634367" sldId="311"/>
        </pc:sldMkLst>
      </pc:sldChg>
      <pc:sldChg chg="ord">
        <pc:chgData name="Kiviharju Minna" userId="a4301af6-58c1-4565-b48a-5d0b97851b1c" providerId="ADAL" clId="{B14FCB34-7279-463B-ABCB-DA99E87A1222}" dt="2023-12-22T07:55:28.820" v="996"/>
        <pc:sldMkLst>
          <pc:docMk/>
          <pc:sldMk cId="610149504" sldId="314"/>
        </pc:sldMkLst>
      </pc:sldChg>
      <pc:sldChg chg="ord">
        <pc:chgData name="Kiviharju Minna" userId="a4301af6-58c1-4565-b48a-5d0b97851b1c" providerId="ADAL" clId="{B14FCB34-7279-463B-ABCB-DA99E87A1222}" dt="2023-12-22T07:55:28.820" v="996"/>
        <pc:sldMkLst>
          <pc:docMk/>
          <pc:sldMk cId="4020126214" sldId="315"/>
        </pc:sldMkLst>
      </pc:sldChg>
      <pc:sldChg chg="ord">
        <pc:chgData name="Kiviharju Minna" userId="a4301af6-58c1-4565-b48a-5d0b97851b1c" providerId="ADAL" clId="{B14FCB34-7279-463B-ABCB-DA99E87A1222}" dt="2023-12-22T07:55:28.820" v="996"/>
        <pc:sldMkLst>
          <pc:docMk/>
          <pc:sldMk cId="2595413703" sldId="316"/>
        </pc:sldMkLst>
      </pc:sldChg>
      <pc:sldChg chg="ord">
        <pc:chgData name="Kiviharju Minna" userId="a4301af6-58c1-4565-b48a-5d0b97851b1c" providerId="ADAL" clId="{B14FCB34-7279-463B-ABCB-DA99E87A1222}" dt="2023-12-22T07:55:28.820" v="996"/>
        <pc:sldMkLst>
          <pc:docMk/>
          <pc:sldMk cId="1849239192" sldId="317"/>
        </pc:sldMkLst>
      </pc:sldChg>
      <pc:sldChg chg="ord">
        <pc:chgData name="Kiviharju Minna" userId="a4301af6-58c1-4565-b48a-5d0b97851b1c" providerId="ADAL" clId="{B14FCB34-7279-463B-ABCB-DA99E87A1222}" dt="2023-12-22T07:55:28.820" v="996"/>
        <pc:sldMkLst>
          <pc:docMk/>
          <pc:sldMk cId="1803704225" sldId="318"/>
        </pc:sldMkLst>
      </pc:sldChg>
      <pc:sldChg chg="ord">
        <pc:chgData name="Kiviharju Minna" userId="a4301af6-58c1-4565-b48a-5d0b97851b1c" providerId="ADAL" clId="{B14FCB34-7279-463B-ABCB-DA99E87A1222}" dt="2023-12-22T07:55:28.820" v="996"/>
        <pc:sldMkLst>
          <pc:docMk/>
          <pc:sldMk cId="581333004" sldId="319"/>
        </pc:sldMkLst>
      </pc:sldChg>
      <pc:sldChg chg="ord">
        <pc:chgData name="Kiviharju Minna" userId="a4301af6-58c1-4565-b48a-5d0b97851b1c" providerId="ADAL" clId="{B14FCB34-7279-463B-ABCB-DA99E87A1222}" dt="2023-12-22T07:55:28.820" v="996"/>
        <pc:sldMkLst>
          <pc:docMk/>
          <pc:sldMk cId="3865550772" sldId="320"/>
        </pc:sldMkLst>
      </pc:sldChg>
      <pc:sldChg chg="modSp mod">
        <pc:chgData name="Kiviharju Minna" userId="a4301af6-58c1-4565-b48a-5d0b97851b1c" providerId="ADAL" clId="{B14FCB34-7279-463B-ABCB-DA99E87A1222}" dt="2023-12-22T08:45:23.231" v="1615" actId="1036"/>
        <pc:sldMkLst>
          <pc:docMk/>
          <pc:sldMk cId="827319842" sldId="321"/>
        </pc:sldMkLst>
        <pc:spChg chg="mod">
          <ac:chgData name="Kiviharju Minna" userId="a4301af6-58c1-4565-b48a-5d0b97851b1c" providerId="ADAL" clId="{B14FCB34-7279-463B-ABCB-DA99E87A1222}" dt="2023-12-22T08:45:23.231" v="1615" actId="1036"/>
          <ac:spMkLst>
            <pc:docMk/>
            <pc:sldMk cId="827319842" sldId="321"/>
            <ac:spMk id="7" creationId="{728957A7-45E9-F3C0-7DD4-2689356772AA}"/>
          </ac:spMkLst>
        </pc:spChg>
      </pc:sldChg>
      <pc:sldChg chg="ord">
        <pc:chgData name="Kiviharju Minna" userId="a4301af6-58c1-4565-b48a-5d0b97851b1c" providerId="ADAL" clId="{B14FCB34-7279-463B-ABCB-DA99E87A1222}" dt="2023-12-22T07:35:47.256" v="805"/>
        <pc:sldMkLst>
          <pc:docMk/>
          <pc:sldMk cId="4048326317" sldId="329"/>
        </pc:sldMkLst>
      </pc:sldChg>
      <pc:sldChg chg="ord">
        <pc:chgData name="Kiviharju Minna" userId="a4301af6-58c1-4565-b48a-5d0b97851b1c" providerId="ADAL" clId="{B14FCB34-7279-463B-ABCB-DA99E87A1222}" dt="2023-12-22T07:35:47.256" v="805"/>
        <pc:sldMkLst>
          <pc:docMk/>
          <pc:sldMk cId="1844433905" sldId="330"/>
        </pc:sldMkLst>
      </pc:sldChg>
      <pc:sldChg chg="addSp delSp modSp mod">
        <pc:chgData name="Kiviharju Minna" userId="a4301af6-58c1-4565-b48a-5d0b97851b1c" providerId="ADAL" clId="{B14FCB34-7279-463B-ABCB-DA99E87A1222}" dt="2023-12-22T07:29:32.001" v="716" actId="1036"/>
        <pc:sldMkLst>
          <pc:docMk/>
          <pc:sldMk cId="2911540281" sldId="331"/>
        </pc:sldMkLst>
        <pc:spChg chg="del">
          <ac:chgData name="Kiviharju Minna" userId="a4301af6-58c1-4565-b48a-5d0b97851b1c" providerId="ADAL" clId="{B14FCB34-7279-463B-ABCB-DA99E87A1222}" dt="2023-12-22T07:28:51.036" v="678" actId="478"/>
          <ac:spMkLst>
            <pc:docMk/>
            <pc:sldMk cId="2911540281" sldId="331"/>
            <ac:spMk id="2" creationId="{00000000-0000-0000-0000-000000000000}"/>
          </ac:spMkLst>
        </pc:spChg>
        <pc:spChg chg="mod">
          <ac:chgData name="Kiviharju Minna" userId="a4301af6-58c1-4565-b48a-5d0b97851b1c" providerId="ADAL" clId="{B14FCB34-7279-463B-ABCB-DA99E87A1222}" dt="2023-12-22T07:29:32.001" v="716" actId="1036"/>
          <ac:spMkLst>
            <pc:docMk/>
            <pc:sldMk cId="2911540281" sldId="331"/>
            <ac:spMk id="3" creationId="{00000000-0000-0000-0000-000000000000}"/>
          </ac:spMkLst>
        </pc:spChg>
        <pc:spChg chg="add mod">
          <ac:chgData name="Kiviharju Minna" userId="a4301af6-58c1-4565-b48a-5d0b97851b1c" providerId="ADAL" clId="{B14FCB34-7279-463B-ABCB-DA99E87A1222}" dt="2023-12-22T07:28:47.423" v="677" actId="6549"/>
          <ac:spMkLst>
            <pc:docMk/>
            <pc:sldMk cId="2911540281" sldId="331"/>
            <ac:spMk id="5" creationId="{8C41730C-6825-E6F0-4710-B1FF1F4ED0F8}"/>
          </ac:spMkLst>
        </pc:spChg>
        <pc:spChg chg="add del mod">
          <ac:chgData name="Kiviharju Minna" userId="a4301af6-58c1-4565-b48a-5d0b97851b1c" providerId="ADAL" clId="{B14FCB34-7279-463B-ABCB-DA99E87A1222}" dt="2023-12-22T07:28:57.730" v="680" actId="478"/>
          <ac:spMkLst>
            <pc:docMk/>
            <pc:sldMk cId="2911540281" sldId="331"/>
            <ac:spMk id="7" creationId="{7F3C94A0-90C2-49E3-C6D1-9F1C62452725}"/>
          </ac:spMkLst>
        </pc:spChg>
      </pc:sldChg>
      <pc:sldChg chg="addSp delSp modSp mod ord">
        <pc:chgData name="Kiviharju Minna" userId="a4301af6-58c1-4565-b48a-5d0b97851b1c" providerId="ADAL" clId="{B14FCB34-7279-463B-ABCB-DA99E87A1222}" dt="2023-12-22T07:38:53.336" v="809"/>
        <pc:sldMkLst>
          <pc:docMk/>
          <pc:sldMk cId="4078629977" sldId="332"/>
        </pc:sldMkLst>
        <pc:spChg chg="del">
          <ac:chgData name="Kiviharju Minna" userId="a4301af6-58c1-4565-b48a-5d0b97851b1c" providerId="ADAL" clId="{B14FCB34-7279-463B-ABCB-DA99E87A1222}" dt="2023-12-22T07:30:08.969" v="758" actId="478"/>
          <ac:spMkLst>
            <pc:docMk/>
            <pc:sldMk cId="4078629977" sldId="332"/>
            <ac:spMk id="2" creationId="{865F9DB5-A92A-B51D-1069-4E43995C9915}"/>
          </ac:spMkLst>
        </pc:spChg>
        <pc:spChg chg="mod">
          <ac:chgData name="Kiviharju Minna" userId="a4301af6-58c1-4565-b48a-5d0b97851b1c" providerId="ADAL" clId="{B14FCB34-7279-463B-ABCB-DA99E87A1222}" dt="2023-12-22T07:31:12.577" v="767" actId="1076"/>
          <ac:spMkLst>
            <pc:docMk/>
            <pc:sldMk cId="4078629977" sldId="332"/>
            <ac:spMk id="3" creationId="{6AE13EC9-47A9-E128-D061-3FC6CB0247F1}"/>
          </ac:spMkLst>
        </pc:spChg>
        <pc:spChg chg="add del mod ord">
          <ac:chgData name="Kiviharju Minna" userId="a4301af6-58c1-4565-b48a-5d0b97851b1c" providerId="ADAL" clId="{B14FCB34-7279-463B-ABCB-DA99E87A1222}" dt="2023-12-22T07:30:39.868" v="762" actId="167"/>
          <ac:spMkLst>
            <pc:docMk/>
            <pc:sldMk cId="4078629977" sldId="332"/>
            <ac:spMk id="5" creationId="{336721BC-6BAB-8EDB-75C7-AD94B208B34B}"/>
          </ac:spMkLst>
        </pc:spChg>
        <pc:spChg chg="add del mod ord">
          <ac:chgData name="Kiviharju Minna" userId="a4301af6-58c1-4565-b48a-5d0b97851b1c" providerId="ADAL" clId="{B14FCB34-7279-463B-ABCB-DA99E87A1222}" dt="2023-12-22T07:30:45.397" v="763" actId="478"/>
          <ac:spMkLst>
            <pc:docMk/>
            <pc:sldMk cId="4078629977" sldId="332"/>
            <ac:spMk id="8" creationId="{C0604D2C-5FE7-7C3D-B428-411C573B57B8}"/>
          </ac:spMkLst>
        </pc:spChg>
        <pc:picChg chg="mod modCrop">
          <ac:chgData name="Kiviharju Minna" userId="a4301af6-58c1-4565-b48a-5d0b97851b1c" providerId="ADAL" clId="{B14FCB34-7279-463B-ABCB-DA99E87A1222}" dt="2023-12-22T07:31:17.228" v="768" actId="14100"/>
          <ac:picMkLst>
            <pc:docMk/>
            <pc:sldMk cId="4078629977" sldId="332"/>
            <ac:picMk id="6" creationId="{982BEDED-B16D-C56A-87E7-94F52EFFC7E0}"/>
          </ac:picMkLst>
        </pc:picChg>
      </pc:sldChg>
      <pc:sldChg chg="ord">
        <pc:chgData name="Kiviharju Minna" userId="a4301af6-58c1-4565-b48a-5d0b97851b1c" providerId="ADAL" clId="{B14FCB34-7279-463B-ABCB-DA99E87A1222}" dt="2023-12-22T07:38:53.336" v="809"/>
        <pc:sldMkLst>
          <pc:docMk/>
          <pc:sldMk cId="3900206257" sldId="333"/>
        </pc:sldMkLst>
      </pc:sldChg>
      <pc:sldChg chg="ord">
        <pc:chgData name="Kiviharju Minna" userId="a4301af6-58c1-4565-b48a-5d0b97851b1c" providerId="ADAL" clId="{B14FCB34-7279-463B-ABCB-DA99E87A1222}" dt="2023-12-22T07:50:36.569" v="988"/>
        <pc:sldMkLst>
          <pc:docMk/>
          <pc:sldMk cId="659068911" sldId="335"/>
        </pc:sldMkLst>
      </pc:sldChg>
      <pc:sldChg chg="ord">
        <pc:chgData name="Kiviharju Minna" userId="a4301af6-58c1-4565-b48a-5d0b97851b1c" providerId="ADAL" clId="{B14FCB34-7279-463B-ABCB-DA99E87A1222}" dt="2023-12-22T07:50:40.086" v="990"/>
        <pc:sldMkLst>
          <pc:docMk/>
          <pc:sldMk cId="542144195" sldId="336"/>
        </pc:sldMkLst>
      </pc:sldChg>
      <pc:sldChg chg="ord">
        <pc:chgData name="Kiviharju Minna" userId="a4301af6-58c1-4565-b48a-5d0b97851b1c" providerId="ADAL" clId="{B14FCB34-7279-463B-ABCB-DA99E87A1222}" dt="2023-12-22T07:55:28.820" v="996"/>
        <pc:sldMkLst>
          <pc:docMk/>
          <pc:sldMk cId="0" sldId="343"/>
        </pc:sldMkLst>
      </pc:sldChg>
      <pc:sldChg chg="ord">
        <pc:chgData name="Kiviharju Minna" userId="a4301af6-58c1-4565-b48a-5d0b97851b1c" providerId="ADAL" clId="{B14FCB34-7279-463B-ABCB-DA99E87A1222}" dt="2023-12-22T07:55:59.404" v="998"/>
        <pc:sldMkLst>
          <pc:docMk/>
          <pc:sldMk cId="0" sldId="348"/>
        </pc:sldMkLst>
      </pc:sldChg>
      <pc:sldChg chg="ord">
        <pc:chgData name="Kiviharju Minna" userId="a4301af6-58c1-4565-b48a-5d0b97851b1c" providerId="ADAL" clId="{B14FCB34-7279-463B-ABCB-DA99E87A1222}" dt="2023-12-22T07:55:59.404" v="998"/>
        <pc:sldMkLst>
          <pc:docMk/>
          <pc:sldMk cId="41012591" sldId="349"/>
        </pc:sldMkLst>
      </pc:sldChg>
      <pc:sldChg chg="ord">
        <pc:chgData name="Kiviharju Minna" userId="a4301af6-58c1-4565-b48a-5d0b97851b1c" providerId="ADAL" clId="{B14FCB34-7279-463B-ABCB-DA99E87A1222}" dt="2023-12-22T07:55:59.404" v="998"/>
        <pc:sldMkLst>
          <pc:docMk/>
          <pc:sldMk cId="3805667928" sldId="350"/>
        </pc:sldMkLst>
      </pc:sldChg>
      <pc:sldChg chg="ord">
        <pc:chgData name="Kiviharju Minna" userId="a4301af6-58c1-4565-b48a-5d0b97851b1c" providerId="ADAL" clId="{B14FCB34-7279-463B-ABCB-DA99E87A1222}" dt="2023-12-22T07:55:59.404" v="998"/>
        <pc:sldMkLst>
          <pc:docMk/>
          <pc:sldMk cId="658011953" sldId="351"/>
        </pc:sldMkLst>
      </pc:sldChg>
      <pc:sldChg chg="ord">
        <pc:chgData name="Kiviharju Minna" userId="a4301af6-58c1-4565-b48a-5d0b97851b1c" providerId="ADAL" clId="{B14FCB34-7279-463B-ABCB-DA99E87A1222}" dt="2023-12-22T07:55:59.404" v="998"/>
        <pc:sldMkLst>
          <pc:docMk/>
          <pc:sldMk cId="3797849832" sldId="360"/>
        </pc:sldMkLst>
      </pc:sldChg>
      <pc:sldChg chg="ord">
        <pc:chgData name="Kiviharju Minna" userId="a4301af6-58c1-4565-b48a-5d0b97851b1c" providerId="ADAL" clId="{B14FCB34-7279-463B-ABCB-DA99E87A1222}" dt="2023-12-22T07:33:59.917" v="774"/>
        <pc:sldMkLst>
          <pc:docMk/>
          <pc:sldMk cId="2005839840" sldId="365"/>
        </pc:sldMkLst>
      </pc:sldChg>
      <pc:sldChg chg="ord">
        <pc:chgData name="Kiviharju Minna" userId="a4301af6-58c1-4565-b48a-5d0b97851b1c" providerId="ADAL" clId="{B14FCB34-7279-463B-ABCB-DA99E87A1222}" dt="2023-12-22T07:35:47.256" v="805"/>
        <pc:sldMkLst>
          <pc:docMk/>
          <pc:sldMk cId="2114636786" sldId="366"/>
        </pc:sldMkLst>
      </pc:sldChg>
      <pc:sldChg chg="ord">
        <pc:chgData name="Kiviharju Minna" userId="a4301af6-58c1-4565-b48a-5d0b97851b1c" providerId="ADAL" clId="{B14FCB34-7279-463B-ABCB-DA99E87A1222}" dt="2023-12-22T07:34:05.851" v="776"/>
        <pc:sldMkLst>
          <pc:docMk/>
          <pc:sldMk cId="3774432719" sldId="367"/>
        </pc:sldMkLst>
      </pc:sldChg>
      <pc:sldChg chg="ord">
        <pc:chgData name="Kiviharju Minna" userId="a4301af6-58c1-4565-b48a-5d0b97851b1c" providerId="ADAL" clId="{B14FCB34-7279-463B-ABCB-DA99E87A1222}" dt="2023-12-22T07:47:57.936" v="984"/>
        <pc:sldMkLst>
          <pc:docMk/>
          <pc:sldMk cId="3269990598" sldId="368"/>
        </pc:sldMkLst>
      </pc:sldChg>
      <pc:sldChg chg="addSp modSp mod">
        <pc:chgData name="Kiviharju Minna" userId="a4301af6-58c1-4565-b48a-5d0b97851b1c" providerId="ADAL" clId="{B14FCB34-7279-463B-ABCB-DA99E87A1222}" dt="2023-12-22T07:01:34.992" v="326" actId="20577"/>
        <pc:sldMkLst>
          <pc:docMk/>
          <pc:sldMk cId="3836670474" sldId="369"/>
        </pc:sldMkLst>
        <pc:spChg chg="add mod">
          <ac:chgData name="Kiviharju Minna" userId="a4301af6-58c1-4565-b48a-5d0b97851b1c" providerId="ADAL" clId="{B14FCB34-7279-463B-ABCB-DA99E87A1222}" dt="2023-12-22T07:01:34.992" v="326" actId="20577"/>
          <ac:spMkLst>
            <pc:docMk/>
            <pc:sldMk cId="3836670474" sldId="369"/>
            <ac:spMk id="4" creationId="{20693864-24C2-A62D-D7B0-74F7C0B73422}"/>
          </ac:spMkLst>
        </pc:spChg>
      </pc:sldChg>
      <pc:sldChg chg="addSp modSp mod">
        <pc:chgData name="Kiviharju Minna" userId="a4301af6-58c1-4565-b48a-5d0b97851b1c" providerId="ADAL" clId="{B14FCB34-7279-463B-ABCB-DA99E87A1222}" dt="2023-12-22T06:57:18.828" v="209" actId="1035"/>
        <pc:sldMkLst>
          <pc:docMk/>
          <pc:sldMk cId="2684276881" sldId="374"/>
        </pc:sldMkLst>
        <pc:spChg chg="mod">
          <ac:chgData name="Kiviharju Minna" userId="a4301af6-58c1-4565-b48a-5d0b97851b1c" providerId="ADAL" clId="{B14FCB34-7279-463B-ABCB-DA99E87A1222}" dt="2023-12-22T06:38:15.120" v="19" actId="255"/>
          <ac:spMkLst>
            <pc:docMk/>
            <pc:sldMk cId="2684276881" sldId="374"/>
            <ac:spMk id="2" creationId="{1C0B16F4-A895-7FC0-87C5-20807C7B02B6}"/>
          </ac:spMkLst>
        </pc:spChg>
        <pc:spChg chg="add mod">
          <ac:chgData name="Kiviharju Minna" userId="a4301af6-58c1-4565-b48a-5d0b97851b1c" providerId="ADAL" clId="{B14FCB34-7279-463B-ABCB-DA99E87A1222}" dt="2023-12-22T06:57:18.828" v="209" actId="1035"/>
          <ac:spMkLst>
            <pc:docMk/>
            <pc:sldMk cId="2684276881" sldId="374"/>
            <ac:spMk id="3" creationId="{8A6ECC6D-04E3-C653-44E8-59EDB6856A74}"/>
          </ac:spMkLst>
        </pc:spChg>
      </pc:sldChg>
      <pc:sldChg chg="ord">
        <pc:chgData name="Kiviharju Minna" userId="a4301af6-58c1-4565-b48a-5d0b97851b1c" providerId="ADAL" clId="{B14FCB34-7279-463B-ABCB-DA99E87A1222}" dt="2023-12-22T07:51:12.294" v="992"/>
        <pc:sldMkLst>
          <pc:docMk/>
          <pc:sldMk cId="371416049" sldId="375"/>
        </pc:sldMkLst>
      </pc:sldChg>
      <pc:sldChg chg="modSp mod">
        <pc:chgData name="Kiviharju Minna" userId="a4301af6-58c1-4565-b48a-5d0b97851b1c" providerId="ADAL" clId="{B14FCB34-7279-463B-ABCB-DA99E87A1222}" dt="2023-12-22T08:45:36.135" v="1626" actId="20577"/>
        <pc:sldMkLst>
          <pc:docMk/>
          <pc:sldMk cId="3557419952" sldId="376"/>
        </pc:sldMkLst>
        <pc:spChg chg="mod">
          <ac:chgData name="Kiviharju Minna" userId="a4301af6-58c1-4565-b48a-5d0b97851b1c" providerId="ADAL" clId="{B14FCB34-7279-463B-ABCB-DA99E87A1222}" dt="2023-12-22T08:45:36.135" v="1626" actId="20577"/>
          <ac:spMkLst>
            <pc:docMk/>
            <pc:sldMk cId="3557419952" sldId="376"/>
            <ac:spMk id="3" creationId="{A1973ACB-417D-EBCC-A2E9-575F96065FE2}"/>
          </ac:spMkLst>
        </pc:spChg>
      </pc:sldChg>
      <pc:sldChg chg="modSp mod">
        <pc:chgData name="Kiviharju Minna" userId="a4301af6-58c1-4565-b48a-5d0b97851b1c" providerId="ADAL" clId="{B14FCB34-7279-463B-ABCB-DA99E87A1222}" dt="2023-12-22T08:05:23.701" v="1000" actId="20577"/>
        <pc:sldMkLst>
          <pc:docMk/>
          <pc:sldMk cId="3313698707" sldId="384"/>
        </pc:sldMkLst>
        <pc:spChg chg="mod">
          <ac:chgData name="Kiviharju Minna" userId="a4301af6-58c1-4565-b48a-5d0b97851b1c" providerId="ADAL" clId="{B14FCB34-7279-463B-ABCB-DA99E87A1222}" dt="2023-12-22T08:05:23.701" v="1000" actId="20577"/>
          <ac:spMkLst>
            <pc:docMk/>
            <pc:sldMk cId="3313698707" sldId="384"/>
            <ac:spMk id="3" creationId="{B0C2B7C7-BC08-273C-8186-3917DF330FA8}"/>
          </ac:spMkLst>
        </pc:spChg>
      </pc:sldChg>
      <pc:sldChg chg="add del">
        <pc:chgData name="Kiviharju Minna" userId="a4301af6-58c1-4565-b48a-5d0b97851b1c" providerId="ADAL" clId="{B14FCB34-7279-463B-ABCB-DA99E87A1222}" dt="2023-12-22T07:03:31.706" v="330"/>
        <pc:sldMkLst>
          <pc:docMk/>
          <pc:sldMk cId="1972704627" sldId="385"/>
        </pc:sldMkLst>
      </pc:sldChg>
      <pc:sldChg chg="delSp new del mod">
        <pc:chgData name="Kiviharju Minna" userId="a4301af6-58c1-4565-b48a-5d0b97851b1c" providerId="ADAL" clId="{B14FCB34-7279-463B-ABCB-DA99E87A1222}" dt="2023-12-22T07:08:00.193" v="447" actId="47"/>
        <pc:sldMkLst>
          <pc:docMk/>
          <pc:sldMk cId="4019050563" sldId="385"/>
        </pc:sldMkLst>
        <pc:spChg chg="del">
          <ac:chgData name="Kiviharju Minna" userId="a4301af6-58c1-4565-b48a-5d0b97851b1c" providerId="ADAL" clId="{B14FCB34-7279-463B-ABCB-DA99E87A1222}" dt="2023-12-22T07:04:17.245" v="334" actId="478"/>
          <ac:spMkLst>
            <pc:docMk/>
            <pc:sldMk cId="4019050563" sldId="385"/>
            <ac:spMk id="3" creationId="{EABD46DF-006D-C9A0-5554-C155BC436D91}"/>
          </ac:spMkLst>
        </pc:spChg>
      </pc:sldChg>
      <pc:sldChg chg="addSp delSp modSp add mod">
        <pc:chgData name="Kiviharju Minna" userId="a4301af6-58c1-4565-b48a-5d0b97851b1c" providerId="ADAL" clId="{B14FCB34-7279-463B-ABCB-DA99E87A1222}" dt="2023-12-22T07:06:00.647" v="419" actId="20577"/>
        <pc:sldMkLst>
          <pc:docMk/>
          <pc:sldMk cId="806431464" sldId="386"/>
        </pc:sldMkLst>
        <pc:spChg chg="mod">
          <ac:chgData name="Kiviharju Minna" userId="a4301af6-58c1-4565-b48a-5d0b97851b1c" providerId="ADAL" clId="{B14FCB34-7279-463B-ABCB-DA99E87A1222}" dt="2023-12-22T07:06:00.647" v="419" actId="20577"/>
          <ac:spMkLst>
            <pc:docMk/>
            <pc:sldMk cId="806431464" sldId="386"/>
            <ac:spMk id="2" creationId="{D67C9577-C78C-CADE-508F-E948E386DA85}"/>
          </ac:spMkLst>
        </pc:spChg>
        <pc:spChg chg="add del">
          <ac:chgData name="Kiviharju Minna" userId="a4301af6-58c1-4565-b48a-5d0b97851b1c" providerId="ADAL" clId="{B14FCB34-7279-463B-ABCB-DA99E87A1222}" dt="2023-12-22T07:05:49.003" v="390"/>
          <ac:spMkLst>
            <pc:docMk/>
            <pc:sldMk cId="806431464" sldId="386"/>
            <ac:spMk id="3" creationId="{EABD46DF-006D-C9A0-5554-C155BC436D91}"/>
          </ac:spMkLst>
        </pc:spChg>
        <pc:spChg chg="add del mod">
          <ac:chgData name="Kiviharju Minna" userId="a4301af6-58c1-4565-b48a-5d0b97851b1c" providerId="ADAL" clId="{B14FCB34-7279-463B-ABCB-DA99E87A1222}" dt="2023-12-22T07:05:44.118" v="388"/>
          <ac:spMkLst>
            <pc:docMk/>
            <pc:sldMk cId="806431464" sldId="386"/>
            <ac:spMk id="4" creationId="{714ED7AE-C571-1500-C020-5A45FB4F3F50}"/>
          </ac:spMkLst>
        </pc:spChg>
        <pc:spChg chg="add mod">
          <ac:chgData name="Kiviharju Minna" userId="a4301af6-58c1-4565-b48a-5d0b97851b1c" providerId="ADAL" clId="{B14FCB34-7279-463B-ABCB-DA99E87A1222}" dt="2023-12-22T07:05:49.058" v="391" actId="27636"/>
          <ac:spMkLst>
            <pc:docMk/>
            <pc:sldMk cId="806431464" sldId="386"/>
            <ac:spMk id="5" creationId="{5364E2CC-449A-2391-562E-BD3ABE776DF5}"/>
          </ac:spMkLst>
        </pc:spChg>
      </pc:sldChg>
      <pc:sldChg chg="add del">
        <pc:chgData name="Kiviharju Minna" userId="a4301af6-58c1-4565-b48a-5d0b97851b1c" providerId="ADAL" clId="{B14FCB34-7279-463B-ABCB-DA99E87A1222}" dt="2023-12-22T07:03:31.706" v="330"/>
        <pc:sldMkLst>
          <pc:docMk/>
          <pc:sldMk cId="4158450791" sldId="386"/>
        </pc:sldMkLst>
      </pc:sldChg>
      <pc:sldChg chg="modSp add del mod">
        <pc:chgData name="Kiviharju Minna" userId="a4301af6-58c1-4565-b48a-5d0b97851b1c" providerId="ADAL" clId="{B14FCB34-7279-463B-ABCB-DA99E87A1222}" dt="2023-12-22T07:03:31.706" v="330"/>
        <pc:sldMkLst>
          <pc:docMk/>
          <pc:sldMk cId="1037167563" sldId="387"/>
        </pc:sldMkLst>
        <pc:spChg chg="mod">
          <ac:chgData name="Kiviharju Minna" userId="a4301af6-58c1-4565-b48a-5d0b97851b1c" providerId="ADAL" clId="{B14FCB34-7279-463B-ABCB-DA99E87A1222}" dt="2023-12-22T07:03:31.706" v="330"/>
          <ac:spMkLst>
            <pc:docMk/>
            <pc:sldMk cId="1037167563" sldId="387"/>
            <ac:spMk id="3" creationId="{F43E344D-F3E4-4D7A-847F-ECABEDC09CB9}"/>
          </ac:spMkLst>
        </pc:spChg>
      </pc:sldChg>
      <pc:sldChg chg="addSp delSp modSp add mod">
        <pc:chgData name="Kiviharju Minna" userId="a4301af6-58c1-4565-b48a-5d0b97851b1c" providerId="ADAL" clId="{B14FCB34-7279-463B-ABCB-DA99E87A1222}" dt="2023-12-22T07:22:49.311" v="623" actId="1076"/>
        <pc:sldMkLst>
          <pc:docMk/>
          <pc:sldMk cId="1781821054" sldId="387"/>
        </pc:sldMkLst>
        <pc:spChg chg="mod">
          <ac:chgData name="Kiviharju Minna" userId="a4301af6-58c1-4565-b48a-5d0b97851b1c" providerId="ADAL" clId="{B14FCB34-7279-463B-ABCB-DA99E87A1222}" dt="2023-12-22T07:06:35.175" v="446" actId="20577"/>
          <ac:spMkLst>
            <pc:docMk/>
            <pc:sldMk cId="1781821054" sldId="387"/>
            <ac:spMk id="2" creationId="{D67C9577-C78C-CADE-508F-E948E386DA85}"/>
          </ac:spMkLst>
        </pc:spChg>
        <pc:spChg chg="del">
          <ac:chgData name="Kiviharju Minna" userId="a4301af6-58c1-4565-b48a-5d0b97851b1c" providerId="ADAL" clId="{B14FCB34-7279-463B-ABCB-DA99E87A1222}" dt="2023-12-22T07:06:24.631" v="420"/>
          <ac:spMkLst>
            <pc:docMk/>
            <pc:sldMk cId="1781821054" sldId="387"/>
            <ac:spMk id="3" creationId="{EABD46DF-006D-C9A0-5554-C155BC436D91}"/>
          </ac:spMkLst>
        </pc:spChg>
        <pc:spChg chg="add mod">
          <ac:chgData name="Kiviharju Minna" userId="a4301af6-58c1-4565-b48a-5d0b97851b1c" providerId="ADAL" clId="{B14FCB34-7279-463B-ABCB-DA99E87A1222}" dt="2023-12-22T07:06:24.688" v="421" actId="27636"/>
          <ac:spMkLst>
            <pc:docMk/>
            <pc:sldMk cId="1781821054" sldId="387"/>
            <ac:spMk id="4" creationId="{F394925B-0999-BD0B-1C5D-BAEAFD57E823}"/>
          </ac:spMkLst>
        </pc:spChg>
        <pc:spChg chg="add mod">
          <ac:chgData name="Kiviharju Minna" userId="a4301af6-58c1-4565-b48a-5d0b97851b1c" providerId="ADAL" clId="{B14FCB34-7279-463B-ABCB-DA99E87A1222}" dt="2023-12-22T07:22:49.311" v="623" actId="1076"/>
          <ac:spMkLst>
            <pc:docMk/>
            <pc:sldMk cId="1781821054" sldId="387"/>
            <ac:spMk id="5" creationId="{164D74AB-9B3C-CF61-C6D1-AE01DFBF473A}"/>
          </ac:spMkLst>
        </pc:spChg>
      </pc:sldChg>
      <pc:sldChg chg="addSp delSp modSp add mod">
        <pc:chgData name="Kiviharju Minna" userId="a4301af6-58c1-4565-b48a-5d0b97851b1c" providerId="ADAL" clId="{B14FCB34-7279-463B-ABCB-DA99E87A1222}" dt="2023-12-22T07:05:19.535" v="385" actId="6549"/>
        <pc:sldMkLst>
          <pc:docMk/>
          <pc:sldMk cId="551422251" sldId="388"/>
        </pc:sldMkLst>
        <pc:spChg chg="mod">
          <ac:chgData name="Kiviharju Minna" userId="a4301af6-58c1-4565-b48a-5d0b97851b1c" providerId="ADAL" clId="{B14FCB34-7279-463B-ABCB-DA99E87A1222}" dt="2023-12-22T07:05:19.535" v="385" actId="6549"/>
          <ac:spMkLst>
            <pc:docMk/>
            <pc:sldMk cId="551422251" sldId="388"/>
            <ac:spMk id="2" creationId="{D67C9577-C78C-CADE-508F-E948E386DA85}"/>
          </ac:spMkLst>
        </pc:spChg>
        <pc:spChg chg="del">
          <ac:chgData name="Kiviharju Minna" userId="a4301af6-58c1-4565-b48a-5d0b97851b1c" providerId="ADAL" clId="{B14FCB34-7279-463B-ABCB-DA99E87A1222}" dt="2023-12-22T07:04:43.079" v="336"/>
          <ac:spMkLst>
            <pc:docMk/>
            <pc:sldMk cId="551422251" sldId="388"/>
            <ac:spMk id="3" creationId="{EABD46DF-006D-C9A0-5554-C155BC436D91}"/>
          </ac:spMkLst>
        </pc:spChg>
        <pc:spChg chg="add mod">
          <ac:chgData name="Kiviharju Minna" userId="a4301af6-58c1-4565-b48a-5d0b97851b1c" providerId="ADAL" clId="{B14FCB34-7279-463B-ABCB-DA99E87A1222}" dt="2023-12-22T07:04:43.167" v="337" actId="27636"/>
          <ac:spMkLst>
            <pc:docMk/>
            <pc:sldMk cId="551422251" sldId="388"/>
            <ac:spMk id="4" creationId="{C9BA5FF6-BB07-9D5E-1960-92FD2F32CFD9}"/>
          </ac:spMkLst>
        </pc:spChg>
      </pc:sldChg>
      <pc:sldChg chg="modSp new mod">
        <pc:chgData name="Kiviharju Minna" userId="a4301af6-58c1-4565-b48a-5d0b97851b1c" providerId="ADAL" clId="{B14FCB34-7279-463B-ABCB-DA99E87A1222}" dt="2023-12-22T08:09:23.669" v="1250" actId="20577"/>
        <pc:sldMkLst>
          <pc:docMk/>
          <pc:sldMk cId="319912435" sldId="389"/>
        </pc:sldMkLst>
        <pc:spChg chg="mod">
          <ac:chgData name="Kiviharju Minna" userId="a4301af6-58c1-4565-b48a-5d0b97851b1c" providerId="ADAL" clId="{B14FCB34-7279-463B-ABCB-DA99E87A1222}" dt="2023-12-22T08:06:35.297" v="1095" actId="20577"/>
          <ac:spMkLst>
            <pc:docMk/>
            <pc:sldMk cId="319912435" sldId="389"/>
            <ac:spMk id="2" creationId="{A9B5A0BC-7EE8-11F3-ACC3-493B8E6521C7}"/>
          </ac:spMkLst>
        </pc:spChg>
        <pc:spChg chg="mod">
          <ac:chgData name="Kiviharju Minna" userId="a4301af6-58c1-4565-b48a-5d0b97851b1c" providerId="ADAL" clId="{B14FCB34-7279-463B-ABCB-DA99E87A1222}" dt="2023-12-22T08:09:23.669" v="1250" actId="20577"/>
          <ac:spMkLst>
            <pc:docMk/>
            <pc:sldMk cId="319912435" sldId="389"/>
            <ac:spMk id="3" creationId="{DAA67AF1-AD54-8744-8FBE-3458CFCE0BF2}"/>
          </ac:spMkLst>
        </pc:spChg>
      </pc:sldChg>
      <pc:sldChg chg="modSp new mod">
        <pc:chgData name="Kiviharju Minna" userId="a4301af6-58c1-4565-b48a-5d0b97851b1c" providerId="ADAL" clId="{B14FCB34-7279-463B-ABCB-DA99E87A1222}" dt="2023-12-22T08:42:50.317" v="1602" actId="20577"/>
        <pc:sldMkLst>
          <pc:docMk/>
          <pc:sldMk cId="1824951394" sldId="390"/>
        </pc:sldMkLst>
        <pc:spChg chg="mod">
          <ac:chgData name="Kiviharju Minna" userId="a4301af6-58c1-4565-b48a-5d0b97851b1c" providerId="ADAL" clId="{B14FCB34-7279-463B-ABCB-DA99E87A1222}" dt="2023-12-22T08:40:59.139" v="1564" actId="20577"/>
          <ac:spMkLst>
            <pc:docMk/>
            <pc:sldMk cId="1824951394" sldId="390"/>
            <ac:spMk id="2" creationId="{2AE0BC44-A48D-51CA-BFC7-A0F2974B2A51}"/>
          </ac:spMkLst>
        </pc:spChg>
        <pc:spChg chg="mod">
          <ac:chgData name="Kiviharju Minna" userId="a4301af6-58c1-4565-b48a-5d0b97851b1c" providerId="ADAL" clId="{B14FCB34-7279-463B-ABCB-DA99E87A1222}" dt="2023-12-22T08:42:50.317" v="1602" actId="20577"/>
          <ac:spMkLst>
            <pc:docMk/>
            <pc:sldMk cId="1824951394" sldId="390"/>
            <ac:spMk id="3" creationId="{D69F1975-42FD-CF37-F640-84E3C9A5953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646028-9DBB-4F4F-8943-66FDC861B12C}"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AE0C3FF7-8E77-43DF-9FEE-B2F0C81253BF}">
      <dgm:prSet custT="1"/>
      <dgm:spPr/>
      <dgm:t>
        <a:bodyPr/>
        <a:lstStyle/>
        <a:p>
          <a:r>
            <a:rPr lang="fi-FI" sz="2000" dirty="0"/>
            <a:t>Käytä julkista liikennettä: juna, bussi, metro ym.</a:t>
          </a:r>
          <a:endParaRPr lang="en-US" sz="2000" dirty="0"/>
        </a:p>
      </dgm:t>
    </dgm:pt>
    <dgm:pt modelId="{56BF740F-3904-483B-94BE-4C6550410E38}" type="parTrans" cxnId="{06FEAFED-3FD3-468D-883C-97026D5B69EC}">
      <dgm:prSet/>
      <dgm:spPr/>
      <dgm:t>
        <a:bodyPr/>
        <a:lstStyle/>
        <a:p>
          <a:endParaRPr lang="en-US" sz="2000"/>
        </a:p>
      </dgm:t>
    </dgm:pt>
    <dgm:pt modelId="{49E666EF-F63E-43CD-80C5-72D62C8A326C}" type="sibTrans" cxnId="{06FEAFED-3FD3-468D-883C-97026D5B69EC}">
      <dgm:prSet/>
      <dgm:spPr/>
      <dgm:t>
        <a:bodyPr/>
        <a:lstStyle/>
        <a:p>
          <a:endParaRPr lang="en-US" sz="2000"/>
        </a:p>
      </dgm:t>
    </dgm:pt>
    <dgm:pt modelId="{BD64E791-61EF-47AC-86BA-3DAF419F96FD}">
      <dgm:prSet custT="1"/>
      <dgm:spPr/>
      <dgm:t>
        <a:bodyPr/>
        <a:lstStyle/>
        <a:p>
          <a:r>
            <a:rPr lang="fi-FI" sz="2000" dirty="0"/>
            <a:t>Pyöräile ja kävele jos matka on lyhyt</a:t>
          </a:r>
          <a:endParaRPr lang="en-US" sz="2000" dirty="0"/>
        </a:p>
      </dgm:t>
    </dgm:pt>
    <dgm:pt modelId="{80946277-BF91-4C42-BED8-18055A595BF0}" type="parTrans" cxnId="{E4EABD0F-4CFC-4B97-95BC-1F1264A3944B}">
      <dgm:prSet/>
      <dgm:spPr/>
      <dgm:t>
        <a:bodyPr/>
        <a:lstStyle/>
        <a:p>
          <a:endParaRPr lang="en-US" sz="2000"/>
        </a:p>
      </dgm:t>
    </dgm:pt>
    <dgm:pt modelId="{8458A62B-B5D7-4363-88DA-5941BE4FE9A4}" type="sibTrans" cxnId="{E4EABD0F-4CFC-4B97-95BC-1F1264A3944B}">
      <dgm:prSet/>
      <dgm:spPr/>
      <dgm:t>
        <a:bodyPr/>
        <a:lstStyle/>
        <a:p>
          <a:endParaRPr lang="en-US" sz="2000"/>
        </a:p>
      </dgm:t>
    </dgm:pt>
    <dgm:pt modelId="{513BD0B3-064F-4994-ABC7-3CD48E9D2A41}">
      <dgm:prSet custT="1"/>
      <dgm:spPr/>
      <dgm:t>
        <a:bodyPr/>
        <a:lstStyle/>
        <a:p>
          <a:r>
            <a:rPr lang="fi-FI" sz="2000" dirty="0"/>
            <a:t>Mieti voitko matkustaa muuten kuin lentämällä maasta toiseen… Miten?</a:t>
          </a:r>
          <a:endParaRPr lang="en-US" sz="2000" dirty="0"/>
        </a:p>
      </dgm:t>
    </dgm:pt>
    <dgm:pt modelId="{8F6DB78B-55F2-4A3D-B337-06CAC05D8429}" type="parTrans" cxnId="{8494F710-3A8D-4C76-A2A6-C0815150188A}">
      <dgm:prSet/>
      <dgm:spPr/>
      <dgm:t>
        <a:bodyPr/>
        <a:lstStyle/>
        <a:p>
          <a:endParaRPr lang="en-US" sz="2000"/>
        </a:p>
      </dgm:t>
    </dgm:pt>
    <dgm:pt modelId="{5814F6A9-AAF5-4F56-9B7A-F6F92A080A2C}" type="sibTrans" cxnId="{8494F710-3A8D-4C76-A2A6-C0815150188A}">
      <dgm:prSet/>
      <dgm:spPr/>
      <dgm:t>
        <a:bodyPr/>
        <a:lstStyle/>
        <a:p>
          <a:endParaRPr lang="en-US" sz="2000"/>
        </a:p>
      </dgm:t>
    </dgm:pt>
    <dgm:pt modelId="{B6C53DA3-0A95-40D5-A283-B2C0234E3AEB}" type="pres">
      <dgm:prSet presAssocID="{D0646028-9DBB-4F4F-8943-66FDC861B12C}" presName="vert0" presStyleCnt="0">
        <dgm:presLayoutVars>
          <dgm:dir/>
          <dgm:animOne val="branch"/>
          <dgm:animLvl val="lvl"/>
        </dgm:presLayoutVars>
      </dgm:prSet>
      <dgm:spPr/>
    </dgm:pt>
    <dgm:pt modelId="{A077E3E8-1085-4A40-9D17-F12E4A63926F}" type="pres">
      <dgm:prSet presAssocID="{AE0C3FF7-8E77-43DF-9FEE-B2F0C81253BF}" presName="thickLine" presStyleLbl="alignNode1" presStyleIdx="0" presStyleCnt="3"/>
      <dgm:spPr/>
    </dgm:pt>
    <dgm:pt modelId="{0DF84DAE-50CD-449C-8C2B-59E2E9B8EE08}" type="pres">
      <dgm:prSet presAssocID="{AE0C3FF7-8E77-43DF-9FEE-B2F0C81253BF}" presName="horz1" presStyleCnt="0"/>
      <dgm:spPr/>
    </dgm:pt>
    <dgm:pt modelId="{AD2C2392-D1A9-4C74-8E2D-72F6EC9E56E5}" type="pres">
      <dgm:prSet presAssocID="{AE0C3FF7-8E77-43DF-9FEE-B2F0C81253BF}" presName="tx1" presStyleLbl="revTx" presStyleIdx="0" presStyleCnt="3"/>
      <dgm:spPr/>
    </dgm:pt>
    <dgm:pt modelId="{E02D6D48-9982-444F-8BD3-424FD3526FE8}" type="pres">
      <dgm:prSet presAssocID="{AE0C3FF7-8E77-43DF-9FEE-B2F0C81253BF}" presName="vert1" presStyleCnt="0"/>
      <dgm:spPr/>
    </dgm:pt>
    <dgm:pt modelId="{CD1A61A2-C96C-410A-BD04-FE7E4877F221}" type="pres">
      <dgm:prSet presAssocID="{BD64E791-61EF-47AC-86BA-3DAF419F96FD}" presName="thickLine" presStyleLbl="alignNode1" presStyleIdx="1" presStyleCnt="3"/>
      <dgm:spPr/>
    </dgm:pt>
    <dgm:pt modelId="{AC2D0CEE-991F-4A1D-9FBA-56A3A1FD5EC8}" type="pres">
      <dgm:prSet presAssocID="{BD64E791-61EF-47AC-86BA-3DAF419F96FD}" presName="horz1" presStyleCnt="0"/>
      <dgm:spPr/>
    </dgm:pt>
    <dgm:pt modelId="{2B0EAAB4-C77F-4CE0-A43F-2CDDA7E1B970}" type="pres">
      <dgm:prSet presAssocID="{BD64E791-61EF-47AC-86BA-3DAF419F96FD}" presName="tx1" presStyleLbl="revTx" presStyleIdx="1" presStyleCnt="3"/>
      <dgm:spPr/>
    </dgm:pt>
    <dgm:pt modelId="{8BB6B516-EEB5-4562-B612-3C9346F53FA6}" type="pres">
      <dgm:prSet presAssocID="{BD64E791-61EF-47AC-86BA-3DAF419F96FD}" presName="vert1" presStyleCnt="0"/>
      <dgm:spPr/>
    </dgm:pt>
    <dgm:pt modelId="{8DA521C3-9884-4845-BD35-36529B818FF4}" type="pres">
      <dgm:prSet presAssocID="{513BD0B3-064F-4994-ABC7-3CD48E9D2A41}" presName="thickLine" presStyleLbl="alignNode1" presStyleIdx="2" presStyleCnt="3"/>
      <dgm:spPr/>
    </dgm:pt>
    <dgm:pt modelId="{D8BF6B45-E866-4C88-AFBA-EF3F670802A3}" type="pres">
      <dgm:prSet presAssocID="{513BD0B3-064F-4994-ABC7-3CD48E9D2A41}" presName="horz1" presStyleCnt="0"/>
      <dgm:spPr/>
    </dgm:pt>
    <dgm:pt modelId="{D0381C82-AD7E-4DCE-ACD7-6F9C15262AE1}" type="pres">
      <dgm:prSet presAssocID="{513BD0B3-064F-4994-ABC7-3CD48E9D2A41}" presName="tx1" presStyleLbl="revTx" presStyleIdx="2" presStyleCnt="3"/>
      <dgm:spPr/>
    </dgm:pt>
    <dgm:pt modelId="{29EEF068-77A5-4BE0-94B7-DECB10DB77B8}" type="pres">
      <dgm:prSet presAssocID="{513BD0B3-064F-4994-ABC7-3CD48E9D2A41}" presName="vert1" presStyleCnt="0"/>
      <dgm:spPr/>
    </dgm:pt>
  </dgm:ptLst>
  <dgm:cxnLst>
    <dgm:cxn modelId="{E4EABD0F-4CFC-4B97-95BC-1F1264A3944B}" srcId="{D0646028-9DBB-4F4F-8943-66FDC861B12C}" destId="{BD64E791-61EF-47AC-86BA-3DAF419F96FD}" srcOrd="1" destOrd="0" parTransId="{80946277-BF91-4C42-BED8-18055A595BF0}" sibTransId="{8458A62B-B5D7-4363-88DA-5941BE4FE9A4}"/>
    <dgm:cxn modelId="{8494F710-3A8D-4C76-A2A6-C0815150188A}" srcId="{D0646028-9DBB-4F4F-8943-66FDC861B12C}" destId="{513BD0B3-064F-4994-ABC7-3CD48E9D2A41}" srcOrd="2" destOrd="0" parTransId="{8F6DB78B-55F2-4A3D-B337-06CAC05D8429}" sibTransId="{5814F6A9-AAF5-4F56-9B7A-F6F92A080A2C}"/>
    <dgm:cxn modelId="{E4D66DA6-CDCC-4C4D-AFFC-5C7A6493A184}" type="presOf" srcId="{D0646028-9DBB-4F4F-8943-66FDC861B12C}" destId="{B6C53DA3-0A95-40D5-A283-B2C0234E3AEB}" srcOrd="0" destOrd="0" presId="urn:microsoft.com/office/officeart/2008/layout/LinedList"/>
    <dgm:cxn modelId="{82BE25B4-9C9F-4EC3-B95E-42C50FF7FCC9}" type="presOf" srcId="{AE0C3FF7-8E77-43DF-9FEE-B2F0C81253BF}" destId="{AD2C2392-D1A9-4C74-8E2D-72F6EC9E56E5}" srcOrd="0" destOrd="0" presId="urn:microsoft.com/office/officeart/2008/layout/LinedList"/>
    <dgm:cxn modelId="{3B46B3BC-5F12-4ABE-A1B8-E71AD4D6E4E1}" type="presOf" srcId="{513BD0B3-064F-4994-ABC7-3CD48E9D2A41}" destId="{D0381C82-AD7E-4DCE-ACD7-6F9C15262AE1}" srcOrd="0" destOrd="0" presId="urn:microsoft.com/office/officeart/2008/layout/LinedList"/>
    <dgm:cxn modelId="{D1760BC3-CA4A-4BA3-AAD4-1303EEBD0E6F}" type="presOf" srcId="{BD64E791-61EF-47AC-86BA-3DAF419F96FD}" destId="{2B0EAAB4-C77F-4CE0-A43F-2CDDA7E1B970}" srcOrd="0" destOrd="0" presId="urn:microsoft.com/office/officeart/2008/layout/LinedList"/>
    <dgm:cxn modelId="{06FEAFED-3FD3-468D-883C-97026D5B69EC}" srcId="{D0646028-9DBB-4F4F-8943-66FDC861B12C}" destId="{AE0C3FF7-8E77-43DF-9FEE-B2F0C81253BF}" srcOrd="0" destOrd="0" parTransId="{56BF740F-3904-483B-94BE-4C6550410E38}" sibTransId="{49E666EF-F63E-43CD-80C5-72D62C8A326C}"/>
    <dgm:cxn modelId="{B9956BC9-3DAE-48BC-AD2A-4E6B6BE174F9}" type="presParOf" srcId="{B6C53DA3-0A95-40D5-A283-B2C0234E3AEB}" destId="{A077E3E8-1085-4A40-9D17-F12E4A63926F}" srcOrd="0" destOrd="0" presId="urn:microsoft.com/office/officeart/2008/layout/LinedList"/>
    <dgm:cxn modelId="{022AB877-3469-4867-8C7A-63E80F3979A1}" type="presParOf" srcId="{B6C53DA3-0A95-40D5-A283-B2C0234E3AEB}" destId="{0DF84DAE-50CD-449C-8C2B-59E2E9B8EE08}" srcOrd="1" destOrd="0" presId="urn:microsoft.com/office/officeart/2008/layout/LinedList"/>
    <dgm:cxn modelId="{2D8372A1-DDA0-455D-920D-926D8B625AAF}" type="presParOf" srcId="{0DF84DAE-50CD-449C-8C2B-59E2E9B8EE08}" destId="{AD2C2392-D1A9-4C74-8E2D-72F6EC9E56E5}" srcOrd="0" destOrd="0" presId="urn:microsoft.com/office/officeart/2008/layout/LinedList"/>
    <dgm:cxn modelId="{ED9BD338-926D-438A-8C37-32B8F7DB9E83}" type="presParOf" srcId="{0DF84DAE-50CD-449C-8C2B-59E2E9B8EE08}" destId="{E02D6D48-9982-444F-8BD3-424FD3526FE8}" srcOrd="1" destOrd="0" presId="urn:microsoft.com/office/officeart/2008/layout/LinedList"/>
    <dgm:cxn modelId="{4EC7D0C5-AABA-42CF-82AB-12463B0F1C1B}" type="presParOf" srcId="{B6C53DA3-0A95-40D5-A283-B2C0234E3AEB}" destId="{CD1A61A2-C96C-410A-BD04-FE7E4877F221}" srcOrd="2" destOrd="0" presId="urn:microsoft.com/office/officeart/2008/layout/LinedList"/>
    <dgm:cxn modelId="{729BBD2F-D8CE-44DE-AABA-434813533666}" type="presParOf" srcId="{B6C53DA3-0A95-40D5-A283-B2C0234E3AEB}" destId="{AC2D0CEE-991F-4A1D-9FBA-56A3A1FD5EC8}" srcOrd="3" destOrd="0" presId="urn:microsoft.com/office/officeart/2008/layout/LinedList"/>
    <dgm:cxn modelId="{265714D0-7A9C-4D7A-B1B5-050BA5822D5A}" type="presParOf" srcId="{AC2D0CEE-991F-4A1D-9FBA-56A3A1FD5EC8}" destId="{2B0EAAB4-C77F-4CE0-A43F-2CDDA7E1B970}" srcOrd="0" destOrd="0" presId="urn:microsoft.com/office/officeart/2008/layout/LinedList"/>
    <dgm:cxn modelId="{332468F6-A444-44FC-90D0-5331B67F6308}" type="presParOf" srcId="{AC2D0CEE-991F-4A1D-9FBA-56A3A1FD5EC8}" destId="{8BB6B516-EEB5-4562-B612-3C9346F53FA6}" srcOrd="1" destOrd="0" presId="urn:microsoft.com/office/officeart/2008/layout/LinedList"/>
    <dgm:cxn modelId="{8407A3D7-14D6-4F7E-A2FB-E6C85B6F3AAC}" type="presParOf" srcId="{B6C53DA3-0A95-40D5-A283-B2C0234E3AEB}" destId="{8DA521C3-9884-4845-BD35-36529B818FF4}" srcOrd="4" destOrd="0" presId="urn:microsoft.com/office/officeart/2008/layout/LinedList"/>
    <dgm:cxn modelId="{288346AC-90FB-4D98-9EC8-B4EE85600863}" type="presParOf" srcId="{B6C53DA3-0A95-40D5-A283-B2C0234E3AEB}" destId="{D8BF6B45-E866-4C88-AFBA-EF3F670802A3}" srcOrd="5" destOrd="0" presId="urn:microsoft.com/office/officeart/2008/layout/LinedList"/>
    <dgm:cxn modelId="{62AAA9B7-04D0-4DDD-AF43-B1A4F3199EB4}" type="presParOf" srcId="{D8BF6B45-E866-4C88-AFBA-EF3F670802A3}" destId="{D0381C82-AD7E-4DCE-ACD7-6F9C15262AE1}" srcOrd="0" destOrd="0" presId="urn:microsoft.com/office/officeart/2008/layout/LinedList"/>
    <dgm:cxn modelId="{55DE5F95-6098-497D-B0E9-DC1C7F5A00C7}" type="presParOf" srcId="{D8BF6B45-E866-4C88-AFBA-EF3F670802A3}" destId="{29EEF068-77A5-4BE0-94B7-DECB10DB77B8}"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77E3E8-1085-4A40-9D17-F12E4A63926F}">
      <dsp:nvSpPr>
        <dsp:cNvPr id="0" name=""/>
        <dsp:cNvSpPr/>
      </dsp:nvSpPr>
      <dsp:spPr>
        <a:xfrm>
          <a:off x="0" y="2373"/>
          <a:ext cx="1032741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2C2392-D1A9-4C74-8E2D-72F6EC9E56E5}">
      <dsp:nvSpPr>
        <dsp:cNvPr id="0" name=""/>
        <dsp:cNvSpPr/>
      </dsp:nvSpPr>
      <dsp:spPr>
        <a:xfrm>
          <a:off x="0" y="2373"/>
          <a:ext cx="10327419" cy="16188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fi-FI" sz="2000" kern="1200" dirty="0"/>
            <a:t>Käytä julkista liikennettä: juna, bussi, metro ym.</a:t>
          </a:r>
          <a:endParaRPr lang="en-US" sz="2000" kern="1200" dirty="0"/>
        </a:p>
      </dsp:txBody>
      <dsp:txXfrm>
        <a:off x="0" y="2373"/>
        <a:ext cx="10327419" cy="1618813"/>
      </dsp:txXfrm>
    </dsp:sp>
    <dsp:sp modelId="{CD1A61A2-C96C-410A-BD04-FE7E4877F221}">
      <dsp:nvSpPr>
        <dsp:cNvPr id="0" name=""/>
        <dsp:cNvSpPr/>
      </dsp:nvSpPr>
      <dsp:spPr>
        <a:xfrm>
          <a:off x="0" y="1621186"/>
          <a:ext cx="10327419" cy="0"/>
        </a:xfrm>
        <a:prstGeom prst="line">
          <a:avLst/>
        </a:prstGeom>
        <a:solidFill>
          <a:schemeClr val="accent2">
            <a:hueOff val="-727682"/>
            <a:satOff val="-41964"/>
            <a:lumOff val="-15490"/>
            <a:alphaOff val="0"/>
          </a:schemeClr>
        </a:solidFill>
        <a:ln w="12700" cap="flat" cmpd="sng" algn="ctr">
          <a:solidFill>
            <a:schemeClr val="accent2">
              <a:hueOff val="-727682"/>
              <a:satOff val="-41964"/>
              <a:lumOff val="-1549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B0EAAB4-C77F-4CE0-A43F-2CDDA7E1B970}">
      <dsp:nvSpPr>
        <dsp:cNvPr id="0" name=""/>
        <dsp:cNvSpPr/>
      </dsp:nvSpPr>
      <dsp:spPr>
        <a:xfrm>
          <a:off x="0" y="1621186"/>
          <a:ext cx="10327419" cy="16188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fi-FI" sz="2000" kern="1200" dirty="0"/>
            <a:t>Pyöräile ja kävele jos matka on lyhyt</a:t>
          </a:r>
          <a:endParaRPr lang="en-US" sz="2000" kern="1200" dirty="0"/>
        </a:p>
      </dsp:txBody>
      <dsp:txXfrm>
        <a:off x="0" y="1621186"/>
        <a:ext cx="10327419" cy="1618813"/>
      </dsp:txXfrm>
    </dsp:sp>
    <dsp:sp modelId="{8DA521C3-9884-4845-BD35-36529B818FF4}">
      <dsp:nvSpPr>
        <dsp:cNvPr id="0" name=""/>
        <dsp:cNvSpPr/>
      </dsp:nvSpPr>
      <dsp:spPr>
        <a:xfrm>
          <a:off x="0" y="3240000"/>
          <a:ext cx="10327419" cy="0"/>
        </a:xfrm>
        <a:prstGeom prst="line">
          <a:avLst/>
        </a:prstGeom>
        <a:solidFill>
          <a:schemeClr val="accent2">
            <a:hueOff val="-1455363"/>
            <a:satOff val="-83928"/>
            <a:lumOff val="-30980"/>
            <a:alphaOff val="0"/>
          </a:schemeClr>
        </a:solidFill>
        <a:ln w="12700" cap="flat" cmpd="sng" algn="ctr">
          <a:solidFill>
            <a:schemeClr val="accent2">
              <a:hueOff val="-1455363"/>
              <a:satOff val="-83928"/>
              <a:lumOff val="-3098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0381C82-AD7E-4DCE-ACD7-6F9C15262AE1}">
      <dsp:nvSpPr>
        <dsp:cNvPr id="0" name=""/>
        <dsp:cNvSpPr/>
      </dsp:nvSpPr>
      <dsp:spPr>
        <a:xfrm>
          <a:off x="0" y="3240000"/>
          <a:ext cx="10327419" cy="16188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fi-FI" sz="2000" kern="1200" dirty="0"/>
            <a:t>Mieti voitko matkustaa muuten kuin lentämällä maasta toiseen… Miten?</a:t>
          </a:r>
          <a:endParaRPr lang="en-US" sz="2000" kern="1200" dirty="0"/>
        </a:p>
      </dsp:txBody>
      <dsp:txXfrm>
        <a:off x="0" y="3240000"/>
        <a:ext cx="10327419" cy="1618813"/>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5D5CFC-9BF6-4DDA-9BF9-5BB0CF6E0CE1}" type="datetimeFigureOut">
              <a:rPr lang="fi-FI" smtClean="0"/>
              <a:t>12.3.2024</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D226E3-22E6-4DDF-B580-C708E8CB0E40}" type="slidenum">
              <a:rPr lang="fi-FI" smtClean="0"/>
              <a:t>‹#›</a:t>
            </a:fld>
            <a:endParaRPr lang="fi-FI"/>
          </a:p>
        </p:txBody>
      </p:sp>
    </p:spTree>
    <p:extLst>
      <p:ext uri="{BB962C8B-B14F-4D97-AF65-F5344CB8AC3E}">
        <p14:creationId xmlns:p14="http://schemas.microsoft.com/office/powerpoint/2010/main" val="38424867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02D226E3-22E6-4DDF-B580-C708E8CB0E40}" type="slidenum">
              <a:rPr lang="fi-FI" smtClean="0"/>
              <a:t>26</a:t>
            </a:fld>
            <a:endParaRPr lang="fi-FI"/>
          </a:p>
        </p:txBody>
      </p:sp>
    </p:spTree>
    <p:extLst>
      <p:ext uri="{BB962C8B-B14F-4D97-AF65-F5344CB8AC3E}">
        <p14:creationId xmlns:p14="http://schemas.microsoft.com/office/powerpoint/2010/main" val="462719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 name="Google Shape;11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 name="Google Shape;12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0" name="Google Shape;12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 name="Google Shape;10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02D226E3-22E6-4DDF-B580-C708E8CB0E40}" type="slidenum">
              <a:rPr lang="fi-FI" smtClean="0"/>
              <a:t>117</a:t>
            </a:fld>
            <a:endParaRPr lang="fi-FI"/>
          </a:p>
        </p:txBody>
      </p:sp>
    </p:spTree>
    <p:extLst>
      <p:ext uri="{BB962C8B-B14F-4D97-AF65-F5344CB8AC3E}">
        <p14:creationId xmlns:p14="http://schemas.microsoft.com/office/powerpoint/2010/main" val="6293654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tsikkodia">
    <p:spTree>
      <p:nvGrpSpPr>
        <p:cNvPr id="1" name=""/>
        <p:cNvGrpSpPr/>
        <p:nvPr/>
      </p:nvGrpSpPr>
      <p:grpSpPr>
        <a:xfrm>
          <a:off x="0" y="0"/>
          <a:ext cx="0" cy="0"/>
          <a:chOff x="0" y="0"/>
          <a:chExt cx="0" cy="0"/>
        </a:xfrm>
      </p:grpSpPr>
      <p:sp>
        <p:nvSpPr>
          <p:cNvPr id="11" name="Otsikko 10">
            <a:extLst>
              <a:ext uri="{FF2B5EF4-FFF2-40B4-BE49-F238E27FC236}">
                <a16:creationId xmlns:a16="http://schemas.microsoft.com/office/drawing/2014/main" id="{E54E817D-ADF1-7854-1579-4934CD2108BA}"/>
              </a:ext>
            </a:extLst>
          </p:cNvPr>
          <p:cNvSpPr>
            <a:spLocks noGrp="1"/>
          </p:cNvSpPr>
          <p:nvPr>
            <p:ph type="title"/>
          </p:nvPr>
        </p:nvSpPr>
        <p:spPr>
          <a:xfrm>
            <a:off x="1316182" y="698954"/>
            <a:ext cx="9559636" cy="1325563"/>
          </a:xfrm>
        </p:spPr>
        <p:txBody>
          <a:bodyPr>
            <a:noAutofit/>
          </a:bodyPr>
          <a:lstStyle>
            <a:lvl1pPr algn="l">
              <a:lnSpc>
                <a:spcPct val="100000"/>
              </a:lnSpc>
              <a:defRPr sz="5000">
                <a:solidFill>
                  <a:schemeClr val="accent6"/>
                </a:solidFill>
                <a:latin typeface="Arial Black" panose="020B0A0402010202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Alaotsikko 2">
            <a:extLst>
              <a:ext uri="{FF2B5EF4-FFF2-40B4-BE49-F238E27FC236}">
                <a16:creationId xmlns:a16="http://schemas.microsoft.com/office/drawing/2014/main" id="{979E0C23-02B0-DDFD-6D58-0769551C3449}"/>
              </a:ext>
            </a:extLst>
          </p:cNvPr>
          <p:cNvSpPr>
            <a:spLocks noGrp="1"/>
          </p:cNvSpPr>
          <p:nvPr>
            <p:ph type="subTitle" idx="1"/>
          </p:nvPr>
        </p:nvSpPr>
        <p:spPr>
          <a:xfrm>
            <a:off x="1316181" y="2324070"/>
            <a:ext cx="9559635" cy="306072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a:t>
            </a:r>
            <a:r>
              <a:rPr lang="fi-FI" err="1"/>
              <a:t>napsautt</a:t>
            </a:r>
            <a:r>
              <a:rPr lang="fi-FI"/>
              <a:t>.</a:t>
            </a:r>
          </a:p>
        </p:txBody>
      </p:sp>
      <p:pic>
        <p:nvPicPr>
          <p:cNvPr id="8" name="Kuva 7">
            <a:extLst>
              <a:ext uri="{FF2B5EF4-FFF2-40B4-BE49-F238E27FC236}">
                <a16:creationId xmlns:a16="http://schemas.microsoft.com/office/drawing/2014/main" id="{A42867C6-CD2A-DF1F-0CC3-A90620521F5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64974" y="4279387"/>
            <a:ext cx="5654052" cy="5157226"/>
          </a:xfrm>
          <a:prstGeom prst="rect">
            <a:avLst/>
          </a:prstGeom>
        </p:spPr>
      </p:pic>
    </p:spTree>
    <p:extLst>
      <p:ext uri="{BB962C8B-B14F-4D97-AF65-F5344CB8AC3E}">
        <p14:creationId xmlns:p14="http://schemas.microsoft.com/office/powerpoint/2010/main" val="34941648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96C52-BC6D-86D4-F572-9D221075C7F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i-FI"/>
          </a:p>
        </p:txBody>
      </p:sp>
      <p:sp>
        <p:nvSpPr>
          <p:cNvPr id="3" name="Subtitle 2">
            <a:extLst>
              <a:ext uri="{FF2B5EF4-FFF2-40B4-BE49-F238E27FC236}">
                <a16:creationId xmlns:a16="http://schemas.microsoft.com/office/drawing/2014/main" id="{2ED7ED68-F309-069C-97A6-5373A8A872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4" name="Date Placeholder 3">
            <a:extLst>
              <a:ext uri="{FF2B5EF4-FFF2-40B4-BE49-F238E27FC236}">
                <a16:creationId xmlns:a16="http://schemas.microsoft.com/office/drawing/2014/main" id="{E3AD6ED5-7B6C-CB22-3A41-410C54C6B690}"/>
              </a:ext>
            </a:extLst>
          </p:cNvPr>
          <p:cNvSpPr>
            <a:spLocks noGrp="1"/>
          </p:cNvSpPr>
          <p:nvPr>
            <p:ph type="dt" sz="half" idx="10"/>
          </p:nvPr>
        </p:nvSpPr>
        <p:spPr/>
        <p:txBody>
          <a:bodyPr/>
          <a:lstStyle/>
          <a:p>
            <a:fld id="{601D0D36-F145-4F98-8488-9C5F8CA1300D}" type="datetimeFigureOut">
              <a:rPr lang="fi-FI" smtClean="0"/>
              <a:t>12.3.2024</a:t>
            </a:fld>
            <a:endParaRPr lang="fi-FI"/>
          </a:p>
        </p:txBody>
      </p:sp>
      <p:sp>
        <p:nvSpPr>
          <p:cNvPr id="5" name="Footer Placeholder 4">
            <a:extLst>
              <a:ext uri="{FF2B5EF4-FFF2-40B4-BE49-F238E27FC236}">
                <a16:creationId xmlns:a16="http://schemas.microsoft.com/office/drawing/2014/main" id="{5F950DAB-884C-FCDF-10BD-9F89B5755A99}"/>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C8CD409D-434E-637C-AB03-FF183973DB28}"/>
              </a:ext>
            </a:extLst>
          </p:cNvPr>
          <p:cNvSpPr>
            <a:spLocks noGrp="1"/>
          </p:cNvSpPr>
          <p:nvPr>
            <p:ph type="sldNum" sz="quarter" idx="12"/>
          </p:nvPr>
        </p:nvSpPr>
        <p:spPr/>
        <p:txBody>
          <a:bodyPr/>
          <a:lstStyle/>
          <a:p>
            <a:fld id="{8D87BC12-69DC-45D0-945A-AC54A17979F4}" type="slidenum">
              <a:rPr lang="fi-FI" smtClean="0"/>
              <a:t>‹#›</a:t>
            </a:fld>
            <a:endParaRPr lang="fi-FI"/>
          </a:p>
        </p:txBody>
      </p:sp>
    </p:spTree>
    <p:extLst>
      <p:ext uri="{BB962C8B-B14F-4D97-AF65-F5344CB8AC3E}">
        <p14:creationId xmlns:p14="http://schemas.microsoft.com/office/powerpoint/2010/main" val="316066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63DAEA3F-18B1-4E11-9E5D-773B18698468}" type="datetimeFigureOut">
              <a:rPr lang="fi-FI" smtClean="0"/>
              <a:t>12.3.2024</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AA41F9B8-82B7-46ED-8ABC-EBC81C0EF242}" type="slidenum">
              <a:rPr lang="fi-FI" smtClean="0"/>
              <a:t>‹#›</a:t>
            </a:fld>
            <a:endParaRPr lang="fi-FI"/>
          </a:p>
        </p:txBody>
      </p:sp>
    </p:spTree>
    <p:extLst>
      <p:ext uri="{BB962C8B-B14F-4D97-AF65-F5344CB8AC3E}">
        <p14:creationId xmlns:p14="http://schemas.microsoft.com/office/powerpoint/2010/main" val="33013228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838200" y="1825625"/>
            <a:ext cx="5181600" cy="4351338"/>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6172200" y="1825625"/>
            <a:ext cx="5181600" cy="4351338"/>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p:cNvSpPr>
            <a:spLocks noGrp="1"/>
          </p:cNvSpPr>
          <p:nvPr>
            <p:ph type="dt" sz="half" idx="10"/>
          </p:nvPr>
        </p:nvSpPr>
        <p:spPr/>
        <p:txBody>
          <a:bodyPr/>
          <a:lstStyle/>
          <a:p>
            <a:fld id="{63DAEA3F-18B1-4E11-9E5D-773B18698468}" type="datetimeFigureOut">
              <a:rPr lang="fi-FI" smtClean="0"/>
              <a:t>12.3.2024</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AA41F9B8-82B7-46ED-8ABC-EBC81C0EF242}" type="slidenum">
              <a:rPr lang="fi-FI" smtClean="0"/>
              <a:t>‹#›</a:t>
            </a:fld>
            <a:endParaRPr lang="fi-FI"/>
          </a:p>
        </p:txBody>
      </p:sp>
    </p:spTree>
    <p:extLst>
      <p:ext uri="{BB962C8B-B14F-4D97-AF65-F5344CB8AC3E}">
        <p14:creationId xmlns:p14="http://schemas.microsoft.com/office/powerpoint/2010/main" val="22009158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fld id="{63DAEA3F-18B1-4E11-9E5D-773B18698468}" type="datetimeFigureOut">
              <a:rPr lang="fi-FI" smtClean="0"/>
              <a:t>12.3.2024</a:t>
            </a:fld>
            <a:endParaRPr lang="fi-FI"/>
          </a:p>
        </p:txBody>
      </p:sp>
      <p:sp>
        <p:nvSpPr>
          <p:cNvPr id="3" name="Alatunnisteen paikkamerkki 2"/>
          <p:cNvSpPr>
            <a:spLocks noGrp="1"/>
          </p:cNvSpPr>
          <p:nvPr>
            <p:ph type="ftr" sz="quarter" idx="11"/>
          </p:nvPr>
        </p:nvSpPr>
        <p:spPr/>
        <p:txBody>
          <a:bodyPr/>
          <a:lstStyle/>
          <a:p>
            <a:endParaRPr lang="fi-FI"/>
          </a:p>
        </p:txBody>
      </p:sp>
      <p:sp>
        <p:nvSpPr>
          <p:cNvPr id="4" name="Dian numeron paikkamerkki 3"/>
          <p:cNvSpPr>
            <a:spLocks noGrp="1"/>
          </p:cNvSpPr>
          <p:nvPr>
            <p:ph type="sldNum" sz="quarter" idx="12"/>
          </p:nvPr>
        </p:nvSpPr>
        <p:spPr/>
        <p:txBody>
          <a:bodyPr/>
          <a:lstStyle/>
          <a:p>
            <a:fld id="{AA41F9B8-82B7-46ED-8ABC-EBC81C0EF242}" type="slidenum">
              <a:rPr lang="fi-FI" smtClean="0"/>
              <a:t>‹#›</a:t>
            </a:fld>
            <a:endParaRPr lang="fi-FI"/>
          </a:p>
        </p:txBody>
      </p:sp>
    </p:spTree>
    <p:extLst>
      <p:ext uri="{BB962C8B-B14F-4D97-AF65-F5344CB8AC3E}">
        <p14:creationId xmlns:p14="http://schemas.microsoft.com/office/powerpoint/2010/main" val="367745773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47E18C08-9DBD-A537-A5DC-2A70F610FDFC}"/>
              </a:ext>
            </a:extLst>
          </p:cNvPr>
          <p:cNvSpPr>
            <a:spLocks noGrp="1"/>
          </p:cNvSpPr>
          <p:nvPr>
            <p:ph type="title"/>
          </p:nvPr>
        </p:nvSpPr>
        <p:spPr>
          <a:xfrm>
            <a:off x="1316182" y="365125"/>
            <a:ext cx="9559636" cy="1325563"/>
          </a:xfrm>
          <a:prstGeom prst="rect">
            <a:avLst/>
          </a:prstGeom>
        </p:spPr>
        <p:txBody>
          <a:bodyPr vert="horz" lIns="91440" tIns="45720" rIns="91440" bIns="45720" rtlCol="0" anchor="ctr">
            <a:noAutofit/>
          </a:bodyPr>
          <a:lstStyle/>
          <a:p>
            <a:r>
              <a:rPr lang="fi-FI"/>
              <a:t>Muokkaa </a:t>
            </a:r>
            <a:r>
              <a:rPr lang="fi-FI" err="1"/>
              <a:t>ots</a:t>
            </a:r>
            <a:r>
              <a:rPr lang="fi-FI"/>
              <a:t>. </a:t>
            </a:r>
            <a:r>
              <a:rPr lang="fi-FI" err="1"/>
              <a:t>perustyyl</a:t>
            </a:r>
            <a:r>
              <a:rPr lang="fi-FI"/>
              <a:t>. </a:t>
            </a:r>
            <a:r>
              <a:rPr lang="fi-FI" err="1"/>
              <a:t>napsautt</a:t>
            </a:r>
            <a:r>
              <a:rPr lang="fi-FI"/>
              <a:t>.</a:t>
            </a:r>
          </a:p>
        </p:txBody>
      </p:sp>
      <p:sp>
        <p:nvSpPr>
          <p:cNvPr id="3" name="Tekstin paikkamerkki 2">
            <a:extLst>
              <a:ext uri="{FF2B5EF4-FFF2-40B4-BE49-F238E27FC236}">
                <a16:creationId xmlns:a16="http://schemas.microsoft.com/office/drawing/2014/main" id="{22A87884-642F-78D1-399A-2E5D604EB5DF}"/>
              </a:ext>
            </a:extLst>
          </p:cNvPr>
          <p:cNvSpPr>
            <a:spLocks noGrp="1"/>
          </p:cNvSpPr>
          <p:nvPr>
            <p:ph type="body" idx="1"/>
          </p:nvPr>
        </p:nvSpPr>
        <p:spPr>
          <a:xfrm>
            <a:off x="1316182" y="1825625"/>
            <a:ext cx="9559636"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434A8EAB-DF3D-C17B-1AF0-5C44E344AE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73DCCF-64C3-4F27-959A-2E6149617449}" type="datetimeFigureOut">
              <a:rPr lang="fi-FI" smtClean="0"/>
              <a:t>12.3.2024</a:t>
            </a:fld>
            <a:endParaRPr lang="fi-FI"/>
          </a:p>
        </p:txBody>
      </p:sp>
      <p:sp>
        <p:nvSpPr>
          <p:cNvPr id="5" name="Alatunnisteen paikkamerkki 4">
            <a:extLst>
              <a:ext uri="{FF2B5EF4-FFF2-40B4-BE49-F238E27FC236}">
                <a16:creationId xmlns:a16="http://schemas.microsoft.com/office/drawing/2014/main" id="{4AD9171A-2A56-1434-8896-62CD578FCB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a:extLst>
              <a:ext uri="{FF2B5EF4-FFF2-40B4-BE49-F238E27FC236}">
                <a16:creationId xmlns:a16="http://schemas.microsoft.com/office/drawing/2014/main" id="{407D202A-6726-DC44-EDA1-7E3C0482889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D21805-31D8-4485-9C64-09477BB239EA}" type="slidenum">
              <a:rPr lang="fi-FI" smtClean="0"/>
              <a:t>‹#›</a:t>
            </a:fld>
            <a:endParaRPr lang="fi-FI"/>
          </a:p>
        </p:txBody>
      </p:sp>
    </p:spTree>
    <p:extLst>
      <p:ext uri="{BB962C8B-B14F-4D97-AF65-F5344CB8AC3E}">
        <p14:creationId xmlns:p14="http://schemas.microsoft.com/office/powerpoint/2010/main" val="10291887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100000"/>
        </a:lnSpc>
        <a:spcBef>
          <a:spcPct val="0"/>
        </a:spcBef>
        <a:buNone/>
        <a:defRPr sz="4000" kern="1200">
          <a:solidFill>
            <a:schemeClr val="accent6"/>
          </a:solidFill>
          <a:latin typeface="Arial Black" panose="020B0A04020102020204" pitchFamily="34" charset="0"/>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hyperlink" Target="https://kuvapankki.papunet.net/" TargetMode="External"/><Relationship Id="rId2" Type="http://schemas.openxmlformats.org/officeDocument/2006/relationships/image" Target="../media/image186.PNG"/><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hyperlink" Target="https://kuvapankki.papunet.net/" TargetMode="External"/></Relationships>
</file>

<file path=ppt/slides/_rels/slide102.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hyperlink" Target="https://finnwatch.org/fi/julkaisut/ihmisoikeudet-etelae-afrikan-viinitiloilla" TargetMode="External"/><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hyperlink" Target="https://peda.net/yhdistykset/bmol-ry/oppimateriaalit/eyy/yhteinen_ymparisto/ky/eettinen-kulutus" TargetMode="External"/><Relationship Id="rId1" Type="http://schemas.openxmlformats.org/officeDocument/2006/relationships/slideLayout" Target="../slideLayouts/slideLayout4.xml"/><Relationship Id="rId4" Type="http://schemas.openxmlformats.org/officeDocument/2006/relationships/hyperlink" Target="https://kuvapankki.papunet.net/" TargetMode="External"/></Relationships>
</file>

<file path=ppt/slides/_rels/slide105.xml.rels><?xml version="1.0" encoding="UTF-8" standalone="yes"?>
<Relationships xmlns="http://schemas.openxmlformats.org/package/2006/relationships"><Relationship Id="rId3" Type="http://schemas.openxmlformats.org/officeDocument/2006/relationships/image" Target="../media/image190.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3" Type="http://schemas.openxmlformats.org/officeDocument/2006/relationships/hyperlink" Target="https://kuvapankki.papunet.net/" TargetMode="External"/><Relationship Id="rId2" Type="http://schemas.openxmlformats.org/officeDocument/2006/relationships/image" Target="../media/image191.PN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2" Type="http://schemas.openxmlformats.org/officeDocument/2006/relationships/image" Target="../media/image195.jpeg"/><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8" Type="http://schemas.openxmlformats.org/officeDocument/2006/relationships/image" Target="../media/image198.png"/><Relationship Id="rId3" Type="http://schemas.openxmlformats.org/officeDocument/2006/relationships/diagramLayout" Target="../diagrams/layout1.xml"/><Relationship Id="rId7" Type="http://schemas.openxmlformats.org/officeDocument/2006/relationships/image" Target="../media/image197.png"/><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11" Type="http://schemas.openxmlformats.org/officeDocument/2006/relationships/hyperlink" Target="https://kuvapankki.papunet.net/" TargetMode="External"/><Relationship Id="rId5" Type="http://schemas.openxmlformats.org/officeDocument/2006/relationships/diagramColors" Target="../diagrams/colors1.xml"/><Relationship Id="rId10" Type="http://schemas.openxmlformats.org/officeDocument/2006/relationships/image" Target="../media/image200.png"/><Relationship Id="rId4" Type="http://schemas.openxmlformats.org/officeDocument/2006/relationships/diagramQuickStyle" Target="../diagrams/quickStyle1.xml"/><Relationship Id="rId9" Type="http://schemas.openxmlformats.org/officeDocument/2006/relationships/image" Target="../media/image199.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hyperlink" Target="https://kuvapankki.papunet.net/" TargetMode="External"/><Relationship Id="rId4" Type="http://schemas.openxmlformats.org/officeDocument/2006/relationships/image" Target="../media/image22.png"/><Relationship Id="rId9"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 Id="rId5" Type="http://schemas.openxmlformats.org/officeDocument/2006/relationships/hyperlink" Target="https://kuvapankki.papunet.net/" TargetMode="Externa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hyperlink" Target="https://kuvapankki.papunet.net/" TargetMode="External"/><Relationship Id="rId2" Type="http://schemas.openxmlformats.org/officeDocument/2006/relationships/image" Target="../media/image35.pn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hyperlink" Target="https://elamantapatesti.sitra.fi/"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hyperlink" Target="https://kuvapankki.papunet.net/" TargetMode="Externa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s://kuvapankki.papunet.net/" TargetMode="External"/><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hyperlink" Target="https://yle.fi/a/3-8610827" TargetMode="External"/><Relationship Id="rId2" Type="http://schemas.openxmlformats.org/officeDocument/2006/relationships/hyperlink" Target="https://www.youtube.com/watch?v=awSYzuPsoU0&amp;t=25s" TargetMode="External"/><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hyperlink" Target="https://mediabank.finland.fi/l/DXQf8r7DHrV2/f/7nws" TargetMode="External"/><Relationship Id="rId2" Type="http://schemas.openxmlformats.org/officeDocument/2006/relationships/image" Target="../media/image41.png"/><Relationship Id="rId1" Type="http://schemas.openxmlformats.org/officeDocument/2006/relationships/slideLayout" Target="../slideLayouts/slideLayout3.xml"/><Relationship Id="rId4" Type="http://schemas.openxmlformats.org/officeDocument/2006/relationships/hyperlink" Target="https://www.youtube.com/watch?v=HmUSPEaDElg"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hyperlink" Target="https://um.fi/agenda-2030-kestavan-kehityksen-tavoitteet" TargetMode="Externa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image" Target="../media/image42.jpeg"/><Relationship Id="rId1" Type="http://schemas.openxmlformats.org/officeDocument/2006/relationships/slideLayout" Target="../slideLayouts/slideLayout3.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31.xml.rels><?xml version="1.0" encoding="UTF-8" standalone="yes"?>
<Relationships xmlns="http://schemas.openxmlformats.org/package/2006/relationships"><Relationship Id="rId8" Type="http://schemas.openxmlformats.org/officeDocument/2006/relationships/hyperlink" Target="https://pixabay.com/fi/photos/tuulimyllyt-sateenkaari-kent%C3%A4t-5643293/" TargetMode="External"/><Relationship Id="rId3" Type="http://schemas.openxmlformats.org/officeDocument/2006/relationships/hyperlink" Target="http://www.fortum.fi/" TargetMode="External"/><Relationship Id="rId7" Type="http://schemas.openxmlformats.org/officeDocument/2006/relationships/image" Target="../media/image48.jpeg"/><Relationship Id="rId12" Type="http://schemas.openxmlformats.org/officeDocument/2006/relationships/hyperlink" Target="https://pixabay.com/fi/photos/aurinkos%C3%A4hk%C3%B6j%C3%A4rjestelm%C3%A4-aurinko-2742302/" TargetMode="External"/><Relationship Id="rId2" Type="http://schemas.openxmlformats.org/officeDocument/2006/relationships/hyperlink" Target="http://www.oomi.fi/" TargetMode="External"/><Relationship Id="rId1" Type="http://schemas.openxmlformats.org/officeDocument/2006/relationships/slideLayout" Target="../slideLayouts/slideLayout1.xml"/><Relationship Id="rId6" Type="http://schemas.openxmlformats.org/officeDocument/2006/relationships/hyperlink" Target="http://www.vaasansahko.fi/" TargetMode="External"/><Relationship Id="rId11" Type="http://schemas.openxmlformats.org/officeDocument/2006/relationships/image" Target="../media/image50.jpeg"/><Relationship Id="rId5" Type="http://schemas.openxmlformats.org/officeDocument/2006/relationships/hyperlink" Target="http://www.elenia.fi/" TargetMode="External"/><Relationship Id="rId10" Type="http://schemas.openxmlformats.org/officeDocument/2006/relationships/hyperlink" Target="https://pixabay.com/fi/photos/vesivoimala-voimalaitos-vesivoimaa-6587751/" TargetMode="External"/><Relationship Id="rId4" Type="http://schemas.openxmlformats.org/officeDocument/2006/relationships/hyperlink" Target="http://www.helen.fi/" TargetMode="External"/><Relationship Id="rId9" Type="http://schemas.openxmlformats.org/officeDocument/2006/relationships/image" Target="../media/image49.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hyperlink" Target="https://kuvapankki.papunet.net/" TargetMode="External"/><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3.xml"/><Relationship Id="rId5" Type="http://schemas.openxmlformats.org/officeDocument/2006/relationships/hyperlink" Target="https://kuvapankki.papunet.net/" TargetMode="External"/><Relationship Id="rId4" Type="http://schemas.openxmlformats.org/officeDocument/2006/relationships/image" Target="../media/image58.png"/></Relationships>
</file>

<file path=ppt/slides/_rels/slide37.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69.pn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68.png"/><Relationship Id="rId2" Type="http://schemas.openxmlformats.org/officeDocument/2006/relationships/image" Target="../media/image59.png"/><Relationship Id="rId1" Type="http://schemas.openxmlformats.org/officeDocument/2006/relationships/slideLayout" Target="../slideLayouts/slideLayout3.xml"/><Relationship Id="rId6" Type="http://schemas.openxmlformats.org/officeDocument/2006/relationships/image" Target="../media/image63.png"/><Relationship Id="rId11" Type="http://schemas.openxmlformats.org/officeDocument/2006/relationships/image" Target="../media/image67.png"/><Relationship Id="rId5" Type="http://schemas.openxmlformats.org/officeDocument/2006/relationships/image" Target="../media/image62.png"/><Relationship Id="rId10" Type="http://schemas.openxmlformats.org/officeDocument/2006/relationships/image" Target="../media/image66.png"/><Relationship Id="rId4" Type="http://schemas.openxmlformats.org/officeDocument/2006/relationships/image" Target="../media/image61.png"/><Relationship Id="rId9" Type="http://schemas.openxmlformats.org/officeDocument/2006/relationships/image" Target="../media/image65.png"/><Relationship Id="rId14" Type="http://schemas.openxmlformats.org/officeDocument/2006/relationships/image" Target="../media/image70.png"/></Relationships>
</file>

<file path=ppt/slides/_rels/slide3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s://papunet.net/kuva/luonnontietoa/kukat" TargetMode="External"/><Relationship Id="rId1" Type="http://schemas.openxmlformats.org/officeDocument/2006/relationships/slideLayout" Target="../slideLayouts/slideLayout3.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hyperlink" Target="https://areena.yle.fi/1-50455528" TargetMode="Externa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hyperlink" Target="https://wwf.fi/uhat/living-planet-raportti-2018/" TargetMode="External"/><Relationship Id="rId2" Type="http://schemas.openxmlformats.org/officeDocument/2006/relationships/image" Target="../media/image78.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hyperlink" Target="https://wwf.fi/uhat/living-planet-raportti-2018/" TargetMode="External"/><Relationship Id="rId2" Type="http://schemas.openxmlformats.org/officeDocument/2006/relationships/image" Target="../media/image79.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hyperlink" Target="https://www.maanmittauslaitos.fi/ajankohtaista/suomi-57-000-168-000-jarven-maa" TargetMode="External"/><Relationship Id="rId1" Type="http://schemas.openxmlformats.org/officeDocument/2006/relationships/slideLayout" Target="../slideLayouts/slideLayout4.xml"/><Relationship Id="rId4" Type="http://schemas.openxmlformats.org/officeDocument/2006/relationships/hyperlink" Target="https://kuvapankki.papunet.net/" TargetMode="External"/></Relationships>
</file>

<file path=ppt/slides/_rels/slide4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hyperlink" Target="https://www.ymparisto.fi/fi-FI/Luonto/Luontotyypit/Luontotyyppien_uhanalaisuus/Itameri/Uhanalaistumisen_syyt_ja_uhkatekijat" TargetMode="External"/><Relationship Id="rId1" Type="http://schemas.openxmlformats.org/officeDocument/2006/relationships/slideLayout" Target="../slideLayouts/slideLayout4.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4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4.xml"/><Relationship Id="rId4" Type="http://schemas.openxmlformats.org/officeDocument/2006/relationships/image" Target="../media/image89.png"/></Relationships>
</file>

<file path=ppt/slides/_rels/slide4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hyperlink" Target="https://www.luontoon.fi/terveyttajahyvinvointialuonnosta" TargetMode="Externa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hyperlink" Target="https://papunet.net/_pelit/_tarinat/kuvakirja/lue/Jokamiehenoikeudet_html_video" TargetMode="External"/><Relationship Id="rId2" Type="http://schemas.openxmlformats.org/officeDocument/2006/relationships/image" Target="../media/image91.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hyperlink" Target="https://kuvapankki.papunet.net/" TargetMode="External"/></Relationships>
</file>

<file path=ppt/slides/_rels/slide50.xml.rels><?xml version="1.0" encoding="UTF-8" standalone="yes"?>
<Relationships xmlns="http://schemas.openxmlformats.org/package/2006/relationships"><Relationship Id="rId3" Type="http://schemas.openxmlformats.org/officeDocument/2006/relationships/hyperlink" Target="https://pixabay.com/fi/photos/paperi-kierr%C3%A4tys-j%C3%A4tett%C3%A4-ekologia-72063/" TargetMode="External"/><Relationship Id="rId2" Type="http://schemas.openxmlformats.org/officeDocument/2006/relationships/image" Target="../media/image92.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slideLayout" Target="../slideLayouts/slideLayout1.xml"/><Relationship Id="rId1" Type="http://schemas.openxmlformats.org/officeDocument/2006/relationships/video" Target="https://www.youtube.com/embed/gZmo6Foc8AY?feature=oembed"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slideLayout" Target="../slideLayouts/slideLayout1.xml"/><Relationship Id="rId1" Type="http://schemas.openxmlformats.org/officeDocument/2006/relationships/video" Target="https://www.youtube.com/embed/SpADL-MwF6Y?feature=oembed"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pixabay.com/fi/photos/kierr%C3%A4tt%C3%A4%C3%A4-egypti-elefanttisaari-237874/" TargetMode="External"/><Relationship Id="rId2" Type="http://schemas.openxmlformats.org/officeDocument/2006/relationships/image" Target="../media/image95.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hyperlink" Target="https://www.redbull.com/fi-fi/energydrink/tolkkien-elinkaari" TargetMode="External"/><Relationship Id="rId2" Type="http://schemas.openxmlformats.org/officeDocument/2006/relationships/hyperlink" Target="https://areena.yle.fi/1-4673162" TargetMode="Externa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hyperlink" Target="https://www.hsy.fi/jateopas/" TargetMode="External"/><Relationship Id="rId1" Type="http://schemas.openxmlformats.org/officeDocument/2006/relationships/slideLayout" Target="../slideLayouts/slideLayout1.xml"/><Relationship Id="rId5" Type="http://schemas.openxmlformats.org/officeDocument/2006/relationships/hyperlink" Target="https://pixabay.com/fi/photos/roska-j%C3%A4teastia-j%C3%A4tett%C3%A4-2729608/" TargetMode="External"/><Relationship Id="rId4" Type="http://schemas.openxmlformats.org/officeDocument/2006/relationships/image" Target="../media/image97.jpeg"/></Relationships>
</file>

<file path=ppt/slides/_rels/slide5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hyperlink" Target="https://www.youtube.com/watch?v=OVZcYqJ8nJ4" TargetMode="Externa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hyperlink" Target="https://peda.net/yhdistykset/bmol-ry/oppimateriaalit/il/global-luonnos"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103.jpg"/><Relationship Id="rId4" Type="http://schemas.openxmlformats.org/officeDocument/2006/relationships/image" Target="../media/image102.jpg"/></Relationships>
</file>

<file path=ppt/slides/_rels/slide61.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hyperlink" Target="https://keke.bc.fi/Kestava-kehitys/suomi/ekologinen/" TargetMode="External"/><Relationship Id="rId1" Type="http://schemas.openxmlformats.org/officeDocument/2006/relationships/slideLayout" Target="../slideLayouts/slideLayout1.xml"/><Relationship Id="rId4" Type="http://schemas.openxmlformats.org/officeDocument/2006/relationships/hyperlink" Target="https://pixabay.com/fi/photos/t-paidat-v%C3%A4rik%C3%A4s-v%C3%A4ri-muoti-tyyli-2579542/"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slideLayout" Target="../slideLayouts/slideLayout1.xml"/><Relationship Id="rId1" Type="http://schemas.openxmlformats.org/officeDocument/2006/relationships/video" Target="https://www.youtube.com/embed/AwxtWRnBFB0?feature=oembed"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slideLayout" Target="../slideLayouts/slideLayout1.xml"/><Relationship Id="rId1" Type="http://schemas.openxmlformats.org/officeDocument/2006/relationships/video" Target="https://www.youtube.com/embed/ODGfY4W4Zyk?feature=oembed" TargetMode="Externa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hyperlink" Target="https://pixabay.com/fi/photos/villapaidat-neuleet-n%C3%A4yttely-428607/" TargetMode="External"/><Relationship Id="rId2" Type="http://schemas.openxmlformats.org/officeDocument/2006/relationships/image" Target="../media/image107.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hyperlink" Target="https://pixabay.com/fi/photos/farkut-housut-korjaus-ommella-6487623/" TargetMode="External"/><Relationship Id="rId2" Type="http://schemas.openxmlformats.org/officeDocument/2006/relationships/image" Target="../media/image108.jpeg"/><Relationship Id="rId1" Type="http://schemas.openxmlformats.org/officeDocument/2006/relationships/slideLayout" Target="../slideLayouts/slideLayout1.xml"/><Relationship Id="rId5" Type="http://schemas.openxmlformats.org/officeDocument/2006/relationships/hyperlink" Target="https://pixabay.com/fi/photos/mekkoja-vaatteet-vaatetus-naulakot-53319/" TargetMode="External"/><Relationship Id="rId4" Type="http://schemas.openxmlformats.org/officeDocument/2006/relationships/image" Target="../media/image109.jpeg"/></Relationships>
</file>

<file path=ppt/slides/_rels/slide6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hyperlink" Target="https://prezi.com/ia4e0gh-yk_n/jogurttipurkin-elinkaari/" TargetMode="External"/><Relationship Id="rId1" Type="http://schemas.openxmlformats.org/officeDocument/2006/relationships/slideLayout" Target="../slideLayouts/slideLayout1.xml"/><Relationship Id="rId4" Type="http://schemas.openxmlformats.org/officeDocument/2006/relationships/hyperlink" Target="https://pixabay.com/fi/photos/maito-kvarkki-jogurtti-ruokaa-1363027/"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jpg"/><Relationship Id="rId1" Type="http://schemas.openxmlformats.org/officeDocument/2006/relationships/slideLayout" Target="../slideLayouts/slideLayout1.xml"/><Relationship Id="rId4" Type="http://schemas.openxmlformats.org/officeDocument/2006/relationships/image" Target="../media/image113.jpg"/></Relationships>
</file>

<file path=ppt/slides/_rels/slide6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1.xml"/><Relationship Id="rId4" Type="http://schemas.openxmlformats.org/officeDocument/2006/relationships/image" Target="../media/image116.png"/></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62UouoESYXw&amp;t=42s" TargetMode="External"/><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hyperlink" Target="https://kuvapankki.papunet.net/" TargetMode="External"/><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1.xml"/><Relationship Id="rId5" Type="http://schemas.openxmlformats.org/officeDocument/2006/relationships/image" Target="../media/image120.png"/><Relationship Id="rId4" Type="http://schemas.openxmlformats.org/officeDocument/2006/relationships/image" Target="../media/image119.png"/></Relationships>
</file>

<file path=ppt/slides/_rels/slide71.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image" Target="../media/image121.jp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123.jp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image" Target="../media/image124.jpg"/><Relationship Id="rId1" Type="http://schemas.openxmlformats.org/officeDocument/2006/relationships/slideLayout" Target="../slideLayouts/slideLayout1.xml"/><Relationship Id="rId4" Type="http://schemas.openxmlformats.org/officeDocument/2006/relationships/image" Target="../media/image126.jpg"/></Relationships>
</file>

<file path=ppt/slides/_rels/slide74.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image" Target="../media/image127.png"/><Relationship Id="rId1" Type="http://schemas.openxmlformats.org/officeDocument/2006/relationships/slideLayout" Target="../slideLayouts/slideLayout1.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jpg"/></Relationships>
</file>

<file path=ppt/slides/_rels/slide75.xml.rels><?xml version="1.0" encoding="UTF-8" standalone="yes"?>
<Relationships xmlns="http://schemas.openxmlformats.org/package/2006/relationships"><Relationship Id="rId8" Type="http://schemas.openxmlformats.org/officeDocument/2006/relationships/image" Target="../media/image136.jpg"/><Relationship Id="rId3" Type="http://schemas.openxmlformats.org/officeDocument/2006/relationships/hyperlink" Target="https://www.martat.fi/marttakoulu/kodinhoito/merkit-apuna/" TargetMode="External"/><Relationship Id="rId7" Type="http://schemas.openxmlformats.org/officeDocument/2006/relationships/image" Target="../media/image135.jp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34.jpg"/><Relationship Id="rId5" Type="http://schemas.openxmlformats.org/officeDocument/2006/relationships/image" Target="../media/image133.gif"/><Relationship Id="rId10" Type="http://schemas.openxmlformats.org/officeDocument/2006/relationships/image" Target="../media/image138.png"/><Relationship Id="rId4" Type="http://schemas.openxmlformats.org/officeDocument/2006/relationships/image" Target="../media/image132.jpg"/><Relationship Id="rId9" Type="http://schemas.openxmlformats.org/officeDocument/2006/relationships/image" Target="../media/image137.png"/></Relationships>
</file>

<file path=ppt/slides/_rels/slide76.xml.rels><?xml version="1.0" encoding="UTF-8" standalone="yes"?>
<Relationships xmlns="http://schemas.openxmlformats.org/package/2006/relationships"><Relationship Id="rId8" Type="http://schemas.openxmlformats.org/officeDocument/2006/relationships/image" Target="../media/image144.png"/><Relationship Id="rId13" Type="http://schemas.openxmlformats.org/officeDocument/2006/relationships/image" Target="../media/image149.png"/><Relationship Id="rId3" Type="http://schemas.openxmlformats.org/officeDocument/2006/relationships/image" Target="../media/image138.png"/><Relationship Id="rId7" Type="http://schemas.openxmlformats.org/officeDocument/2006/relationships/image" Target="../media/image143.png"/><Relationship Id="rId12" Type="http://schemas.openxmlformats.org/officeDocument/2006/relationships/image" Target="../media/image148.png"/><Relationship Id="rId2" Type="http://schemas.openxmlformats.org/officeDocument/2006/relationships/image" Target="../media/image139.png"/><Relationship Id="rId1" Type="http://schemas.openxmlformats.org/officeDocument/2006/relationships/slideLayout" Target="../slideLayouts/slideLayout3.xml"/><Relationship Id="rId6" Type="http://schemas.openxmlformats.org/officeDocument/2006/relationships/image" Target="../media/image142.png"/><Relationship Id="rId11" Type="http://schemas.openxmlformats.org/officeDocument/2006/relationships/image" Target="../media/image147.png"/><Relationship Id="rId5" Type="http://schemas.openxmlformats.org/officeDocument/2006/relationships/image" Target="../media/image141.png"/><Relationship Id="rId10" Type="http://schemas.openxmlformats.org/officeDocument/2006/relationships/image" Target="../media/image146.png"/><Relationship Id="rId4" Type="http://schemas.openxmlformats.org/officeDocument/2006/relationships/image" Target="../media/image140.png"/><Relationship Id="rId9" Type="http://schemas.openxmlformats.org/officeDocument/2006/relationships/image" Target="../media/image145.png"/><Relationship Id="rId14" Type="http://schemas.openxmlformats.org/officeDocument/2006/relationships/hyperlink" Target="https://www.martat.fi/marttakoulu/kodinhoito/merkit-apuna/" TargetMode="External"/></Relationships>
</file>

<file path=ppt/slides/_rels/slide77.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4.xml"/><Relationship Id="rId4" Type="http://schemas.openxmlformats.org/officeDocument/2006/relationships/hyperlink" Target="https://yle.fi/a/3-12222907"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png"/></Relationships>
</file>

<file path=ppt/slides/_rels/slide80.xml.rels><?xml version="1.0" encoding="UTF-8" standalone="yes"?>
<Relationships xmlns="http://schemas.openxmlformats.org/package/2006/relationships"><Relationship Id="rId3" Type="http://schemas.openxmlformats.org/officeDocument/2006/relationships/hyperlink" Target="https://energiamerkinta.fi/energiamerkinta/" TargetMode="External"/><Relationship Id="rId2" Type="http://schemas.openxmlformats.org/officeDocument/2006/relationships/image" Target="../media/image154.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hyperlink" Target="https://pixabay.com/fi/photos/polkupy%C3%B6ri%C3%A4-py%C3%B6r%C3%A4ily-kaupunkipy%C3%B6r%C3%A4-5840776/" TargetMode="External"/><Relationship Id="rId2" Type="http://schemas.openxmlformats.org/officeDocument/2006/relationships/image" Target="../media/image157.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slideLayout" Target="../slideLayouts/slideLayout1.xml"/><Relationship Id="rId1" Type="http://schemas.openxmlformats.org/officeDocument/2006/relationships/video" Target="https://www.youtube.com/embed/43xdORZwlBk?feature=oembed"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media/image160.png"/><Relationship Id="rId7" Type="http://schemas.openxmlformats.org/officeDocument/2006/relationships/hyperlink" Target="https://pixabay.com/fi/photos/yleismies-huonekalut-kokoonpano-3546194/" TargetMode="External"/><Relationship Id="rId2" Type="http://schemas.openxmlformats.org/officeDocument/2006/relationships/image" Target="../media/image159.png"/><Relationship Id="rId1" Type="http://schemas.openxmlformats.org/officeDocument/2006/relationships/slideLayout" Target="../slideLayouts/slideLayout1.xml"/><Relationship Id="rId6" Type="http://schemas.openxmlformats.org/officeDocument/2006/relationships/hyperlink" Target="https://pixabay.com/fi/photos/kirjasto-kirjoja-kirjahyllyt-488690/" TargetMode="External"/><Relationship Id="rId5" Type="http://schemas.openxmlformats.org/officeDocument/2006/relationships/image" Target="../media/image161.png"/><Relationship Id="rId4" Type="http://schemas.openxmlformats.org/officeDocument/2006/relationships/hyperlink" Target="https://pixabay.com/fi/photos/lumikeng%C3%A4t-lumikenk%C3%A4ily%C3%A4-lumi-alpit-417933/" TargetMode="External"/></Relationships>
</file>

<file path=ppt/slides/_rels/slide86.xml.rels><?xml version="1.0" encoding="UTF-8" standalone="yes"?>
<Relationships xmlns="http://schemas.openxmlformats.org/package/2006/relationships"><Relationship Id="rId8" Type="http://schemas.openxmlformats.org/officeDocument/2006/relationships/hyperlink" Target="https://pixabay.com/fi/photos/l%C3%A4hell%C3%A4-rantaa-kes%C3%A4m%C3%B6kki-kes%C3%A4ll%C3%A4-1700863/" TargetMode="External"/><Relationship Id="rId3" Type="http://schemas.openxmlformats.org/officeDocument/2006/relationships/image" Target="../media/image163.png"/><Relationship Id="rId7" Type="http://schemas.openxmlformats.org/officeDocument/2006/relationships/image" Target="../media/image165.png"/><Relationship Id="rId2" Type="http://schemas.openxmlformats.org/officeDocument/2006/relationships/image" Target="../media/image162.png"/><Relationship Id="rId1" Type="http://schemas.openxmlformats.org/officeDocument/2006/relationships/slideLayout" Target="../slideLayouts/slideLayout1.xml"/><Relationship Id="rId6" Type="http://schemas.openxmlformats.org/officeDocument/2006/relationships/hyperlink" Target="https://www.pexels.com/photo/white-larissa-boat-1209649/" TargetMode="External"/><Relationship Id="rId11" Type="http://schemas.openxmlformats.org/officeDocument/2006/relationships/hyperlink" Target="https://pixabay.com/fi/photos/yleismies-huonekalut-kokoonpano-3546194/" TargetMode="External"/><Relationship Id="rId5" Type="http://schemas.openxmlformats.org/officeDocument/2006/relationships/hyperlink" Target="https://pxhere.com/fi/photo/1201684" TargetMode="External"/><Relationship Id="rId10" Type="http://schemas.openxmlformats.org/officeDocument/2006/relationships/image" Target="../media/image159.png"/><Relationship Id="rId4" Type="http://schemas.openxmlformats.org/officeDocument/2006/relationships/image" Target="../media/image164.png"/><Relationship Id="rId9" Type="http://schemas.openxmlformats.org/officeDocument/2006/relationships/hyperlink" Target="https://pixabay.com/fi/photos/p%C3%B6yt%C3%A4-h%C3%A4%C3%A4t-juhla-romanttinen-7248581/" TargetMode="External"/></Relationships>
</file>

<file path=ppt/slides/_rels/slide87.xml.rels><?xml version="1.0" encoding="UTF-8" standalone="yes"?>
<Relationships xmlns="http://schemas.openxmlformats.org/package/2006/relationships"><Relationship Id="rId8" Type="http://schemas.openxmlformats.org/officeDocument/2006/relationships/image" Target="../media/image169.png"/><Relationship Id="rId3" Type="http://schemas.openxmlformats.org/officeDocument/2006/relationships/image" Target="../media/image167.png"/><Relationship Id="rId7" Type="http://schemas.openxmlformats.org/officeDocument/2006/relationships/hyperlink" Target="https://pixabay.com/fi/photos/tekniikkaa-laitteet-elektroniikka-6801334/" TargetMode="External"/><Relationship Id="rId2" Type="http://schemas.openxmlformats.org/officeDocument/2006/relationships/image" Target="../media/image166.png"/><Relationship Id="rId1" Type="http://schemas.openxmlformats.org/officeDocument/2006/relationships/slideLayout" Target="../slideLayouts/slideLayout1.xml"/><Relationship Id="rId6" Type="http://schemas.openxmlformats.org/officeDocument/2006/relationships/image" Target="../media/image168.jpeg"/><Relationship Id="rId5" Type="http://schemas.openxmlformats.org/officeDocument/2006/relationships/hyperlink" Target="https://pxhere.com/en/photo/722204" TargetMode="External"/><Relationship Id="rId4" Type="http://schemas.openxmlformats.org/officeDocument/2006/relationships/hyperlink" Target="https://pixabay.com/fi/photos/vaellus-kartta-suuntautuminen-1312226/" TargetMode="External"/></Relationships>
</file>

<file path=ppt/slides/_rels/slide88.xml.rels><?xml version="1.0" encoding="UTF-8" standalone="yes"?>
<Relationships xmlns="http://schemas.openxmlformats.org/package/2006/relationships"><Relationship Id="rId8" Type="http://schemas.openxmlformats.org/officeDocument/2006/relationships/image" Target="../media/image173.jpeg"/><Relationship Id="rId3" Type="http://schemas.openxmlformats.org/officeDocument/2006/relationships/hyperlink" Target="https://pixabay.com/fi/photos/myym%C3%A4l%C3%A4-vaatteet-vaatetus-linja-1338629/" TargetMode="External"/><Relationship Id="rId7" Type="http://schemas.openxmlformats.org/officeDocument/2006/relationships/hyperlink" Target="https://pixabay.com/fi/photos/iphone-k%C3%A4si-n%C3%A4ytt%C3%B6-%C3%A4lypuhelin-410311/" TargetMode="External"/><Relationship Id="rId2" Type="http://schemas.openxmlformats.org/officeDocument/2006/relationships/image" Target="../media/image170.jpeg"/><Relationship Id="rId1" Type="http://schemas.openxmlformats.org/officeDocument/2006/relationships/slideLayout" Target="../slideLayouts/slideLayout1.xml"/><Relationship Id="rId6" Type="http://schemas.openxmlformats.org/officeDocument/2006/relationships/image" Target="../media/image172.jpeg"/><Relationship Id="rId5" Type="http://schemas.openxmlformats.org/officeDocument/2006/relationships/hyperlink" Target="https://pixabay.com/fi/photos/lastenrattaat-buginen-yksin-337696/" TargetMode="External"/><Relationship Id="rId4" Type="http://schemas.openxmlformats.org/officeDocument/2006/relationships/image" Target="../media/image171.jpeg"/></Relationships>
</file>

<file path=ppt/slides/_rels/slide89.xml.rels><?xml version="1.0" encoding="UTF-8" standalone="yes"?>
<Relationships xmlns="http://schemas.openxmlformats.org/package/2006/relationships"><Relationship Id="rId3" Type="http://schemas.openxmlformats.org/officeDocument/2006/relationships/hyperlink" Target="https://pixabay.com/fi/vectors/kaupungin-kartta-sijainti-navigointi-4320755/" TargetMode="External"/><Relationship Id="rId2" Type="http://schemas.openxmlformats.org/officeDocument/2006/relationships/image" Target="../media/image17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 Id="rId5" Type="http://schemas.openxmlformats.org/officeDocument/2006/relationships/hyperlink" Target="https://kuvapankki.papunet.net/" TargetMode="External"/><Relationship Id="rId4" Type="http://schemas.openxmlformats.org/officeDocument/2006/relationships/image" Target="../media/image18.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176.jpeg"/><Relationship Id="rId7" Type="http://schemas.openxmlformats.org/officeDocument/2006/relationships/image" Target="../media/image180.jpeg"/><Relationship Id="rId2" Type="http://schemas.openxmlformats.org/officeDocument/2006/relationships/image" Target="../media/image175.jpeg"/><Relationship Id="rId1" Type="http://schemas.openxmlformats.org/officeDocument/2006/relationships/slideLayout" Target="../slideLayouts/slideLayout1.xml"/><Relationship Id="rId6" Type="http://schemas.openxmlformats.org/officeDocument/2006/relationships/image" Target="../media/image179.jpeg"/><Relationship Id="rId5" Type="http://schemas.openxmlformats.org/officeDocument/2006/relationships/image" Target="../media/image178.jpeg"/><Relationship Id="rId4" Type="http://schemas.openxmlformats.org/officeDocument/2006/relationships/image" Target="../media/image177.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image" Target="../media/image181.jpeg"/><Relationship Id="rId1" Type="http://schemas.openxmlformats.org/officeDocument/2006/relationships/slideLayout" Target="../slideLayouts/slideLayout1.xml"/><Relationship Id="rId4" Type="http://schemas.openxmlformats.org/officeDocument/2006/relationships/image" Target="../media/image183.jpeg"/></Relationships>
</file>

<file path=ppt/slides/_rels/slide97.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3" Type="http://schemas.openxmlformats.org/officeDocument/2006/relationships/hyperlink" Target="https://www.youtube.com/watch?v=wMU6g1NAn48" TargetMode="External"/><Relationship Id="rId2" Type="http://schemas.openxmlformats.org/officeDocument/2006/relationships/image" Target="../media/image185.png"/><Relationship Id="rId1" Type="http://schemas.openxmlformats.org/officeDocument/2006/relationships/slideLayout" Target="../slideLayouts/slideLayout3.xml"/><Relationship Id="rId5" Type="http://schemas.openxmlformats.org/officeDocument/2006/relationships/hyperlink" Target="https://kuvapankki.papunet.net/" TargetMode="External"/><Relationship Id="rId4" Type="http://schemas.openxmlformats.org/officeDocument/2006/relationships/hyperlink" Target="https://www.youtube.com/watch?v=BoSUAReevMM&amp;t=146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D0DF0-2D32-FED3-3D38-A10E6AE1A8E5}"/>
              </a:ext>
            </a:extLst>
          </p:cNvPr>
          <p:cNvSpPr>
            <a:spLocks noGrp="1"/>
          </p:cNvSpPr>
          <p:nvPr>
            <p:ph type="ctrTitle"/>
          </p:nvPr>
        </p:nvSpPr>
        <p:spPr/>
        <p:txBody>
          <a:bodyPr/>
          <a:lstStyle/>
          <a:p>
            <a:r>
              <a:rPr lang="fi-FI" dirty="0"/>
              <a:t>Kestävän kehityksen edistäminen, 1 </a:t>
            </a:r>
            <a:r>
              <a:rPr lang="fi-FI" dirty="0" err="1"/>
              <a:t>osp</a:t>
            </a:r>
            <a:endParaRPr lang="fi-FI" dirty="0"/>
          </a:p>
        </p:txBody>
      </p:sp>
      <p:sp>
        <p:nvSpPr>
          <p:cNvPr id="3" name="Subtitle 2">
            <a:extLst>
              <a:ext uri="{FF2B5EF4-FFF2-40B4-BE49-F238E27FC236}">
                <a16:creationId xmlns:a16="http://schemas.microsoft.com/office/drawing/2014/main" id="{1686E8E0-E27C-DA6E-CCC7-A369E3975819}"/>
              </a:ext>
            </a:extLst>
          </p:cNvPr>
          <p:cNvSpPr>
            <a:spLocks noGrp="1"/>
          </p:cNvSpPr>
          <p:nvPr>
            <p:ph type="subTitle" idx="1"/>
          </p:nvPr>
        </p:nvSpPr>
        <p:spPr/>
        <p:txBody>
          <a:bodyPr/>
          <a:lstStyle/>
          <a:p>
            <a:r>
              <a:rPr lang="fi-FI" dirty="0"/>
              <a:t>SELKO</a:t>
            </a:r>
          </a:p>
          <a:p>
            <a:r>
              <a:rPr lang="fi-FI" dirty="0"/>
              <a:t>T1-T2</a:t>
            </a:r>
          </a:p>
        </p:txBody>
      </p:sp>
      <p:pic>
        <p:nvPicPr>
          <p:cNvPr id="4" name="Picture 3" descr="A close-up of a logo&#10;&#10;Description automatically generated with medium confidence">
            <a:extLst>
              <a:ext uri="{FF2B5EF4-FFF2-40B4-BE49-F238E27FC236}">
                <a16:creationId xmlns:a16="http://schemas.microsoft.com/office/drawing/2014/main" id="{73660A67-22DB-E8F9-EADC-6370B39298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1" y="4758722"/>
            <a:ext cx="8074147" cy="2099278"/>
          </a:xfrm>
          <a:prstGeom prst="rect">
            <a:avLst/>
          </a:prstGeom>
        </p:spPr>
      </p:pic>
    </p:spTree>
    <p:extLst>
      <p:ext uri="{BB962C8B-B14F-4D97-AF65-F5344CB8AC3E}">
        <p14:creationId xmlns:p14="http://schemas.microsoft.com/office/powerpoint/2010/main" val="30194005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A5657-446B-F365-8EC5-7E83C1FAA684}"/>
              </a:ext>
            </a:extLst>
          </p:cNvPr>
          <p:cNvSpPr>
            <a:spLocks noGrp="1"/>
          </p:cNvSpPr>
          <p:nvPr>
            <p:ph type="title"/>
          </p:nvPr>
        </p:nvSpPr>
        <p:spPr>
          <a:xfrm>
            <a:off x="1316181" y="698954"/>
            <a:ext cx="9998363" cy="1325563"/>
          </a:xfrm>
        </p:spPr>
        <p:txBody>
          <a:bodyPr/>
          <a:lstStyle/>
          <a:p>
            <a:r>
              <a:rPr lang="fi-FI" dirty="0"/>
              <a:t>Meidän oma vaikuttaminen ilmastonmuutokseen</a:t>
            </a:r>
          </a:p>
        </p:txBody>
      </p:sp>
      <p:sp>
        <p:nvSpPr>
          <p:cNvPr id="3" name="Subtitle 2">
            <a:extLst>
              <a:ext uri="{FF2B5EF4-FFF2-40B4-BE49-F238E27FC236}">
                <a16:creationId xmlns:a16="http://schemas.microsoft.com/office/drawing/2014/main" id="{61292E04-5D4D-C80B-51D6-122F21FFD5E0}"/>
              </a:ext>
            </a:extLst>
          </p:cNvPr>
          <p:cNvSpPr>
            <a:spLocks noGrp="1"/>
          </p:cNvSpPr>
          <p:nvPr>
            <p:ph type="subTitle" idx="1"/>
          </p:nvPr>
        </p:nvSpPr>
        <p:spPr>
          <a:xfrm>
            <a:off x="1316181" y="2324070"/>
            <a:ext cx="9998364" cy="3060729"/>
          </a:xfrm>
        </p:spPr>
        <p:txBody>
          <a:bodyPr/>
          <a:lstStyle/>
          <a:p>
            <a:r>
              <a:rPr lang="fi-FI" dirty="0"/>
              <a:t>Mieti parin kanssa miten me itse voimme vaikutta ilmastonmuutokseen.</a:t>
            </a:r>
          </a:p>
        </p:txBody>
      </p:sp>
    </p:spTree>
    <p:extLst>
      <p:ext uri="{BB962C8B-B14F-4D97-AF65-F5344CB8AC3E}">
        <p14:creationId xmlns:p14="http://schemas.microsoft.com/office/powerpoint/2010/main" val="10192526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2C6FECD-524E-0089-B32E-4CCB02485C4F}"/>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5400"/>
              <a:t>Ihmisoikeudet</a:t>
            </a:r>
          </a:p>
        </p:txBody>
      </p:sp>
      <p:sp>
        <p:nvSpPr>
          <p:cNvPr id="3" name="Sisällön paikkamerkki 2">
            <a:extLst>
              <a:ext uri="{FF2B5EF4-FFF2-40B4-BE49-F238E27FC236}">
                <a16:creationId xmlns:a16="http://schemas.microsoft.com/office/drawing/2014/main" id="{2E2E9FC8-94BA-7E55-B187-D2E638B33CB2}"/>
              </a:ext>
            </a:extLst>
          </p:cNvPr>
          <p:cNvSpPr>
            <a:spLocks noGrp="1"/>
          </p:cNvSpPr>
          <p:nvPr>
            <p:ph sz="half" idx="1"/>
          </p:nvPr>
        </p:nvSpPr>
        <p:spPr>
          <a:xfrm>
            <a:off x="572493" y="2071316"/>
            <a:ext cx="6713552" cy="4119172"/>
          </a:xfrm>
        </p:spPr>
        <p:txBody>
          <a:bodyPr vert="horz" lIns="91440" tIns="45720" rIns="91440" bIns="45720" rtlCol="0" anchor="t">
            <a:normAutofit/>
          </a:bodyPr>
          <a:lstStyle/>
          <a:p>
            <a:r>
              <a:rPr lang="en-US" sz="2200"/>
              <a:t>Oikeus elämään ja turvallisuuteen</a:t>
            </a:r>
          </a:p>
          <a:p>
            <a:r>
              <a:rPr lang="en-US" sz="2200"/>
              <a:t>Mielipiteen vapaus ja sananvapaus</a:t>
            </a:r>
          </a:p>
          <a:p>
            <a:r>
              <a:rPr lang="en-US" sz="2200"/>
              <a:t>Uskonnon vapaus</a:t>
            </a:r>
          </a:p>
          <a:p>
            <a:r>
              <a:rPr lang="en-US" sz="2200"/>
              <a:t>Oikeus koulutukseen </a:t>
            </a:r>
          </a:p>
          <a:p>
            <a:r>
              <a:rPr lang="en-US" sz="2200"/>
              <a:t>Oikeus terveyteen </a:t>
            </a:r>
          </a:p>
          <a:p>
            <a:r>
              <a:rPr lang="en-US" sz="2200"/>
              <a:t>Oikeus solmia avioliitto ja perustaa perhe </a:t>
            </a:r>
          </a:p>
          <a:p>
            <a:endParaRPr lang="en-US" sz="2200"/>
          </a:p>
        </p:txBody>
      </p:sp>
      <p:pic>
        <p:nvPicPr>
          <p:cNvPr id="6" name="Sisällön paikkamerkki 5" descr="Kuva, joka sisältää kohteen symboli, mustavalkoinen&#10;&#10;Kuvaus luotu automaattisesti">
            <a:extLst>
              <a:ext uri="{FF2B5EF4-FFF2-40B4-BE49-F238E27FC236}">
                <a16:creationId xmlns:a16="http://schemas.microsoft.com/office/drawing/2014/main" id="{76FB9AE5-B6A4-80BC-D2FC-430E4336FCE4}"/>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r="3065" b="3"/>
          <a:stretch/>
        </p:blipFill>
        <p:spPr>
          <a:xfrm>
            <a:off x="7675658" y="2093976"/>
            <a:ext cx="3941064" cy="4096512"/>
          </a:xfrm>
          <a:prstGeom prst="rect">
            <a:avLst/>
          </a:prstGeom>
        </p:spPr>
      </p:pic>
      <p:sp>
        <p:nvSpPr>
          <p:cNvPr id="5" name="TextBox 4">
            <a:extLst>
              <a:ext uri="{FF2B5EF4-FFF2-40B4-BE49-F238E27FC236}">
                <a16:creationId xmlns:a16="http://schemas.microsoft.com/office/drawing/2014/main" id="{0A56EBA8-D345-0300-BDF4-00B92DE5A3F9}"/>
              </a:ext>
            </a:extLst>
          </p:cNvPr>
          <p:cNvSpPr txBox="1"/>
          <p:nvPr/>
        </p:nvSpPr>
        <p:spPr>
          <a:xfrm>
            <a:off x="10413558" y="6619461"/>
            <a:ext cx="1778442" cy="246221"/>
          </a:xfrm>
          <a:prstGeom prst="rect">
            <a:avLst/>
          </a:prstGeom>
          <a:noFill/>
        </p:spPr>
        <p:txBody>
          <a:bodyPr wrap="square" rtlCol="0">
            <a:spAutoFit/>
          </a:bodyPr>
          <a:lstStyle/>
          <a:p>
            <a:r>
              <a:rPr lang="fi-FI" sz="1000" dirty="0"/>
              <a:t>Kuvat: </a:t>
            </a:r>
            <a:r>
              <a:rPr lang="fi-FI" sz="1000" dirty="0">
                <a:hlinkClick r:id="rId3"/>
              </a:rPr>
              <a:t>Papunet Kuvapankki</a:t>
            </a:r>
            <a:endParaRPr lang="fi-FI" sz="1000" dirty="0"/>
          </a:p>
        </p:txBody>
      </p:sp>
    </p:spTree>
    <p:extLst>
      <p:ext uri="{BB962C8B-B14F-4D97-AF65-F5344CB8AC3E}">
        <p14:creationId xmlns:p14="http://schemas.microsoft.com/office/powerpoint/2010/main" val="1304624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17"/>
          <p:cNvSpPr txBox="1">
            <a:spLocks noGrp="1"/>
          </p:cNvSpPr>
          <p:nvPr>
            <p:ph type="title"/>
          </p:nvPr>
        </p:nvSpPr>
        <p:spPr>
          <a:xfrm>
            <a:off x="572493" y="238539"/>
            <a:ext cx="11018520" cy="1434415"/>
          </a:xfrm>
          <a:prstGeom prst="rect">
            <a:avLst/>
          </a:prstGeom>
        </p:spPr>
        <p:txBody>
          <a:bodyPr spcFirstLastPara="1" lIns="91425" tIns="45700" rIns="91425" bIns="45700" anchor="b" anchorCtr="0">
            <a:normAutofit/>
          </a:bodyPr>
          <a:lstStyle/>
          <a:p>
            <a:pPr marL="0" lvl="0" indent="0" rtl="0">
              <a:spcBef>
                <a:spcPts val="0"/>
              </a:spcBef>
              <a:spcAft>
                <a:spcPts val="0"/>
              </a:spcAft>
              <a:buClr>
                <a:schemeClr val="dk1"/>
              </a:buClr>
              <a:buSzPts val="4400"/>
              <a:buFont typeface="Calibri"/>
              <a:buNone/>
            </a:pPr>
            <a:r>
              <a:rPr lang="fi-FI" sz="5400"/>
              <a:t>Oikeudenmukaisuus </a:t>
            </a:r>
          </a:p>
        </p:txBody>
      </p:sp>
      <p:sp>
        <p:nvSpPr>
          <p:cNvPr id="123" name="Google Shape;123;p17"/>
          <p:cNvSpPr txBox="1">
            <a:spLocks noGrp="1"/>
          </p:cNvSpPr>
          <p:nvPr>
            <p:ph type="body" idx="1"/>
          </p:nvPr>
        </p:nvSpPr>
        <p:spPr>
          <a:xfrm>
            <a:off x="572492" y="2071316"/>
            <a:ext cx="7021003" cy="4119172"/>
          </a:xfrm>
          <a:prstGeom prst="rect">
            <a:avLst/>
          </a:prstGeom>
        </p:spPr>
        <p:txBody>
          <a:bodyPr spcFirstLastPara="1" lIns="91425" tIns="45700" rIns="91425" bIns="45700" anchor="t" anchorCtr="0">
            <a:normAutofit fontScale="92500"/>
          </a:bodyPr>
          <a:lstStyle/>
          <a:p>
            <a:pPr marL="228600" lvl="0" indent="-228600" rtl="0">
              <a:spcBef>
                <a:spcPts val="0"/>
              </a:spcBef>
              <a:spcAft>
                <a:spcPts val="0"/>
              </a:spcAft>
              <a:buClr>
                <a:schemeClr val="dk1"/>
              </a:buClr>
              <a:buSzPts val="2800"/>
              <a:buChar char="•"/>
            </a:pPr>
            <a:r>
              <a:rPr lang="fi-FI" sz="2200" dirty="0"/>
              <a:t>Ruoan tuotantoon liittyy maailmassa monia ongelmia.</a:t>
            </a:r>
          </a:p>
          <a:p>
            <a:pPr marL="228600" lvl="0" indent="-228600" rtl="0">
              <a:spcBef>
                <a:spcPts val="1000"/>
              </a:spcBef>
              <a:spcAft>
                <a:spcPts val="0"/>
              </a:spcAft>
              <a:buClr>
                <a:schemeClr val="dk1"/>
              </a:buClr>
              <a:buSzPts val="2800"/>
              <a:buChar char="•"/>
            </a:pPr>
            <a:r>
              <a:rPr lang="fi-FI" sz="2200" dirty="0"/>
              <a:t>Saako ruoan tuottaja työstään oikeudenmukaisen palkan?</a:t>
            </a:r>
          </a:p>
          <a:p>
            <a:pPr marL="228600" lvl="0" indent="-228600" rtl="0">
              <a:spcBef>
                <a:spcPts val="1000"/>
              </a:spcBef>
              <a:spcAft>
                <a:spcPts val="0"/>
              </a:spcAft>
              <a:buClr>
                <a:schemeClr val="dk1"/>
              </a:buClr>
              <a:buSzPts val="2800"/>
              <a:buChar char="•"/>
            </a:pPr>
            <a:r>
              <a:rPr lang="fi-FI" sz="2200" dirty="0"/>
              <a:t>Millaiset työolot työntekijöillä on? (esim. työaika)</a:t>
            </a:r>
          </a:p>
          <a:p>
            <a:pPr marL="228600" lvl="0" indent="-228600" rtl="0">
              <a:spcBef>
                <a:spcPts val="1000"/>
              </a:spcBef>
              <a:spcAft>
                <a:spcPts val="0"/>
              </a:spcAft>
              <a:buClr>
                <a:schemeClr val="dk1"/>
              </a:buClr>
              <a:buSzPts val="2800"/>
              <a:buChar char="•"/>
            </a:pPr>
            <a:r>
              <a:rPr lang="fi-FI" sz="2200" dirty="0"/>
              <a:t>Käytetäänkö vaarallisia kemikaaleja?</a:t>
            </a:r>
          </a:p>
          <a:p>
            <a:pPr marL="228600" lvl="0" indent="-228600" rtl="0">
              <a:spcBef>
                <a:spcPts val="1000"/>
              </a:spcBef>
              <a:spcAft>
                <a:spcPts val="0"/>
              </a:spcAft>
              <a:buClr>
                <a:schemeClr val="dk1"/>
              </a:buClr>
              <a:buSzPts val="2800"/>
              <a:buChar char="•"/>
            </a:pPr>
            <a:r>
              <a:rPr lang="fi-FI" sz="2200" dirty="0"/>
              <a:t>Käytetäänkö lapsityövoimaa?</a:t>
            </a:r>
          </a:p>
          <a:p>
            <a:pPr marL="228600" lvl="0" indent="-228600" rtl="0">
              <a:spcBef>
                <a:spcPts val="1000"/>
              </a:spcBef>
              <a:spcAft>
                <a:spcPts val="0"/>
              </a:spcAft>
              <a:buClr>
                <a:schemeClr val="dk1"/>
              </a:buClr>
              <a:buSzPts val="2800"/>
              <a:buChar char="•"/>
            </a:pPr>
            <a:r>
              <a:rPr lang="fi-FI" sz="2200" dirty="0"/>
              <a:t>Toteutuvatko ihmisoikeudet?</a:t>
            </a:r>
          </a:p>
          <a:p>
            <a:pPr marL="228600" lvl="0" indent="-228600" rtl="0">
              <a:spcBef>
                <a:spcPts val="1000"/>
              </a:spcBef>
              <a:spcAft>
                <a:spcPts val="0"/>
              </a:spcAft>
              <a:buClr>
                <a:schemeClr val="dk1"/>
              </a:buClr>
              <a:buSzPts val="2800"/>
              <a:buChar char="•"/>
            </a:pPr>
            <a:r>
              <a:rPr lang="fi-FI" sz="2200" dirty="0"/>
              <a:t>Millaiset olot eläimillä on?</a:t>
            </a:r>
          </a:p>
          <a:p>
            <a:pPr marL="228600" lvl="0" indent="-228600" rtl="0">
              <a:spcBef>
                <a:spcPts val="1000"/>
              </a:spcBef>
              <a:spcAft>
                <a:spcPts val="0"/>
              </a:spcAft>
              <a:buClr>
                <a:schemeClr val="dk1"/>
              </a:buClr>
              <a:buSzPts val="2800"/>
              <a:buChar char="•"/>
            </a:pPr>
            <a:r>
              <a:rPr lang="fi-FI" sz="2200" dirty="0"/>
              <a:t>Käytetäänkö luonnonvaroja (esim. metsää) kestävästi?</a:t>
            </a:r>
          </a:p>
        </p:txBody>
      </p:sp>
      <p:sp>
        <p:nvSpPr>
          <p:cNvPr id="124" name="Google Shape;124;p17"/>
          <p:cNvSpPr txBox="1">
            <a:spLocks noGrp="1"/>
          </p:cNvSpPr>
          <p:nvPr>
            <p:ph type="ftr" idx="11"/>
          </p:nvPr>
        </p:nvSpPr>
        <p:spPr>
          <a:xfrm>
            <a:off x="4038600" y="6356350"/>
            <a:ext cx="4114800" cy="365125"/>
          </a:xfrm>
          <a:prstGeom prst="rect">
            <a:avLst/>
          </a:prstGeom>
        </p:spPr>
        <p:txBody>
          <a:bodyPr spcFirstLastPara="1" lIns="91425" tIns="45700" rIns="91425" bIns="45700" anchorCtr="0">
            <a:normAutofit/>
          </a:bodyPr>
          <a:lstStyle/>
          <a:p>
            <a:pPr marL="0" lvl="0" indent="0" rtl="0">
              <a:lnSpc>
                <a:spcPct val="90000"/>
              </a:lnSpc>
              <a:spcBef>
                <a:spcPts val="0"/>
              </a:spcBef>
              <a:spcAft>
                <a:spcPts val="600"/>
              </a:spcAft>
              <a:buNone/>
            </a:pPr>
            <a:r>
              <a:rPr lang="fi-FI" sz="1000"/>
              <a:t>https://peda.net/yhdistykset/bmol-ry/oppimateriaalit/il/global-luonnos</a:t>
            </a:r>
          </a:p>
        </p:txBody>
      </p:sp>
      <p:pic>
        <p:nvPicPr>
          <p:cNvPr id="3" name="Sisällön paikkamerkki 4" descr="Kuva, joka sisältää kohteen piirros, luonnos, kuvitus, clipart&#10;&#10;Kuvaus luotu automaattisesti">
            <a:extLst>
              <a:ext uri="{FF2B5EF4-FFF2-40B4-BE49-F238E27FC236}">
                <a16:creationId xmlns:a16="http://schemas.microsoft.com/office/drawing/2014/main" id="{4C57B748-8D8E-485E-A7DE-81235B5001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6489" y="2110780"/>
            <a:ext cx="3909393" cy="3157865"/>
          </a:xfrm>
          <a:prstGeom prst="rect">
            <a:avLst/>
          </a:prstGeom>
        </p:spPr>
      </p:pic>
      <p:sp>
        <p:nvSpPr>
          <p:cNvPr id="4" name="TextBox 3">
            <a:extLst>
              <a:ext uri="{FF2B5EF4-FFF2-40B4-BE49-F238E27FC236}">
                <a16:creationId xmlns:a16="http://schemas.microsoft.com/office/drawing/2014/main" id="{D03E4B6A-A2EA-D98C-0A87-1B29E0575AA6}"/>
              </a:ext>
            </a:extLst>
          </p:cNvPr>
          <p:cNvSpPr txBox="1"/>
          <p:nvPr/>
        </p:nvSpPr>
        <p:spPr>
          <a:xfrm>
            <a:off x="10413558" y="6598364"/>
            <a:ext cx="1778442" cy="246221"/>
          </a:xfrm>
          <a:prstGeom prst="rect">
            <a:avLst/>
          </a:prstGeom>
          <a:noFill/>
        </p:spPr>
        <p:txBody>
          <a:bodyPr wrap="square" rtlCol="0">
            <a:spAutoFit/>
          </a:bodyPr>
          <a:lstStyle/>
          <a:p>
            <a:r>
              <a:rPr lang="fi-FI" sz="1000" dirty="0"/>
              <a:t>Kuvat: </a:t>
            </a:r>
            <a:r>
              <a:rPr lang="fi-FI" sz="1000" dirty="0">
                <a:hlinkClick r:id="rId4"/>
              </a:rPr>
              <a:t>Papunet Kuvapankki</a:t>
            </a:r>
            <a:endParaRPr lang="fi-FI" sz="1000" dirty="0"/>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B0A57BC-411D-4201-28E2-4C723D16F459}"/>
              </a:ext>
            </a:extLst>
          </p:cNvPr>
          <p:cNvSpPr>
            <a:spLocks noGrp="1"/>
          </p:cNvSpPr>
          <p:nvPr>
            <p:ph type="title"/>
          </p:nvPr>
        </p:nvSpPr>
        <p:spPr>
          <a:xfrm>
            <a:off x="640079" y="325369"/>
            <a:ext cx="4289729" cy="1846521"/>
          </a:xfrm>
        </p:spPr>
        <p:txBody>
          <a:bodyPr vert="horz" lIns="91440" tIns="45720" rIns="91440" bIns="45720" rtlCol="0" anchor="b">
            <a:normAutofit fontScale="90000"/>
          </a:bodyPr>
          <a:lstStyle/>
          <a:p>
            <a:r>
              <a:rPr lang="en-US" sz="4200" dirty="0" err="1"/>
              <a:t>Ihmisoikeudet</a:t>
            </a:r>
            <a:r>
              <a:rPr lang="en-US" sz="4200" dirty="0"/>
              <a:t> </a:t>
            </a:r>
            <a:r>
              <a:rPr lang="en-US" sz="4200" dirty="0" err="1"/>
              <a:t>Etelä-Afrikan</a:t>
            </a:r>
            <a:r>
              <a:rPr lang="en-US" sz="4200" dirty="0"/>
              <a:t> </a:t>
            </a:r>
            <a:r>
              <a:rPr lang="en-US" sz="4200" dirty="0" err="1"/>
              <a:t>viinitiloilla</a:t>
            </a:r>
            <a:endParaRPr lang="en-US" sz="4200" dirty="0"/>
          </a:p>
        </p:txBody>
      </p:sp>
      <p:sp>
        <p:nvSpPr>
          <p:cNvPr id="4" name="Sisällön paikkamerkki 3">
            <a:extLst>
              <a:ext uri="{FF2B5EF4-FFF2-40B4-BE49-F238E27FC236}">
                <a16:creationId xmlns:a16="http://schemas.microsoft.com/office/drawing/2014/main" id="{9D4B84C8-7D29-B68D-CA06-B0F6715B3344}"/>
              </a:ext>
            </a:extLst>
          </p:cNvPr>
          <p:cNvSpPr>
            <a:spLocks noGrp="1"/>
          </p:cNvSpPr>
          <p:nvPr>
            <p:ph sz="half" idx="2"/>
          </p:nvPr>
        </p:nvSpPr>
        <p:spPr>
          <a:xfrm>
            <a:off x="640079" y="2346960"/>
            <a:ext cx="4926905" cy="3846607"/>
          </a:xfrm>
        </p:spPr>
        <p:txBody>
          <a:bodyPr vert="horz" lIns="91440" tIns="45720" rIns="91440" bIns="45720" rtlCol="0">
            <a:normAutofit fontScale="92500" lnSpcReduction="20000"/>
          </a:bodyPr>
          <a:lstStyle/>
          <a:p>
            <a:r>
              <a:rPr lang="en-US" sz="2400" dirty="0" err="1"/>
              <a:t>E</a:t>
            </a:r>
            <a:r>
              <a:rPr lang="en-US" sz="2400" b="0" i="0" dirty="0" err="1">
                <a:effectLst/>
              </a:rPr>
              <a:t>lämiseen</a:t>
            </a:r>
            <a:r>
              <a:rPr lang="en-US" sz="2400" b="0" i="0" dirty="0">
                <a:effectLst/>
              </a:rPr>
              <a:t> </a:t>
            </a:r>
            <a:r>
              <a:rPr lang="en-US" sz="2400" b="0" i="0" dirty="0" err="1">
                <a:effectLst/>
              </a:rPr>
              <a:t>riittämättömät</a:t>
            </a:r>
            <a:r>
              <a:rPr lang="en-US" sz="2400" b="0" i="0" dirty="0">
                <a:effectLst/>
              </a:rPr>
              <a:t> </a:t>
            </a:r>
            <a:r>
              <a:rPr lang="en-US" sz="2400" b="0" i="0" dirty="0" err="1">
                <a:effectLst/>
              </a:rPr>
              <a:t>palkat</a:t>
            </a:r>
            <a:endParaRPr lang="en-US" sz="2400" b="0" i="0" dirty="0">
              <a:effectLst/>
            </a:endParaRPr>
          </a:p>
          <a:p>
            <a:r>
              <a:rPr lang="en-US" sz="2400" dirty="0" err="1"/>
              <a:t>P</a:t>
            </a:r>
            <a:r>
              <a:rPr lang="en-US" sz="2400" b="0" i="0" dirty="0" err="1">
                <a:effectLst/>
              </a:rPr>
              <a:t>uutteet</a:t>
            </a:r>
            <a:r>
              <a:rPr lang="en-US" sz="2400" b="0" i="0" dirty="0">
                <a:effectLst/>
              </a:rPr>
              <a:t> </a:t>
            </a:r>
            <a:r>
              <a:rPr lang="en-US" sz="2400" b="0" i="0" dirty="0" err="1">
                <a:effectLst/>
              </a:rPr>
              <a:t>työterveydessä</a:t>
            </a:r>
            <a:r>
              <a:rPr lang="en-US" sz="2400" b="0" i="0" dirty="0">
                <a:effectLst/>
              </a:rPr>
              <a:t>- ja </a:t>
            </a:r>
            <a:r>
              <a:rPr lang="en-US" sz="2400" b="0" i="0" dirty="0" err="1">
                <a:effectLst/>
              </a:rPr>
              <a:t>turvallisuudessa</a:t>
            </a:r>
            <a:endParaRPr lang="en-US" sz="2400" b="0" i="0" dirty="0">
              <a:effectLst/>
            </a:endParaRPr>
          </a:p>
          <a:p>
            <a:r>
              <a:rPr lang="en-US" sz="2400" dirty="0" err="1"/>
              <a:t>H</a:t>
            </a:r>
            <a:r>
              <a:rPr lang="en-US" sz="2400" b="0" i="0" dirty="0" err="1">
                <a:effectLst/>
              </a:rPr>
              <a:t>uonot</a:t>
            </a:r>
            <a:r>
              <a:rPr lang="en-US" sz="2400" b="0" i="0" dirty="0">
                <a:effectLst/>
              </a:rPr>
              <a:t> </a:t>
            </a:r>
            <a:r>
              <a:rPr lang="en-US" sz="2400" b="0" i="0" dirty="0" err="1">
                <a:effectLst/>
              </a:rPr>
              <a:t>asuinolosuhteet</a:t>
            </a:r>
            <a:endParaRPr lang="en-US" sz="2400" dirty="0"/>
          </a:p>
          <a:p>
            <a:r>
              <a:rPr lang="en-US" sz="2400" dirty="0" err="1"/>
              <a:t>S</a:t>
            </a:r>
            <a:r>
              <a:rPr lang="en-US" sz="2400" b="0" i="0" dirty="0" err="1">
                <a:effectLst/>
              </a:rPr>
              <a:t>iirtotyöntekijöiden</a:t>
            </a:r>
            <a:r>
              <a:rPr lang="en-US" sz="2400" b="0" i="0" dirty="0">
                <a:effectLst/>
              </a:rPr>
              <a:t> </a:t>
            </a:r>
            <a:r>
              <a:rPr lang="en-US" sz="2400" b="0" i="0" dirty="0" err="1">
                <a:effectLst/>
              </a:rPr>
              <a:t>huono</a:t>
            </a:r>
            <a:r>
              <a:rPr lang="en-US" sz="2400" b="0" i="0" dirty="0">
                <a:effectLst/>
              </a:rPr>
              <a:t> </a:t>
            </a:r>
            <a:r>
              <a:rPr lang="en-US" sz="2400" b="0" i="0" dirty="0" err="1">
                <a:effectLst/>
              </a:rPr>
              <a:t>kohtelu</a:t>
            </a:r>
            <a:endParaRPr lang="en-US" sz="2400" b="0" i="0" dirty="0">
              <a:effectLst/>
            </a:endParaRPr>
          </a:p>
          <a:p>
            <a:r>
              <a:rPr lang="en-US" sz="2400" dirty="0" err="1"/>
              <a:t>O</a:t>
            </a:r>
            <a:r>
              <a:rPr lang="en-US" sz="2400" b="0" i="0" dirty="0" err="1">
                <a:effectLst/>
              </a:rPr>
              <a:t>ngelmat</a:t>
            </a:r>
            <a:r>
              <a:rPr lang="en-US" sz="2400" b="0" i="0" dirty="0">
                <a:effectLst/>
              </a:rPr>
              <a:t> </a:t>
            </a:r>
            <a:r>
              <a:rPr lang="en-US" sz="2400" b="0" i="0" dirty="0" err="1">
                <a:effectLst/>
              </a:rPr>
              <a:t>järjestäytymisen</a:t>
            </a:r>
            <a:r>
              <a:rPr lang="en-US" sz="2400" b="0" i="0" dirty="0">
                <a:effectLst/>
              </a:rPr>
              <a:t> </a:t>
            </a:r>
            <a:r>
              <a:rPr lang="en-US" sz="2400" b="0" i="0" dirty="0" err="1">
                <a:effectLst/>
              </a:rPr>
              <a:t>vapaudessa</a:t>
            </a:r>
            <a:endParaRPr lang="en-US" sz="2400" b="0" i="0" dirty="0">
              <a:effectLst/>
            </a:endParaRPr>
          </a:p>
          <a:p>
            <a:pPr marL="0" indent="0">
              <a:buNone/>
            </a:pPr>
            <a:endParaRPr lang="en-US" sz="2000" dirty="0"/>
          </a:p>
          <a:p>
            <a:pPr marL="0" indent="0">
              <a:buNone/>
            </a:pPr>
            <a:endParaRPr lang="en-US" sz="2000" b="0" i="0" dirty="0">
              <a:effectLst/>
            </a:endParaRPr>
          </a:p>
          <a:p>
            <a:pPr marL="0" indent="0">
              <a:buNone/>
            </a:pPr>
            <a:r>
              <a:rPr lang="en-US" sz="1600" dirty="0" err="1">
                <a:hlinkClick r:id="rId2"/>
              </a:rPr>
              <a:t>Lähde</a:t>
            </a:r>
            <a:r>
              <a:rPr lang="en-US" sz="1600" dirty="0">
                <a:hlinkClick r:id="rId2"/>
              </a:rPr>
              <a:t>: https://finnwatch.org/fi/julkaisut/ihmisoikeudet-etelae-afrikan-viinitiloilla</a:t>
            </a:r>
            <a:endParaRPr lang="en-US" sz="1600" dirty="0"/>
          </a:p>
          <a:p>
            <a:pPr marL="0"/>
            <a:endParaRPr lang="en-US" sz="1900" dirty="0"/>
          </a:p>
        </p:txBody>
      </p:sp>
      <p:pic>
        <p:nvPicPr>
          <p:cNvPr id="6" name="Sisällön paikkamerkki 5" descr="Kuva, joka sisältää kohteen juoma, Alkoholimyymälä, pullo, Viinipulloteline&#10;&#10;Kuvaus luotu automaattisesti">
            <a:extLst>
              <a:ext uri="{FF2B5EF4-FFF2-40B4-BE49-F238E27FC236}">
                <a16:creationId xmlns:a16="http://schemas.microsoft.com/office/drawing/2014/main" id="{3FF48A33-7D71-87E4-4515-F9030294C200}"/>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32365" r="27513" b="-1"/>
          <a:stretch/>
        </p:blipFill>
        <p:spPr>
          <a:xfrm>
            <a:off x="5938239" y="0"/>
            <a:ext cx="6878784" cy="6857999"/>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53745368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FE08B-414B-1245-8408-C0FCFAA7FBC0}"/>
              </a:ext>
            </a:extLst>
          </p:cNvPr>
          <p:cNvSpPr>
            <a:spLocks noGrp="1"/>
          </p:cNvSpPr>
          <p:nvPr>
            <p:ph type="title"/>
          </p:nvPr>
        </p:nvSpPr>
        <p:spPr/>
        <p:txBody>
          <a:bodyPr/>
          <a:lstStyle/>
          <a:p>
            <a:r>
              <a:rPr lang="fi-FI" dirty="0"/>
              <a:t>Eettisyys ja valinnat</a:t>
            </a:r>
          </a:p>
        </p:txBody>
      </p:sp>
      <p:sp>
        <p:nvSpPr>
          <p:cNvPr id="4" name="TextBox 3">
            <a:extLst>
              <a:ext uri="{FF2B5EF4-FFF2-40B4-BE49-F238E27FC236}">
                <a16:creationId xmlns:a16="http://schemas.microsoft.com/office/drawing/2014/main" id="{AAAC9D53-5647-4688-4F82-F623D66FD787}"/>
              </a:ext>
            </a:extLst>
          </p:cNvPr>
          <p:cNvSpPr txBox="1"/>
          <p:nvPr/>
        </p:nvSpPr>
        <p:spPr>
          <a:xfrm>
            <a:off x="7763124" y="6492875"/>
            <a:ext cx="4405023" cy="246221"/>
          </a:xfrm>
          <a:prstGeom prst="rect">
            <a:avLst/>
          </a:prstGeom>
          <a:noFill/>
        </p:spPr>
        <p:txBody>
          <a:bodyPr wrap="square" rtlCol="0">
            <a:spAutoFit/>
          </a:bodyPr>
          <a:lstStyle/>
          <a:p>
            <a:r>
              <a:rPr lang="fi-FI" sz="1000" dirty="0"/>
              <a:t>Kuvat: Papunet tai Creative </a:t>
            </a:r>
            <a:r>
              <a:rPr lang="fi-FI" sz="1000" dirty="0" err="1"/>
              <a:t>Commons</a:t>
            </a:r>
            <a:r>
              <a:rPr lang="fi-FI" sz="1000" dirty="0"/>
              <a:t>, mikäli ei ole erikseen mainittu.</a:t>
            </a:r>
          </a:p>
        </p:txBody>
      </p:sp>
    </p:spTree>
    <p:extLst>
      <p:ext uri="{BB962C8B-B14F-4D97-AF65-F5344CB8AC3E}">
        <p14:creationId xmlns:p14="http://schemas.microsoft.com/office/powerpoint/2010/main" val="387735553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07A5DCE-D604-1235-D40B-D0D5A85532F3}"/>
              </a:ext>
            </a:extLst>
          </p:cNvPr>
          <p:cNvSpPr>
            <a:spLocks noGrp="1"/>
          </p:cNvSpPr>
          <p:nvPr>
            <p:ph type="title"/>
          </p:nvPr>
        </p:nvSpPr>
        <p:spPr/>
        <p:txBody>
          <a:bodyPr/>
          <a:lstStyle/>
          <a:p>
            <a:r>
              <a:rPr lang="fi-FI" dirty="0"/>
              <a:t>Eettiset valinnat</a:t>
            </a:r>
          </a:p>
        </p:txBody>
      </p:sp>
      <p:sp>
        <p:nvSpPr>
          <p:cNvPr id="3" name="Sisällön paikkamerkki 2">
            <a:extLst>
              <a:ext uri="{FF2B5EF4-FFF2-40B4-BE49-F238E27FC236}">
                <a16:creationId xmlns:a16="http://schemas.microsoft.com/office/drawing/2014/main" id="{21DFC929-0EF7-B837-1A55-32EF112BC0D1}"/>
              </a:ext>
            </a:extLst>
          </p:cNvPr>
          <p:cNvSpPr>
            <a:spLocks noGrp="1"/>
          </p:cNvSpPr>
          <p:nvPr>
            <p:ph sz="half" idx="1"/>
          </p:nvPr>
        </p:nvSpPr>
        <p:spPr>
          <a:xfrm>
            <a:off x="838200" y="1825624"/>
            <a:ext cx="5181600" cy="4784725"/>
          </a:xfrm>
        </p:spPr>
        <p:txBody>
          <a:bodyPr>
            <a:normAutofit lnSpcReduction="10000"/>
          </a:bodyPr>
          <a:lstStyle/>
          <a:p>
            <a:pPr marL="0" indent="0">
              <a:buNone/>
            </a:pPr>
            <a:r>
              <a:rPr lang="fi-FI" sz="2200" b="0" i="0" dirty="0">
                <a:effectLst/>
              </a:rPr>
              <a:t>Kuluttaminen on aina valintoja.</a:t>
            </a:r>
            <a:br>
              <a:rPr lang="fi-FI" sz="2200" b="0" i="0" dirty="0">
                <a:effectLst/>
              </a:rPr>
            </a:br>
            <a:endParaRPr lang="fi-FI" sz="2200" b="0" i="0" dirty="0">
              <a:effectLst/>
            </a:endParaRPr>
          </a:p>
          <a:p>
            <a:pPr marL="685800" lvl="1" indent="-228600" algn="l" rtl="0">
              <a:lnSpc>
                <a:spcPct val="90000"/>
              </a:lnSpc>
              <a:spcBef>
                <a:spcPts val="500"/>
              </a:spcBef>
              <a:spcAft>
                <a:spcPts val="0"/>
              </a:spcAft>
              <a:buClr>
                <a:schemeClr val="dk1"/>
              </a:buClr>
              <a:buSzPts val="2400"/>
              <a:buChar char="•"/>
            </a:pPr>
            <a:r>
              <a:rPr lang="fi-FI" sz="2200" dirty="0"/>
              <a:t>Ostatko uuden kännykän, vaikka vanhakin toimii?</a:t>
            </a:r>
            <a:br>
              <a:rPr lang="fi-FI" sz="2200" dirty="0"/>
            </a:br>
            <a:endParaRPr lang="fi-FI" sz="2200" dirty="0"/>
          </a:p>
          <a:p>
            <a:pPr marL="685800" lvl="1" indent="-228600" algn="l" rtl="0">
              <a:lnSpc>
                <a:spcPct val="90000"/>
              </a:lnSpc>
              <a:spcBef>
                <a:spcPts val="500"/>
              </a:spcBef>
              <a:spcAft>
                <a:spcPts val="0"/>
              </a:spcAft>
              <a:buClr>
                <a:schemeClr val="dk1"/>
              </a:buClr>
              <a:buSzPts val="2400"/>
              <a:buChar char="•"/>
            </a:pPr>
            <a:r>
              <a:rPr lang="fi-FI" sz="2200" dirty="0"/>
              <a:t>Muoti muuttuu – ostatko aina uusia vaatteita?</a:t>
            </a:r>
            <a:br>
              <a:rPr lang="fi-FI" sz="2200" dirty="0"/>
            </a:br>
            <a:endParaRPr lang="fi-FI" sz="2200" dirty="0"/>
          </a:p>
          <a:p>
            <a:pPr marL="685800" lvl="1" indent="-228600" algn="l" rtl="0">
              <a:lnSpc>
                <a:spcPct val="90000"/>
              </a:lnSpc>
              <a:spcBef>
                <a:spcPts val="500"/>
              </a:spcBef>
              <a:spcAft>
                <a:spcPts val="0"/>
              </a:spcAft>
              <a:buClr>
                <a:schemeClr val="dk1"/>
              </a:buClr>
              <a:buSzPts val="2400"/>
              <a:buChar char="•"/>
            </a:pPr>
            <a:r>
              <a:rPr lang="fi-FI" sz="2200" dirty="0"/>
              <a:t>Ostatko halpaa vai kestävää?</a:t>
            </a:r>
            <a:br>
              <a:rPr lang="fi-FI" sz="2200" dirty="0"/>
            </a:br>
            <a:endParaRPr lang="fi-FI" sz="2200" dirty="0"/>
          </a:p>
          <a:p>
            <a:pPr marL="685800" lvl="1" indent="-228600" algn="l" rtl="0">
              <a:lnSpc>
                <a:spcPct val="90000"/>
              </a:lnSpc>
              <a:spcBef>
                <a:spcPts val="500"/>
              </a:spcBef>
              <a:spcAft>
                <a:spcPts val="0"/>
              </a:spcAft>
              <a:buClr>
                <a:schemeClr val="dk1"/>
              </a:buClr>
              <a:buSzPts val="2400"/>
              <a:buChar char="•"/>
            </a:pPr>
            <a:r>
              <a:rPr lang="fi-FI" sz="2200" dirty="0"/>
              <a:t>Mitä valitset ruoaksi? </a:t>
            </a:r>
            <a:br>
              <a:rPr lang="fi-FI" sz="2200" dirty="0"/>
            </a:br>
            <a:r>
              <a:rPr lang="fi-FI" sz="2200" dirty="0"/>
              <a:t>Mistä ruokasi tulee?</a:t>
            </a:r>
          </a:p>
          <a:p>
            <a:pPr marL="457200" lvl="1" indent="0" algn="l" rtl="0">
              <a:lnSpc>
                <a:spcPct val="90000"/>
              </a:lnSpc>
              <a:spcBef>
                <a:spcPts val="500"/>
              </a:spcBef>
              <a:spcAft>
                <a:spcPts val="0"/>
              </a:spcAft>
              <a:buClr>
                <a:schemeClr val="dk1"/>
              </a:buClr>
              <a:buSzPts val="2400"/>
              <a:buNone/>
            </a:pPr>
            <a:endParaRPr lang="fi-FI" b="0" i="0" dirty="0">
              <a:solidFill>
                <a:srgbClr val="333333"/>
              </a:solidFill>
              <a:effectLst/>
              <a:latin typeface="Open Sans" panose="020B0606030504020204" pitchFamily="34" charset="0"/>
            </a:endParaRPr>
          </a:p>
          <a:p>
            <a:pPr marL="0" indent="0">
              <a:buNone/>
            </a:pPr>
            <a:r>
              <a:rPr lang="fi-FI" sz="1100" dirty="0">
                <a:solidFill>
                  <a:srgbClr val="333333"/>
                </a:solidFill>
                <a:latin typeface="Open Sans" panose="020B0606030504020204" pitchFamily="34" charset="0"/>
              </a:rPr>
              <a:t>Lähde: </a:t>
            </a:r>
            <a:r>
              <a:rPr lang="fi-FI" sz="1100" dirty="0">
                <a:solidFill>
                  <a:srgbClr val="333333"/>
                </a:solidFill>
                <a:latin typeface="Open Sans" panose="020B0606030504020204" pitchFamily="34" charset="0"/>
                <a:hlinkClick r:id="rId2"/>
              </a:rPr>
              <a:t>https://peda.net/yhdistykset/bmol-ry/oppimateriaalit/eyy/yhteinen_ymparisto/ky/eettinen-kulutus</a:t>
            </a:r>
            <a:endParaRPr lang="fi-FI" sz="1100" dirty="0">
              <a:solidFill>
                <a:srgbClr val="333333"/>
              </a:solidFill>
              <a:latin typeface="Open Sans" panose="020B0606030504020204" pitchFamily="34" charset="0"/>
            </a:endParaRPr>
          </a:p>
          <a:p>
            <a:pPr marL="0" indent="0">
              <a:buNone/>
            </a:pPr>
            <a:endParaRPr lang="fi-FI" dirty="0"/>
          </a:p>
        </p:txBody>
      </p:sp>
      <p:pic>
        <p:nvPicPr>
          <p:cNvPr id="6" name="Sisällön paikkamerkki 5" descr="Kuva, joka sisältää kohteen clipart, Grafiikka, animaatio, Fontti&#10;&#10;Kuvaus luotu automaattisesti">
            <a:extLst>
              <a:ext uri="{FF2B5EF4-FFF2-40B4-BE49-F238E27FC236}">
                <a16:creationId xmlns:a16="http://schemas.microsoft.com/office/drawing/2014/main" id="{A0C0FC3B-9E29-F178-497C-5FE42F7B4C16}"/>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794615" y="1963642"/>
            <a:ext cx="3194000" cy="3136964"/>
          </a:xfrm>
        </p:spPr>
      </p:pic>
      <p:sp>
        <p:nvSpPr>
          <p:cNvPr id="5" name="TextBox 4">
            <a:extLst>
              <a:ext uri="{FF2B5EF4-FFF2-40B4-BE49-F238E27FC236}">
                <a16:creationId xmlns:a16="http://schemas.microsoft.com/office/drawing/2014/main" id="{C014DE5D-D72C-6849-36D3-9D6363194565}"/>
              </a:ext>
            </a:extLst>
          </p:cNvPr>
          <p:cNvSpPr txBox="1"/>
          <p:nvPr/>
        </p:nvSpPr>
        <p:spPr>
          <a:xfrm>
            <a:off x="10413558" y="6610349"/>
            <a:ext cx="1778442" cy="246221"/>
          </a:xfrm>
          <a:prstGeom prst="rect">
            <a:avLst/>
          </a:prstGeom>
          <a:noFill/>
        </p:spPr>
        <p:txBody>
          <a:bodyPr wrap="square" rtlCol="0">
            <a:spAutoFit/>
          </a:bodyPr>
          <a:lstStyle/>
          <a:p>
            <a:r>
              <a:rPr lang="fi-FI" sz="1000" dirty="0"/>
              <a:t>Kuvat: </a:t>
            </a:r>
            <a:r>
              <a:rPr lang="fi-FI" sz="1000" dirty="0">
                <a:hlinkClick r:id="rId4"/>
              </a:rPr>
              <a:t>Papunet Kuvapankki</a:t>
            </a:r>
            <a:endParaRPr lang="fi-FI" sz="1000" dirty="0"/>
          </a:p>
        </p:txBody>
      </p:sp>
    </p:spTree>
    <p:extLst>
      <p:ext uri="{BB962C8B-B14F-4D97-AF65-F5344CB8AC3E}">
        <p14:creationId xmlns:p14="http://schemas.microsoft.com/office/powerpoint/2010/main" val="314325027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fi-FI"/>
              <a:t>Mitä on eettisyys?</a:t>
            </a:r>
            <a:endParaRPr/>
          </a:p>
        </p:txBody>
      </p:sp>
      <p:sp>
        <p:nvSpPr>
          <p:cNvPr id="105" name="Google Shape;105;p15"/>
          <p:cNvSpPr txBox="1">
            <a:spLocks noGrp="1"/>
          </p:cNvSpPr>
          <p:nvPr>
            <p:ph type="body" idx="1"/>
          </p:nvPr>
        </p:nvSpPr>
        <p:spPr>
          <a:xfrm>
            <a:off x="826912" y="2100695"/>
            <a:ext cx="5345288" cy="2551085"/>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1000"/>
              </a:spcBef>
              <a:spcAft>
                <a:spcPts val="0"/>
              </a:spcAft>
              <a:buClr>
                <a:schemeClr val="dk1"/>
              </a:buClr>
              <a:buSzPts val="2800"/>
              <a:buChar char="•"/>
            </a:pPr>
            <a:r>
              <a:rPr lang="fi-FI" sz="2000" dirty="0"/>
              <a:t>Huomioidaan ympäristön säilyminen.</a:t>
            </a:r>
            <a:br>
              <a:rPr lang="fi-FI" sz="2000" dirty="0"/>
            </a:br>
            <a:endParaRPr sz="2000" dirty="0"/>
          </a:p>
          <a:p>
            <a:pPr marL="228600" lvl="0" indent="-228600" algn="l" rtl="0">
              <a:lnSpc>
                <a:spcPct val="90000"/>
              </a:lnSpc>
              <a:spcBef>
                <a:spcPts val="1000"/>
              </a:spcBef>
              <a:spcAft>
                <a:spcPts val="0"/>
              </a:spcAft>
              <a:buClr>
                <a:schemeClr val="dk1"/>
              </a:buClr>
              <a:buSzPts val="2800"/>
              <a:buChar char="•"/>
            </a:pPr>
            <a:r>
              <a:rPr lang="fi-FI" sz="2000" dirty="0"/>
              <a:t>Huomioidaan oikeudenmukaisuus.</a:t>
            </a:r>
            <a:br>
              <a:rPr lang="fi-FI" sz="2000" dirty="0"/>
            </a:br>
            <a:endParaRPr sz="2000" dirty="0"/>
          </a:p>
          <a:p>
            <a:pPr marL="228600" lvl="0" indent="-228600" algn="l" rtl="0">
              <a:lnSpc>
                <a:spcPct val="90000"/>
              </a:lnSpc>
              <a:spcBef>
                <a:spcPts val="1000"/>
              </a:spcBef>
              <a:spcAft>
                <a:spcPts val="0"/>
              </a:spcAft>
              <a:buClr>
                <a:schemeClr val="dk1"/>
              </a:buClr>
              <a:buSzPts val="2800"/>
              <a:buChar char="•"/>
            </a:pPr>
            <a:r>
              <a:rPr lang="fi-FI" sz="2000" dirty="0"/>
              <a:t>Hinta ei saa olla ainoa kriteeri.</a:t>
            </a:r>
            <a:br>
              <a:rPr lang="fi-FI" sz="2000" dirty="0"/>
            </a:br>
            <a:endParaRPr sz="2000" dirty="0"/>
          </a:p>
          <a:p>
            <a:pPr marL="228600" lvl="0" indent="-228600" algn="l" rtl="0">
              <a:lnSpc>
                <a:spcPct val="90000"/>
              </a:lnSpc>
              <a:spcBef>
                <a:spcPts val="1000"/>
              </a:spcBef>
              <a:spcAft>
                <a:spcPts val="0"/>
              </a:spcAft>
              <a:buClr>
                <a:schemeClr val="dk1"/>
              </a:buClr>
              <a:buSzPts val="2800"/>
              <a:buChar char="•"/>
            </a:pPr>
            <a:r>
              <a:rPr lang="fi-FI" sz="2000" dirty="0"/>
              <a:t>Kuluttajan valinnoilla on suuri merkitys.</a:t>
            </a:r>
            <a:endParaRPr sz="2000" dirty="0"/>
          </a:p>
        </p:txBody>
      </p:sp>
      <p:sp>
        <p:nvSpPr>
          <p:cNvPr id="107" name="Google Shape;107;p15"/>
          <p:cNvSpPr txBox="1">
            <a:spLocks noGrp="1"/>
          </p:cNvSpPr>
          <p:nvPr>
            <p:ph type="ftr" idx="11"/>
          </p:nvPr>
        </p:nvSpPr>
        <p:spPr>
          <a:xfrm>
            <a:off x="9312564" y="6421005"/>
            <a:ext cx="2879436"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fi-FI" dirty="0"/>
              <a:t>https://peda.net/yhdistykset/bmol-ry/oppimateriaalit/il/global-luonnos</a:t>
            </a:r>
            <a:endParaRPr dirty="0"/>
          </a:p>
        </p:txBody>
      </p:sp>
      <p:pic>
        <p:nvPicPr>
          <p:cNvPr id="108" name="Google Shape;108;p15" descr="Miten nousevat elinkustannukset vaikuttavat kuluttajien ostotottumuksiin?  Uusi tutkimus selvittää ostokäyttäytymisessä tapahtuvia muutoksia -  Kauppalehti"/>
          <p:cNvPicPr preferRelativeResize="0"/>
          <p:nvPr/>
        </p:nvPicPr>
        <p:blipFill rotWithShape="1">
          <a:blip r:embed="rId3">
            <a:alphaModFix/>
          </a:blip>
          <a:srcRect/>
          <a:stretch/>
        </p:blipFill>
        <p:spPr>
          <a:xfrm>
            <a:off x="6172200" y="2100695"/>
            <a:ext cx="5345288" cy="3006725"/>
          </a:xfrm>
          <a:prstGeom prst="rect">
            <a:avLst/>
          </a:prstGeom>
          <a:noFill/>
          <a:ln>
            <a:noFill/>
          </a:ln>
        </p:spPr>
      </p:pic>
      <p:sp>
        <p:nvSpPr>
          <p:cNvPr id="2" name="テキスト ボックス 1">
            <a:extLst>
              <a:ext uri="{FF2B5EF4-FFF2-40B4-BE49-F238E27FC236}">
                <a16:creationId xmlns:a16="http://schemas.microsoft.com/office/drawing/2014/main" id="{F8D8D8B4-EFB0-D332-381F-1A76FEEA0C20}"/>
              </a:ext>
            </a:extLst>
          </p:cNvPr>
          <p:cNvSpPr txBox="1"/>
          <p:nvPr/>
        </p:nvSpPr>
        <p:spPr>
          <a:xfrm>
            <a:off x="9353952" y="4845810"/>
            <a:ext cx="2163536"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ja-JP" sz="1100" dirty="0">
                <a:solidFill>
                  <a:schemeClr val="bg1"/>
                </a:solidFill>
                <a:ea typeface="+mn-lt"/>
                <a:cs typeface="+mn-lt"/>
              </a:rPr>
              <a:t>b</a:t>
            </a:r>
            <a:r>
              <a:rPr lang="ja-JP" sz="1100" dirty="0">
                <a:solidFill>
                  <a:schemeClr val="bg1"/>
                </a:solidFill>
                <a:ea typeface="+mn-lt"/>
                <a:cs typeface="+mn-lt"/>
              </a:rPr>
              <a:t>odnar.photo/ </a:t>
            </a:r>
            <a:r>
              <a:rPr lang="en-US" altLang="ja-JP" sz="1100" dirty="0">
                <a:solidFill>
                  <a:schemeClr val="bg1"/>
                </a:solidFill>
                <a:ea typeface="+mn-lt"/>
                <a:cs typeface="+mn-lt"/>
              </a:rPr>
              <a:t>shutterstock.com</a:t>
            </a:r>
            <a:endParaRPr lang="ja-JP" sz="1100" dirty="0">
              <a:solidFill>
                <a:schemeClr val="bg1"/>
              </a:solidFill>
              <a:ea typeface="游ゴシック"/>
              <a:cs typeface="Calibri"/>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isällön paikkamerkki 5" descr="Kuva, joka sisältää kohteen clipart, luonnos, kuvitus, animaatio&#10;&#10;Kuvaus luotu automaattisesti">
            <a:extLst>
              <a:ext uri="{FF2B5EF4-FFF2-40B4-BE49-F238E27FC236}">
                <a16:creationId xmlns:a16="http://schemas.microsoft.com/office/drawing/2014/main" id="{B69CD41A-7AF2-FACF-3765-092177883B27}"/>
              </a:ext>
            </a:extLst>
          </p:cNvPr>
          <p:cNvPicPr>
            <a:picLocks noChangeAspect="1"/>
          </p:cNvPicPr>
          <p:nvPr/>
        </p:nvPicPr>
        <p:blipFill rotWithShape="1">
          <a:blip r:embed="rId2">
            <a:extLst>
              <a:ext uri="{28A0092B-C50C-407E-A947-70E740481C1C}">
                <a14:useLocalDpi xmlns:a14="http://schemas.microsoft.com/office/drawing/2010/main" val="0"/>
              </a:ext>
            </a:extLst>
          </a:blip>
          <a:srcRect t="3789" r="-4" b="7079"/>
          <a:stretch/>
        </p:blipFill>
        <p:spPr>
          <a:xfrm>
            <a:off x="9532168" y="887176"/>
            <a:ext cx="2188365" cy="2274681"/>
          </a:xfrm>
          <a:prstGeom prst="rect">
            <a:avLst/>
          </a:prstGeom>
        </p:spPr>
      </p:pic>
      <p:sp>
        <p:nvSpPr>
          <p:cNvPr id="2" name="Title 1">
            <a:extLst>
              <a:ext uri="{FF2B5EF4-FFF2-40B4-BE49-F238E27FC236}">
                <a16:creationId xmlns:a16="http://schemas.microsoft.com/office/drawing/2014/main" id="{06AB4F47-733A-61F3-74B6-D8231A70F93A}"/>
              </a:ext>
            </a:extLst>
          </p:cNvPr>
          <p:cNvSpPr>
            <a:spLocks noGrp="1"/>
          </p:cNvSpPr>
          <p:nvPr>
            <p:ph type="title"/>
          </p:nvPr>
        </p:nvSpPr>
        <p:spPr>
          <a:xfrm>
            <a:off x="1316181" y="698954"/>
            <a:ext cx="10724767" cy="1325563"/>
          </a:xfrm>
        </p:spPr>
        <p:txBody>
          <a:bodyPr/>
          <a:lstStyle/>
          <a:p>
            <a:r>
              <a:rPr lang="fi-FI" dirty="0"/>
              <a:t>Eettiset toimintatavat </a:t>
            </a:r>
            <a:br>
              <a:rPr lang="fi-FI" dirty="0"/>
            </a:br>
            <a:r>
              <a:rPr lang="fi-FI" dirty="0"/>
              <a:t>ovat tärkeitä</a:t>
            </a:r>
          </a:p>
        </p:txBody>
      </p:sp>
      <p:sp>
        <p:nvSpPr>
          <p:cNvPr id="3" name="Subtitle 2">
            <a:extLst>
              <a:ext uri="{FF2B5EF4-FFF2-40B4-BE49-F238E27FC236}">
                <a16:creationId xmlns:a16="http://schemas.microsoft.com/office/drawing/2014/main" id="{E0049B8D-3A1D-C493-D1FB-A67746F9E097}"/>
              </a:ext>
            </a:extLst>
          </p:cNvPr>
          <p:cNvSpPr>
            <a:spLocks noGrp="1"/>
          </p:cNvSpPr>
          <p:nvPr>
            <p:ph type="subTitle" idx="1"/>
          </p:nvPr>
        </p:nvSpPr>
        <p:spPr>
          <a:xfrm>
            <a:off x="1316181" y="2804359"/>
            <a:ext cx="9559635" cy="3354687"/>
          </a:xfrm>
        </p:spPr>
        <p:txBody>
          <a:bodyPr>
            <a:normAutofit/>
          </a:bodyPr>
          <a:lstStyle/>
          <a:p>
            <a:r>
              <a:rPr lang="fi-FI" dirty="0"/>
              <a:t>Eettinen toiminta tarkoittaa, että ihminen miettii, mikä on oikein ja mikä väärin. Hän toimii oikein itseä, muita ihmisiä ja ympäristöä kohtaan.</a:t>
            </a:r>
          </a:p>
          <a:p>
            <a:r>
              <a:rPr lang="fi-FI" dirty="0"/>
              <a:t>Eettinen kuluttaja ostaa vain tuotteita, jotka eivät aiheuta</a:t>
            </a:r>
            <a:br>
              <a:rPr lang="fi-FI" dirty="0"/>
            </a:br>
            <a:r>
              <a:rPr lang="fi-FI" dirty="0"/>
              <a:t>haittaa muille ihmisille tai ympäristölle.</a:t>
            </a:r>
          </a:p>
          <a:p>
            <a:r>
              <a:rPr lang="fi-FI" dirty="0"/>
              <a:t>Eettinen toimintatapa on turvallinen tapa toimia.</a:t>
            </a:r>
          </a:p>
          <a:p>
            <a:r>
              <a:rPr lang="fi-FI" dirty="0"/>
              <a:t>Eettinen toimintatapa on hyvää palvelun laatua.</a:t>
            </a:r>
          </a:p>
          <a:p>
            <a:endParaRPr lang="fi-FI" dirty="0"/>
          </a:p>
        </p:txBody>
      </p:sp>
      <p:sp>
        <p:nvSpPr>
          <p:cNvPr id="5" name="TextBox 4">
            <a:extLst>
              <a:ext uri="{FF2B5EF4-FFF2-40B4-BE49-F238E27FC236}">
                <a16:creationId xmlns:a16="http://schemas.microsoft.com/office/drawing/2014/main" id="{4E89521D-148C-5751-FDB7-C44C238AF246}"/>
              </a:ext>
            </a:extLst>
          </p:cNvPr>
          <p:cNvSpPr txBox="1"/>
          <p:nvPr/>
        </p:nvSpPr>
        <p:spPr>
          <a:xfrm>
            <a:off x="7671429" y="6611612"/>
            <a:ext cx="1778442" cy="246221"/>
          </a:xfrm>
          <a:prstGeom prst="rect">
            <a:avLst/>
          </a:prstGeom>
          <a:noFill/>
        </p:spPr>
        <p:txBody>
          <a:bodyPr wrap="square" rtlCol="0">
            <a:spAutoFit/>
          </a:bodyPr>
          <a:lstStyle/>
          <a:p>
            <a:r>
              <a:rPr lang="fi-FI" sz="1000" dirty="0"/>
              <a:t>Kuvat: </a:t>
            </a:r>
            <a:r>
              <a:rPr lang="fi-FI" sz="1000" dirty="0">
                <a:hlinkClick r:id="rId3"/>
              </a:rPr>
              <a:t>Papunet Kuvapankki</a:t>
            </a:r>
            <a:endParaRPr lang="fi-FI" sz="1000" dirty="0"/>
          </a:p>
        </p:txBody>
      </p:sp>
    </p:spTree>
    <p:extLst>
      <p:ext uri="{BB962C8B-B14F-4D97-AF65-F5344CB8AC3E}">
        <p14:creationId xmlns:p14="http://schemas.microsoft.com/office/powerpoint/2010/main" val="229626476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lipsi 1">
            <a:extLst>
              <a:ext uri="{FF2B5EF4-FFF2-40B4-BE49-F238E27FC236}">
                <a16:creationId xmlns:a16="http://schemas.microsoft.com/office/drawing/2014/main" id="{0C89BB4F-40DA-F66D-B397-0B8428D8D69D}"/>
              </a:ext>
            </a:extLst>
          </p:cNvPr>
          <p:cNvSpPr/>
          <p:nvPr/>
        </p:nvSpPr>
        <p:spPr>
          <a:xfrm>
            <a:off x="4638674" y="3619374"/>
            <a:ext cx="2800349" cy="1047750"/>
          </a:xfrm>
          <a:prstGeom prst="ellipse">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t>Eettiset valinnat omassa elämässä</a:t>
            </a:r>
          </a:p>
        </p:txBody>
      </p:sp>
      <p:sp>
        <p:nvSpPr>
          <p:cNvPr id="3" name="Ellipsi 2">
            <a:extLst>
              <a:ext uri="{FF2B5EF4-FFF2-40B4-BE49-F238E27FC236}">
                <a16:creationId xmlns:a16="http://schemas.microsoft.com/office/drawing/2014/main" id="{6B3B9920-B469-23A7-FC5F-035B9A666DFD}"/>
              </a:ext>
            </a:extLst>
          </p:cNvPr>
          <p:cNvSpPr/>
          <p:nvPr/>
        </p:nvSpPr>
        <p:spPr>
          <a:xfrm>
            <a:off x="7253288" y="2347787"/>
            <a:ext cx="1933574" cy="914400"/>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a:t>3. Siivous</a:t>
            </a:r>
          </a:p>
        </p:txBody>
      </p:sp>
      <p:sp>
        <p:nvSpPr>
          <p:cNvPr id="4" name="Ellipsi 3">
            <a:extLst>
              <a:ext uri="{FF2B5EF4-FFF2-40B4-BE49-F238E27FC236}">
                <a16:creationId xmlns:a16="http://schemas.microsoft.com/office/drawing/2014/main" id="{5BD37712-C2F8-4E0A-153E-F8655E65156A}"/>
              </a:ext>
            </a:extLst>
          </p:cNvPr>
          <p:cNvSpPr/>
          <p:nvPr/>
        </p:nvSpPr>
        <p:spPr>
          <a:xfrm>
            <a:off x="1752600" y="4271837"/>
            <a:ext cx="2495552" cy="1209676"/>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t>7. Energian säästäminen </a:t>
            </a:r>
          </a:p>
        </p:txBody>
      </p:sp>
      <p:sp>
        <p:nvSpPr>
          <p:cNvPr id="5" name="Ellipsi 4">
            <a:extLst>
              <a:ext uri="{FF2B5EF4-FFF2-40B4-BE49-F238E27FC236}">
                <a16:creationId xmlns:a16="http://schemas.microsoft.com/office/drawing/2014/main" id="{E08114B9-E284-6E93-A42A-253F4DD28C63}"/>
              </a:ext>
            </a:extLst>
          </p:cNvPr>
          <p:cNvSpPr/>
          <p:nvPr/>
        </p:nvSpPr>
        <p:spPr>
          <a:xfrm>
            <a:off x="8686798" y="3357437"/>
            <a:ext cx="2409827" cy="914400"/>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a:t>4. Roskat</a:t>
            </a:r>
          </a:p>
        </p:txBody>
      </p:sp>
      <p:sp>
        <p:nvSpPr>
          <p:cNvPr id="6" name="Ellipsi 5">
            <a:extLst>
              <a:ext uri="{FF2B5EF4-FFF2-40B4-BE49-F238E27FC236}">
                <a16:creationId xmlns:a16="http://schemas.microsoft.com/office/drawing/2014/main" id="{B2690E6B-FA64-C68A-2E59-38E26C8621AA}"/>
              </a:ext>
            </a:extLst>
          </p:cNvPr>
          <p:cNvSpPr/>
          <p:nvPr/>
        </p:nvSpPr>
        <p:spPr>
          <a:xfrm>
            <a:off x="4638673" y="5262436"/>
            <a:ext cx="2390247" cy="104774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a:t>6. Liikkuminen</a:t>
            </a:r>
          </a:p>
        </p:txBody>
      </p:sp>
      <p:sp>
        <p:nvSpPr>
          <p:cNvPr id="7" name="Ellipsi 6">
            <a:extLst>
              <a:ext uri="{FF2B5EF4-FFF2-40B4-BE49-F238E27FC236}">
                <a16:creationId xmlns:a16="http://schemas.microsoft.com/office/drawing/2014/main" id="{3DEB5A07-CF55-C849-6564-60052FC30E34}"/>
              </a:ext>
            </a:extLst>
          </p:cNvPr>
          <p:cNvSpPr/>
          <p:nvPr/>
        </p:nvSpPr>
        <p:spPr>
          <a:xfrm>
            <a:off x="7439023" y="4738562"/>
            <a:ext cx="2409827" cy="1181100"/>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t>5. Harkinta, korjaus, kierrättäminen</a:t>
            </a:r>
          </a:p>
        </p:txBody>
      </p:sp>
      <p:sp>
        <p:nvSpPr>
          <p:cNvPr id="8" name="Ellipsi 7">
            <a:extLst>
              <a:ext uri="{FF2B5EF4-FFF2-40B4-BE49-F238E27FC236}">
                <a16:creationId xmlns:a16="http://schemas.microsoft.com/office/drawing/2014/main" id="{C79BD9F4-7E97-0ED9-9AF3-D5E3FE371AC9}"/>
              </a:ext>
            </a:extLst>
          </p:cNvPr>
          <p:cNvSpPr/>
          <p:nvPr/>
        </p:nvSpPr>
        <p:spPr>
          <a:xfrm>
            <a:off x="4378037" y="2109662"/>
            <a:ext cx="2279938" cy="914400"/>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t>2. Pyykinpesu</a:t>
            </a:r>
          </a:p>
        </p:txBody>
      </p:sp>
      <p:sp>
        <p:nvSpPr>
          <p:cNvPr id="9" name="Ellipsi 8">
            <a:extLst>
              <a:ext uri="{FF2B5EF4-FFF2-40B4-BE49-F238E27FC236}">
                <a16:creationId xmlns:a16="http://schemas.microsoft.com/office/drawing/2014/main" id="{ECE1059D-9B55-0D5F-59EA-3841402560F4}"/>
              </a:ext>
            </a:extLst>
          </p:cNvPr>
          <p:cNvSpPr/>
          <p:nvPr/>
        </p:nvSpPr>
        <p:spPr>
          <a:xfrm>
            <a:off x="1752600" y="2566862"/>
            <a:ext cx="2171700" cy="1209676"/>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a:t>1. Ruoka</a:t>
            </a:r>
          </a:p>
        </p:txBody>
      </p:sp>
      <p:cxnSp>
        <p:nvCxnSpPr>
          <p:cNvPr id="11" name="Suora nuoliyhdysviiva 10">
            <a:extLst>
              <a:ext uri="{FF2B5EF4-FFF2-40B4-BE49-F238E27FC236}">
                <a16:creationId xmlns:a16="http://schemas.microsoft.com/office/drawing/2014/main" id="{32B0AB71-5125-C725-D6C6-711B5B17E72E}"/>
              </a:ext>
            </a:extLst>
          </p:cNvPr>
          <p:cNvCxnSpPr>
            <a:cxnSpLocks/>
            <a:stCxn id="2" idx="1"/>
          </p:cNvCxnSpPr>
          <p:nvPr/>
        </p:nvCxnSpPr>
        <p:spPr>
          <a:xfrm flipH="1" flipV="1">
            <a:off x="3752850" y="3452687"/>
            <a:ext cx="1295926" cy="320126"/>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uora nuoliyhdysviiva 11">
            <a:extLst>
              <a:ext uri="{FF2B5EF4-FFF2-40B4-BE49-F238E27FC236}">
                <a16:creationId xmlns:a16="http://schemas.microsoft.com/office/drawing/2014/main" id="{B3DFC043-0B3D-7342-28F5-C71FAB24CF57}"/>
              </a:ext>
            </a:extLst>
          </p:cNvPr>
          <p:cNvCxnSpPr>
            <a:cxnSpLocks/>
          </p:cNvCxnSpPr>
          <p:nvPr/>
        </p:nvCxnSpPr>
        <p:spPr>
          <a:xfrm flipH="1" flipV="1">
            <a:off x="5639986" y="3024062"/>
            <a:ext cx="102399" cy="595312"/>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uora nuoliyhdysviiva 14">
            <a:extLst>
              <a:ext uri="{FF2B5EF4-FFF2-40B4-BE49-F238E27FC236}">
                <a16:creationId xmlns:a16="http://schemas.microsoft.com/office/drawing/2014/main" id="{1DED468C-90D8-5017-A004-7714AFF827EB}"/>
              </a:ext>
            </a:extLst>
          </p:cNvPr>
          <p:cNvCxnSpPr>
            <a:cxnSpLocks/>
            <a:stCxn id="2" idx="3"/>
            <a:endCxn id="4" idx="6"/>
          </p:cNvCxnSpPr>
          <p:nvPr/>
        </p:nvCxnSpPr>
        <p:spPr>
          <a:xfrm flipH="1">
            <a:off x="4248152" y="4513685"/>
            <a:ext cx="800624" cy="362990"/>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uora nuoliyhdysviiva 18">
            <a:extLst>
              <a:ext uri="{FF2B5EF4-FFF2-40B4-BE49-F238E27FC236}">
                <a16:creationId xmlns:a16="http://schemas.microsoft.com/office/drawing/2014/main" id="{520B1FFE-4637-79E7-7292-C4B619F7D540}"/>
              </a:ext>
            </a:extLst>
          </p:cNvPr>
          <p:cNvCxnSpPr>
            <a:cxnSpLocks/>
            <a:stCxn id="2" idx="7"/>
          </p:cNvCxnSpPr>
          <p:nvPr/>
        </p:nvCxnSpPr>
        <p:spPr>
          <a:xfrm flipV="1">
            <a:off x="7028921" y="3262187"/>
            <a:ext cx="933974" cy="510626"/>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uora nuoliyhdysviiva 22">
            <a:extLst>
              <a:ext uri="{FF2B5EF4-FFF2-40B4-BE49-F238E27FC236}">
                <a16:creationId xmlns:a16="http://schemas.microsoft.com/office/drawing/2014/main" id="{959B1F9F-4815-D0FA-DCAB-68179BF21727}"/>
              </a:ext>
            </a:extLst>
          </p:cNvPr>
          <p:cNvCxnSpPr>
            <a:cxnSpLocks/>
            <a:stCxn id="2" idx="6"/>
          </p:cNvCxnSpPr>
          <p:nvPr/>
        </p:nvCxnSpPr>
        <p:spPr>
          <a:xfrm flipV="1">
            <a:off x="7439023" y="3952749"/>
            <a:ext cx="1247775" cy="190500"/>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uora nuoliyhdysviiva 26">
            <a:extLst>
              <a:ext uri="{FF2B5EF4-FFF2-40B4-BE49-F238E27FC236}">
                <a16:creationId xmlns:a16="http://schemas.microsoft.com/office/drawing/2014/main" id="{789E61BA-7D89-E515-7632-37231108C2EA}"/>
              </a:ext>
            </a:extLst>
          </p:cNvPr>
          <p:cNvCxnSpPr>
            <a:cxnSpLocks/>
            <a:stCxn id="2" idx="5"/>
          </p:cNvCxnSpPr>
          <p:nvPr/>
        </p:nvCxnSpPr>
        <p:spPr>
          <a:xfrm>
            <a:off x="7028921" y="4513685"/>
            <a:ext cx="527918" cy="510626"/>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uora nuoliyhdysviiva 34">
            <a:extLst>
              <a:ext uri="{FF2B5EF4-FFF2-40B4-BE49-F238E27FC236}">
                <a16:creationId xmlns:a16="http://schemas.microsoft.com/office/drawing/2014/main" id="{B8017AC2-DFCC-0035-81C3-A3B15FA5EF59}"/>
              </a:ext>
            </a:extLst>
          </p:cNvPr>
          <p:cNvCxnSpPr>
            <a:cxnSpLocks/>
          </p:cNvCxnSpPr>
          <p:nvPr/>
        </p:nvCxnSpPr>
        <p:spPr>
          <a:xfrm flipH="1">
            <a:off x="5888913" y="4686173"/>
            <a:ext cx="66303" cy="576263"/>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394A9A67-D392-5AA2-ECC7-94D79D6AFC2E}"/>
              </a:ext>
            </a:extLst>
          </p:cNvPr>
          <p:cNvSpPr txBox="1">
            <a:spLocks/>
          </p:cNvSpPr>
          <p:nvPr/>
        </p:nvSpPr>
        <p:spPr>
          <a:xfrm>
            <a:off x="1316181" y="698954"/>
            <a:ext cx="10724767" cy="1325563"/>
          </a:xfrm>
          <a:prstGeom prst="rect">
            <a:avLst/>
          </a:prstGeom>
        </p:spPr>
        <p:txBody>
          <a:bodyPr/>
          <a:lstStyle>
            <a:lvl1pPr algn="l" defTabSz="914400" rtl="0" eaLnBrk="1" latinLnBrk="0" hangingPunct="1">
              <a:lnSpc>
                <a:spcPct val="100000"/>
              </a:lnSpc>
              <a:spcBef>
                <a:spcPct val="0"/>
              </a:spcBef>
              <a:buNone/>
              <a:defRPr sz="4000" kern="1200">
                <a:solidFill>
                  <a:schemeClr val="accent6"/>
                </a:solidFill>
                <a:latin typeface="Arial Black" panose="020B0A04020102020204" pitchFamily="34" charset="0"/>
                <a:ea typeface="+mj-ea"/>
                <a:cs typeface="+mj-cs"/>
              </a:defRPr>
            </a:lvl1pPr>
          </a:lstStyle>
          <a:p>
            <a:r>
              <a:rPr lang="fi-FI" dirty="0"/>
              <a:t>Omat eettiset valinnat</a:t>
            </a:r>
          </a:p>
        </p:txBody>
      </p:sp>
    </p:spTree>
    <p:extLst>
      <p:ext uri="{BB962C8B-B14F-4D97-AF65-F5344CB8AC3E}">
        <p14:creationId xmlns:p14="http://schemas.microsoft.com/office/powerpoint/2010/main" val="274249091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2D3CC69-12E5-4A33-3F53-1A74163A1BE0}"/>
              </a:ext>
            </a:extLst>
          </p:cNvPr>
          <p:cNvSpPr>
            <a:spLocks noGrp="1"/>
          </p:cNvSpPr>
          <p:nvPr>
            <p:ph type="title"/>
          </p:nvPr>
        </p:nvSpPr>
        <p:spPr>
          <a:xfrm>
            <a:off x="1380236" y="286601"/>
            <a:ext cx="5929422" cy="1852976"/>
          </a:xfrm>
        </p:spPr>
        <p:txBody>
          <a:bodyPr>
            <a:normAutofit/>
          </a:bodyPr>
          <a:lstStyle/>
          <a:p>
            <a:r>
              <a:rPr lang="fi-FI" sz="4000" dirty="0"/>
              <a:t>1. ruoka</a:t>
            </a:r>
          </a:p>
        </p:txBody>
      </p:sp>
      <p:sp>
        <p:nvSpPr>
          <p:cNvPr id="3" name="Sisällön paikkamerkki 2">
            <a:extLst>
              <a:ext uri="{FF2B5EF4-FFF2-40B4-BE49-F238E27FC236}">
                <a16:creationId xmlns:a16="http://schemas.microsoft.com/office/drawing/2014/main" id="{EC6B0EE6-DC6C-5F32-5618-59EDEEB65E98}"/>
              </a:ext>
            </a:extLst>
          </p:cNvPr>
          <p:cNvSpPr>
            <a:spLocks noGrp="1"/>
          </p:cNvSpPr>
          <p:nvPr>
            <p:ph idx="1"/>
          </p:nvPr>
        </p:nvSpPr>
        <p:spPr>
          <a:xfrm>
            <a:off x="1380237" y="2139577"/>
            <a:ext cx="6539262" cy="3804023"/>
          </a:xfrm>
        </p:spPr>
        <p:txBody>
          <a:bodyPr vert="horz" lIns="0" tIns="0" rIns="0" bIns="0" rtlCol="0" anchor="t">
            <a:noAutofit/>
          </a:bodyPr>
          <a:lstStyle/>
          <a:p>
            <a:pPr>
              <a:lnSpc>
                <a:spcPct val="110000"/>
              </a:lnSpc>
            </a:pPr>
            <a:r>
              <a:rPr lang="fi-FI" sz="2000" dirty="0"/>
              <a:t>Itse kasvatetut kasvikset ja vihannekset</a:t>
            </a:r>
          </a:p>
          <a:p>
            <a:pPr>
              <a:lnSpc>
                <a:spcPct val="110000"/>
              </a:lnSpc>
            </a:pPr>
            <a:r>
              <a:rPr lang="fi-FI" sz="2000" dirty="0"/>
              <a:t>Itse kerätyt marjat ja sienet, kalastus</a:t>
            </a:r>
          </a:p>
          <a:p>
            <a:pPr>
              <a:lnSpc>
                <a:spcPct val="110000"/>
              </a:lnSpc>
            </a:pPr>
            <a:r>
              <a:rPr lang="fi-FI" sz="2000" dirty="0"/>
              <a:t>Sesonkiajan raaka-aineet: </a:t>
            </a:r>
            <a:br>
              <a:rPr lang="fi-FI" sz="2000" dirty="0"/>
            </a:br>
            <a:r>
              <a:rPr lang="fi-FI" sz="2000" dirty="0"/>
              <a:t>Kesällä vihannekset halvempia kuin talvella.</a:t>
            </a:r>
          </a:p>
          <a:p>
            <a:pPr>
              <a:lnSpc>
                <a:spcPct val="110000"/>
              </a:lnSpc>
            </a:pPr>
            <a:r>
              <a:rPr lang="fi-FI" sz="2000" dirty="0"/>
              <a:t>Ruokahävikin välttäminen: </a:t>
            </a:r>
            <a:br>
              <a:rPr lang="fi-FI" sz="2000" dirty="0"/>
            </a:br>
            <a:r>
              <a:rPr lang="fi-FI" sz="2000" dirty="0"/>
              <a:t>Miten voit käyttää hyödyksi edellisen päivän ruokia?</a:t>
            </a:r>
          </a:p>
          <a:p>
            <a:pPr>
              <a:lnSpc>
                <a:spcPct val="110000"/>
              </a:lnSpc>
            </a:pPr>
            <a:r>
              <a:rPr lang="fi-FI" sz="2000" dirty="0"/>
              <a:t>Enemmän kasviruokia kuin liharuokia.</a:t>
            </a:r>
          </a:p>
          <a:p>
            <a:pPr>
              <a:lnSpc>
                <a:spcPct val="110000"/>
              </a:lnSpc>
            </a:pPr>
            <a:r>
              <a:rPr lang="fi-FI" sz="2000" dirty="0"/>
              <a:t>Suomalaiset raaka-aineet.</a:t>
            </a:r>
          </a:p>
          <a:p>
            <a:pPr>
              <a:lnSpc>
                <a:spcPct val="110000"/>
              </a:lnSpc>
            </a:pPr>
            <a:r>
              <a:rPr lang="fi-FI" sz="2000" dirty="0"/>
              <a:t>Tuotteet, joissa on vastuullisuus merkintä: </a:t>
            </a:r>
            <a:br>
              <a:rPr lang="fi-FI" sz="2000" dirty="0"/>
            </a:br>
            <a:r>
              <a:rPr lang="fi-FI" sz="2000" dirty="0"/>
              <a:t>”Reilu kauppa”, luomu ym. </a:t>
            </a:r>
          </a:p>
        </p:txBody>
      </p:sp>
      <p:pic>
        <p:nvPicPr>
          <p:cNvPr id="4" name="Kuva 3" descr="Kuva, joka sisältää kohteen henkilö, ruoka, ateria, pöytä&#10;&#10;Kuvaus luotu automaattisesti">
            <a:extLst>
              <a:ext uri="{FF2B5EF4-FFF2-40B4-BE49-F238E27FC236}">
                <a16:creationId xmlns:a16="http://schemas.microsoft.com/office/drawing/2014/main" id="{66F8066E-79EA-60F3-AE24-DE62EAF6EEB6}"/>
              </a:ext>
            </a:extLst>
          </p:cNvPr>
          <p:cNvPicPr>
            <a:picLocks noChangeAspect="1"/>
          </p:cNvPicPr>
          <p:nvPr/>
        </p:nvPicPr>
        <p:blipFill rotWithShape="1">
          <a:blip r:embed="rId2"/>
          <a:srcRect r="36488" b="3"/>
          <a:stretch/>
        </p:blipFill>
        <p:spPr>
          <a:xfrm>
            <a:off x="7828293" y="-12516"/>
            <a:ext cx="4363707" cy="6870515"/>
          </a:xfrm>
          <a:prstGeom prst="rect">
            <a:avLst/>
          </a:prstGeom>
        </p:spPr>
      </p:pic>
      <p:sp>
        <p:nvSpPr>
          <p:cNvPr id="5" name="TextBox 4">
            <a:extLst>
              <a:ext uri="{FF2B5EF4-FFF2-40B4-BE49-F238E27FC236}">
                <a16:creationId xmlns:a16="http://schemas.microsoft.com/office/drawing/2014/main" id="{0B54173D-A993-144B-1267-18D8DCD2E0EA}"/>
              </a:ext>
            </a:extLst>
          </p:cNvPr>
          <p:cNvSpPr txBox="1"/>
          <p:nvPr/>
        </p:nvSpPr>
        <p:spPr>
          <a:xfrm>
            <a:off x="10514275" y="6631385"/>
            <a:ext cx="1677725" cy="215444"/>
          </a:xfrm>
          <a:prstGeom prst="rect">
            <a:avLst/>
          </a:prstGeom>
          <a:noFill/>
        </p:spPr>
        <p:txBody>
          <a:bodyPr wrap="square" rtlCol="0">
            <a:spAutoFit/>
          </a:bodyPr>
          <a:lstStyle/>
          <a:p>
            <a:r>
              <a:rPr lang="fi-FI" sz="800" dirty="0">
                <a:solidFill>
                  <a:schemeClr val="bg1"/>
                </a:solidFill>
              </a:rPr>
              <a:t>KUVA: Image </a:t>
            </a:r>
            <a:r>
              <a:rPr lang="fi-FI" sz="800" dirty="0" err="1">
                <a:solidFill>
                  <a:schemeClr val="bg1"/>
                </a:solidFill>
              </a:rPr>
              <a:t>Creator</a:t>
            </a:r>
            <a:r>
              <a:rPr lang="fi-FI" sz="800" dirty="0">
                <a:solidFill>
                  <a:schemeClr val="bg1"/>
                </a:solidFill>
              </a:rPr>
              <a:t> DALL-E3</a:t>
            </a:r>
          </a:p>
        </p:txBody>
      </p:sp>
    </p:spTree>
    <p:extLst>
      <p:ext uri="{BB962C8B-B14F-4D97-AF65-F5344CB8AC3E}">
        <p14:creationId xmlns:p14="http://schemas.microsoft.com/office/powerpoint/2010/main" val="20053884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FC6F7B1-108F-3DEF-F14E-72BC78C0B196}"/>
              </a:ext>
            </a:extLst>
          </p:cNvPr>
          <p:cNvSpPr>
            <a:spLocks noGrp="1"/>
          </p:cNvSpPr>
          <p:nvPr>
            <p:ph type="title"/>
          </p:nvPr>
        </p:nvSpPr>
        <p:spPr>
          <a:xfrm>
            <a:off x="1380236" y="286601"/>
            <a:ext cx="5929422" cy="1852976"/>
          </a:xfrm>
        </p:spPr>
        <p:txBody>
          <a:bodyPr>
            <a:normAutofit/>
          </a:bodyPr>
          <a:lstStyle/>
          <a:p>
            <a:r>
              <a:rPr lang="fi-FI" sz="4000"/>
              <a:t>2. Pyykinpesu</a:t>
            </a:r>
          </a:p>
        </p:txBody>
      </p:sp>
      <p:sp>
        <p:nvSpPr>
          <p:cNvPr id="3" name="Sisällön paikkamerkki 2">
            <a:extLst>
              <a:ext uri="{FF2B5EF4-FFF2-40B4-BE49-F238E27FC236}">
                <a16:creationId xmlns:a16="http://schemas.microsoft.com/office/drawing/2014/main" id="{7FF876C4-E2ED-4084-223B-31FE53D89E7E}"/>
              </a:ext>
            </a:extLst>
          </p:cNvPr>
          <p:cNvSpPr>
            <a:spLocks noGrp="1"/>
          </p:cNvSpPr>
          <p:nvPr>
            <p:ph idx="1"/>
          </p:nvPr>
        </p:nvSpPr>
        <p:spPr>
          <a:xfrm>
            <a:off x="1380236" y="2319231"/>
            <a:ext cx="6448056" cy="3628345"/>
          </a:xfrm>
        </p:spPr>
        <p:txBody>
          <a:bodyPr vert="horz" lIns="0" tIns="0" rIns="0" bIns="0" rtlCol="0" anchor="t">
            <a:noAutofit/>
          </a:bodyPr>
          <a:lstStyle/>
          <a:p>
            <a:pPr>
              <a:lnSpc>
                <a:spcPct val="110000"/>
              </a:lnSpc>
            </a:pPr>
            <a:r>
              <a:rPr lang="fi-FI" sz="2000" dirty="0"/>
              <a:t>Pese täysiä koneellisia pyykkiä.</a:t>
            </a:r>
          </a:p>
          <a:p>
            <a:pPr>
              <a:lnSpc>
                <a:spcPct val="110000"/>
              </a:lnSpc>
            </a:pPr>
            <a:r>
              <a:rPr lang="fi-FI" sz="2000" dirty="0"/>
              <a:t>Noudata pesuaineissa annosteluohjetta.</a:t>
            </a:r>
          </a:p>
          <a:p>
            <a:pPr>
              <a:lnSpc>
                <a:spcPct val="110000"/>
              </a:lnSpc>
            </a:pPr>
            <a:r>
              <a:rPr lang="fi-FI" sz="2000" dirty="0"/>
              <a:t>Käytä ympäristömerkittyjä pesuaineita.</a:t>
            </a:r>
          </a:p>
          <a:p>
            <a:pPr>
              <a:lnSpc>
                <a:spcPct val="110000"/>
              </a:lnSpc>
            </a:pPr>
            <a:r>
              <a:rPr lang="fi-FI" sz="2000" dirty="0"/>
              <a:t>Osta täyttöpakkauksia.</a:t>
            </a:r>
          </a:p>
          <a:p>
            <a:pPr>
              <a:lnSpc>
                <a:spcPct val="110000"/>
              </a:lnSpc>
            </a:pPr>
            <a:r>
              <a:rPr lang="fi-FI" sz="2000" dirty="0"/>
              <a:t>Pese vaatteet pesuohjeen mukaan.</a:t>
            </a:r>
          </a:p>
          <a:p>
            <a:pPr>
              <a:lnSpc>
                <a:spcPct val="110000"/>
              </a:lnSpc>
            </a:pPr>
            <a:r>
              <a:rPr lang="fi-FI" sz="2000" dirty="0"/>
              <a:t>Älä pese turhaan. Hoida vaatteita tuulettamalla.</a:t>
            </a:r>
          </a:p>
          <a:p>
            <a:pPr>
              <a:lnSpc>
                <a:spcPct val="110000"/>
              </a:lnSpc>
            </a:pPr>
            <a:r>
              <a:rPr lang="fi-FI" sz="2000" dirty="0"/>
              <a:t>Kun ostat uuden pesukoneen, valitse A-luokan pesukone, joka kuluttaa vähemmän sähköä ja vettä.</a:t>
            </a:r>
          </a:p>
          <a:p>
            <a:pPr>
              <a:lnSpc>
                <a:spcPct val="110000"/>
              </a:lnSpc>
            </a:pPr>
            <a:endParaRPr lang="fi-FI" sz="2000" dirty="0"/>
          </a:p>
          <a:p>
            <a:pPr>
              <a:lnSpc>
                <a:spcPct val="110000"/>
              </a:lnSpc>
            </a:pPr>
            <a:endParaRPr lang="fi-FI" sz="2000" dirty="0"/>
          </a:p>
          <a:p>
            <a:pPr>
              <a:lnSpc>
                <a:spcPct val="110000"/>
              </a:lnSpc>
            </a:pPr>
            <a:endParaRPr lang="fi-FI" sz="2000" dirty="0"/>
          </a:p>
        </p:txBody>
      </p:sp>
      <p:pic>
        <p:nvPicPr>
          <p:cNvPr id="4" name="Kuva 3" descr="Kuva, joka sisältää kohteen henkilö, vaate, kauppa, hylly&#10;&#10;Kuvaus luotu automaattisesti">
            <a:extLst>
              <a:ext uri="{FF2B5EF4-FFF2-40B4-BE49-F238E27FC236}">
                <a16:creationId xmlns:a16="http://schemas.microsoft.com/office/drawing/2014/main" id="{C31E8CA2-3B8B-4791-BF08-3F88BCA9A03A}"/>
              </a:ext>
            </a:extLst>
          </p:cNvPr>
          <p:cNvPicPr>
            <a:picLocks noChangeAspect="1"/>
          </p:cNvPicPr>
          <p:nvPr/>
        </p:nvPicPr>
        <p:blipFill rotWithShape="1">
          <a:blip r:embed="rId2"/>
          <a:srcRect l="6307" r="30182" b="3"/>
          <a:stretch/>
        </p:blipFill>
        <p:spPr>
          <a:xfrm>
            <a:off x="7828292" y="-12515"/>
            <a:ext cx="4363708" cy="6870515"/>
          </a:xfrm>
          <a:prstGeom prst="rect">
            <a:avLst/>
          </a:prstGeom>
        </p:spPr>
      </p:pic>
      <p:sp>
        <p:nvSpPr>
          <p:cNvPr id="5" name="TextBox 4">
            <a:extLst>
              <a:ext uri="{FF2B5EF4-FFF2-40B4-BE49-F238E27FC236}">
                <a16:creationId xmlns:a16="http://schemas.microsoft.com/office/drawing/2014/main" id="{930BDF98-BFAF-AC8B-B386-75A47FF3903B}"/>
              </a:ext>
            </a:extLst>
          </p:cNvPr>
          <p:cNvSpPr txBox="1"/>
          <p:nvPr/>
        </p:nvSpPr>
        <p:spPr>
          <a:xfrm>
            <a:off x="10514275" y="6631385"/>
            <a:ext cx="1677725" cy="215444"/>
          </a:xfrm>
          <a:prstGeom prst="rect">
            <a:avLst/>
          </a:prstGeom>
          <a:noFill/>
        </p:spPr>
        <p:txBody>
          <a:bodyPr wrap="square" rtlCol="0">
            <a:spAutoFit/>
          </a:bodyPr>
          <a:lstStyle/>
          <a:p>
            <a:r>
              <a:rPr lang="fi-FI" sz="800" dirty="0">
                <a:solidFill>
                  <a:schemeClr val="bg1"/>
                </a:solidFill>
              </a:rPr>
              <a:t>KUVA: Image </a:t>
            </a:r>
            <a:r>
              <a:rPr lang="fi-FI" sz="800" dirty="0" err="1">
                <a:solidFill>
                  <a:schemeClr val="bg1"/>
                </a:solidFill>
              </a:rPr>
              <a:t>Creator</a:t>
            </a:r>
            <a:r>
              <a:rPr lang="fi-FI" sz="800" dirty="0">
                <a:solidFill>
                  <a:schemeClr val="bg1"/>
                </a:solidFill>
              </a:rPr>
              <a:t> DALL-E3</a:t>
            </a:r>
          </a:p>
        </p:txBody>
      </p:sp>
    </p:spTree>
    <p:extLst>
      <p:ext uri="{BB962C8B-B14F-4D97-AF65-F5344CB8AC3E}">
        <p14:creationId xmlns:p14="http://schemas.microsoft.com/office/powerpoint/2010/main" val="42469995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isällön paikkamerkki 5" descr="Kuva, joka sisältää kohteen piha-, kasvi, ruoho, puu&#10;&#10;Kuvaus luotu automaattisesti">
            <a:extLst>
              <a:ext uri="{FF2B5EF4-FFF2-40B4-BE49-F238E27FC236}">
                <a16:creationId xmlns:a16="http://schemas.microsoft.com/office/drawing/2014/main" id="{EB6F85F9-FD4C-DC6A-2904-7B1CABDCBEA4}"/>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3064" r="-1" b="-1"/>
          <a:stretch/>
        </p:blipFill>
        <p:spPr>
          <a:xfrm>
            <a:off x="5153591" y="0"/>
            <a:ext cx="9669642" cy="6857990"/>
          </a:xfrm>
          <a:prstGeom prst="rect">
            <a:avLst/>
          </a:prstGeom>
        </p:spPr>
      </p:pic>
      <p:sp>
        <p:nvSpPr>
          <p:cNvPr id="2" name="Otsikko 1">
            <a:extLst>
              <a:ext uri="{FF2B5EF4-FFF2-40B4-BE49-F238E27FC236}">
                <a16:creationId xmlns:a16="http://schemas.microsoft.com/office/drawing/2014/main" id="{B24DCD04-07BB-1BB9-8B0D-14726E6D8B0C}"/>
              </a:ext>
            </a:extLst>
          </p:cNvPr>
          <p:cNvSpPr>
            <a:spLocks noGrp="1"/>
          </p:cNvSpPr>
          <p:nvPr>
            <p:ph type="title"/>
          </p:nvPr>
        </p:nvSpPr>
        <p:spPr>
          <a:xfrm>
            <a:off x="518124" y="1727199"/>
            <a:ext cx="4121478" cy="684227"/>
          </a:xfrm>
          <a:noFill/>
        </p:spPr>
        <p:txBody>
          <a:bodyPr vert="horz" lIns="91440" tIns="45720" rIns="91440" bIns="45720" rtlCol="0" anchor="b">
            <a:normAutofit fontScale="90000"/>
          </a:bodyPr>
          <a:lstStyle/>
          <a:p>
            <a:r>
              <a:rPr lang="en-US" dirty="0" err="1"/>
              <a:t>Luonnonvarat</a:t>
            </a:r>
            <a:endParaRPr lang="en-US" dirty="0"/>
          </a:p>
        </p:txBody>
      </p:sp>
      <p:sp>
        <p:nvSpPr>
          <p:cNvPr id="4" name="Sisällön paikkamerkki 3">
            <a:extLst>
              <a:ext uri="{FF2B5EF4-FFF2-40B4-BE49-F238E27FC236}">
                <a16:creationId xmlns:a16="http://schemas.microsoft.com/office/drawing/2014/main" id="{5ECF5D6E-232A-15EF-5828-97E255ADD1C8}"/>
              </a:ext>
            </a:extLst>
          </p:cNvPr>
          <p:cNvSpPr>
            <a:spLocks noGrp="1"/>
          </p:cNvSpPr>
          <p:nvPr>
            <p:ph sz="half" idx="2"/>
          </p:nvPr>
        </p:nvSpPr>
        <p:spPr>
          <a:xfrm>
            <a:off x="518122" y="2735706"/>
            <a:ext cx="4201362" cy="1485319"/>
          </a:xfrm>
          <a:noFill/>
        </p:spPr>
        <p:txBody>
          <a:bodyPr vert="horz" lIns="91440" tIns="45720" rIns="91440" bIns="45720" rtlCol="0">
            <a:normAutofit/>
          </a:bodyPr>
          <a:lstStyle/>
          <a:p>
            <a:pPr marL="0" indent="0">
              <a:buNone/>
            </a:pPr>
            <a:r>
              <a:rPr lang="en-US" sz="2400" dirty="0" err="1"/>
              <a:t>K</a:t>
            </a:r>
            <a:r>
              <a:rPr lang="en-US" sz="2400" dirty="0" err="1">
                <a:effectLst/>
              </a:rPr>
              <a:t>aikki</a:t>
            </a:r>
            <a:r>
              <a:rPr lang="en-US" sz="2400" dirty="0">
                <a:effectLst/>
              </a:rPr>
              <a:t> </a:t>
            </a:r>
            <a:r>
              <a:rPr lang="en-US" sz="2400" dirty="0" err="1">
                <a:effectLst/>
              </a:rPr>
              <a:t>luonnossa</a:t>
            </a:r>
            <a:r>
              <a:rPr lang="en-US" sz="2400" dirty="0">
                <a:effectLst/>
              </a:rPr>
              <a:t> </a:t>
            </a:r>
            <a:r>
              <a:rPr lang="en-US" sz="2400" dirty="0" err="1">
                <a:effectLst/>
              </a:rPr>
              <a:t>oleva</a:t>
            </a:r>
            <a:r>
              <a:rPr lang="en-US" sz="2400" dirty="0">
                <a:effectLst/>
              </a:rPr>
              <a:t>, </a:t>
            </a:r>
            <a:br>
              <a:rPr lang="en-US" sz="2400" dirty="0">
                <a:effectLst/>
              </a:rPr>
            </a:br>
            <a:r>
              <a:rPr lang="en-US" sz="2400" dirty="0">
                <a:effectLst/>
              </a:rPr>
              <a:t>jota </a:t>
            </a:r>
            <a:r>
              <a:rPr lang="en-US" sz="2400" dirty="0" err="1">
                <a:effectLst/>
              </a:rPr>
              <a:t>ihminen</a:t>
            </a:r>
            <a:r>
              <a:rPr lang="en-US" sz="2400" dirty="0">
                <a:effectLst/>
              </a:rPr>
              <a:t> </a:t>
            </a:r>
            <a:r>
              <a:rPr lang="en-US" sz="2400" dirty="0" err="1">
                <a:effectLst/>
              </a:rPr>
              <a:t>voi</a:t>
            </a:r>
            <a:r>
              <a:rPr lang="en-US" sz="2400" dirty="0">
                <a:effectLst/>
              </a:rPr>
              <a:t> </a:t>
            </a:r>
            <a:r>
              <a:rPr lang="en-US" sz="2400" dirty="0" err="1">
                <a:effectLst/>
              </a:rPr>
              <a:t>käyttää</a:t>
            </a:r>
            <a:r>
              <a:rPr lang="en-US" sz="2400" dirty="0">
                <a:effectLst/>
              </a:rPr>
              <a:t> ja </a:t>
            </a:r>
            <a:r>
              <a:rPr lang="en-US" sz="2400" dirty="0" err="1">
                <a:effectLst/>
              </a:rPr>
              <a:t>hyödyntää</a:t>
            </a:r>
            <a:r>
              <a:rPr lang="en-US" sz="2400" dirty="0">
                <a:effectLst/>
              </a:rPr>
              <a:t> </a:t>
            </a:r>
            <a:r>
              <a:rPr lang="en-US" sz="2400" dirty="0" err="1">
                <a:effectLst/>
              </a:rPr>
              <a:t>omaksi</a:t>
            </a:r>
            <a:r>
              <a:rPr lang="en-US" sz="2400" dirty="0">
                <a:effectLst/>
              </a:rPr>
              <a:t> </a:t>
            </a:r>
            <a:r>
              <a:rPr lang="en-US" sz="2400" dirty="0" err="1">
                <a:effectLst/>
              </a:rPr>
              <a:t>edukseen</a:t>
            </a:r>
            <a:r>
              <a:rPr lang="en-US" sz="2400" dirty="0">
                <a:effectLst/>
              </a:rPr>
              <a:t>.</a:t>
            </a:r>
            <a:endParaRPr lang="en-US" sz="2400" dirty="0"/>
          </a:p>
        </p:txBody>
      </p:sp>
    </p:spTree>
    <p:extLst>
      <p:ext uri="{BB962C8B-B14F-4D97-AF65-F5344CB8AC3E}">
        <p14:creationId xmlns:p14="http://schemas.microsoft.com/office/powerpoint/2010/main" val="4048326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F48AED9-D672-740F-970B-47B423D1E6D1}"/>
              </a:ext>
            </a:extLst>
          </p:cNvPr>
          <p:cNvSpPr>
            <a:spLocks noGrp="1"/>
          </p:cNvSpPr>
          <p:nvPr>
            <p:ph type="title"/>
          </p:nvPr>
        </p:nvSpPr>
        <p:spPr>
          <a:xfrm>
            <a:off x="1371600" y="457202"/>
            <a:ext cx="5268036" cy="1244378"/>
          </a:xfrm>
        </p:spPr>
        <p:txBody>
          <a:bodyPr anchor="b">
            <a:normAutofit/>
          </a:bodyPr>
          <a:lstStyle/>
          <a:p>
            <a:r>
              <a:rPr lang="fi-FI" dirty="0"/>
              <a:t>3. siivous</a:t>
            </a:r>
          </a:p>
        </p:txBody>
      </p:sp>
      <p:sp>
        <p:nvSpPr>
          <p:cNvPr id="3" name="Sisällön paikkamerkki 2">
            <a:extLst>
              <a:ext uri="{FF2B5EF4-FFF2-40B4-BE49-F238E27FC236}">
                <a16:creationId xmlns:a16="http://schemas.microsoft.com/office/drawing/2014/main" id="{D111FE02-E844-5A67-6CC3-EB330AD22960}"/>
              </a:ext>
            </a:extLst>
          </p:cNvPr>
          <p:cNvSpPr>
            <a:spLocks noGrp="1"/>
          </p:cNvSpPr>
          <p:nvPr>
            <p:ph idx="1"/>
          </p:nvPr>
        </p:nvSpPr>
        <p:spPr>
          <a:xfrm>
            <a:off x="1371600" y="2315074"/>
            <a:ext cx="6039016" cy="3529892"/>
          </a:xfrm>
        </p:spPr>
        <p:txBody>
          <a:bodyPr anchor="t">
            <a:noAutofit/>
          </a:bodyPr>
          <a:lstStyle/>
          <a:p>
            <a:pPr>
              <a:lnSpc>
                <a:spcPct val="110000"/>
              </a:lnSpc>
            </a:pPr>
            <a:r>
              <a:rPr lang="fi-FI" sz="2000" dirty="0"/>
              <a:t>Valitse siivousvälineet, jotka kestävät kauan käytössä. Puhdista myös ne käytön jälkeen.</a:t>
            </a:r>
          </a:p>
          <a:p>
            <a:pPr>
              <a:lnSpc>
                <a:spcPct val="110000"/>
              </a:lnSpc>
            </a:pPr>
            <a:r>
              <a:rPr lang="fi-FI" sz="2000" dirty="0"/>
              <a:t>Mittaa siivousaineet ohjeen mukaan.</a:t>
            </a:r>
          </a:p>
          <a:p>
            <a:pPr>
              <a:lnSpc>
                <a:spcPct val="110000"/>
              </a:lnSpc>
            </a:pPr>
            <a:r>
              <a:rPr lang="fi-FI" sz="2000" dirty="0"/>
              <a:t>Osta täyttöpakkauksia.</a:t>
            </a:r>
          </a:p>
          <a:p>
            <a:pPr>
              <a:lnSpc>
                <a:spcPct val="110000"/>
              </a:lnSpc>
            </a:pPr>
            <a:r>
              <a:rPr lang="fi-FI" sz="2000" dirty="0"/>
              <a:t>Käytä ympäristömerkittyjä pesuaineita.</a:t>
            </a:r>
          </a:p>
          <a:p>
            <a:pPr>
              <a:lnSpc>
                <a:spcPct val="110000"/>
              </a:lnSpc>
            </a:pPr>
            <a:r>
              <a:rPr lang="fi-FI" sz="2000" dirty="0"/>
              <a:t>Käytä mietoja puhdistusaineita.</a:t>
            </a:r>
          </a:p>
          <a:p>
            <a:pPr>
              <a:lnSpc>
                <a:spcPct val="110000"/>
              </a:lnSpc>
            </a:pPr>
            <a:r>
              <a:rPr lang="fi-FI" sz="2000" dirty="0"/>
              <a:t>Siivoa säännöllisesti.</a:t>
            </a:r>
          </a:p>
        </p:txBody>
      </p:sp>
      <p:pic>
        <p:nvPicPr>
          <p:cNvPr id="4" name="Kuva 3" descr="Kuva, joka sisältää kohteen henkilö, kartta, käsi&#10;&#10;Kuvaus luotu automaattisesti">
            <a:extLst>
              <a:ext uri="{FF2B5EF4-FFF2-40B4-BE49-F238E27FC236}">
                <a16:creationId xmlns:a16="http://schemas.microsoft.com/office/drawing/2014/main" id="{3532A227-B3A5-1FAF-B883-99852A75E96A}"/>
              </a:ext>
            </a:extLst>
          </p:cNvPr>
          <p:cNvPicPr>
            <a:picLocks noChangeAspect="1"/>
          </p:cNvPicPr>
          <p:nvPr/>
        </p:nvPicPr>
        <p:blipFill rotWithShape="1">
          <a:blip r:embed="rId2"/>
          <a:srcRect r="3" b="3"/>
          <a:stretch/>
        </p:blipFill>
        <p:spPr>
          <a:xfrm>
            <a:off x="7198588" y="1540189"/>
            <a:ext cx="4443447" cy="4443447"/>
          </a:xfrm>
          <a:custGeom>
            <a:avLst/>
            <a:gdLst/>
            <a:ahLst/>
            <a:cxnLst/>
            <a:rect l="l" t="t" r="r" b="b"/>
            <a:pathLst>
              <a:path w="4694238" h="4694238">
                <a:moveTo>
                  <a:pt x="2347119" y="0"/>
                </a:moveTo>
                <a:cubicBezTo>
                  <a:pt x="3643397" y="0"/>
                  <a:pt x="4694238" y="1050841"/>
                  <a:pt x="4694238" y="2347119"/>
                </a:cubicBezTo>
                <a:cubicBezTo>
                  <a:pt x="4694238" y="3643397"/>
                  <a:pt x="3643397" y="4694238"/>
                  <a:pt x="2347119" y="4694238"/>
                </a:cubicBezTo>
                <a:cubicBezTo>
                  <a:pt x="1050841" y="4694238"/>
                  <a:pt x="0" y="3643397"/>
                  <a:pt x="0" y="2347119"/>
                </a:cubicBezTo>
                <a:cubicBezTo>
                  <a:pt x="0" y="1050841"/>
                  <a:pt x="1050841" y="0"/>
                  <a:pt x="2347119" y="0"/>
                </a:cubicBezTo>
                <a:close/>
              </a:path>
            </a:pathLst>
          </a:custGeom>
        </p:spPr>
      </p:pic>
      <p:sp>
        <p:nvSpPr>
          <p:cNvPr id="5" name="TextBox 4">
            <a:extLst>
              <a:ext uri="{FF2B5EF4-FFF2-40B4-BE49-F238E27FC236}">
                <a16:creationId xmlns:a16="http://schemas.microsoft.com/office/drawing/2014/main" id="{8952AF1B-06FE-1189-4B1C-2DC4ABD098C1}"/>
              </a:ext>
            </a:extLst>
          </p:cNvPr>
          <p:cNvSpPr txBox="1"/>
          <p:nvPr/>
        </p:nvSpPr>
        <p:spPr>
          <a:xfrm>
            <a:off x="8581448" y="5629522"/>
            <a:ext cx="1677725" cy="215444"/>
          </a:xfrm>
          <a:prstGeom prst="rect">
            <a:avLst/>
          </a:prstGeom>
          <a:noFill/>
        </p:spPr>
        <p:txBody>
          <a:bodyPr wrap="square" rtlCol="0">
            <a:spAutoFit/>
          </a:bodyPr>
          <a:lstStyle/>
          <a:p>
            <a:r>
              <a:rPr lang="fi-FI" sz="800" dirty="0">
                <a:solidFill>
                  <a:schemeClr val="bg1"/>
                </a:solidFill>
              </a:rPr>
              <a:t>KUVA: Image </a:t>
            </a:r>
            <a:r>
              <a:rPr lang="fi-FI" sz="800" dirty="0" err="1">
                <a:solidFill>
                  <a:schemeClr val="bg1"/>
                </a:solidFill>
              </a:rPr>
              <a:t>Creator</a:t>
            </a:r>
            <a:r>
              <a:rPr lang="fi-FI" sz="800" dirty="0">
                <a:solidFill>
                  <a:schemeClr val="bg1"/>
                </a:solidFill>
              </a:rPr>
              <a:t> DALL-E3</a:t>
            </a:r>
          </a:p>
        </p:txBody>
      </p:sp>
    </p:spTree>
    <p:extLst>
      <p:ext uri="{BB962C8B-B14F-4D97-AF65-F5344CB8AC3E}">
        <p14:creationId xmlns:p14="http://schemas.microsoft.com/office/powerpoint/2010/main" val="348694241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307FB91-B780-EADE-744C-AC239386D061}"/>
              </a:ext>
            </a:extLst>
          </p:cNvPr>
          <p:cNvSpPr>
            <a:spLocks noGrp="1"/>
          </p:cNvSpPr>
          <p:nvPr>
            <p:ph type="title"/>
          </p:nvPr>
        </p:nvSpPr>
        <p:spPr>
          <a:xfrm>
            <a:off x="8841979" y="457201"/>
            <a:ext cx="3091607" cy="1220523"/>
          </a:xfrm>
        </p:spPr>
        <p:txBody>
          <a:bodyPr anchor="b">
            <a:normAutofit/>
          </a:bodyPr>
          <a:lstStyle/>
          <a:p>
            <a:r>
              <a:rPr lang="fi-FI" dirty="0"/>
              <a:t>4. Roskat</a:t>
            </a:r>
          </a:p>
        </p:txBody>
      </p:sp>
      <p:pic>
        <p:nvPicPr>
          <p:cNvPr id="4" name="Kuva 3" descr="Ihminen lajittelee jätteet oikein eri roskakoreihin">
            <a:extLst>
              <a:ext uri="{FF2B5EF4-FFF2-40B4-BE49-F238E27FC236}">
                <a16:creationId xmlns:a16="http://schemas.microsoft.com/office/drawing/2014/main" id="{461B1F5D-F524-C076-8707-C579154CE8FA}"/>
              </a:ext>
            </a:extLst>
          </p:cNvPr>
          <p:cNvPicPr>
            <a:picLocks noChangeAspect="1"/>
          </p:cNvPicPr>
          <p:nvPr/>
        </p:nvPicPr>
        <p:blipFill rotWithShape="1">
          <a:blip r:embed="rId2"/>
          <a:srcRect t="10971" r="-1" b="10063"/>
          <a:stretch/>
        </p:blipFill>
        <p:spPr>
          <a:xfrm>
            <a:off x="20" y="431"/>
            <a:ext cx="8684206" cy="6857569"/>
          </a:xfrm>
          <a:prstGeom prst="rect">
            <a:avLst/>
          </a:prstGeom>
        </p:spPr>
      </p:pic>
      <p:sp>
        <p:nvSpPr>
          <p:cNvPr id="3" name="Sisällön paikkamerkki 2">
            <a:extLst>
              <a:ext uri="{FF2B5EF4-FFF2-40B4-BE49-F238E27FC236}">
                <a16:creationId xmlns:a16="http://schemas.microsoft.com/office/drawing/2014/main" id="{5EECEF0F-544F-19C7-1FE0-EA22BE96A24C}"/>
              </a:ext>
            </a:extLst>
          </p:cNvPr>
          <p:cNvSpPr>
            <a:spLocks noGrp="1"/>
          </p:cNvSpPr>
          <p:nvPr>
            <p:ph idx="1"/>
          </p:nvPr>
        </p:nvSpPr>
        <p:spPr>
          <a:xfrm>
            <a:off x="8969196" y="2005759"/>
            <a:ext cx="3426887" cy="4172391"/>
          </a:xfrm>
        </p:spPr>
        <p:txBody>
          <a:bodyPr vert="horz" lIns="0" tIns="0" rIns="0" bIns="0" rtlCol="0" anchor="t">
            <a:noAutofit/>
          </a:bodyPr>
          <a:lstStyle/>
          <a:p>
            <a:pPr marL="0" indent="0">
              <a:buNone/>
            </a:pPr>
            <a:r>
              <a:rPr lang="fi-FI" sz="2000" dirty="0"/>
              <a:t>Lajittele roskat</a:t>
            </a:r>
          </a:p>
          <a:p>
            <a:r>
              <a:rPr lang="fi-FI" sz="2000" dirty="0"/>
              <a:t>Muovi</a:t>
            </a:r>
          </a:p>
          <a:p>
            <a:r>
              <a:rPr lang="fi-FI" sz="2000" dirty="0"/>
              <a:t>Sekajäte</a:t>
            </a:r>
          </a:p>
          <a:p>
            <a:r>
              <a:rPr lang="fi-FI" sz="2000" dirty="0"/>
              <a:t>Biojäte</a:t>
            </a:r>
          </a:p>
          <a:p>
            <a:r>
              <a:rPr lang="fi-FI" sz="2000" dirty="0"/>
              <a:t>Lehdet ja paperit</a:t>
            </a:r>
          </a:p>
          <a:p>
            <a:r>
              <a:rPr lang="fi-FI" sz="2000" dirty="0"/>
              <a:t>Pahvit</a:t>
            </a:r>
          </a:p>
          <a:p>
            <a:r>
              <a:rPr lang="fi-FI" sz="2000" dirty="0"/>
              <a:t>Metalli </a:t>
            </a:r>
          </a:p>
          <a:p>
            <a:r>
              <a:rPr lang="fi-FI" sz="2000" dirty="0"/>
              <a:t>Lasi</a:t>
            </a:r>
          </a:p>
          <a:p>
            <a:r>
              <a:rPr lang="fi-FI" sz="2000" dirty="0"/>
              <a:t>Ongelmajäte (lääkkeet, paristot ym.)</a:t>
            </a:r>
          </a:p>
        </p:txBody>
      </p:sp>
      <p:sp>
        <p:nvSpPr>
          <p:cNvPr id="5" name="TextBox 4">
            <a:extLst>
              <a:ext uri="{FF2B5EF4-FFF2-40B4-BE49-F238E27FC236}">
                <a16:creationId xmlns:a16="http://schemas.microsoft.com/office/drawing/2014/main" id="{0D902B78-2F0F-DAD7-1151-F2908ED672AF}"/>
              </a:ext>
            </a:extLst>
          </p:cNvPr>
          <p:cNvSpPr txBox="1"/>
          <p:nvPr/>
        </p:nvSpPr>
        <p:spPr>
          <a:xfrm>
            <a:off x="4860897" y="6642556"/>
            <a:ext cx="1677725" cy="215444"/>
          </a:xfrm>
          <a:prstGeom prst="rect">
            <a:avLst/>
          </a:prstGeom>
          <a:noFill/>
        </p:spPr>
        <p:txBody>
          <a:bodyPr wrap="square" rtlCol="0">
            <a:spAutoFit/>
          </a:bodyPr>
          <a:lstStyle/>
          <a:p>
            <a:r>
              <a:rPr lang="fi-FI" sz="800" dirty="0">
                <a:solidFill>
                  <a:schemeClr val="bg1"/>
                </a:solidFill>
              </a:rPr>
              <a:t>KUVA: Image </a:t>
            </a:r>
            <a:r>
              <a:rPr lang="fi-FI" sz="800" dirty="0" err="1">
                <a:solidFill>
                  <a:schemeClr val="bg1"/>
                </a:solidFill>
              </a:rPr>
              <a:t>Creator</a:t>
            </a:r>
            <a:r>
              <a:rPr lang="fi-FI" sz="800" dirty="0">
                <a:solidFill>
                  <a:schemeClr val="bg1"/>
                </a:solidFill>
              </a:rPr>
              <a:t> DALL-E3</a:t>
            </a:r>
          </a:p>
        </p:txBody>
      </p:sp>
    </p:spTree>
    <p:extLst>
      <p:ext uri="{BB962C8B-B14F-4D97-AF65-F5344CB8AC3E}">
        <p14:creationId xmlns:p14="http://schemas.microsoft.com/office/powerpoint/2010/main" val="13791495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E7A468C-FDB6-0EFB-148E-0505CD9C04C0}"/>
              </a:ext>
            </a:extLst>
          </p:cNvPr>
          <p:cNvSpPr>
            <a:spLocks noGrp="1"/>
          </p:cNvSpPr>
          <p:nvPr>
            <p:ph type="title"/>
          </p:nvPr>
        </p:nvSpPr>
        <p:spPr>
          <a:xfrm>
            <a:off x="1380236" y="286601"/>
            <a:ext cx="5929422" cy="1852976"/>
          </a:xfrm>
        </p:spPr>
        <p:txBody>
          <a:bodyPr>
            <a:normAutofit/>
          </a:bodyPr>
          <a:lstStyle/>
          <a:p>
            <a:r>
              <a:rPr lang="fi-FI" sz="4000" dirty="0"/>
              <a:t>5. Harkitse, korjaa ja kierrätä</a:t>
            </a:r>
          </a:p>
        </p:txBody>
      </p:sp>
      <p:sp>
        <p:nvSpPr>
          <p:cNvPr id="3" name="Sisällön paikkamerkki 2">
            <a:extLst>
              <a:ext uri="{FF2B5EF4-FFF2-40B4-BE49-F238E27FC236}">
                <a16:creationId xmlns:a16="http://schemas.microsoft.com/office/drawing/2014/main" id="{E385C931-2E54-E14D-BE51-FD08208FC9ED}"/>
              </a:ext>
            </a:extLst>
          </p:cNvPr>
          <p:cNvSpPr>
            <a:spLocks noGrp="1"/>
          </p:cNvSpPr>
          <p:nvPr>
            <p:ph idx="1"/>
          </p:nvPr>
        </p:nvSpPr>
        <p:spPr>
          <a:xfrm>
            <a:off x="1380235" y="2398745"/>
            <a:ext cx="6443847" cy="3322219"/>
          </a:xfrm>
        </p:spPr>
        <p:txBody>
          <a:bodyPr>
            <a:normAutofit/>
          </a:bodyPr>
          <a:lstStyle/>
          <a:p>
            <a:r>
              <a:rPr lang="fi-FI" sz="2000" dirty="0"/>
              <a:t>Osta vain uutta ja vain silloin, kun oikeasti tarvitset.</a:t>
            </a:r>
          </a:p>
          <a:p>
            <a:r>
              <a:rPr lang="fi-FI" sz="2000" dirty="0"/>
              <a:t>Osta laadukkaita vaatteita ja tuotteita.</a:t>
            </a:r>
          </a:p>
          <a:p>
            <a:r>
              <a:rPr lang="fi-FI" sz="2000" dirty="0"/>
              <a:t>Korjaa, jos se on mahdollista. Älä heitä hyvää roskiin.</a:t>
            </a:r>
          </a:p>
          <a:p>
            <a:r>
              <a:rPr lang="fi-FI" sz="2000" dirty="0"/>
              <a:t>Kierrätä vaatteet esimerkiksi kirpparilla, anna kaverille tai hyväntekeväisyyteen.</a:t>
            </a:r>
          </a:p>
          <a:p>
            <a:r>
              <a:rPr lang="fi-FI" sz="2000" dirty="0"/>
              <a:t>Muokkaa ja käytä uudelleen; esimerkiksi vaate.</a:t>
            </a:r>
          </a:p>
          <a:p>
            <a:pPr marL="0" indent="0">
              <a:buNone/>
            </a:pPr>
            <a:endParaRPr lang="fi-FI" sz="2000" dirty="0"/>
          </a:p>
        </p:txBody>
      </p:sp>
      <p:pic>
        <p:nvPicPr>
          <p:cNvPr id="4" name="Kuva 3" descr="Kuva, joka sisältää kohteen taide, teksti, graafinen suunnittelu, Grafiikka&#10;&#10;Kuvaus luotu automaattisesti">
            <a:extLst>
              <a:ext uri="{FF2B5EF4-FFF2-40B4-BE49-F238E27FC236}">
                <a16:creationId xmlns:a16="http://schemas.microsoft.com/office/drawing/2014/main" id="{8BEBDB53-2D9B-9B4C-A519-C7EFD9077923}"/>
              </a:ext>
            </a:extLst>
          </p:cNvPr>
          <p:cNvPicPr>
            <a:picLocks noChangeAspect="1"/>
          </p:cNvPicPr>
          <p:nvPr/>
        </p:nvPicPr>
        <p:blipFill rotWithShape="1">
          <a:blip r:embed="rId2"/>
          <a:srcRect l="19385" r="17103" b="3"/>
          <a:stretch/>
        </p:blipFill>
        <p:spPr>
          <a:xfrm>
            <a:off x="7824083" y="-12515"/>
            <a:ext cx="4367917" cy="6877143"/>
          </a:xfrm>
          <a:prstGeom prst="rect">
            <a:avLst/>
          </a:prstGeom>
        </p:spPr>
      </p:pic>
    </p:spTree>
    <p:extLst>
      <p:ext uri="{BB962C8B-B14F-4D97-AF65-F5344CB8AC3E}">
        <p14:creationId xmlns:p14="http://schemas.microsoft.com/office/powerpoint/2010/main" val="72544330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41CE981-BF1E-2A6D-88ED-7A569AAB5AC3}"/>
              </a:ext>
            </a:extLst>
          </p:cNvPr>
          <p:cNvSpPr>
            <a:spLocks noGrp="1"/>
          </p:cNvSpPr>
          <p:nvPr>
            <p:ph type="title"/>
          </p:nvPr>
        </p:nvSpPr>
        <p:spPr/>
        <p:txBody>
          <a:bodyPr/>
          <a:lstStyle/>
          <a:p>
            <a:r>
              <a:rPr lang="fi-FI" dirty="0"/>
              <a:t>6. Liikkuminen</a:t>
            </a:r>
          </a:p>
        </p:txBody>
      </p:sp>
      <p:graphicFrame>
        <p:nvGraphicFramePr>
          <p:cNvPr id="8" name="Sisällön paikkamerkki 2">
            <a:extLst>
              <a:ext uri="{FF2B5EF4-FFF2-40B4-BE49-F238E27FC236}">
                <a16:creationId xmlns:a16="http://schemas.microsoft.com/office/drawing/2014/main" id="{2BE76757-45E1-BB75-7095-3FFA08BABEB3}"/>
              </a:ext>
            </a:extLst>
          </p:cNvPr>
          <p:cNvGraphicFramePr>
            <a:graphicFrameLocks/>
          </p:cNvGraphicFramePr>
          <p:nvPr>
            <p:extLst>
              <p:ext uri="{D42A27DB-BD31-4B8C-83A1-F6EECF244321}">
                <p14:modId xmlns:p14="http://schemas.microsoft.com/office/powerpoint/2010/main" val="557015897"/>
              </p:ext>
            </p:extLst>
          </p:nvPr>
        </p:nvGraphicFramePr>
        <p:xfrm>
          <a:off x="1407381" y="1690687"/>
          <a:ext cx="10327419" cy="48611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F1AEAA55-849D-7F96-B5FE-B26FB11C3E5B}"/>
              </a:ext>
            </a:extLst>
          </p:cNvPr>
          <p:cNvPicPr>
            <a:picLocks noChangeAspect="1"/>
          </p:cNvPicPr>
          <p:nvPr/>
        </p:nvPicPr>
        <p:blipFill>
          <a:blip r:embed="rId7"/>
          <a:stretch>
            <a:fillRect/>
          </a:stretch>
        </p:blipFill>
        <p:spPr>
          <a:xfrm>
            <a:off x="5985746" y="2232871"/>
            <a:ext cx="1520970" cy="1019050"/>
          </a:xfrm>
          <a:prstGeom prst="rect">
            <a:avLst/>
          </a:prstGeom>
        </p:spPr>
      </p:pic>
      <p:pic>
        <p:nvPicPr>
          <p:cNvPr id="6" name="Picture 5">
            <a:extLst>
              <a:ext uri="{FF2B5EF4-FFF2-40B4-BE49-F238E27FC236}">
                <a16:creationId xmlns:a16="http://schemas.microsoft.com/office/drawing/2014/main" id="{342CE5F5-F978-C033-6201-A27FF0CCD371}"/>
              </a:ext>
            </a:extLst>
          </p:cNvPr>
          <p:cNvPicPr>
            <a:picLocks noChangeAspect="1"/>
          </p:cNvPicPr>
          <p:nvPr/>
        </p:nvPicPr>
        <p:blipFill>
          <a:blip r:embed="rId8"/>
          <a:stretch>
            <a:fillRect/>
          </a:stretch>
        </p:blipFill>
        <p:spPr>
          <a:xfrm>
            <a:off x="7994378" y="2232871"/>
            <a:ext cx="1443414" cy="1019050"/>
          </a:xfrm>
          <a:prstGeom prst="rect">
            <a:avLst/>
          </a:prstGeom>
        </p:spPr>
      </p:pic>
      <p:pic>
        <p:nvPicPr>
          <p:cNvPr id="9" name="Picture 8">
            <a:extLst>
              <a:ext uri="{FF2B5EF4-FFF2-40B4-BE49-F238E27FC236}">
                <a16:creationId xmlns:a16="http://schemas.microsoft.com/office/drawing/2014/main" id="{949C6914-14B4-1958-412E-C16B1E0D221A}"/>
              </a:ext>
            </a:extLst>
          </p:cNvPr>
          <p:cNvPicPr>
            <a:picLocks noChangeAspect="1"/>
          </p:cNvPicPr>
          <p:nvPr/>
        </p:nvPicPr>
        <p:blipFill>
          <a:blip r:embed="rId9"/>
          <a:stretch>
            <a:fillRect/>
          </a:stretch>
        </p:blipFill>
        <p:spPr>
          <a:xfrm>
            <a:off x="10152502" y="2232871"/>
            <a:ext cx="1472616" cy="1019050"/>
          </a:xfrm>
          <a:prstGeom prst="rect">
            <a:avLst/>
          </a:prstGeom>
        </p:spPr>
      </p:pic>
      <p:pic>
        <p:nvPicPr>
          <p:cNvPr id="11" name="Picture 10">
            <a:extLst>
              <a:ext uri="{FF2B5EF4-FFF2-40B4-BE49-F238E27FC236}">
                <a16:creationId xmlns:a16="http://schemas.microsoft.com/office/drawing/2014/main" id="{D7D1ABD4-4413-71D7-2BEF-C3E3E590EC64}"/>
              </a:ext>
            </a:extLst>
          </p:cNvPr>
          <p:cNvPicPr>
            <a:picLocks noChangeAspect="1"/>
          </p:cNvPicPr>
          <p:nvPr/>
        </p:nvPicPr>
        <p:blipFill>
          <a:blip r:embed="rId10"/>
          <a:stretch>
            <a:fillRect/>
          </a:stretch>
        </p:blipFill>
        <p:spPr>
          <a:xfrm>
            <a:off x="5985746" y="3717118"/>
            <a:ext cx="1520970" cy="1140728"/>
          </a:xfrm>
          <a:prstGeom prst="rect">
            <a:avLst/>
          </a:prstGeom>
        </p:spPr>
      </p:pic>
      <p:sp>
        <p:nvSpPr>
          <p:cNvPr id="12" name="TextBox 11">
            <a:extLst>
              <a:ext uri="{FF2B5EF4-FFF2-40B4-BE49-F238E27FC236}">
                <a16:creationId xmlns:a16="http://schemas.microsoft.com/office/drawing/2014/main" id="{C9174711-6640-B508-B5CB-EFE900C5B973}"/>
              </a:ext>
            </a:extLst>
          </p:cNvPr>
          <p:cNvSpPr txBox="1"/>
          <p:nvPr/>
        </p:nvSpPr>
        <p:spPr>
          <a:xfrm>
            <a:off x="10413558" y="6611779"/>
            <a:ext cx="1778442" cy="246221"/>
          </a:xfrm>
          <a:prstGeom prst="rect">
            <a:avLst/>
          </a:prstGeom>
          <a:noFill/>
        </p:spPr>
        <p:txBody>
          <a:bodyPr wrap="square" rtlCol="0">
            <a:spAutoFit/>
          </a:bodyPr>
          <a:lstStyle/>
          <a:p>
            <a:r>
              <a:rPr lang="fi-FI" sz="1000" dirty="0"/>
              <a:t>Kuvat: </a:t>
            </a:r>
            <a:r>
              <a:rPr lang="fi-FI" sz="1000" dirty="0">
                <a:hlinkClick r:id="rId11"/>
              </a:rPr>
              <a:t>Papunet Kuvapankki</a:t>
            </a:r>
            <a:endParaRPr lang="fi-FI" sz="1000" dirty="0"/>
          </a:p>
        </p:txBody>
      </p:sp>
    </p:spTree>
    <p:extLst>
      <p:ext uri="{BB962C8B-B14F-4D97-AF65-F5344CB8AC3E}">
        <p14:creationId xmlns:p14="http://schemas.microsoft.com/office/powerpoint/2010/main" val="68119133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41CE981-BF1E-2A6D-88ED-7A569AAB5AC3}"/>
              </a:ext>
            </a:extLst>
          </p:cNvPr>
          <p:cNvSpPr>
            <a:spLocks noGrp="1"/>
          </p:cNvSpPr>
          <p:nvPr>
            <p:ph type="title"/>
          </p:nvPr>
        </p:nvSpPr>
        <p:spPr/>
        <p:txBody>
          <a:bodyPr/>
          <a:lstStyle/>
          <a:p>
            <a:r>
              <a:rPr lang="fi-FI"/>
              <a:t>7.Energian säästäminen kotona</a:t>
            </a:r>
          </a:p>
        </p:txBody>
      </p:sp>
      <p:sp>
        <p:nvSpPr>
          <p:cNvPr id="3" name="Sisällön paikkamerkki 2">
            <a:extLst>
              <a:ext uri="{FF2B5EF4-FFF2-40B4-BE49-F238E27FC236}">
                <a16:creationId xmlns:a16="http://schemas.microsoft.com/office/drawing/2014/main" id="{2F0A4505-4454-B781-D0A8-88A42BC67ECD}"/>
              </a:ext>
            </a:extLst>
          </p:cNvPr>
          <p:cNvSpPr>
            <a:spLocks noGrp="1"/>
          </p:cNvSpPr>
          <p:nvPr>
            <p:ph idx="1"/>
          </p:nvPr>
        </p:nvSpPr>
        <p:spPr>
          <a:xfrm>
            <a:off x="1316181" y="1825625"/>
            <a:ext cx="10875819" cy="4351338"/>
          </a:xfrm>
        </p:spPr>
        <p:txBody>
          <a:bodyPr>
            <a:normAutofit/>
          </a:bodyPr>
          <a:lstStyle/>
          <a:p>
            <a:r>
              <a:rPr lang="fi-FI" sz="2000" dirty="0"/>
              <a:t>Seuraa sähkön hintaa, käytä tiski- ja pesukonetta silloin, kun sähkön hinta on alhaalla.</a:t>
            </a:r>
            <a:br>
              <a:rPr lang="fi-FI" sz="2000" dirty="0"/>
            </a:br>
            <a:endParaRPr lang="fi-FI" sz="2000" dirty="0"/>
          </a:p>
          <a:p>
            <a:r>
              <a:rPr lang="fi-FI" sz="2000" dirty="0"/>
              <a:t>Sulje valot, kun lähdet kotoa.</a:t>
            </a:r>
            <a:br>
              <a:rPr lang="fi-FI" sz="2000" dirty="0"/>
            </a:br>
            <a:endParaRPr lang="fi-FI" sz="2000" dirty="0"/>
          </a:p>
          <a:p>
            <a:r>
              <a:rPr lang="fi-FI" sz="2000" dirty="0"/>
              <a:t>Irrota turhat pistokkeet seinästä. Esim. kännykänjohto irti seinästä, kun et lataa puhelinta.</a:t>
            </a:r>
            <a:br>
              <a:rPr lang="fi-FI" sz="2000" dirty="0"/>
            </a:br>
            <a:endParaRPr lang="fi-FI" sz="2000" dirty="0"/>
          </a:p>
          <a:p>
            <a:r>
              <a:rPr lang="fi-FI" sz="2000" dirty="0"/>
              <a:t>Sammuta tietokone ja televisio, kun sinä et niitä tarvitse.</a:t>
            </a:r>
            <a:br>
              <a:rPr lang="fi-FI" sz="2000" dirty="0"/>
            </a:br>
            <a:endParaRPr lang="fi-FI" sz="2000" dirty="0"/>
          </a:p>
          <a:p>
            <a:r>
              <a:rPr lang="fi-FI" sz="2000" dirty="0"/>
              <a:t>Kun ostat uusia kodinkoneita, valitse A-luokan koneet, jotka kuluttavat vähemmän energiaa. </a:t>
            </a:r>
          </a:p>
        </p:txBody>
      </p:sp>
    </p:spTree>
    <p:extLst>
      <p:ext uri="{BB962C8B-B14F-4D97-AF65-F5344CB8AC3E}">
        <p14:creationId xmlns:p14="http://schemas.microsoft.com/office/powerpoint/2010/main" val="117923318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AE10FE1-8A6B-9934-93C2-0D866CDBD2E0}"/>
              </a:ext>
            </a:extLst>
          </p:cNvPr>
          <p:cNvSpPr>
            <a:spLocks noGrp="1"/>
          </p:cNvSpPr>
          <p:nvPr>
            <p:ph type="title"/>
          </p:nvPr>
        </p:nvSpPr>
        <p:spPr>
          <a:xfrm>
            <a:off x="578592" y="657191"/>
            <a:ext cx="10584997" cy="900860"/>
          </a:xfrm>
        </p:spPr>
        <p:txBody>
          <a:bodyPr anchor="t">
            <a:normAutofit/>
          </a:bodyPr>
          <a:lstStyle/>
          <a:p>
            <a:pPr>
              <a:lnSpc>
                <a:spcPct val="90000"/>
              </a:lnSpc>
            </a:pPr>
            <a:r>
              <a:rPr lang="fi-FI" dirty="0"/>
              <a:t>Harjoitus: mitkä ovat sinun valintoja?</a:t>
            </a:r>
          </a:p>
        </p:txBody>
      </p:sp>
      <p:sp>
        <p:nvSpPr>
          <p:cNvPr id="3" name="Sisällön paikkamerkki 2">
            <a:extLst>
              <a:ext uri="{FF2B5EF4-FFF2-40B4-BE49-F238E27FC236}">
                <a16:creationId xmlns:a16="http://schemas.microsoft.com/office/drawing/2014/main" id="{705492B6-243E-AFC9-EED7-1AB9299CF18F}"/>
              </a:ext>
            </a:extLst>
          </p:cNvPr>
          <p:cNvSpPr>
            <a:spLocks noGrp="1"/>
          </p:cNvSpPr>
          <p:nvPr>
            <p:ph idx="1"/>
          </p:nvPr>
        </p:nvSpPr>
        <p:spPr>
          <a:xfrm>
            <a:off x="681511" y="2198913"/>
            <a:ext cx="5869336" cy="3766457"/>
          </a:xfrm>
        </p:spPr>
        <p:txBody>
          <a:bodyPr anchor="t">
            <a:normAutofit/>
          </a:bodyPr>
          <a:lstStyle/>
          <a:p>
            <a:pPr marL="0" indent="0">
              <a:buNone/>
            </a:pPr>
            <a:r>
              <a:rPr lang="fi-FI" sz="2400" dirty="0"/>
              <a:t>Ryhmätyö:</a:t>
            </a:r>
          </a:p>
          <a:p>
            <a:pPr marL="0" indent="0">
              <a:buNone/>
            </a:pPr>
            <a:r>
              <a:rPr lang="fi-FI" sz="2400" dirty="0"/>
              <a:t>Millaisia valintoja sinä teet </a:t>
            </a:r>
            <a:br>
              <a:rPr lang="fi-FI" sz="2400" dirty="0"/>
            </a:br>
            <a:r>
              <a:rPr lang="fi-FI" sz="2400" dirty="0"/>
              <a:t>omassa elämässä? </a:t>
            </a:r>
          </a:p>
          <a:p>
            <a:pPr marL="0" indent="0">
              <a:buNone/>
            </a:pPr>
            <a:r>
              <a:rPr lang="fi-FI" sz="2400" dirty="0"/>
              <a:t>Keskustelkaa aiheesta yhdessä. </a:t>
            </a:r>
          </a:p>
          <a:p>
            <a:pPr marL="0" indent="0">
              <a:buNone/>
            </a:pPr>
            <a:r>
              <a:rPr lang="fi-FI" sz="2400" dirty="0"/>
              <a:t>Kirjoita jokaisesta kohdasta</a:t>
            </a:r>
            <a:br>
              <a:rPr lang="fi-FI" sz="2400" dirty="0"/>
            </a:br>
            <a:r>
              <a:rPr lang="fi-FI" sz="2400" dirty="0"/>
              <a:t>vähintään yksi lause.</a:t>
            </a:r>
          </a:p>
          <a:p>
            <a:pPr marL="0" indent="0">
              <a:buNone/>
            </a:pPr>
            <a:endParaRPr lang="fi-FI" sz="2400" dirty="0"/>
          </a:p>
          <a:p>
            <a:pPr marL="0" indent="0">
              <a:buNone/>
            </a:pPr>
            <a:endParaRPr lang="fi-FI" sz="2400" dirty="0"/>
          </a:p>
        </p:txBody>
      </p:sp>
      <p:pic>
        <p:nvPicPr>
          <p:cNvPr id="6" name="Picture 5">
            <a:extLst>
              <a:ext uri="{FF2B5EF4-FFF2-40B4-BE49-F238E27FC236}">
                <a16:creationId xmlns:a16="http://schemas.microsoft.com/office/drawing/2014/main" id="{38D858E4-A2FC-C914-274E-47F2EBF102C9}"/>
              </a:ext>
            </a:extLst>
          </p:cNvPr>
          <p:cNvPicPr>
            <a:picLocks noChangeAspect="1"/>
          </p:cNvPicPr>
          <p:nvPr/>
        </p:nvPicPr>
        <p:blipFill>
          <a:blip r:embed="rId2"/>
          <a:stretch>
            <a:fillRect/>
          </a:stretch>
        </p:blipFill>
        <p:spPr>
          <a:xfrm>
            <a:off x="5191125" y="1653267"/>
            <a:ext cx="6696075" cy="4857750"/>
          </a:xfrm>
          <a:prstGeom prst="rect">
            <a:avLst/>
          </a:prstGeom>
        </p:spPr>
      </p:pic>
    </p:spTree>
    <p:extLst>
      <p:ext uri="{BB962C8B-B14F-4D97-AF65-F5344CB8AC3E}">
        <p14:creationId xmlns:p14="http://schemas.microsoft.com/office/powerpoint/2010/main" val="377999596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0BC44-A48D-51CA-BFC7-A0F2974B2A51}"/>
              </a:ext>
            </a:extLst>
          </p:cNvPr>
          <p:cNvSpPr>
            <a:spLocks noGrp="1"/>
          </p:cNvSpPr>
          <p:nvPr>
            <p:ph type="ctrTitle"/>
          </p:nvPr>
        </p:nvSpPr>
        <p:spPr/>
        <p:txBody>
          <a:bodyPr/>
          <a:lstStyle/>
          <a:p>
            <a:r>
              <a:rPr lang="fi-FI" dirty="0"/>
              <a:t>Kestävää jatkoa sinulle</a:t>
            </a:r>
          </a:p>
        </p:txBody>
      </p:sp>
      <p:sp>
        <p:nvSpPr>
          <p:cNvPr id="3" name="Subtitle 2">
            <a:extLst>
              <a:ext uri="{FF2B5EF4-FFF2-40B4-BE49-F238E27FC236}">
                <a16:creationId xmlns:a16="http://schemas.microsoft.com/office/drawing/2014/main" id="{D69F1975-42FD-CF37-F640-84E3C9A59530}"/>
              </a:ext>
            </a:extLst>
          </p:cNvPr>
          <p:cNvSpPr>
            <a:spLocks noGrp="1"/>
          </p:cNvSpPr>
          <p:nvPr>
            <p:ph type="subTitle" idx="1"/>
          </p:nvPr>
        </p:nvSpPr>
        <p:spPr/>
        <p:txBody>
          <a:bodyPr/>
          <a:lstStyle/>
          <a:p>
            <a:endParaRPr lang="fi-FI" dirty="0"/>
          </a:p>
          <a:p>
            <a:endParaRPr lang="fi-FI" dirty="0"/>
          </a:p>
          <a:p>
            <a:r>
              <a:rPr lang="fi-FI" dirty="0"/>
              <a:t>Yhdessä onnistumme </a:t>
            </a:r>
            <a:r>
              <a:rPr lang="fi-FI" dirty="0">
                <a:sym typeface="Wingdings" panose="05000000000000000000" pitchFamily="2" charset="2"/>
              </a:rPr>
              <a:t></a:t>
            </a:r>
            <a:endParaRPr lang="fi-FI" dirty="0"/>
          </a:p>
        </p:txBody>
      </p:sp>
    </p:spTree>
    <p:extLst>
      <p:ext uri="{BB962C8B-B14F-4D97-AF65-F5344CB8AC3E}">
        <p14:creationId xmlns:p14="http://schemas.microsoft.com/office/powerpoint/2010/main" val="182495139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Kuva 4" descr="Logo OPVA haltuun, Framåt med SSS">
            <a:extLst>
              <a:ext uri="{FF2B5EF4-FFF2-40B4-BE49-F238E27FC236}">
                <a16:creationId xmlns:a16="http://schemas.microsoft.com/office/drawing/2014/main" id="{961919E0-535A-A67D-B92A-1EF24BB6A7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C8C468B0-1BA8-2714-791D-5F84EB7DB941}"/>
              </a:ext>
            </a:extLst>
          </p:cNvPr>
          <p:cNvSpPr>
            <a:spLocks noGrp="1"/>
          </p:cNvSpPr>
          <p:nvPr>
            <p:ph type="ctrTitle"/>
          </p:nvPr>
        </p:nvSpPr>
        <p:spPr>
          <a:xfrm>
            <a:off x="5472341" y="0"/>
            <a:ext cx="10515599" cy="1969180"/>
          </a:xfrm>
        </p:spPr>
        <p:txBody>
          <a:bodyPr/>
          <a:lstStyle/>
          <a:p>
            <a:endParaRPr lang="fi-FI"/>
          </a:p>
        </p:txBody>
      </p:sp>
      <p:sp>
        <p:nvSpPr>
          <p:cNvPr id="3" name="Alaotsikko 2">
            <a:extLst>
              <a:ext uri="{FF2B5EF4-FFF2-40B4-BE49-F238E27FC236}">
                <a16:creationId xmlns:a16="http://schemas.microsoft.com/office/drawing/2014/main" id="{1729B68C-2C11-4FE5-4D61-A9AE8EE9D1A9}"/>
              </a:ext>
            </a:extLst>
          </p:cNvPr>
          <p:cNvSpPr>
            <a:spLocks noGrp="1"/>
          </p:cNvSpPr>
          <p:nvPr>
            <p:ph type="subTitle" idx="1"/>
          </p:nvPr>
        </p:nvSpPr>
        <p:spPr>
          <a:xfrm>
            <a:off x="1299838" y="5086906"/>
            <a:ext cx="10515599" cy="3478904"/>
          </a:xfrm>
        </p:spPr>
        <p:txBody>
          <a:bodyPr>
            <a:normAutofit/>
          </a:bodyPr>
          <a:lstStyle/>
          <a:p>
            <a:endParaRPr lang="fi-FI" sz="1800" dirty="0"/>
          </a:p>
        </p:txBody>
      </p:sp>
    </p:spTree>
    <p:extLst>
      <p:ext uri="{BB962C8B-B14F-4D97-AF65-F5344CB8AC3E}">
        <p14:creationId xmlns:p14="http://schemas.microsoft.com/office/powerpoint/2010/main" val="375867024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A7553F8-0779-87A3-8F35-E5EAD76245DA}"/>
              </a:ext>
            </a:extLst>
          </p:cNvPr>
          <p:cNvPicPr>
            <a:picLocks noChangeAspect="1"/>
          </p:cNvPicPr>
          <p:nvPr/>
        </p:nvPicPr>
        <p:blipFill rotWithShape="1">
          <a:blip r:embed="rId2"/>
          <a:srcRect b="16385"/>
          <a:stretch/>
        </p:blipFill>
        <p:spPr>
          <a:xfrm>
            <a:off x="136686" y="4963339"/>
            <a:ext cx="2400211" cy="1861705"/>
          </a:xfrm>
          <a:prstGeom prst="rect">
            <a:avLst/>
          </a:prstGeom>
        </p:spPr>
      </p:pic>
      <p:sp>
        <p:nvSpPr>
          <p:cNvPr id="2" name="Title 1">
            <a:extLst>
              <a:ext uri="{FF2B5EF4-FFF2-40B4-BE49-F238E27FC236}">
                <a16:creationId xmlns:a16="http://schemas.microsoft.com/office/drawing/2014/main" id="{9AAA5657-446B-F365-8EC5-7E83C1FAA684}"/>
              </a:ext>
            </a:extLst>
          </p:cNvPr>
          <p:cNvSpPr>
            <a:spLocks noGrp="1"/>
          </p:cNvSpPr>
          <p:nvPr>
            <p:ph type="title"/>
          </p:nvPr>
        </p:nvSpPr>
        <p:spPr>
          <a:xfrm>
            <a:off x="1316182" y="698954"/>
            <a:ext cx="9753722" cy="1325563"/>
          </a:xfrm>
        </p:spPr>
        <p:txBody>
          <a:bodyPr/>
          <a:lstStyle/>
          <a:p>
            <a:r>
              <a:rPr lang="fi-FI" dirty="0"/>
              <a:t>Luonnonvarat</a:t>
            </a:r>
          </a:p>
        </p:txBody>
      </p:sp>
      <p:sp>
        <p:nvSpPr>
          <p:cNvPr id="3" name="Subtitle 2">
            <a:extLst>
              <a:ext uri="{FF2B5EF4-FFF2-40B4-BE49-F238E27FC236}">
                <a16:creationId xmlns:a16="http://schemas.microsoft.com/office/drawing/2014/main" id="{61292E04-5D4D-C80B-51D6-122F21FFD5E0}"/>
              </a:ext>
            </a:extLst>
          </p:cNvPr>
          <p:cNvSpPr>
            <a:spLocks noGrp="1"/>
          </p:cNvSpPr>
          <p:nvPr>
            <p:ph type="subTitle" idx="1"/>
          </p:nvPr>
        </p:nvSpPr>
        <p:spPr>
          <a:xfrm>
            <a:off x="1316182" y="2235058"/>
            <a:ext cx="5134038" cy="3372723"/>
          </a:xfrm>
        </p:spPr>
        <p:txBody>
          <a:bodyPr>
            <a:normAutofit fontScale="92500" lnSpcReduction="20000"/>
          </a:bodyPr>
          <a:lstStyle/>
          <a:p>
            <a:pPr marL="342900" indent="-342900">
              <a:buFont typeface="Arial" panose="020B0604020202020204" pitchFamily="34" charset="0"/>
              <a:buChar char="•"/>
            </a:pPr>
            <a:r>
              <a:rPr lang="fi-FI" dirty="0"/>
              <a:t>Luonnonvarat </a:t>
            </a:r>
            <a:br>
              <a:rPr lang="fi-FI" dirty="0"/>
            </a:br>
            <a:r>
              <a:rPr lang="fi-FI" dirty="0"/>
              <a:t> 	   = </a:t>
            </a:r>
            <a:br>
              <a:rPr lang="fi-FI" dirty="0"/>
            </a:br>
            <a:r>
              <a:rPr lang="fi-FI" dirty="0"/>
              <a:t>öljy, metallit, puu ja vesi</a:t>
            </a:r>
            <a:br>
              <a:rPr lang="fi-FI" dirty="0"/>
            </a:br>
            <a:endParaRPr lang="fi-FI" dirty="0"/>
          </a:p>
          <a:p>
            <a:pPr marL="342900" indent="-342900">
              <a:buFont typeface="Arial" panose="020B0604020202020204" pitchFamily="34" charset="0"/>
              <a:buChar char="•"/>
            </a:pPr>
            <a:r>
              <a:rPr lang="fi-FI" dirty="0"/>
              <a:t>Kestävän kehityksen tarkoitus on, että luonnonvaroja säästetään myös ihmisille tulevaisuudessa.</a:t>
            </a:r>
            <a:br>
              <a:rPr lang="fi-FI" dirty="0"/>
            </a:br>
            <a:endParaRPr lang="fi-FI" dirty="0"/>
          </a:p>
          <a:p>
            <a:pPr marL="342900" indent="-342900">
              <a:buFont typeface="Arial" panose="020B0604020202020204" pitchFamily="34" charset="0"/>
              <a:buChar char="•"/>
            </a:pPr>
            <a:r>
              <a:rPr lang="fi-FI" dirty="0"/>
              <a:t>Tällä hetkellä ihmiset käyttävät liikaa luonnonvaroja, ja jotkut niistä voivat loppua.</a:t>
            </a:r>
          </a:p>
        </p:txBody>
      </p:sp>
      <p:pic>
        <p:nvPicPr>
          <p:cNvPr id="5" name="Picture 4">
            <a:extLst>
              <a:ext uri="{FF2B5EF4-FFF2-40B4-BE49-F238E27FC236}">
                <a16:creationId xmlns:a16="http://schemas.microsoft.com/office/drawing/2014/main" id="{712F379A-ADC8-D529-E773-1AAA61889111}"/>
              </a:ext>
            </a:extLst>
          </p:cNvPr>
          <p:cNvPicPr>
            <a:picLocks noChangeAspect="1"/>
          </p:cNvPicPr>
          <p:nvPr/>
        </p:nvPicPr>
        <p:blipFill>
          <a:blip r:embed="rId3"/>
          <a:stretch>
            <a:fillRect/>
          </a:stretch>
        </p:blipFill>
        <p:spPr>
          <a:xfrm>
            <a:off x="9929924" y="2195483"/>
            <a:ext cx="945894" cy="945894"/>
          </a:xfrm>
          <a:prstGeom prst="rect">
            <a:avLst/>
          </a:prstGeom>
        </p:spPr>
      </p:pic>
      <p:pic>
        <p:nvPicPr>
          <p:cNvPr id="9" name="Picture 8">
            <a:extLst>
              <a:ext uri="{FF2B5EF4-FFF2-40B4-BE49-F238E27FC236}">
                <a16:creationId xmlns:a16="http://schemas.microsoft.com/office/drawing/2014/main" id="{72F1F1E0-BA0C-0D19-B018-A561DDE53AB7}"/>
              </a:ext>
            </a:extLst>
          </p:cNvPr>
          <p:cNvPicPr>
            <a:picLocks noChangeAspect="1"/>
          </p:cNvPicPr>
          <p:nvPr/>
        </p:nvPicPr>
        <p:blipFill>
          <a:blip r:embed="rId4"/>
          <a:stretch>
            <a:fillRect/>
          </a:stretch>
        </p:blipFill>
        <p:spPr>
          <a:xfrm>
            <a:off x="6691062" y="2590167"/>
            <a:ext cx="718810" cy="718810"/>
          </a:xfrm>
          <a:prstGeom prst="rect">
            <a:avLst/>
          </a:prstGeom>
        </p:spPr>
      </p:pic>
      <p:pic>
        <p:nvPicPr>
          <p:cNvPr id="12" name="Picture 11">
            <a:extLst>
              <a:ext uri="{FF2B5EF4-FFF2-40B4-BE49-F238E27FC236}">
                <a16:creationId xmlns:a16="http://schemas.microsoft.com/office/drawing/2014/main" id="{C4AA2BBF-B7AA-A740-E153-0972C3D61F09}"/>
              </a:ext>
            </a:extLst>
          </p:cNvPr>
          <p:cNvPicPr>
            <a:picLocks noChangeAspect="1"/>
          </p:cNvPicPr>
          <p:nvPr/>
        </p:nvPicPr>
        <p:blipFill>
          <a:blip r:embed="rId4"/>
          <a:stretch>
            <a:fillRect/>
          </a:stretch>
        </p:blipFill>
        <p:spPr>
          <a:xfrm>
            <a:off x="8131256" y="2534270"/>
            <a:ext cx="718810" cy="718810"/>
          </a:xfrm>
          <a:prstGeom prst="rect">
            <a:avLst/>
          </a:prstGeom>
        </p:spPr>
      </p:pic>
      <p:pic>
        <p:nvPicPr>
          <p:cNvPr id="13" name="Picture 12">
            <a:extLst>
              <a:ext uri="{FF2B5EF4-FFF2-40B4-BE49-F238E27FC236}">
                <a16:creationId xmlns:a16="http://schemas.microsoft.com/office/drawing/2014/main" id="{91F2D0A9-5FA8-76D0-28BF-569DED790B62}"/>
              </a:ext>
            </a:extLst>
          </p:cNvPr>
          <p:cNvPicPr>
            <a:picLocks noChangeAspect="1"/>
          </p:cNvPicPr>
          <p:nvPr/>
        </p:nvPicPr>
        <p:blipFill>
          <a:blip r:embed="rId4"/>
          <a:stretch>
            <a:fillRect/>
          </a:stretch>
        </p:blipFill>
        <p:spPr>
          <a:xfrm>
            <a:off x="7530078" y="2721982"/>
            <a:ext cx="718810" cy="718810"/>
          </a:xfrm>
          <a:prstGeom prst="rect">
            <a:avLst/>
          </a:prstGeom>
        </p:spPr>
      </p:pic>
      <p:pic>
        <p:nvPicPr>
          <p:cNvPr id="14" name="Picture 13">
            <a:extLst>
              <a:ext uri="{FF2B5EF4-FFF2-40B4-BE49-F238E27FC236}">
                <a16:creationId xmlns:a16="http://schemas.microsoft.com/office/drawing/2014/main" id="{B599445E-659C-A3B7-1979-C92774690C36}"/>
              </a:ext>
            </a:extLst>
          </p:cNvPr>
          <p:cNvPicPr>
            <a:picLocks noChangeAspect="1"/>
          </p:cNvPicPr>
          <p:nvPr/>
        </p:nvPicPr>
        <p:blipFill>
          <a:blip r:embed="rId4"/>
          <a:stretch>
            <a:fillRect/>
          </a:stretch>
        </p:blipFill>
        <p:spPr>
          <a:xfrm>
            <a:off x="7305413" y="2347395"/>
            <a:ext cx="718810" cy="718810"/>
          </a:xfrm>
          <a:prstGeom prst="rect">
            <a:avLst/>
          </a:prstGeom>
        </p:spPr>
      </p:pic>
      <p:pic>
        <p:nvPicPr>
          <p:cNvPr id="16" name="Picture 15">
            <a:extLst>
              <a:ext uri="{FF2B5EF4-FFF2-40B4-BE49-F238E27FC236}">
                <a16:creationId xmlns:a16="http://schemas.microsoft.com/office/drawing/2014/main" id="{9B42B1DF-5067-DFCF-6DD5-5C9CDA0DA889}"/>
              </a:ext>
            </a:extLst>
          </p:cNvPr>
          <p:cNvPicPr>
            <a:picLocks noChangeAspect="1"/>
          </p:cNvPicPr>
          <p:nvPr/>
        </p:nvPicPr>
        <p:blipFill>
          <a:blip r:embed="rId5"/>
          <a:stretch>
            <a:fillRect/>
          </a:stretch>
        </p:blipFill>
        <p:spPr>
          <a:xfrm>
            <a:off x="6825802" y="3425814"/>
            <a:ext cx="2485402" cy="1878964"/>
          </a:xfrm>
          <a:prstGeom prst="rect">
            <a:avLst/>
          </a:prstGeom>
        </p:spPr>
      </p:pic>
      <p:pic>
        <p:nvPicPr>
          <p:cNvPr id="11" name="Picture 10">
            <a:extLst>
              <a:ext uri="{FF2B5EF4-FFF2-40B4-BE49-F238E27FC236}">
                <a16:creationId xmlns:a16="http://schemas.microsoft.com/office/drawing/2014/main" id="{E75DA651-2CF8-E475-0C35-701CE8D8D6CE}"/>
              </a:ext>
            </a:extLst>
          </p:cNvPr>
          <p:cNvPicPr>
            <a:picLocks noChangeAspect="1"/>
          </p:cNvPicPr>
          <p:nvPr/>
        </p:nvPicPr>
        <p:blipFill rotWithShape="1">
          <a:blip r:embed="rId6"/>
          <a:srcRect t="3375" b="7163"/>
          <a:stretch/>
        </p:blipFill>
        <p:spPr>
          <a:xfrm>
            <a:off x="9646310" y="435340"/>
            <a:ext cx="1924940" cy="1722083"/>
          </a:xfrm>
          <a:prstGeom prst="rect">
            <a:avLst/>
          </a:prstGeom>
        </p:spPr>
      </p:pic>
      <p:pic>
        <p:nvPicPr>
          <p:cNvPr id="20" name="Picture 19">
            <a:extLst>
              <a:ext uri="{FF2B5EF4-FFF2-40B4-BE49-F238E27FC236}">
                <a16:creationId xmlns:a16="http://schemas.microsoft.com/office/drawing/2014/main" id="{DEC79BCE-941E-A2FD-8FAE-D73C42913C35}"/>
              </a:ext>
            </a:extLst>
          </p:cNvPr>
          <p:cNvPicPr>
            <a:picLocks noChangeAspect="1"/>
          </p:cNvPicPr>
          <p:nvPr/>
        </p:nvPicPr>
        <p:blipFill rotWithShape="1">
          <a:blip r:embed="rId7"/>
          <a:srcRect t="14810" b="19510"/>
          <a:stretch/>
        </p:blipFill>
        <p:spPr>
          <a:xfrm>
            <a:off x="5002898" y="6067601"/>
            <a:ext cx="769830" cy="507621"/>
          </a:xfrm>
          <a:prstGeom prst="rect">
            <a:avLst/>
          </a:prstGeom>
        </p:spPr>
      </p:pic>
      <p:pic>
        <p:nvPicPr>
          <p:cNvPr id="22" name="Picture 21">
            <a:extLst>
              <a:ext uri="{FF2B5EF4-FFF2-40B4-BE49-F238E27FC236}">
                <a16:creationId xmlns:a16="http://schemas.microsoft.com/office/drawing/2014/main" id="{9BBFB157-454D-C3F5-C11F-D48938DB66AB}"/>
              </a:ext>
            </a:extLst>
          </p:cNvPr>
          <p:cNvPicPr>
            <a:picLocks noChangeAspect="1"/>
          </p:cNvPicPr>
          <p:nvPr/>
        </p:nvPicPr>
        <p:blipFill rotWithShape="1">
          <a:blip r:embed="rId8"/>
          <a:srcRect t="23512" b="22185"/>
          <a:stretch/>
        </p:blipFill>
        <p:spPr>
          <a:xfrm>
            <a:off x="3169648" y="5799369"/>
            <a:ext cx="1428750" cy="775853"/>
          </a:xfrm>
          <a:prstGeom prst="rect">
            <a:avLst/>
          </a:prstGeom>
        </p:spPr>
      </p:pic>
      <p:pic>
        <p:nvPicPr>
          <p:cNvPr id="7" name="Picture 6">
            <a:extLst>
              <a:ext uri="{FF2B5EF4-FFF2-40B4-BE49-F238E27FC236}">
                <a16:creationId xmlns:a16="http://schemas.microsoft.com/office/drawing/2014/main" id="{B1D26E72-97EF-B975-3099-329A81F5ED7B}"/>
              </a:ext>
            </a:extLst>
          </p:cNvPr>
          <p:cNvPicPr>
            <a:picLocks noChangeAspect="1"/>
          </p:cNvPicPr>
          <p:nvPr/>
        </p:nvPicPr>
        <p:blipFill rotWithShape="1">
          <a:blip r:embed="rId9"/>
          <a:srcRect t="20810" b="20834"/>
          <a:stretch/>
        </p:blipFill>
        <p:spPr>
          <a:xfrm>
            <a:off x="2940874" y="6094867"/>
            <a:ext cx="1218298" cy="710950"/>
          </a:xfrm>
          <a:prstGeom prst="rect">
            <a:avLst/>
          </a:prstGeom>
        </p:spPr>
      </p:pic>
      <p:sp>
        <p:nvSpPr>
          <p:cNvPr id="4" name="TextBox 3">
            <a:extLst>
              <a:ext uri="{FF2B5EF4-FFF2-40B4-BE49-F238E27FC236}">
                <a16:creationId xmlns:a16="http://schemas.microsoft.com/office/drawing/2014/main" id="{F7E5AD29-07CA-DAF1-6DE2-5D765DD133E4}"/>
              </a:ext>
            </a:extLst>
          </p:cNvPr>
          <p:cNvSpPr txBox="1"/>
          <p:nvPr/>
        </p:nvSpPr>
        <p:spPr>
          <a:xfrm>
            <a:off x="7593660" y="6552446"/>
            <a:ext cx="1778442" cy="246221"/>
          </a:xfrm>
          <a:prstGeom prst="rect">
            <a:avLst/>
          </a:prstGeom>
          <a:noFill/>
        </p:spPr>
        <p:txBody>
          <a:bodyPr wrap="square" rtlCol="0">
            <a:spAutoFit/>
          </a:bodyPr>
          <a:lstStyle/>
          <a:p>
            <a:r>
              <a:rPr lang="fi-FI" sz="1000" dirty="0"/>
              <a:t>Kuvat: </a:t>
            </a:r>
            <a:r>
              <a:rPr lang="fi-FI" sz="1000" dirty="0">
                <a:hlinkClick r:id="rId10"/>
              </a:rPr>
              <a:t>Papunet Kuvapankki</a:t>
            </a:r>
            <a:endParaRPr lang="fi-FI" sz="1000" dirty="0"/>
          </a:p>
        </p:txBody>
      </p:sp>
    </p:spTree>
    <p:extLst>
      <p:ext uri="{BB962C8B-B14F-4D97-AF65-F5344CB8AC3E}">
        <p14:creationId xmlns:p14="http://schemas.microsoft.com/office/powerpoint/2010/main" val="313581491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FACDE46-77F3-4882-D5A0-D1DF45EE30CC}"/>
              </a:ext>
            </a:extLst>
          </p:cNvPr>
          <p:cNvSpPr>
            <a:spLocks noGrp="1"/>
          </p:cNvSpPr>
          <p:nvPr>
            <p:ph type="title"/>
          </p:nvPr>
        </p:nvSpPr>
        <p:spPr/>
        <p:txBody>
          <a:bodyPr/>
          <a:lstStyle/>
          <a:p>
            <a:r>
              <a:rPr lang="fi-FI" dirty="0"/>
              <a:t>Luonnonvarat</a:t>
            </a:r>
          </a:p>
        </p:txBody>
      </p:sp>
      <p:sp>
        <p:nvSpPr>
          <p:cNvPr id="3" name="Sisällön paikkamerkki 2">
            <a:extLst>
              <a:ext uri="{FF2B5EF4-FFF2-40B4-BE49-F238E27FC236}">
                <a16:creationId xmlns:a16="http://schemas.microsoft.com/office/drawing/2014/main" id="{2DFD07E6-CBC2-AA07-689A-54EAB7045514}"/>
              </a:ext>
            </a:extLst>
          </p:cNvPr>
          <p:cNvSpPr>
            <a:spLocks noGrp="1"/>
          </p:cNvSpPr>
          <p:nvPr>
            <p:ph sz="half" idx="1"/>
          </p:nvPr>
        </p:nvSpPr>
        <p:spPr>
          <a:xfrm>
            <a:off x="838200" y="1825625"/>
            <a:ext cx="4918544" cy="4667250"/>
          </a:xfrm>
        </p:spPr>
        <p:txBody>
          <a:bodyPr/>
          <a:lstStyle/>
          <a:p>
            <a:pPr marL="0" indent="0">
              <a:buNone/>
            </a:pPr>
            <a:r>
              <a:rPr lang="fi-FI" dirty="0"/>
              <a:t>Uusiutuva luonnonvara</a:t>
            </a:r>
            <a:br>
              <a:rPr lang="fi-FI" dirty="0"/>
            </a:br>
            <a:r>
              <a:rPr lang="fi-FI"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on sellainen luonnossa oleva asia, joka uusiutuu eli kasvaa tai syntyy uudelleen: esimerkiksi puu, marjat ja aurinko.</a:t>
            </a:r>
            <a:endParaRPr lang="fi-FI" sz="18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fi-FI" dirty="0"/>
          </a:p>
        </p:txBody>
      </p:sp>
      <p:sp>
        <p:nvSpPr>
          <p:cNvPr id="4" name="Sisällön paikkamerkki 3">
            <a:extLst>
              <a:ext uri="{FF2B5EF4-FFF2-40B4-BE49-F238E27FC236}">
                <a16:creationId xmlns:a16="http://schemas.microsoft.com/office/drawing/2014/main" id="{44BFE770-EE7A-2C94-A30F-BE3FA60DA859}"/>
              </a:ext>
            </a:extLst>
          </p:cNvPr>
          <p:cNvSpPr>
            <a:spLocks noGrp="1"/>
          </p:cNvSpPr>
          <p:nvPr>
            <p:ph sz="half" idx="2"/>
          </p:nvPr>
        </p:nvSpPr>
        <p:spPr>
          <a:xfrm>
            <a:off x="6172200" y="1825625"/>
            <a:ext cx="5064711" cy="4351338"/>
          </a:xfrm>
        </p:spPr>
        <p:txBody>
          <a:bodyPr/>
          <a:lstStyle/>
          <a:p>
            <a:pPr marL="0" indent="0">
              <a:buNone/>
            </a:pPr>
            <a:r>
              <a:rPr lang="fi-FI" dirty="0"/>
              <a:t>Uusiutumaton luonnonvara </a:t>
            </a:r>
            <a:br>
              <a:rPr lang="fi-FI" dirty="0"/>
            </a:br>
            <a:r>
              <a:rPr lang="fi-FI"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on sellainen luonnossa oleva asia, joka ei uusiudu eli ei tule uutta: </a:t>
            </a:r>
            <a:br>
              <a:rPr lang="fi-FI"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br>
            <a:r>
              <a:rPr lang="fi-FI"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esimerkiksi maaöljy, kupari</a:t>
            </a:r>
            <a:r>
              <a:rPr lang="fi-FI" sz="1800"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 ja</a:t>
            </a:r>
            <a:r>
              <a:rPr lang="fi-FI"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maakaasu.</a:t>
            </a:r>
            <a:endParaRPr lang="fi-FI" sz="18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fi-FI" dirty="0"/>
          </a:p>
        </p:txBody>
      </p:sp>
      <p:pic>
        <p:nvPicPr>
          <p:cNvPr id="5" name="Sisällön paikkamerkki 5" descr="Kuva, joka sisältää kohteen hedelmä, marja, puu, piha-&#10;&#10;Kuvaus luotu automaattisesti">
            <a:extLst>
              <a:ext uri="{FF2B5EF4-FFF2-40B4-BE49-F238E27FC236}">
                <a16:creationId xmlns:a16="http://schemas.microsoft.com/office/drawing/2014/main" id="{6C01163A-876C-4F76-42C2-5A4A1D83A2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5089" y="3189096"/>
            <a:ext cx="4626998" cy="3303779"/>
          </a:xfrm>
          <a:prstGeom prst="rect">
            <a:avLst/>
          </a:prstGeom>
        </p:spPr>
      </p:pic>
      <p:pic>
        <p:nvPicPr>
          <p:cNvPr id="6" name="Sisällön paikkamerkki 7" descr="Kuva, joka sisältää kohteen moottoripyörä, piha-, keltainen, pyörä&#10;&#10;Kuvaus luotu automaattisesti">
            <a:extLst>
              <a:ext uri="{FF2B5EF4-FFF2-40B4-BE49-F238E27FC236}">
                <a16:creationId xmlns:a16="http://schemas.microsoft.com/office/drawing/2014/main" id="{88C3FCFE-34EF-EEF4-A61C-8BE96E0E40E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2836"/>
          <a:stretch/>
        </p:blipFill>
        <p:spPr>
          <a:xfrm>
            <a:off x="6281365" y="3189095"/>
            <a:ext cx="5081829" cy="3303779"/>
          </a:xfrm>
          <a:prstGeom prst="rect">
            <a:avLst/>
          </a:prstGeom>
        </p:spPr>
      </p:pic>
    </p:spTree>
    <p:extLst>
      <p:ext uri="{BB962C8B-B14F-4D97-AF65-F5344CB8AC3E}">
        <p14:creationId xmlns:p14="http://schemas.microsoft.com/office/powerpoint/2010/main" val="18444339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C000F-8490-9EB2-3165-1616CB9AC2A6}"/>
              </a:ext>
            </a:extLst>
          </p:cNvPr>
          <p:cNvSpPr>
            <a:spLocks noGrp="1"/>
          </p:cNvSpPr>
          <p:nvPr>
            <p:ph type="title"/>
          </p:nvPr>
        </p:nvSpPr>
        <p:spPr/>
        <p:txBody>
          <a:bodyPr/>
          <a:lstStyle/>
          <a:p>
            <a:r>
              <a:rPr lang="fi-FI" dirty="0"/>
              <a:t>Luonnonvarojen rajallisuus</a:t>
            </a:r>
          </a:p>
        </p:txBody>
      </p:sp>
      <p:sp>
        <p:nvSpPr>
          <p:cNvPr id="3" name="Content Placeholder 2">
            <a:extLst>
              <a:ext uri="{FF2B5EF4-FFF2-40B4-BE49-F238E27FC236}">
                <a16:creationId xmlns:a16="http://schemas.microsoft.com/office/drawing/2014/main" id="{ABDF77F7-82BA-D33F-2D22-7EE69077BA89}"/>
              </a:ext>
            </a:extLst>
          </p:cNvPr>
          <p:cNvSpPr>
            <a:spLocks noGrp="1"/>
          </p:cNvSpPr>
          <p:nvPr>
            <p:ph sz="half" idx="1"/>
          </p:nvPr>
        </p:nvSpPr>
        <p:spPr>
          <a:ln w="28575">
            <a:solidFill>
              <a:srgbClr val="C00000"/>
            </a:solidFill>
          </a:ln>
        </p:spPr>
        <p:txBody>
          <a:bodyPr>
            <a:normAutofit/>
          </a:bodyPr>
          <a:lstStyle/>
          <a:p>
            <a:pPr marL="0" indent="0">
              <a:buNone/>
            </a:pPr>
            <a:r>
              <a:rPr lang="fi-FI" sz="2400" dirty="0"/>
              <a:t>Uusiutumaton luonnonvara</a:t>
            </a:r>
            <a:br>
              <a:rPr lang="fi-FI" sz="2400" dirty="0"/>
            </a:br>
            <a:r>
              <a:rPr lang="fi-FI" sz="2400" dirty="0"/>
              <a:t> 		=</a:t>
            </a:r>
            <a:br>
              <a:rPr lang="fi-FI" sz="2400" dirty="0"/>
            </a:br>
            <a:r>
              <a:rPr lang="fi-FI" sz="2400" dirty="0"/>
              <a:t>Luonnonvara, jota ei synny lisää</a:t>
            </a:r>
            <a:br>
              <a:rPr lang="fi-FI" sz="2400" dirty="0"/>
            </a:br>
            <a:r>
              <a:rPr lang="fi-FI" sz="2400" dirty="0"/>
              <a:t> </a:t>
            </a:r>
          </a:p>
          <a:p>
            <a:r>
              <a:rPr lang="fi-FI" sz="2400" dirty="0"/>
              <a:t>Fossiilinen luonnonvara, esimerkiksi öljy, kivihiili ja turve.</a:t>
            </a:r>
          </a:p>
        </p:txBody>
      </p:sp>
      <p:sp>
        <p:nvSpPr>
          <p:cNvPr id="4" name="Content Placeholder 3">
            <a:extLst>
              <a:ext uri="{FF2B5EF4-FFF2-40B4-BE49-F238E27FC236}">
                <a16:creationId xmlns:a16="http://schemas.microsoft.com/office/drawing/2014/main" id="{2C3EA5D4-A17A-42D1-E674-75AF5399DA07}"/>
              </a:ext>
            </a:extLst>
          </p:cNvPr>
          <p:cNvSpPr>
            <a:spLocks noGrp="1"/>
          </p:cNvSpPr>
          <p:nvPr>
            <p:ph sz="half" idx="2"/>
          </p:nvPr>
        </p:nvSpPr>
        <p:spPr>
          <a:xfrm>
            <a:off x="6172200" y="1825625"/>
            <a:ext cx="5619584" cy="4351338"/>
          </a:xfrm>
          <a:ln w="28575">
            <a:solidFill>
              <a:schemeClr val="accent6"/>
            </a:solidFill>
          </a:ln>
        </p:spPr>
        <p:txBody>
          <a:bodyPr>
            <a:normAutofit/>
          </a:bodyPr>
          <a:lstStyle/>
          <a:p>
            <a:pPr marL="0" indent="0">
              <a:buNone/>
            </a:pPr>
            <a:r>
              <a:rPr lang="fi-FI" sz="2400" dirty="0"/>
              <a:t>Uusiutuva luonnonvara</a:t>
            </a:r>
            <a:br>
              <a:rPr lang="fi-FI" sz="2400" dirty="0"/>
            </a:br>
            <a:r>
              <a:rPr lang="fi-FI" sz="2400" dirty="0"/>
              <a:t> 		=</a:t>
            </a:r>
            <a:br>
              <a:rPr lang="fi-FI" sz="2400" dirty="0"/>
            </a:br>
            <a:r>
              <a:rPr lang="fi-FI" sz="2400" dirty="0"/>
              <a:t>Luonnonvara, jota syntyy lisää</a:t>
            </a:r>
            <a:br>
              <a:rPr lang="fi-FI" sz="2400" dirty="0"/>
            </a:br>
            <a:r>
              <a:rPr lang="fi-FI" sz="2400" dirty="0"/>
              <a:t> </a:t>
            </a:r>
          </a:p>
          <a:p>
            <a:r>
              <a:rPr lang="fi-FI" sz="2400" dirty="0"/>
              <a:t>Esimerkiksi tuuli, vesi ja auringonvalo.</a:t>
            </a:r>
          </a:p>
        </p:txBody>
      </p:sp>
    </p:spTree>
    <p:extLst>
      <p:ext uri="{BB962C8B-B14F-4D97-AF65-F5344CB8AC3E}">
        <p14:creationId xmlns:p14="http://schemas.microsoft.com/office/powerpoint/2010/main" val="21146367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A5657-446B-F365-8EC5-7E83C1FAA684}"/>
              </a:ext>
            </a:extLst>
          </p:cNvPr>
          <p:cNvSpPr>
            <a:spLocks noGrp="1"/>
          </p:cNvSpPr>
          <p:nvPr>
            <p:ph type="title"/>
          </p:nvPr>
        </p:nvSpPr>
        <p:spPr/>
        <p:txBody>
          <a:bodyPr/>
          <a:lstStyle/>
          <a:p>
            <a:r>
              <a:rPr lang="fi-FI" dirty="0"/>
              <a:t>Hiilen kiertokulku</a:t>
            </a:r>
          </a:p>
        </p:txBody>
      </p:sp>
      <p:sp>
        <p:nvSpPr>
          <p:cNvPr id="3" name="Subtitle 2">
            <a:extLst>
              <a:ext uri="{FF2B5EF4-FFF2-40B4-BE49-F238E27FC236}">
                <a16:creationId xmlns:a16="http://schemas.microsoft.com/office/drawing/2014/main" id="{61292E04-5D4D-C80B-51D6-122F21FFD5E0}"/>
              </a:ext>
            </a:extLst>
          </p:cNvPr>
          <p:cNvSpPr>
            <a:spLocks noGrp="1"/>
          </p:cNvSpPr>
          <p:nvPr>
            <p:ph type="subTitle" idx="1"/>
          </p:nvPr>
        </p:nvSpPr>
        <p:spPr>
          <a:xfrm>
            <a:off x="4680508" y="2186505"/>
            <a:ext cx="6988207" cy="3639760"/>
          </a:xfrm>
        </p:spPr>
        <p:txBody>
          <a:bodyPr>
            <a:normAutofit fontScale="85000" lnSpcReduction="20000"/>
          </a:bodyPr>
          <a:lstStyle/>
          <a:p>
            <a:r>
              <a:rPr lang="fi-FI" dirty="0"/>
              <a:t>Hiili kiertää luonnossa koko ajan. Kasvit sitovat hiilidioksidia ilmakehästä, kun ne yhteyttävät. Kasveihin ja eläimiin sitoutunut hiili vapautuu jälleen ilmakehään, ne hengittävät. Hiiltä vapautuu myös, kun kuolleet eläimet tai kasvit maatuvat.</a:t>
            </a:r>
          </a:p>
          <a:p>
            <a:r>
              <a:rPr lang="fi-FI" dirty="0"/>
              <a:t>Suuri määrä hiilidioksidia liukenee ilmasta vuosittain meriveteen, mutta lähes yhtä paljon vapautuu meristä takaisin ilmaan. Hiilen kiertokulku on nopeaa. Yksi hiilidioksidimolekyyli viipyy ilmassa vain noin viisi vuotta. Valtaosa kasvien ja meren sitomasta hiilidioksidista </a:t>
            </a:r>
            <a:br>
              <a:rPr lang="fi-FI" dirty="0"/>
            </a:br>
            <a:r>
              <a:rPr lang="fi-FI" dirty="0"/>
              <a:t>palautuu ajan kuluessa takaisin ilmaan. Ihmisten aiheuttamien hiilidioksidipäästöjen vaikutusaika </a:t>
            </a:r>
            <a:br>
              <a:rPr lang="fi-FI" dirty="0"/>
            </a:br>
            <a:r>
              <a:rPr lang="fi-FI" dirty="0"/>
              <a:t>ilmassa (ilmakehässä) on pitkä. Se vaikuttaa </a:t>
            </a:r>
            <a:br>
              <a:rPr lang="fi-FI" dirty="0"/>
            </a:br>
            <a:r>
              <a:rPr lang="fi-FI" dirty="0"/>
              <a:t>jopa satoja vuosia.</a:t>
            </a:r>
          </a:p>
        </p:txBody>
      </p:sp>
      <p:pic>
        <p:nvPicPr>
          <p:cNvPr id="5" name="Picture 4">
            <a:extLst>
              <a:ext uri="{FF2B5EF4-FFF2-40B4-BE49-F238E27FC236}">
                <a16:creationId xmlns:a16="http://schemas.microsoft.com/office/drawing/2014/main" id="{B2074C49-3286-677B-C505-E567E4A6D454}"/>
              </a:ext>
            </a:extLst>
          </p:cNvPr>
          <p:cNvPicPr>
            <a:picLocks noChangeAspect="1"/>
          </p:cNvPicPr>
          <p:nvPr/>
        </p:nvPicPr>
        <p:blipFill>
          <a:blip r:embed="rId2"/>
          <a:stretch>
            <a:fillRect/>
          </a:stretch>
        </p:blipFill>
        <p:spPr>
          <a:xfrm>
            <a:off x="1117206" y="2324069"/>
            <a:ext cx="3502196" cy="3502196"/>
          </a:xfrm>
          <a:prstGeom prst="rect">
            <a:avLst/>
          </a:prstGeom>
        </p:spPr>
      </p:pic>
      <p:pic>
        <p:nvPicPr>
          <p:cNvPr id="6" name="Picture 5">
            <a:extLst>
              <a:ext uri="{FF2B5EF4-FFF2-40B4-BE49-F238E27FC236}">
                <a16:creationId xmlns:a16="http://schemas.microsoft.com/office/drawing/2014/main" id="{B4E49F34-D16B-4FC4-D101-EFA2FD145477}"/>
              </a:ext>
            </a:extLst>
          </p:cNvPr>
          <p:cNvPicPr>
            <a:picLocks noChangeAspect="1"/>
          </p:cNvPicPr>
          <p:nvPr/>
        </p:nvPicPr>
        <p:blipFill>
          <a:blip r:embed="rId3"/>
          <a:stretch>
            <a:fillRect/>
          </a:stretch>
        </p:blipFill>
        <p:spPr>
          <a:xfrm rot="12398282" flipH="1" flipV="1">
            <a:off x="3764397" y="2965790"/>
            <a:ext cx="862058" cy="1208420"/>
          </a:xfrm>
          <a:prstGeom prst="rect">
            <a:avLst/>
          </a:prstGeom>
        </p:spPr>
      </p:pic>
      <p:pic>
        <p:nvPicPr>
          <p:cNvPr id="7" name="Picture 6">
            <a:extLst>
              <a:ext uri="{FF2B5EF4-FFF2-40B4-BE49-F238E27FC236}">
                <a16:creationId xmlns:a16="http://schemas.microsoft.com/office/drawing/2014/main" id="{A2E90337-8119-4731-1789-9D592D63CECA}"/>
              </a:ext>
            </a:extLst>
          </p:cNvPr>
          <p:cNvPicPr>
            <a:picLocks noChangeAspect="1"/>
          </p:cNvPicPr>
          <p:nvPr/>
        </p:nvPicPr>
        <p:blipFill>
          <a:blip r:embed="rId3"/>
          <a:stretch>
            <a:fillRect/>
          </a:stretch>
        </p:blipFill>
        <p:spPr>
          <a:xfrm rot="1943271" flipH="1" flipV="1">
            <a:off x="2035909" y="3011707"/>
            <a:ext cx="862058" cy="1208420"/>
          </a:xfrm>
          <a:prstGeom prst="rect">
            <a:avLst/>
          </a:prstGeom>
        </p:spPr>
      </p:pic>
      <p:pic>
        <p:nvPicPr>
          <p:cNvPr id="8" name="Picture 7">
            <a:extLst>
              <a:ext uri="{FF2B5EF4-FFF2-40B4-BE49-F238E27FC236}">
                <a16:creationId xmlns:a16="http://schemas.microsoft.com/office/drawing/2014/main" id="{5D038A34-D4FF-2D87-34BE-AFBBEAC4E388}"/>
              </a:ext>
            </a:extLst>
          </p:cNvPr>
          <p:cNvPicPr>
            <a:picLocks noChangeAspect="1"/>
          </p:cNvPicPr>
          <p:nvPr/>
        </p:nvPicPr>
        <p:blipFill>
          <a:blip r:embed="rId3"/>
          <a:stretch>
            <a:fillRect/>
          </a:stretch>
        </p:blipFill>
        <p:spPr>
          <a:xfrm rot="1943271" flipH="1" flipV="1">
            <a:off x="937886" y="2829691"/>
            <a:ext cx="1392901" cy="1952548"/>
          </a:xfrm>
          <a:prstGeom prst="rect">
            <a:avLst/>
          </a:prstGeom>
        </p:spPr>
      </p:pic>
      <p:pic>
        <p:nvPicPr>
          <p:cNvPr id="9" name="Picture 8">
            <a:extLst>
              <a:ext uri="{FF2B5EF4-FFF2-40B4-BE49-F238E27FC236}">
                <a16:creationId xmlns:a16="http://schemas.microsoft.com/office/drawing/2014/main" id="{9E8546B8-9739-2E3F-8C53-1CC492CF9F31}"/>
              </a:ext>
            </a:extLst>
          </p:cNvPr>
          <p:cNvPicPr>
            <a:picLocks noChangeAspect="1"/>
          </p:cNvPicPr>
          <p:nvPr/>
        </p:nvPicPr>
        <p:blipFill>
          <a:blip r:embed="rId3"/>
          <a:stretch>
            <a:fillRect/>
          </a:stretch>
        </p:blipFill>
        <p:spPr>
          <a:xfrm rot="12175765" flipH="1" flipV="1">
            <a:off x="2587809" y="2995003"/>
            <a:ext cx="862058" cy="1208420"/>
          </a:xfrm>
          <a:prstGeom prst="rect">
            <a:avLst/>
          </a:prstGeom>
        </p:spPr>
      </p:pic>
    </p:spTree>
    <p:extLst>
      <p:ext uri="{BB962C8B-B14F-4D97-AF65-F5344CB8AC3E}">
        <p14:creationId xmlns:p14="http://schemas.microsoft.com/office/powerpoint/2010/main" val="157226999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A5657-446B-F365-8EC5-7E83C1FAA684}"/>
              </a:ext>
            </a:extLst>
          </p:cNvPr>
          <p:cNvSpPr>
            <a:spLocks noGrp="1"/>
          </p:cNvSpPr>
          <p:nvPr>
            <p:ph type="title"/>
          </p:nvPr>
        </p:nvSpPr>
        <p:spPr/>
        <p:txBody>
          <a:bodyPr/>
          <a:lstStyle/>
          <a:p>
            <a:r>
              <a:rPr lang="fi-FI" dirty="0"/>
              <a:t>Hiilinielu</a:t>
            </a:r>
          </a:p>
        </p:txBody>
      </p:sp>
      <p:sp>
        <p:nvSpPr>
          <p:cNvPr id="3" name="Subtitle 2">
            <a:extLst>
              <a:ext uri="{FF2B5EF4-FFF2-40B4-BE49-F238E27FC236}">
                <a16:creationId xmlns:a16="http://schemas.microsoft.com/office/drawing/2014/main" id="{61292E04-5D4D-C80B-51D6-122F21FFD5E0}"/>
              </a:ext>
            </a:extLst>
          </p:cNvPr>
          <p:cNvSpPr>
            <a:spLocks noGrp="1"/>
          </p:cNvSpPr>
          <p:nvPr>
            <p:ph type="subTitle" idx="1"/>
          </p:nvPr>
        </p:nvSpPr>
        <p:spPr>
          <a:xfrm>
            <a:off x="1316182" y="2324070"/>
            <a:ext cx="5788625" cy="3060729"/>
          </a:xfrm>
        </p:spPr>
        <p:txBody>
          <a:bodyPr/>
          <a:lstStyle/>
          <a:p>
            <a:pPr marL="342900" indent="-342900">
              <a:buFont typeface="Arial" panose="020B0604020202020204" pitchFamily="34" charset="0"/>
              <a:buChar char="•"/>
            </a:pPr>
            <a:r>
              <a:rPr lang="fi-FI" dirty="0"/>
              <a:t>Hiilinielu sitoo hiiltä </a:t>
            </a:r>
            <a:r>
              <a:rPr lang="fi-FI" b="1" dirty="0"/>
              <a:t>C</a:t>
            </a:r>
            <a:r>
              <a:rPr lang="fi-FI" dirty="0"/>
              <a:t> ja vähentää hiilipäästöjen </a:t>
            </a:r>
            <a:r>
              <a:rPr lang="fi-FI" b="0" i="0" strike="noStrike" dirty="0">
                <a:effectLst/>
                <a:latin typeface="Arial" panose="020B0604020202020204" pitchFamily="34" charset="0"/>
              </a:rPr>
              <a:t>CO</a:t>
            </a:r>
            <a:r>
              <a:rPr lang="fi-FI" b="0" i="0" baseline="-25000" dirty="0">
                <a:effectLst/>
                <a:latin typeface="Arial" panose="020B0604020202020204" pitchFamily="34" charset="0"/>
              </a:rPr>
              <a:t>2</a:t>
            </a:r>
            <a:r>
              <a:rPr lang="fi-FI" dirty="0"/>
              <a:t> vaikutusta.</a:t>
            </a:r>
            <a:br>
              <a:rPr lang="fi-FI" dirty="0"/>
            </a:br>
            <a:endParaRPr lang="fi-FI" dirty="0"/>
          </a:p>
          <a:p>
            <a:pPr marL="342900" indent="-342900">
              <a:buFont typeface="Arial" panose="020B0604020202020204" pitchFamily="34" charset="0"/>
              <a:buChar char="•"/>
            </a:pPr>
            <a:r>
              <a:rPr lang="fi-FI" dirty="0"/>
              <a:t>Tärkeimmät luonnon omat hiilinielut ovat maaperä, </a:t>
            </a:r>
            <a:r>
              <a:rPr lang="fi-FI" b="1" dirty="0"/>
              <a:t>metsät</a:t>
            </a:r>
            <a:r>
              <a:rPr lang="fi-FI" dirty="0"/>
              <a:t> ja valtameret.</a:t>
            </a:r>
          </a:p>
        </p:txBody>
      </p:sp>
      <p:pic>
        <p:nvPicPr>
          <p:cNvPr id="5" name="Picture 4">
            <a:extLst>
              <a:ext uri="{FF2B5EF4-FFF2-40B4-BE49-F238E27FC236}">
                <a16:creationId xmlns:a16="http://schemas.microsoft.com/office/drawing/2014/main" id="{3E9E1DFB-0267-7E3C-FB30-763668037AE3}"/>
              </a:ext>
            </a:extLst>
          </p:cNvPr>
          <p:cNvPicPr>
            <a:picLocks noChangeAspect="1"/>
          </p:cNvPicPr>
          <p:nvPr/>
        </p:nvPicPr>
        <p:blipFill>
          <a:blip r:embed="rId2"/>
          <a:stretch>
            <a:fillRect/>
          </a:stretch>
        </p:blipFill>
        <p:spPr>
          <a:xfrm>
            <a:off x="1384300" y="4665209"/>
            <a:ext cx="1663700" cy="1663700"/>
          </a:xfrm>
          <a:prstGeom prst="rect">
            <a:avLst/>
          </a:prstGeom>
        </p:spPr>
      </p:pic>
      <p:pic>
        <p:nvPicPr>
          <p:cNvPr id="7" name="Picture 6">
            <a:extLst>
              <a:ext uri="{FF2B5EF4-FFF2-40B4-BE49-F238E27FC236}">
                <a16:creationId xmlns:a16="http://schemas.microsoft.com/office/drawing/2014/main" id="{E1E6D5D1-F40A-F6C8-A1A6-3FBA0FCFA2E4}"/>
              </a:ext>
            </a:extLst>
          </p:cNvPr>
          <p:cNvPicPr>
            <a:picLocks noChangeAspect="1"/>
          </p:cNvPicPr>
          <p:nvPr/>
        </p:nvPicPr>
        <p:blipFill>
          <a:blip r:embed="rId3"/>
          <a:stretch>
            <a:fillRect/>
          </a:stretch>
        </p:blipFill>
        <p:spPr>
          <a:xfrm>
            <a:off x="3414279" y="4685174"/>
            <a:ext cx="2201430" cy="1643735"/>
          </a:xfrm>
          <a:prstGeom prst="rect">
            <a:avLst/>
          </a:prstGeom>
        </p:spPr>
      </p:pic>
      <p:pic>
        <p:nvPicPr>
          <p:cNvPr id="9" name="Picture 8">
            <a:extLst>
              <a:ext uri="{FF2B5EF4-FFF2-40B4-BE49-F238E27FC236}">
                <a16:creationId xmlns:a16="http://schemas.microsoft.com/office/drawing/2014/main" id="{A370069F-F3B9-BE17-6A14-BD686086B5C2}"/>
              </a:ext>
            </a:extLst>
          </p:cNvPr>
          <p:cNvPicPr>
            <a:picLocks noChangeAspect="1"/>
          </p:cNvPicPr>
          <p:nvPr/>
        </p:nvPicPr>
        <p:blipFill>
          <a:blip r:embed="rId4"/>
          <a:stretch>
            <a:fillRect/>
          </a:stretch>
        </p:blipFill>
        <p:spPr>
          <a:xfrm>
            <a:off x="5981988" y="4685173"/>
            <a:ext cx="1618789" cy="1618789"/>
          </a:xfrm>
          <a:prstGeom prst="rect">
            <a:avLst/>
          </a:prstGeom>
        </p:spPr>
      </p:pic>
      <p:sp>
        <p:nvSpPr>
          <p:cNvPr id="10" name="TextBox 9">
            <a:extLst>
              <a:ext uri="{FF2B5EF4-FFF2-40B4-BE49-F238E27FC236}">
                <a16:creationId xmlns:a16="http://schemas.microsoft.com/office/drawing/2014/main" id="{FFFFD6DA-A184-AF9D-D6B8-C03D401421C3}"/>
              </a:ext>
            </a:extLst>
          </p:cNvPr>
          <p:cNvSpPr txBox="1"/>
          <p:nvPr/>
        </p:nvSpPr>
        <p:spPr>
          <a:xfrm>
            <a:off x="4648188" y="4885685"/>
            <a:ext cx="371705" cy="369332"/>
          </a:xfrm>
          <a:prstGeom prst="rect">
            <a:avLst/>
          </a:prstGeom>
          <a:noFill/>
        </p:spPr>
        <p:txBody>
          <a:bodyPr wrap="square" rtlCol="0">
            <a:spAutoFit/>
          </a:bodyPr>
          <a:lstStyle/>
          <a:p>
            <a:r>
              <a:rPr lang="fi-FI" b="0" i="0" strike="noStrike" dirty="0">
                <a:solidFill>
                  <a:schemeClr val="bg1"/>
                </a:solidFill>
                <a:effectLst/>
                <a:latin typeface="Arial" panose="020B0604020202020204" pitchFamily="34" charset="0"/>
              </a:rPr>
              <a:t>C</a:t>
            </a:r>
            <a:endParaRPr lang="fi-FI" dirty="0">
              <a:solidFill>
                <a:schemeClr val="bg1"/>
              </a:solidFill>
            </a:endParaRPr>
          </a:p>
        </p:txBody>
      </p:sp>
      <p:sp>
        <p:nvSpPr>
          <p:cNvPr id="12" name="TextBox 11">
            <a:extLst>
              <a:ext uri="{FF2B5EF4-FFF2-40B4-BE49-F238E27FC236}">
                <a16:creationId xmlns:a16="http://schemas.microsoft.com/office/drawing/2014/main" id="{E18E9C11-7A15-705A-4BF9-720A591C7FEE}"/>
              </a:ext>
            </a:extLst>
          </p:cNvPr>
          <p:cNvSpPr txBox="1"/>
          <p:nvPr/>
        </p:nvSpPr>
        <p:spPr>
          <a:xfrm>
            <a:off x="4477488" y="5857512"/>
            <a:ext cx="457971" cy="369332"/>
          </a:xfrm>
          <a:prstGeom prst="rect">
            <a:avLst/>
          </a:prstGeom>
          <a:noFill/>
        </p:spPr>
        <p:txBody>
          <a:bodyPr wrap="square" rtlCol="0">
            <a:spAutoFit/>
          </a:bodyPr>
          <a:lstStyle/>
          <a:p>
            <a:r>
              <a:rPr lang="fi-FI" b="0" i="0" strike="noStrike" dirty="0">
                <a:solidFill>
                  <a:schemeClr val="bg1"/>
                </a:solidFill>
                <a:effectLst/>
                <a:latin typeface="Arial" panose="020B0604020202020204" pitchFamily="34" charset="0"/>
              </a:rPr>
              <a:t>C</a:t>
            </a:r>
            <a:endParaRPr lang="fi-FI" dirty="0">
              <a:solidFill>
                <a:schemeClr val="bg1"/>
              </a:solidFill>
            </a:endParaRPr>
          </a:p>
        </p:txBody>
      </p:sp>
      <p:sp>
        <p:nvSpPr>
          <p:cNvPr id="13" name="TextBox 12">
            <a:extLst>
              <a:ext uri="{FF2B5EF4-FFF2-40B4-BE49-F238E27FC236}">
                <a16:creationId xmlns:a16="http://schemas.microsoft.com/office/drawing/2014/main" id="{445EDE2D-5543-2CB1-2E6D-39042FBD01B4}"/>
              </a:ext>
            </a:extLst>
          </p:cNvPr>
          <p:cNvSpPr txBox="1"/>
          <p:nvPr/>
        </p:nvSpPr>
        <p:spPr>
          <a:xfrm>
            <a:off x="5076899" y="4950731"/>
            <a:ext cx="457971" cy="369332"/>
          </a:xfrm>
          <a:prstGeom prst="rect">
            <a:avLst/>
          </a:prstGeom>
          <a:noFill/>
        </p:spPr>
        <p:txBody>
          <a:bodyPr wrap="square" rtlCol="0">
            <a:spAutoFit/>
          </a:bodyPr>
          <a:lstStyle/>
          <a:p>
            <a:r>
              <a:rPr lang="fi-FI" b="0" i="0" strike="noStrike" dirty="0">
                <a:effectLst/>
                <a:latin typeface="Arial" panose="020B0604020202020204" pitchFamily="34" charset="0"/>
              </a:rPr>
              <a:t>C</a:t>
            </a:r>
            <a:endParaRPr lang="fi-FI" dirty="0"/>
          </a:p>
        </p:txBody>
      </p:sp>
      <p:sp>
        <p:nvSpPr>
          <p:cNvPr id="14" name="TextBox 13">
            <a:extLst>
              <a:ext uri="{FF2B5EF4-FFF2-40B4-BE49-F238E27FC236}">
                <a16:creationId xmlns:a16="http://schemas.microsoft.com/office/drawing/2014/main" id="{F2EAF8E8-AC7B-9FF0-8D8E-8F6D5332F7D4}"/>
              </a:ext>
            </a:extLst>
          </p:cNvPr>
          <p:cNvSpPr txBox="1"/>
          <p:nvPr/>
        </p:nvSpPr>
        <p:spPr>
          <a:xfrm>
            <a:off x="6470683" y="5488180"/>
            <a:ext cx="641397" cy="369332"/>
          </a:xfrm>
          <a:prstGeom prst="rect">
            <a:avLst/>
          </a:prstGeom>
          <a:noFill/>
        </p:spPr>
        <p:txBody>
          <a:bodyPr wrap="square" rtlCol="0">
            <a:spAutoFit/>
          </a:bodyPr>
          <a:lstStyle/>
          <a:p>
            <a:r>
              <a:rPr lang="fi-FI" b="0" i="0" strike="noStrike" dirty="0">
                <a:effectLst/>
                <a:latin typeface="Arial" panose="020B0604020202020204" pitchFamily="34" charset="0"/>
              </a:rPr>
              <a:t>C</a:t>
            </a:r>
            <a:endParaRPr lang="fi-FI" dirty="0"/>
          </a:p>
        </p:txBody>
      </p:sp>
      <p:sp>
        <p:nvSpPr>
          <p:cNvPr id="15" name="TextBox 14">
            <a:extLst>
              <a:ext uri="{FF2B5EF4-FFF2-40B4-BE49-F238E27FC236}">
                <a16:creationId xmlns:a16="http://schemas.microsoft.com/office/drawing/2014/main" id="{2AD131A1-17D9-B002-8325-692E3E748AA9}"/>
              </a:ext>
            </a:extLst>
          </p:cNvPr>
          <p:cNvSpPr txBox="1"/>
          <p:nvPr/>
        </p:nvSpPr>
        <p:spPr>
          <a:xfrm>
            <a:off x="2612374" y="5684352"/>
            <a:ext cx="371705" cy="369332"/>
          </a:xfrm>
          <a:prstGeom prst="rect">
            <a:avLst/>
          </a:prstGeom>
          <a:noFill/>
        </p:spPr>
        <p:txBody>
          <a:bodyPr wrap="square" rtlCol="0">
            <a:spAutoFit/>
          </a:bodyPr>
          <a:lstStyle/>
          <a:p>
            <a:r>
              <a:rPr lang="fi-FI" b="0" i="0" strike="noStrike" dirty="0">
                <a:solidFill>
                  <a:schemeClr val="bg1"/>
                </a:solidFill>
                <a:effectLst/>
                <a:latin typeface="Arial" panose="020B0604020202020204" pitchFamily="34" charset="0"/>
              </a:rPr>
              <a:t>C</a:t>
            </a:r>
            <a:endParaRPr lang="fi-FI" dirty="0">
              <a:solidFill>
                <a:schemeClr val="bg1"/>
              </a:solidFill>
            </a:endParaRPr>
          </a:p>
        </p:txBody>
      </p:sp>
      <p:sp>
        <p:nvSpPr>
          <p:cNvPr id="4" name="TextBox 3">
            <a:extLst>
              <a:ext uri="{FF2B5EF4-FFF2-40B4-BE49-F238E27FC236}">
                <a16:creationId xmlns:a16="http://schemas.microsoft.com/office/drawing/2014/main" id="{0D8D69F5-6F9C-9070-E100-A5BA9D3077E6}"/>
              </a:ext>
            </a:extLst>
          </p:cNvPr>
          <p:cNvSpPr txBox="1"/>
          <p:nvPr/>
        </p:nvSpPr>
        <p:spPr>
          <a:xfrm>
            <a:off x="7787868" y="6528170"/>
            <a:ext cx="1778442" cy="246221"/>
          </a:xfrm>
          <a:prstGeom prst="rect">
            <a:avLst/>
          </a:prstGeom>
          <a:noFill/>
        </p:spPr>
        <p:txBody>
          <a:bodyPr wrap="square" rtlCol="0">
            <a:spAutoFit/>
          </a:bodyPr>
          <a:lstStyle/>
          <a:p>
            <a:r>
              <a:rPr lang="fi-FI" sz="1000" dirty="0"/>
              <a:t>Kuva: </a:t>
            </a:r>
            <a:r>
              <a:rPr lang="fi-FI" sz="1000" dirty="0">
                <a:hlinkClick r:id="rId5"/>
              </a:rPr>
              <a:t>Papunet Kuvapankki</a:t>
            </a:r>
            <a:endParaRPr lang="fi-FI" sz="1000" dirty="0"/>
          </a:p>
        </p:txBody>
      </p:sp>
    </p:spTree>
    <p:extLst>
      <p:ext uri="{BB962C8B-B14F-4D97-AF65-F5344CB8AC3E}">
        <p14:creationId xmlns:p14="http://schemas.microsoft.com/office/powerpoint/2010/main" val="350829250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A5657-446B-F365-8EC5-7E83C1FAA684}"/>
              </a:ext>
            </a:extLst>
          </p:cNvPr>
          <p:cNvSpPr>
            <a:spLocks noGrp="1"/>
          </p:cNvSpPr>
          <p:nvPr>
            <p:ph type="title"/>
          </p:nvPr>
        </p:nvSpPr>
        <p:spPr/>
        <p:txBody>
          <a:bodyPr/>
          <a:lstStyle/>
          <a:p>
            <a:r>
              <a:rPr lang="fi-FI" dirty="0"/>
              <a:t>Hiilineutraalisuus</a:t>
            </a:r>
          </a:p>
        </p:txBody>
      </p:sp>
      <p:sp>
        <p:nvSpPr>
          <p:cNvPr id="3" name="Subtitle 2">
            <a:extLst>
              <a:ext uri="{FF2B5EF4-FFF2-40B4-BE49-F238E27FC236}">
                <a16:creationId xmlns:a16="http://schemas.microsoft.com/office/drawing/2014/main" id="{61292E04-5D4D-C80B-51D6-122F21FFD5E0}"/>
              </a:ext>
            </a:extLst>
          </p:cNvPr>
          <p:cNvSpPr>
            <a:spLocks noGrp="1"/>
          </p:cNvSpPr>
          <p:nvPr>
            <p:ph type="subTitle" idx="1"/>
          </p:nvPr>
        </p:nvSpPr>
        <p:spPr>
          <a:xfrm>
            <a:off x="1316180" y="2324070"/>
            <a:ext cx="7803544" cy="3550748"/>
          </a:xfrm>
        </p:spPr>
        <p:txBody>
          <a:bodyPr>
            <a:normAutofit fontScale="85000" lnSpcReduction="10000"/>
          </a:bodyPr>
          <a:lstStyle/>
          <a:p>
            <a:pPr marL="342900" indent="-342900">
              <a:buFont typeface="Arial" panose="020B0604020202020204" pitchFamily="34" charset="0"/>
              <a:buChar char="•"/>
            </a:pPr>
            <a:r>
              <a:rPr lang="fi-FI" dirty="0"/>
              <a:t>Se tarkoittaa, että päästetään hiilidioksidia ilmaan korkeintaan saman verran kuin sitä voidaan sitoa hiilinieluihin.</a:t>
            </a:r>
            <a:br>
              <a:rPr lang="fi-FI" dirty="0"/>
            </a:br>
            <a:endParaRPr lang="fi-FI" dirty="0"/>
          </a:p>
          <a:p>
            <a:pPr marL="342900" indent="-342900">
              <a:buFont typeface="Arial" panose="020B0604020202020204" pitchFamily="34" charset="0"/>
              <a:buChar char="•"/>
            </a:pPr>
            <a:r>
              <a:rPr lang="fi-FI" dirty="0"/>
              <a:t>Päästöjen vähentämisen lisäksi Suomen </a:t>
            </a:r>
            <a:br>
              <a:rPr lang="fi-FI" dirty="0"/>
            </a:br>
            <a:r>
              <a:rPr lang="fi-FI" dirty="0"/>
              <a:t>tavoitteena on myös vahvistaa</a:t>
            </a:r>
            <a:r>
              <a:rPr lang="fi-FI" b="1" i="1" dirty="0"/>
              <a:t> hiilinieluja</a:t>
            </a:r>
            <a:r>
              <a:rPr lang="fi-FI" dirty="0"/>
              <a:t>.</a:t>
            </a:r>
            <a:br>
              <a:rPr lang="fi-FI" dirty="0"/>
            </a:br>
            <a:endParaRPr lang="fi-FI" dirty="0"/>
          </a:p>
          <a:p>
            <a:pPr marL="342900" indent="-342900">
              <a:buFont typeface="Arial" panose="020B0604020202020204" pitchFamily="34" charset="0"/>
              <a:buChar char="•"/>
            </a:pPr>
            <a:r>
              <a:rPr lang="fi-FI" b="1" dirty="0">
                <a:solidFill>
                  <a:schemeClr val="accent6"/>
                </a:solidFill>
              </a:rPr>
              <a:t>Hiilineutraalin tuotteen tai palvelun hiilijalanjälki on 0 </a:t>
            </a:r>
            <a:r>
              <a:rPr lang="fi-FI" dirty="0"/>
              <a:t>(nolla).</a:t>
            </a:r>
            <a:br>
              <a:rPr lang="fi-FI" dirty="0"/>
            </a:br>
            <a:endParaRPr lang="fi-FI" dirty="0"/>
          </a:p>
          <a:p>
            <a:pPr marL="342900" indent="-342900">
              <a:buFont typeface="Arial" panose="020B0604020202020204" pitchFamily="34" charset="0"/>
              <a:buChar char="•"/>
            </a:pPr>
            <a:r>
              <a:rPr lang="fi-FI" dirty="0"/>
              <a:t>Hiilineutraalisuus hidastaa maapallon ilman lämpenemistä. </a:t>
            </a:r>
            <a:br>
              <a:rPr lang="fi-FI" dirty="0"/>
            </a:br>
            <a:endParaRPr lang="fi-FI" dirty="0"/>
          </a:p>
        </p:txBody>
      </p:sp>
      <p:pic>
        <p:nvPicPr>
          <p:cNvPr id="5" name="Picture 4">
            <a:extLst>
              <a:ext uri="{FF2B5EF4-FFF2-40B4-BE49-F238E27FC236}">
                <a16:creationId xmlns:a16="http://schemas.microsoft.com/office/drawing/2014/main" id="{97F5893A-1445-5E1F-0C6B-7D7D147653C1}"/>
              </a:ext>
            </a:extLst>
          </p:cNvPr>
          <p:cNvPicPr>
            <a:picLocks noChangeAspect="1"/>
          </p:cNvPicPr>
          <p:nvPr/>
        </p:nvPicPr>
        <p:blipFill>
          <a:blip r:embed="rId2"/>
          <a:stretch>
            <a:fillRect/>
          </a:stretch>
        </p:blipFill>
        <p:spPr>
          <a:xfrm>
            <a:off x="8953500" y="1985713"/>
            <a:ext cx="1023980" cy="1023980"/>
          </a:xfrm>
          <a:prstGeom prst="rect">
            <a:avLst/>
          </a:prstGeom>
        </p:spPr>
      </p:pic>
      <p:sp>
        <p:nvSpPr>
          <p:cNvPr id="4" name="TextBox 3">
            <a:extLst>
              <a:ext uri="{FF2B5EF4-FFF2-40B4-BE49-F238E27FC236}">
                <a16:creationId xmlns:a16="http://schemas.microsoft.com/office/drawing/2014/main" id="{E81A0129-CE1F-AA6C-3EBE-E64192B79EFE}"/>
              </a:ext>
            </a:extLst>
          </p:cNvPr>
          <p:cNvSpPr txBox="1"/>
          <p:nvPr/>
        </p:nvSpPr>
        <p:spPr>
          <a:xfrm>
            <a:off x="7739305" y="6611779"/>
            <a:ext cx="1778442" cy="246221"/>
          </a:xfrm>
          <a:prstGeom prst="rect">
            <a:avLst/>
          </a:prstGeom>
          <a:noFill/>
        </p:spPr>
        <p:txBody>
          <a:bodyPr wrap="square" rtlCol="0">
            <a:spAutoFit/>
          </a:bodyPr>
          <a:lstStyle/>
          <a:p>
            <a:r>
              <a:rPr lang="fi-FI" sz="1000" dirty="0"/>
              <a:t>Kuva: </a:t>
            </a:r>
            <a:r>
              <a:rPr lang="fi-FI" sz="1000" dirty="0">
                <a:hlinkClick r:id="rId3"/>
              </a:rPr>
              <a:t>Papunet Kuvapankki</a:t>
            </a:r>
            <a:endParaRPr lang="fi-FI" sz="1000" dirty="0"/>
          </a:p>
        </p:txBody>
      </p:sp>
      <p:pic>
        <p:nvPicPr>
          <p:cNvPr id="6" name="Picture 5">
            <a:extLst>
              <a:ext uri="{FF2B5EF4-FFF2-40B4-BE49-F238E27FC236}">
                <a16:creationId xmlns:a16="http://schemas.microsoft.com/office/drawing/2014/main" id="{AD05A1E7-54CF-829E-67B2-62CEC09499A2}"/>
              </a:ext>
            </a:extLst>
          </p:cNvPr>
          <p:cNvPicPr>
            <a:picLocks noChangeAspect="1"/>
          </p:cNvPicPr>
          <p:nvPr/>
        </p:nvPicPr>
        <p:blipFill>
          <a:blip r:embed="rId4"/>
          <a:stretch>
            <a:fillRect/>
          </a:stretch>
        </p:blipFill>
        <p:spPr>
          <a:xfrm>
            <a:off x="6743985" y="3094629"/>
            <a:ext cx="1138954" cy="850420"/>
          </a:xfrm>
          <a:prstGeom prst="rect">
            <a:avLst/>
          </a:prstGeom>
        </p:spPr>
      </p:pic>
    </p:spTree>
    <p:extLst>
      <p:ext uri="{BB962C8B-B14F-4D97-AF65-F5344CB8AC3E}">
        <p14:creationId xmlns:p14="http://schemas.microsoft.com/office/powerpoint/2010/main" val="117021695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1292E04-5D4D-C80B-51D6-122F21FFD5E0}"/>
              </a:ext>
            </a:extLst>
          </p:cNvPr>
          <p:cNvSpPr>
            <a:spLocks noGrp="1"/>
          </p:cNvSpPr>
          <p:nvPr>
            <p:ph type="subTitle" idx="1"/>
          </p:nvPr>
        </p:nvSpPr>
        <p:spPr>
          <a:xfrm>
            <a:off x="1316181" y="2324070"/>
            <a:ext cx="7593150" cy="3060729"/>
          </a:xfrm>
        </p:spPr>
        <p:txBody>
          <a:bodyPr/>
          <a:lstStyle/>
          <a:p>
            <a:pPr marL="342900" indent="-342900">
              <a:buFont typeface="Arial" panose="020B0604020202020204" pitchFamily="34" charset="0"/>
              <a:buChar char="•"/>
            </a:pPr>
            <a:r>
              <a:rPr lang="fi-FI" dirty="0"/>
              <a:t>Hiilijalanjälki kertoo, kuinka paljon ihminen, tuote tai palvelu aiheuttaa kasvihuonekaasuja.</a:t>
            </a:r>
            <a:br>
              <a:rPr lang="fi-FI" dirty="0"/>
            </a:br>
            <a:endParaRPr lang="fi-FI" dirty="0"/>
          </a:p>
          <a:p>
            <a:pPr marL="342900" indent="-342900">
              <a:buFont typeface="Arial" panose="020B0604020202020204" pitchFamily="34" charset="0"/>
              <a:buChar char="•"/>
            </a:pPr>
            <a:r>
              <a:rPr lang="fi-FI" dirty="0"/>
              <a:t>Esimerkiksi Suomessa asuvan ihmisen hiilijalanjälki on noin 10 tuhatta kiloa vuodessa. Se on paljon.</a:t>
            </a:r>
          </a:p>
        </p:txBody>
      </p:sp>
      <p:pic>
        <p:nvPicPr>
          <p:cNvPr id="6" name="Picture 5">
            <a:extLst>
              <a:ext uri="{FF2B5EF4-FFF2-40B4-BE49-F238E27FC236}">
                <a16:creationId xmlns:a16="http://schemas.microsoft.com/office/drawing/2014/main" id="{AC76BA5E-D205-4717-31F4-1433620B4B4C}"/>
              </a:ext>
            </a:extLst>
          </p:cNvPr>
          <p:cNvPicPr>
            <a:picLocks noChangeAspect="1"/>
          </p:cNvPicPr>
          <p:nvPr/>
        </p:nvPicPr>
        <p:blipFill rotWithShape="1">
          <a:blip r:embed="rId2"/>
          <a:srcRect l="8494" r="12270"/>
          <a:stretch/>
        </p:blipFill>
        <p:spPr>
          <a:xfrm rot="2495927">
            <a:off x="8804610" y="917682"/>
            <a:ext cx="616021" cy="777453"/>
          </a:xfrm>
          <a:prstGeom prst="rect">
            <a:avLst/>
          </a:prstGeom>
        </p:spPr>
      </p:pic>
      <p:pic>
        <p:nvPicPr>
          <p:cNvPr id="12" name="Picture 11">
            <a:extLst>
              <a:ext uri="{FF2B5EF4-FFF2-40B4-BE49-F238E27FC236}">
                <a16:creationId xmlns:a16="http://schemas.microsoft.com/office/drawing/2014/main" id="{714E4B21-1474-3C9C-60A4-475A96FCB152}"/>
              </a:ext>
            </a:extLst>
          </p:cNvPr>
          <p:cNvPicPr>
            <a:picLocks noChangeAspect="1"/>
          </p:cNvPicPr>
          <p:nvPr/>
        </p:nvPicPr>
        <p:blipFill rotWithShape="1">
          <a:blip r:embed="rId2"/>
          <a:srcRect l="13264" r="11896"/>
          <a:stretch/>
        </p:blipFill>
        <p:spPr>
          <a:xfrm rot="8465472" flipV="1">
            <a:off x="4456358" y="4617735"/>
            <a:ext cx="1596522" cy="2133234"/>
          </a:xfrm>
          <a:prstGeom prst="rect">
            <a:avLst/>
          </a:prstGeom>
        </p:spPr>
      </p:pic>
      <p:sp>
        <p:nvSpPr>
          <p:cNvPr id="2" name="Title 1">
            <a:extLst>
              <a:ext uri="{FF2B5EF4-FFF2-40B4-BE49-F238E27FC236}">
                <a16:creationId xmlns:a16="http://schemas.microsoft.com/office/drawing/2014/main" id="{9AAA5657-446B-F365-8EC5-7E83C1FAA684}"/>
              </a:ext>
            </a:extLst>
          </p:cNvPr>
          <p:cNvSpPr>
            <a:spLocks noGrp="1"/>
          </p:cNvSpPr>
          <p:nvPr>
            <p:ph type="title"/>
          </p:nvPr>
        </p:nvSpPr>
        <p:spPr/>
        <p:txBody>
          <a:bodyPr/>
          <a:lstStyle/>
          <a:p>
            <a:r>
              <a:rPr lang="fi-FI" dirty="0"/>
              <a:t>Hiilijalanjälki</a:t>
            </a:r>
          </a:p>
        </p:txBody>
      </p:sp>
      <p:pic>
        <p:nvPicPr>
          <p:cNvPr id="5" name="Picture 4">
            <a:extLst>
              <a:ext uri="{FF2B5EF4-FFF2-40B4-BE49-F238E27FC236}">
                <a16:creationId xmlns:a16="http://schemas.microsoft.com/office/drawing/2014/main" id="{D32625BF-9B91-24D2-DBDD-C6ED7BD126F3}"/>
              </a:ext>
            </a:extLst>
          </p:cNvPr>
          <p:cNvPicPr>
            <a:picLocks noChangeAspect="1"/>
          </p:cNvPicPr>
          <p:nvPr/>
        </p:nvPicPr>
        <p:blipFill>
          <a:blip r:embed="rId2"/>
          <a:stretch>
            <a:fillRect/>
          </a:stretch>
        </p:blipFill>
        <p:spPr>
          <a:xfrm rot="10190117" flipV="1">
            <a:off x="10411530" y="617140"/>
            <a:ext cx="604059" cy="604059"/>
          </a:xfrm>
          <a:prstGeom prst="rect">
            <a:avLst/>
          </a:prstGeom>
        </p:spPr>
      </p:pic>
      <p:pic>
        <p:nvPicPr>
          <p:cNvPr id="7" name="Picture 6">
            <a:extLst>
              <a:ext uri="{FF2B5EF4-FFF2-40B4-BE49-F238E27FC236}">
                <a16:creationId xmlns:a16="http://schemas.microsoft.com/office/drawing/2014/main" id="{645863B2-24E7-D006-DAA9-3C98B413D27C}"/>
              </a:ext>
            </a:extLst>
          </p:cNvPr>
          <p:cNvPicPr>
            <a:picLocks noChangeAspect="1"/>
          </p:cNvPicPr>
          <p:nvPr/>
        </p:nvPicPr>
        <p:blipFill rotWithShape="1">
          <a:blip r:embed="rId2"/>
          <a:srcRect l="11932" r="12524"/>
          <a:stretch/>
        </p:blipFill>
        <p:spPr>
          <a:xfrm rot="3493973">
            <a:off x="7009198" y="4457211"/>
            <a:ext cx="1557591" cy="2061848"/>
          </a:xfrm>
          <a:prstGeom prst="rect">
            <a:avLst/>
          </a:prstGeom>
        </p:spPr>
      </p:pic>
      <p:pic>
        <p:nvPicPr>
          <p:cNvPr id="8" name="Picture 7">
            <a:extLst>
              <a:ext uri="{FF2B5EF4-FFF2-40B4-BE49-F238E27FC236}">
                <a16:creationId xmlns:a16="http://schemas.microsoft.com/office/drawing/2014/main" id="{45283A31-15D4-3C37-3C30-9F3CBF6C2E88}"/>
              </a:ext>
            </a:extLst>
          </p:cNvPr>
          <p:cNvPicPr>
            <a:picLocks noChangeAspect="1"/>
          </p:cNvPicPr>
          <p:nvPr/>
        </p:nvPicPr>
        <p:blipFill rotWithShape="1">
          <a:blip r:embed="rId2"/>
          <a:srcRect l="12040" r="13665"/>
          <a:stretch/>
        </p:blipFill>
        <p:spPr>
          <a:xfrm rot="3561122">
            <a:off x="8905474" y="4291423"/>
            <a:ext cx="1061498" cy="1428750"/>
          </a:xfrm>
          <a:prstGeom prst="rect">
            <a:avLst/>
          </a:prstGeom>
        </p:spPr>
      </p:pic>
      <p:pic>
        <p:nvPicPr>
          <p:cNvPr id="9" name="Picture 8">
            <a:extLst>
              <a:ext uri="{FF2B5EF4-FFF2-40B4-BE49-F238E27FC236}">
                <a16:creationId xmlns:a16="http://schemas.microsoft.com/office/drawing/2014/main" id="{2E0D0D8A-FA21-CACB-F388-1472F0D41BAA}"/>
              </a:ext>
            </a:extLst>
          </p:cNvPr>
          <p:cNvPicPr>
            <a:picLocks noChangeAspect="1"/>
          </p:cNvPicPr>
          <p:nvPr/>
        </p:nvPicPr>
        <p:blipFill rotWithShape="1">
          <a:blip r:embed="rId2"/>
          <a:srcRect l="12457" r="11812"/>
          <a:stretch/>
        </p:blipFill>
        <p:spPr>
          <a:xfrm rot="4919432">
            <a:off x="10212431" y="2907600"/>
            <a:ext cx="1082003" cy="1428750"/>
          </a:xfrm>
          <a:prstGeom prst="rect">
            <a:avLst/>
          </a:prstGeom>
        </p:spPr>
      </p:pic>
      <p:pic>
        <p:nvPicPr>
          <p:cNvPr id="10" name="Picture 9">
            <a:extLst>
              <a:ext uri="{FF2B5EF4-FFF2-40B4-BE49-F238E27FC236}">
                <a16:creationId xmlns:a16="http://schemas.microsoft.com/office/drawing/2014/main" id="{0BB5E16D-8003-0A31-43B6-4D540EA90BF3}"/>
              </a:ext>
            </a:extLst>
          </p:cNvPr>
          <p:cNvPicPr>
            <a:picLocks noChangeAspect="1"/>
          </p:cNvPicPr>
          <p:nvPr/>
        </p:nvPicPr>
        <p:blipFill rotWithShape="1">
          <a:blip r:embed="rId2"/>
          <a:srcRect l="10220" r="9675"/>
          <a:stretch/>
        </p:blipFill>
        <p:spPr>
          <a:xfrm rot="11594593" flipV="1">
            <a:off x="10417098" y="1519786"/>
            <a:ext cx="615208" cy="768010"/>
          </a:xfrm>
          <a:prstGeom prst="rect">
            <a:avLst/>
          </a:prstGeom>
        </p:spPr>
      </p:pic>
      <p:pic>
        <p:nvPicPr>
          <p:cNvPr id="11" name="Picture 10">
            <a:extLst>
              <a:ext uri="{FF2B5EF4-FFF2-40B4-BE49-F238E27FC236}">
                <a16:creationId xmlns:a16="http://schemas.microsoft.com/office/drawing/2014/main" id="{AB9483F5-AF3B-6696-F6D3-9EDA8993A0DE}"/>
              </a:ext>
            </a:extLst>
          </p:cNvPr>
          <p:cNvPicPr>
            <a:picLocks noChangeAspect="1"/>
          </p:cNvPicPr>
          <p:nvPr/>
        </p:nvPicPr>
        <p:blipFill rotWithShape="1">
          <a:blip r:embed="rId2"/>
          <a:srcRect l="13977" r="16267"/>
          <a:stretch/>
        </p:blipFill>
        <p:spPr>
          <a:xfrm rot="9923255" flipV="1">
            <a:off x="9353759" y="1861007"/>
            <a:ext cx="535727" cy="768010"/>
          </a:xfrm>
          <a:prstGeom prst="rect">
            <a:avLst/>
          </a:prstGeom>
        </p:spPr>
      </p:pic>
      <p:pic>
        <p:nvPicPr>
          <p:cNvPr id="13" name="Picture 12">
            <a:extLst>
              <a:ext uri="{FF2B5EF4-FFF2-40B4-BE49-F238E27FC236}">
                <a16:creationId xmlns:a16="http://schemas.microsoft.com/office/drawing/2014/main" id="{1959B3E3-709F-E8A1-A78E-5604B60C623B}"/>
              </a:ext>
            </a:extLst>
          </p:cNvPr>
          <p:cNvPicPr>
            <a:picLocks noChangeAspect="1"/>
          </p:cNvPicPr>
          <p:nvPr/>
        </p:nvPicPr>
        <p:blipFill rotWithShape="1">
          <a:blip r:embed="rId2"/>
          <a:srcRect l="8494" r="12270"/>
          <a:stretch/>
        </p:blipFill>
        <p:spPr>
          <a:xfrm rot="3561122">
            <a:off x="11513220" y="1251745"/>
            <a:ext cx="309995" cy="391231"/>
          </a:xfrm>
          <a:prstGeom prst="rect">
            <a:avLst/>
          </a:prstGeom>
        </p:spPr>
      </p:pic>
      <p:pic>
        <p:nvPicPr>
          <p:cNvPr id="14" name="Picture 13">
            <a:extLst>
              <a:ext uri="{FF2B5EF4-FFF2-40B4-BE49-F238E27FC236}">
                <a16:creationId xmlns:a16="http://schemas.microsoft.com/office/drawing/2014/main" id="{03F3CBEC-F04B-5652-BEB3-E662C8D9C672}"/>
              </a:ext>
            </a:extLst>
          </p:cNvPr>
          <p:cNvPicPr>
            <a:picLocks noChangeAspect="1"/>
          </p:cNvPicPr>
          <p:nvPr/>
        </p:nvPicPr>
        <p:blipFill rotWithShape="1">
          <a:blip r:embed="rId2"/>
          <a:srcRect l="10220" r="9675"/>
          <a:stretch/>
        </p:blipFill>
        <p:spPr>
          <a:xfrm rot="9921774" flipV="1">
            <a:off x="8990296" y="2985065"/>
            <a:ext cx="1020383" cy="1273820"/>
          </a:xfrm>
          <a:prstGeom prst="rect">
            <a:avLst/>
          </a:prstGeom>
        </p:spPr>
      </p:pic>
      <p:pic>
        <p:nvPicPr>
          <p:cNvPr id="15" name="Picture 14">
            <a:extLst>
              <a:ext uri="{FF2B5EF4-FFF2-40B4-BE49-F238E27FC236}">
                <a16:creationId xmlns:a16="http://schemas.microsoft.com/office/drawing/2014/main" id="{801205CC-9E7C-841A-CEDF-E81F8F103C60}"/>
              </a:ext>
            </a:extLst>
          </p:cNvPr>
          <p:cNvPicPr>
            <a:picLocks noChangeAspect="1"/>
          </p:cNvPicPr>
          <p:nvPr/>
        </p:nvPicPr>
        <p:blipFill>
          <a:blip r:embed="rId2"/>
          <a:stretch>
            <a:fillRect/>
          </a:stretch>
        </p:blipFill>
        <p:spPr>
          <a:xfrm rot="10190117" flipV="1">
            <a:off x="11442377" y="72527"/>
            <a:ext cx="414125" cy="414125"/>
          </a:xfrm>
          <a:prstGeom prst="rect">
            <a:avLst/>
          </a:prstGeom>
        </p:spPr>
      </p:pic>
      <p:pic>
        <p:nvPicPr>
          <p:cNvPr id="16" name="Picture 15">
            <a:extLst>
              <a:ext uri="{FF2B5EF4-FFF2-40B4-BE49-F238E27FC236}">
                <a16:creationId xmlns:a16="http://schemas.microsoft.com/office/drawing/2014/main" id="{61290405-DBC7-8A88-F565-D4380C7A7184}"/>
              </a:ext>
            </a:extLst>
          </p:cNvPr>
          <p:cNvPicPr>
            <a:picLocks noChangeAspect="1"/>
          </p:cNvPicPr>
          <p:nvPr/>
        </p:nvPicPr>
        <p:blipFill rotWithShape="1">
          <a:blip r:embed="rId2"/>
          <a:srcRect l="8494" r="12270"/>
          <a:stretch/>
        </p:blipFill>
        <p:spPr>
          <a:xfrm rot="3005647" flipH="1">
            <a:off x="9645236" y="140501"/>
            <a:ext cx="404679" cy="510727"/>
          </a:xfrm>
          <a:prstGeom prst="rect">
            <a:avLst/>
          </a:prstGeom>
        </p:spPr>
      </p:pic>
      <p:pic>
        <p:nvPicPr>
          <p:cNvPr id="17" name="Picture 16">
            <a:extLst>
              <a:ext uri="{FF2B5EF4-FFF2-40B4-BE49-F238E27FC236}">
                <a16:creationId xmlns:a16="http://schemas.microsoft.com/office/drawing/2014/main" id="{482C8A45-AF18-B5AB-F49D-22EA06243D34}"/>
              </a:ext>
            </a:extLst>
          </p:cNvPr>
          <p:cNvPicPr>
            <a:picLocks noChangeAspect="1"/>
          </p:cNvPicPr>
          <p:nvPr/>
        </p:nvPicPr>
        <p:blipFill rotWithShape="1">
          <a:blip r:embed="rId2"/>
          <a:srcRect l="8494" r="12270"/>
          <a:stretch/>
        </p:blipFill>
        <p:spPr>
          <a:xfrm rot="1340510">
            <a:off x="11403379" y="2332916"/>
            <a:ext cx="616021" cy="777453"/>
          </a:xfrm>
          <a:prstGeom prst="rect">
            <a:avLst/>
          </a:prstGeom>
        </p:spPr>
      </p:pic>
    </p:spTree>
    <p:extLst>
      <p:ext uri="{BB962C8B-B14F-4D97-AF65-F5344CB8AC3E}">
        <p14:creationId xmlns:p14="http://schemas.microsoft.com/office/powerpoint/2010/main" val="16866481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A5657-446B-F365-8EC5-7E83C1FAA684}"/>
              </a:ext>
            </a:extLst>
          </p:cNvPr>
          <p:cNvSpPr>
            <a:spLocks noGrp="1"/>
          </p:cNvSpPr>
          <p:nvPr>
            <p:ph type="title"/>
          </p:nvPr>
        </p:nvSpPr>
        <p:spPr/>
        <p:txBody>
          <a:bodyPr/>
          <a:lstStyle/>
          <a:p>
            <a:r>
              <a:rPr lang="fi-FI" dirty="0"/>
              <a:t>Miten minä itse elän ja vaikutan ympäristööni?</a:t>
            </a:r>
          </a:p>
        </p:txBody>
      </p:sp>
      <p:sp>
        <p:nvSpPr>
          <p:cNvPr id="3" name="Subtitle 2">
            <a:extLst>
              <a:ext uri="{FF2B5EF4-FFF2-40B4-BE49-F238E27FC236}">
                <a16:creationId xmlns:a16="http://schemas.microsoft.com/office/drawing/2014/main" id="{61292E04-5D4D-C80B-51D6-122F21FFD5E0}"/>
              </a:ext>
            </a:extLst>
          </p:cNvPr>
          <p:cNvSpPr>
            <a:spLocks noGrp="1"/>
          </p:cNvSpPr>
          <p:nvPr>
            <p:ph type="subTitle" idx="1"/>
          </p:nvPr>
        </p:nvSpPr>
        <p:spPr>
          <a:xfrm>
            <a:off x="1316181" y="2793406"/>
            <a:ext cx="9559635" cy="3060729"/>
          </a:xfrm>
        </p:spPr>
        <p:txBody>
          <a:bodyPr/>
          <a:lstStyle/>
          <a:p>
            <a:r>
              <a:rPr lang="fi-FI" dirty="0"/>
              <a:t>Selvitä sinun oma hiilijalanjälki, tee elämäntapatesti: </a:t>
            </a:r>
            <a:r>
              <a:rPr lang="fi-FI" dirty="0">
                <a:hlinkClick r:id="rId2"/>
              </a:rPr>
              <a:t>https://elamantapatesti.sitra.fi/</a:t>
            </a:r>
            <a:r>
              <a:rPr lang="fi-FI" dirty="0"/>
              <a:t> </a:t>
            </a:r>
          </a:p>
        </p:txBody>
      </p:sp>
    </p:spTree>
    <p:extLst>
      <p:ext uri="{BB962C8B-B14F-4D97-AF65-F5344CB8AC3E}">
        <p14:creationId xmlns:p14="http://schemas.microsoft.com/office/powerpoint/2010/main" val="32776767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A182D17-5B02-9D5D-B860-6C5810C6B6D9}"/>
              </a:ext>
            </a:extLst>
          </p:cNvPr>
          <p:cNvSpPr>
            <a:spLocks noGrp="1"/>
          </p:cNvSpPr>
          <p:nvPr>
            <p:ph type="title"/>
          </p:nvPr>
        </p:nvSpPr>
        <p:spPr>
          <a:xfrm>
            <a:off x="1316181" y="365125"/>
            <a:ext cx="9823595" cy="1325563"/>
          </a:xfrm>
        </p:spPr>
        <p:txBody>
          <a:bodyPr/>
          <a:lstStyle/>
          <a:p>
            <a:r>
              <a:rPr lang="fi-FI" dirty="0"/>
              <a:t>Kestävän kehityksen edistäminen 1 </a:t>
            </a:r>
            <a:r>
              <a:rPr lang="fi-FI" dirty="0" err="1"/>
              <a:t>osp</a:t>
            </a:r>
            <a:endParaRPr lang="fi-FI" dirty="0"/>
          </a:p>
        </p:txBody>
      </p:sp>
      <p:sp>
        <p:nvSpPr>
          <p:cNvPr id="4" name="TextBox 3">
            <a:extLst>
              <a:ext uri="{FF2B5EF4-FFF2-40B4-BE49-F238E27FC236}">
                <a16:creationId xmlns:a16="http://schemas.microsoft.com/office/drawing/2014/main" id="{41464C98-17D6-903F-B562-070F984C2793}"/>
              </a:ext>
            </a:extLst>
          </p:cNvPr>
          <p:cNvSpPr txBox="1"/>
          <p:nvPr/>
        </p:nvSpPr>
        <p:spPr>
          <a:xfrm>
            <a:off x="6096000" y="6369764"/>
            <a:ext cx="5989782" cy="246221"/>
          </a:xfrm>
          <a:prstGeom prst="rect">
            <a:avLst/>
          </a:prstGeom>
          <a:noFill/>
        </p:spPr>
        <p:txBody>
          <a:bodyPr wrap="square" rtlCol="0">
            <a:spAutoFit/>
          </a:bodyPr>
          <a:lstStyle/>
          <a:p>
            <a:r>
              <a:rPr lang="fi-FI" sz="1000" dirty="0"/>
              <a:t>Jos kuvalähdettä ei ole erikseen mainittu, se on </a:t>
            </a:r>
            <a:r>
              <a:rPr lang="fi-FI" sz="1000" dirty="0">
                <a:hlinkClick r:id="rId2"/>
              </a:rPr>
              <a:t>https://kuvapankki.papunet.net</a:t>
            </a:r>
            <a:r>
              <a:rPr lang="fi-FI" sz="1000" dirty="0"/>
              <a:t> tai Creative </a:t>
            </a:r>
            <a:r>
              <a:rPr lang="fi-FI" sz="1000" dirty="0" err="1"/>
              <a:t>Commons</a:t>
            </a:r>
            <a:r>
              <a:rPr lang="fi-FI" sz="1000" dirty="0"/>
              <a:t> </a:t>
            </a:r>
          </a:p>
        </p:txBody>
      </p:sp>
      <p:sp>
        <p:nvSpPr>
          <p:cNvPr id="7" name="Content Placeholder 2">
            <a:extLst>
              <a:ext uri="{FF2B5EF4-FFF2-40B4-BE49-F238E27FC236}">
                <a16:creationId xmlns:a16="http://schemas.microsoft.com/office/drawing/2014/main" id="{728957A7-45E9-F3C0-7DD4-2689356772AA}"/>
              </a:ext>
            </a:extLst>
          </p:cNvPr>
          <p:cNvSpPr>
            <a:spLocks noGrp="1"/>
          </p:cNvSpPr>
          <p:nvPr>
            <p:ph idx="1"/>
          </p:nvPr>
        </p:nvSpPr>
        <p:spPr>
          <a:xfrm>
            <a:off x="1316182" y="2024407"/>
            <a:ext cx="9559636" cy="4351338"/>
          </a:xfrm>
        </p:spPr>
        <p:txBody>
          <a:bodyPr>
            <a:normAutofit fontScale="92500" lnSpcReduction="20000"/>
          </a:bodyPr>
          <a:lstStyle/>
          <a:p>
            <a:pPr marL="342900" indent="-342900" algn="l" rtl="0" fontAlgn="base">
              <a:buFont typeface="+mj-lt"/>
              <a:buAutoNum type="alphaUcPeriod"/>
            </a:pPr>
            <a:r>
              <a:rPr lang="fi-FI" sz="1800" b="1" i="0" dirty="0">
                <a:solidFill>
                  <a:srgbClr val="000000"/>
                </a:solidFill>
                <a:effectLst/>
                <a:latin typeface="Calibri" panose="020F0502020204030204" pitchFamily="34" charset="0"/>
              </a:rPr>
              <a:t>Tiedät kestävän kehityksen periaatteet</a:t>
            </a:r>
            <a:r>
              <a:rPr lang="fi-FI" sz="1800" b="0" i="0" dirty="0">
                <a:solidFill>
                  <a:srgbClr val="000000"/>
                </a:solidFill>
                <a:effectLst/>
                <a:latin typeface="Calibri" panose="020F0502020204030204" pitchFamily="34" charset="0"/>
              </a:rPr>
              <a:t>   </a:t>
            </a:r>
          </a:p>
          <a:p>
            <a:pPr algn="l" rtl="0" fontAlgn="base">
              <a:buFont typeface="Arial" panose="020B0604020202020204" pitchFamily="34" charset="0"/>
              <a:buChar char="•"/>
            </a:pPr>
            <a:r>
              <a:rPr lang="fi-FI" sz="1800" b="0" i="0" dirty="0">
                <a:solidFill>
                  <a:srgbClr val="000000"/>
                </a:solidFill>
                <a:effectLst/>
                <a:latin typeface="Calibri" panose="020F0502020204030204" pitchFamily="34" charset="0"/>
              </a:rPr>
              <a:t>Tiedät tärkeimmät tavoitteet ja niiden yhteydet toisiinsa: ekologinen, taloudellinen, sosiaalinen ja kulttuurinen kestävä kehitys.   </a:t>
            </a:r>
          </a:p>
          <a:p>
            <a:pPr algn="l" rtl="0" fontAlgn="base">
              <a:buFont typeface="Arial" panose="020B0604020202020204" pitchFamily="34" charset="0"/>
              <a:buChar char="•"/>
            </a:pPr>
            <a:r>
              <a:rPr lang="fi-FI" sz="1800" b="0" i="0" dirty="0">
                <a:solidFill>
                  <a:srgbClr val="000000"/>
                </a:solidFill>
                <a:effectLst/>
                <a:latin typeface="Calibri" panose="020F0502020204030204" pitchFamily="34" charset="0"/>
              </a:rPr>
              <a:t>Hahmotat, mikä merkitys on ihmisen toiminnalla ilmastonmuutokseen.   </a:t>
            </a:r>
          </a:p>
          <a:p>
            <a:pPr algn="l" rtl="0" fontAlgn="base">
              <a:buFont typeface="Arial" panose="020B0604020202020204" pitchFamily="34" charset="0"/>
              <a:buChar char="•"/>
            </a:pPr>
            <a:r>
              <a:rPr lang="fi-FI" sz="1800" b="0" i="0" dirty="0">
                <a:solidFill>
                  <a:srgbClr val="000000"/>
                </a:solidFill>
                <a:effectLst/>
                <a:latin typeface="Calibri" panose="020F0502020204030204" pitchFamily="34" charset="0"/>
              </a:rPr>
              <a:t>Ymmärrät, mikä merkitys on luonnon monimuotoisuudella. Tunnistat, että on pakko käyttää luonnonvaroja kestävästi Suomen ja muun maailman kannalta.   </a:t>
            </a:r>
          </a:p>
          <a:p>
            <a:pPr algn="l" rtl="0" fontAlgn="base">
              <a:buFont typeface="Arial" panose="020B0604020202020204" pitchFamily="34" charset="0"/>
              <a:buChar char="•"/>
            </a:pPr>
            <a:r>
              <a:rPr lang="fi-FI" sz="1800" b="0" i="0" dirty="0">
                <a:solidFill>
                  <a:srgbClr val="000000"/>
                </a:solidFill>
                <a:effectLst/>
                <a:latin typeface="Calibri" panose="020F0502020204030204" pitchFamily="34" charset="0"/>
              </a:rPr>
              <a:t>Tunnistat kestävän kehityksen toiminnan tapoja omassa elämässäsi ja työssä.     </a:t>
            </a:r>
          </a:p>
          <a:p>
            <a:pPr marL="342900" indent="-342900" algn="l" rtl="0" fontAlgn="base">
              <a:buFont typeface="+mj-lt"/>
              <a:buAutoNum type="alphaUcPeriod" startAt="2"/>
            </a:pPr>
            <a:r>
              <a:rPr lang="fi-FI" sz="1800" b="1" i="0" dirty="0">
                <a:solidFill>
                  <a:srgbClr val="000000"/>
                </a:solidFill>
                <a:effectLst/>
                <a:latin typeface="Calibri" panose="020F0502020204030204" pitchFamily="34" charset="0"/>
              </a:rPr>
              <a:t>Ymmärrät, mitä ovat hiilineutraalius ja kiertotalous</a:t>
            </a:r>
            <a:r>
              <a:rPr lang="fi-FI" sz="1800" b="0" i="0" dirty="0">
                <a:solidFill>
                  <a:srgbClr val="000000"/>
                </a:solidFill>
                <a:effectLst/>
                <a:latin typeface="Calibri" panose="020F0502020204030204" pitchFamily="34" charset="0"/>
              </a:rPr>
              <a:t>   </a:t>
            </a:r>
            <a:endParaRPr lang="fi-FI" b="0" i="0" dirty="0">
              <a:solidFill>
                <a:srgbClr val="000000"/>
              </a:solidFill>
              <a:effectLst/>
              <a:latin typeface="Calibri" panose="020F0502020204030204" pitchFamily="34" charset="0"/>
            </a:endParaRPr>
          </a:p>
          <a:p>
            <a:pPr algn="l" rtl="0" fontAlgn="base">
              <a:buFont typeface="Arial" panose="020B0604020202020204" pitchFamily="34" charset="0"/>
              <a:buChar char="•"/>
            </a:pPr>
            <a:r>
              <a:rPr lang="fi-FI" sz="1800" b="0" i="0" dirty="0">
                <a:solidFill>
                  <a:srgbClr val="000000"/>
                </a:solidFill>
                <a:effectLst/>
                <a:latin typeface="Calibri" panose="020F0502020204030204" pitchFamily="34" charset="0"/>
              </a:rPr>
              <a:t>Ymmärrät, mitkä ovat hiilineutraalisuuden ja kiertotalouden periaatteet.   </a:t>
            </a:r>
          </a:p>
          <a:p>
            <a:pPr algn="l" rtl="0" fontAlgn="base">
              <a:buFont typeface="Arial" panose="020B0604020202020204" pitchFamily="34" charset="0"/>
              <a:buChar char="•"/>
            </a:pPr>
            <a:r>
              <a:rPr lang="fi-FI" sz="1800" b="0" i="0" dirty="0">
                <a:solidFill>
                  <a:srgbClr val="000000"/>
                </a:solidFill>
                <a:effectLst/>
                <a:latin typeface="Calibri" panose="020F0502020204030204" pitchFamily="34" charset="0"/>
              </a:rPr>
              <a:t>Tunnistat, mitä ovat tuotteen tai palvelun energiatehokkuus ja materiaalitehokkuus.   </a:t>
            </a:r>
          </a:p>
          <a:p>
            <a:pPr marL="342900" indent="-342900" algn="l" rtl="0" fontAlgn="base">
              <a:buFont typeface="+mj-lt"/>
              <a:buAutoNum type="alphaUcPeriod" startAt="3"/>
            </a:pPr>
            <a:r>
              <a:rPr lang="fi-FI" sz="1800" b="1" i="0" dirty="0">
                <a:solidFill>
                  <a:srgbClr val="000000"/>
                </a:solidFill>
                <a:effectLst/>
                <a:latin typeface="Calibri" panose="020F0502020204030204" pitchFamily="34" charset="0"/>
              </a:rPr>
              <a:t>Tunnistat toiminnan eettiset näkökulmat</a:t>
            </a:r>
            <a:r>
              <a:rPr lang="fi-FI" sz="1800" b="0" i="0" dirty="0">
                <a:solidFill>
                  <a:srgbClr val="000000"/>
                </a:solidFill>
                <a:effectLst/>
                <a:latin typeface="Calibri" panose="020F0502020204030204" pitchFamily="34" charset="0"/>
              </a:rPr>
              <a:t>   </a:t>
            </a:r>
            <a:endParaRPr lang="fi-FI" b="0" i="0" dirty="0">
              <a:solidFill>
                <a:srgbClr val="000000"/>
              </a:solidFill>
              <a:effectLst/>
              <a:latin typeface="Calibri" panose="020F0502020204030204" pitchFamily="34" charset="0"/>
            </a:endParaRPr>
          </a:p>
          <a:p>
            <a:pPr algn="l" rtl="0" fontAlgn="base">
              <a:buFont typeface="Arial" panose="020B0604020202020204" pitchFamily="34" charset="0"/>
              <a:buChar char="•"/>
            </a:pPr>
            <a:r>
              <a:rPr lang="fi-FI" sz="1800" b="0" i="0" dirty="0">
                <a:solidFill>
                  <a:srgbClr val="000000"/>
                </a:solidFill>
                <a:effectLst/>
                <a:latin typeface="Calibri" panose="020F0502020204030204" pitchFamily="34" charset="0"/>
              </a:rPr>
              <a:t>Tunnistat, mitä eettisiä valintoja liittyy työhösi.   </a:t>
            </a:r>
          </a:p>
          <a:p>
            <a:pPr algn="l" rtl="0" fontAlgn="base">
              <a:buFont typeface="Arial" panose="020B0604020202020204" pitchFamily="34" charset="0"/>
              <a:buChar char="•"/>
            </a:pPr>
            <a:r>
              <a:rPr lang="fi-FI" sz="1800" b="0" i="0" dirty="0">
                <a:solidFill>
                  <a:srgbClr val="000000"/>
                </a:solidFill>
                <a:effectLst/>
                <a:latin typeface="Calibri" panose="020F0502020204030204" pitchFamily="34" charset="0"/>
              </a:rPr>
              <a:t>Arvioit eettisesti omia ja muiden ratkaisuja.   </a:t>
            </a:r>
          </a:p>
        </p:txBody>
      </p:sp>
    </p:spTree>
    <p:extLst>
      <p:ext uri="{BB962C8B-B14F-4D97-AF65-F5344CB8AC3E}">
        <p14:creationId xmlns:p14="http://schemas.microsoft.com/office/powerpoint/2010/main" val="8273198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1">
            <a:extLst>
              <a:ext uri="{FF2B5EF4-FFF2-40B4-BE49-F238E27FC236}">
                <a16:creationId xmlns:a16="http://schemas.microsoft.com/office/drawing/2014/main" id="{336721BC-6BAB-8EDB-75C7-AD94B208B34B}"/>
              </a:ext>
            </a:extLst>
          </p:cNvPr>
          <p:cNvSpPr txBox="1">
            <a:spLocks/>
          </p:cNvSpPr>
          <p:nvPr/>
        </p:nvSpPr>
        <p:spPr>
          <a:xfrm>
            <a:off x="1316182" y="365125"/>
            <a:ext cx="9559636" cy="1325563"/>
          </a:xfrm>
          <a:prstGeom prst="rect">
            <a:avLst/>
          </a:prstGeom>
        </p:spPr>
        <p:txBody>
          <a:bodyPr vert="horz" lIns="91440" tIns="45720" rIns="91440" bIns="45720" rtlCol="0" anchor="ctr">
            <a:noAutofit/>
          </a:bodyPr>
          <a:lstStyle>
            <a:lvl1pPr algn="l" defTabSz="914400" rtl="0" eaLnBrk="1" latinLnBrk="0" hangingPunct="1">
              <a:lnSpc>
                <a:spcPct val="100000"/>
              </a:lnSpc>
              <a:spcBef>
                <a:spcPct val="0"/>
              </a:spcBef>
              <a:buNone/>
              <a:defRPr sz="4000" kern="1200">
                <a:solidFill>
                  <a:schemeClr val="accent6"/>
                </a:solidFill>
                <a:latin typeface="Arial Black" panose="020B0A04020102020204" pitchFamily="34" charset="0"/>
                <a:ea typeface="+mj-ea"/>
                <a:cs typeface="+mj-cs"/>
              </a:defRPr>
            </a:lvl1pPr>
          </a:lstStyle>
          <a:p>
            <a:r>
              <a:rPr lang="fi-FI" dirty="0"/>
              <a:t>Meren saastuminen</a:t>
            </a:r>
          </a:p>
        </p:txBody>
      </p:sp>
      <p:pic>
        <p:nvPicPr>
          <p:cNvPr id="6" name="Sisällön paikkamerkki 5" descr="Kuva, joka sisältää kohteen piirros, luonnos, clipart, kuvitus&#10;&#10;Kuvaus luotu automaattisesti">
            <a:extLst>
              <a:ext uri="{FF2B5EF4-FFF2-40B4-BE49-F238E27FC236}">
                <a16:creationId xmlns:a16="http://schemas.microsoft.com/office/drawing/2014/main" id="{982BEDED-B16D-C56A-87E7-94F52EFFC7E0}"/>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10362"/>
          <a:stretch/>
        </p:blipFill>
        <p:spPr>
          <a:xfrm>
            <a:off x="1089328" y="1987826"/>
            <a:ext cx="5006671" cy="3994234"/>
          </a:xfrm>
          <a:prstGeom prst="rect">
            <a:avLst/>
          </a:prstGeom>
        </p:spPr>
      </p:pic>
      <p:sp>
        <p:nvSpPr>
          <p:cNvPr id="3" name="Sisällön paikkamerkki 2">
            <a:extLst>
              <a:ext uri="{FF2B5EF4-FFF2-40B4-BE49-F238E27FC236}">
                <a16:creationId xmlns:a16="http://schemas.microsoft.com/office/drawing/2014/main" id="{6AE13EC9-47A9-E128-D061-3FC6CB0247F1}"/>
              </a:ext>
            </a:extLst>
          </p:cNvPr>
          <p:cNvSpPr>
            <a:spLocks noGrp="1"/>
          </p:cNvSpPr>
          <p:nvPr>
            <p:ph sz="half" idx="1"/>
          </p:nvPr>
        </p:nvSpPr>
        <p:spPr>
          <a:xfrm>
            <a:off x="6258597" y="2203710"/>
            <a:ext cx="5129599" cy="3550789"/>
          </a:xfrm>
        </p:spPr>
        <p:txBody>
          <a:bodyPr vert="horz" lIns="91440" tIns="45720" rIns="91440" bIns="45720" rtlCol="0" anchor="t">
            <a:normAutofit lnSpcReduction="10000"/>
          </a:bodyPr>
          <a:lstStyle/>
          <a:p>
            <a:r>
              <a:rPr lang="en-US" sz="2200" dirty="0" err="1"/>
              <a:t>Saastua</a:t>
            </a:r>
            <a:r>
              <a:rPr lang="en-US" sz="2200" dirty="0"/>
              <a:t>: </a:t>
            </a:r>
            <a:r>
              <a:rPr lang="en-US" sz="2200" dirty="0" err="1"/>
              <a:t>likaantua</a:t>
            </a:r>
            <a:r>
              <a:rPr lang="en-US" sz="2200" dirty="0"/>
              <a:t>, </a:t>
            </a:r>
            <a:r>
              <a:rPr lang="en-US" sz="2200" dirty="0" err="1"/>
              <a:t>tulla</a:t>
            </a:r>
            <a:r>
              <a:rPr lang="en-US" sz="2200" dirty="0"/>
              <a:t> </a:t>
            </a:r>
            <a:r>
              <a:rPr lang="en-US" sz="2200" dirty="0" err="1"/>
              <a:t>likaiseksi</a:t>
            </a:r>
            <a:r>
              <a:rPr lang="en-US" sz="2200" dirty="0"/>
              <a:t>. </a:t>
            </a:r>
          </a:p>
          <a:p>
            <a:r>
              <a:rPr lang="en-US" sz="2200" dirty="0" err="1"/>
              <a:t>Meressä</a:t>
            </a:r>
            <a:r>
              <a:rPr lang="en-US" sz="2200" dirty="0"/>
              <a:t> on </a:t>
            </a:r>
            <a:r>
              <a:rPr lang="en-US" sz="2200" dirty="0" err="1"/>
              <a:t>paljon</a:t>
            </a:r>
            <a:r>
              <a:rPr lang="en-US" sz="2200" dirty="0"/>
              <a:t> </a:t>
            </a:r>
            <a:r>
              <a:rPr lang="en-US" sz="2200" dirty="0" err="1"/>
              <a:t>muoviroskaa</a:t>
            </a:r>
            <a:r>
              <a:rPr lang="en-US" sz="2200" dirty="0"/>
              <a:t>.</a:t>
            </a:r>
          </a:p>
          <a:p>
            <a:r>
              <a:rPr lang="en-US" sz="2200" dirty="0" err="1"/>
              <a:t>Muoviroskat</a:t>
            </a:r>
            <a:r>
              <a:rPr lang="en-US" sz="2200" dirty="0"/>
              <a:t> </a:t>
            </a:r>
            <a:r>
              <a:rPr lang="en-US" sz="2200" dirty="0" err="1"/>
              <a:t>vahingoittavat</a:t>
            </a:r>
            <a:r>
              <a:rPr lang="en-US" sz="2200" dirty="0"/>
              <a:t> </a:t>
            </a:r>
            <a:r>
              <a:rPr lang="en-US" sz="2200" dirty="0" err="1"/>
              <a:t>kaloja</a:t>
            </a:r>
            <a:r>
              <a:rPr lang="en-US" sz="2200" dirty="0"/>
              <a:t> ja </a:t>
            </a:r>
            <a:r>
              <a:rPr lang="en-US" sz="2200" dirty="0" err="1"/>
              <a:t>eläimiä</a:t>
            </a:r>
            <a:r>
              <a:rPr lang="en-US" sz="2200" dirty="0"/>
              <a:t> </a:t>
            </a:r>
            <a:r>
              <a:rPr lang="en-US" sz="2200" dirty="0" err="1"/>
              <a:t>meressä</a:t>
            </a:r>
            <a:r>
              <a:rPr lang="en-US" sz="2200" dirty="0"/>
              <a:t>.</a:t>
            </a:r>
          </a:p>
          <a:p>
            <a:r>
              <a:rPr lang="en-US" sz="2200" dirty="0" err="1"/>
              <a:t>Muoviroskista</a:t>
            </a:r>
            <a:r>
              <a:rPr lang="en-US" sz="2200" dirty="0"/>
              <a:t> </a:t>
            </a:r>
            <a:r>
              <a:rPr lang="en-US" sz="2200" dirty="0" err="1"/>
              <a:t>irtoaa</a:t>
            </a:r>
            <a:r>
              <a:rPr lang="en-US" sz="2200" dirty="0"/>
              <a:t> </a:t>
            </a:r>
            <a:r>
              <a:rPr lang="en-US" sz="2200" dirty="0" err="1"/>
              <a:t>mikromuoveja</a:t>
            </a:r>
            <a:r>
              <a:rPr lang="en-US" sz="2200" dirty="0"/>
              <a:t>, </a:t>
            </a:r>
            <a:r>
              <a:rPr lang="en-US" sz="2200" dirty="0" err="1"/>
              <a:t>joita</a:t>
            </a:r>
            <a:r>
              <a:rPr lang="en-US" sz="2200" dirty="0"/>
              <a:t> </a:t>
            </a:r>
            <a:r>
              <a:rPr lang="en-US" sz="2200" dirty="0" err="1"/>
              <a:t>kalat</a:t>
            </a:r>
            <a:r>
              <a:rPr lang="en-US" sz="2200" dirty="0"/>
              <a:t> ja </a:t>
            </a:r>
            <a:r>
              <a:rPr lang="en-US" sz="2200" dirty="0" err="1"/>
              <a:t>eläimet</a:t>
            </a:r>
            <a:r>
              <a:rPr lang="en-US" sz="2200" dirty="0"/>
              <a:t> </a:t>
            </a:r>
            <a:r>
              <a:rPr lang="en-US" sz="2200" dirty="0" err="1"/>
              <a:t>syövät</a:t>
            </a:r>
            <a:r>
              <a:rPr lang="en-US" sz="2200" dirty="0"/>
              <a:t>.</a:t>
            </a:r>
          </a:p>
          <a:p>
            <a:r>
              <a:rPr lang="en-US" sz="2200" dirty="0" err="1"/>
              <a:t>Meriin</a:t>
            </a:r>
            <a:r>
              <a:rPr lang="en-US" sz="2200" dirty="0"/>
              <a:t> </a:t>
            </a:r>
            <a:r>
              <a:rPr lang="en-US" sz="2200" dirty="0" err="1"/>
              <a:t>päästetään</a:t>
            </a:r>
            <a:r>
              <a:rPr lang="en-US" sz="2200" dirty="0"/>
              <a:t> </a:t>
            </a:r>
            <a:r>
              <a:rPr lang="en-US" sz="2200" dirty="0" err="1"/>
              <a:t>myös</a:t>
            </a:r>
            <a:r>
              <a:rPr lang="en-US" sz="2200" dirty="0"/>
              <a:t> </a:t>
            </a:r>
            <a:r>
              <a:rPr lang="en-US" sz="2200" dirty="0" err="1"/>
              <a:t>likavesiä</a:t>
            </a:r>
            <a:r>
              <a:rPr lang="en-US" sz="2200" dirty="0"/>
              <a:t>.</a:t>
            </a:r>
          </a:p>
          <a:p>
            <a:r>
              <a:rPr lang="en-US" sz="2200" dirty="0" err="1"/>
              <a:t>Ihmiset</a:t>
            </a:r>
            <a:r>
              <a:rPr lang="en-US" sz="2200" dirty="0"/>
              <a:t> </a:t>
            </a:r>
            <a:r>
              <a:rPr lang="en-US" sz="2200" dirty="0" err="1"/>
              <a:t>syövät</a:t>
            </a:r>
            <a:r>
              <a:rPr lang="en-US" sz="2200" dirty="0"/>
              <a:t> </a:t>
            </a:r>
            <a:r>
              <a:rPr lang="en-US" sz="2200" dirty="0" err="1"/>
              <a:t>kaloja</a:t>
            </a:r>
            <a:r>
              <a:rPr lang="en-US" sz="2200" dirty="0"/>
              <a:t> ja </a:t>
            </a:r>
            <a:r>
              <a:rPr lang="en-US" sz="2200" dirty="0" err="1"/>
              <a:t>samalla</a:t>
            </a:r>
            <a:r>
              <a:rPr lang="en-US" sz="2200" dirty="0"/>
              <a:t> </a:t>
            </a:r>
            <a:r>
              <a:rPr lang="en-US" sz="2200" dirty="0" err="1"/>
              <a:t>mikromuoveja</a:t>
            </a:r>
            <a:r>
              <a:rPr lang="en-US" sz="2200" dirty="0"/>
              <a:t> ja </a:t>
            </a:r>
            <a:r>
              <a:rPr lang="en-US" sz="2200" dirty="0" err="1"/>
              <a:t>likavesien</a:t>
            </a:r>
            <a:r>
              <a:rPr lang="en-US" sz="2200" dirty="0"/>
              <a:t> </a:t>
            </a:r>
            <a:r>
              <a:rPr lang="en-US" sz="2200" dirty="0" err="1"/>
              <a:t>myrkkyjä</a:t>
            </a:r>
            <a:r>
              <a:rPr lang="en-US" sz="2200" dirty="0"/>
              <a:t>.</a:t>
            </a:r>
          </a:p>
          <a:p>
            <a:endParaRPr lang="en-US" sz="2200" dirty="0"/>
          </a:p>
        </p:txBody>
      </p:sp>
      <p:sp>
        <p:nvSpPr>
          <p:cNvPr id="4" name="TextBox 3">
            <a:extLst>
              <a:ext uri="{FF2B5EF4-FFF2-40B4-BE49-F238E27FC236}">
                <a16:creationId xmlns:a16="http://schemas.microsoft.com/office/drawing/2014/main" id="{65FDA432-A184-02FF-9FEB-B137A93373D2}"/>
              </a:ext>
            </a:extLst>
          </p:cNvPr>
          <p:cNvSpPr txBox="1"/>
          <p:nvPr/>
        </p:nvSpPr>
        <p:spPr>
          <a:xfrm>
            <a:off x="10320664" y="6528170"/>
            <a:ext cx="1778442" cy="246221"/>
          </a:xfrm>
          <a:prstGeom prst="rect">
            <a:avLst/>
          </a:prstGeom>
          <a:noFill/>
        </p:spPr>
        <p:txBody>
          <a:bodyPr wrap="square" rtlCol="0">
            <a:spAutoFit/>
          </a:bodyPr>
          <a:lstStyle/>
          <a:p>
            <a:r>
              <a:rPr lang="fi-FI" sz="1000" dirty="0"/>
              <a:t>Kuva: </a:t>
            </a:r>
            <a:r>
              <a:rPr lang="fi-FI" sz="1000" dirty="0">
                <a:hlinkClick r:id="rId3"/>
              </a:rPr>
              <a:t>Papunet Kuvapankki</a:t>
            </a:r>
            <a:endParaRPr lang="fi-FI" sz="1000" dirty="0"/>
          </a:p>
        </p:txBody>
      </p:sp>
    </p:spTree>
    <p:extLst>
      <p:ext uri="{BB962C8B-B14F-4D97-AF65-F5344CB8AC3E}">
        <p14:creationId xmlns:p14="http://schemas.microsoft.com/office/powerpoint/2010/main" val="40786299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isällön paikkamerkki 3">
            <a:extLst>
              <a:ext uri="{FF2B5EF4-FFF2-40B4-BE49-F238E27FC236}">
                <a16:creationId xmlns:a16="http://schemas.microsoft.com/office/drawing/2014/main" id="{5C7768A3-5A46-D001-DE84-447E6B8DB47B}"/>
              </a:ext>
            </a:extLst>
          </p:cNvPr>
          <p:cNvSpPr>
            <a:spLocks noGrp="1"/>
          </p:cNvSpPr>
          <p:nvPr>
            <p:ph sz="half" idx="2"/>
          </p:nvPr>
        </p:nvSpPr>
        <p:spPr>
          <a:xfrm>
            <a:off x="630935" y="2187044"/>
            <a:ext cx="3901308" cy="3883339"/>
          </a:xfrm>
        </p:spPr>
        <p:txBody>
          <a:bodyPr vert="horz" lIns="91440" tIns="45720" rIns="91440" bIns="45720" rtlCol="0" anchor="t">
            <a:normAutofit/>
          </a:bodyPr>
          <a:lstStyle/>
          <a:p>
            <a:r>
              <a:rPr lang="en-US" sz="2200" i="0" dirty="0" err="1">
                <a:effectLst/>
              </a:rPr>
              <a:t>Maailman</a:t>
            </a:r>
            <a:r>
              <a:rPr lang="en-US" sz="2200" i="0" dirty="0">
                <a:effectLst/>
              </a:rPr>
              <a:t> </a:t>
            </a:r>
            <a:r>
              <a:rPr lang="en-US" sz="2200" i="0" dirty="0" err="1">
                <a:effectLst/>
              </a:rPr>
              <a:t>merissä</a:t>
            </a:r>
            <a:r>
              <a:rPr lang="en-US" sz="2200" i="0" dirty="0">
                <a:effectLst/>
              </a:rPr>
              <a:t> </a:t>
            </a:r>
            <a:r>
              <a:rPr lang="en-US" sz="2200" i="0" dirty="0" err="1">
                <a:effectLst/>
              </a:rPr>
              <a:t>pyörii</a:t>
            </a:r>
            <a:r>
              <a:rPr lang="en-US" sz="2200" i="0" dirty="0">
                <a:effectLst/>
              </a:rPr>
              <a:t> </a:t>
            </a:r>
            <a:r>
              <a:rPr lang="en-US" sz="2200" i="0" dirty="0" err="1">
                <a:effectLst/>
              </a:rPr>
              <a:t>miljoonia</a:t>
            </a:r>
            <a:r>
              <a:rPr lang="en-US" sz="2200" i="0" dirty="0">
                <a:effectLst/>
              </a:rPr>
              <a:t> </a:t>
            </a:r>
            <a:r>
              <a:rPr lang="en-US" sz="2200" i="0" dirty="0" err="1">
                <a:effectLst/>
              </a:rPr>
              <a:t>tonneja</a:t>
            </a:r>
            <a:r>
              <a:rPr lang="en-US" sz="2200" i="0" dirty="0">
                <a:effectLst/>
              </a:rPr>
              <a:t> </a:t>
            </a:r>
            <a:r>
              <a:rPr lang="en-US" sz="2200" i="0" dirty="0" err="1">
                <a:effectLst/>
              </a:rPr>
              <a:t>muovijätettä</a:t>
            </a:r>
            <a:r>
              <a:rPr lang="en-US" sz="2200" i="0" dirty="0">
                <a:effectLst/>
              </a:rPr>
              <a:t>.</a:t>
            </a:r>
            <a:endParaRPr lang="en-US" sz="2200" dirty="0"/>
          </a:p>
          <a:p>
            <a:r>
              <a:rPr lang="en-US" sz="2200" dirty="0" err="1"/>
              <a:t>K</a:t>
            </a:r>
            <a:r>
              <a:rPr lang="en-US" sz="2200" i="0" dirty="0" err="1">
                <a:effectLst/>
              </a:rPr>
              <a:t>eksijät</a:t>
            </a:r>
            <a:r>
              <a:rPr lang="en-US" sz="2200" i="0" dirty="0">
                <a:effectLst/>
              </a:rPr>
              <a:t> </a:t>
            </a:r>
            <a:r>
              <a:rPr lang="en-US" sz="2200" i="0" dirty="0" err="1">
                <a:effectLst/>
              </a:rPr>
              <a:t>taistelevat</a:t>
            </a:r>
            <a:r>
              <a:rPr lang="en-US" sz="2200" i="0" dirty="0">
                <a:effectLst/>
              </a:rPr>
              <a:t> </a:t>
            </a:r>
            <a:r>
              <a:rPr lang="en-US" sz="2200" i="0" dirty="0" err="1">
                <a:effectLst/>
              </a:rPr>
              <a:t>isoa</a:t>
            </a:r>
            <a:r>
              <a:rPr lang="en-US" sz="2200" i="0" dirty="0">
                <a:effectLst/>
              </a:rPr>
              <a:t> </a:t>
            </a:r>
            <a:r>
              <a:rPr lang="en-US" sz="2200" i="0" dirty="0" err="1">
                <a:effectLst/>
              </a:rPr>
              <a:t>ongelmaa</a:t>
            </a:r>
            <a:r>
              <a:rPr lang="en-US" sz="2200" i="0" dirty="0">
                <a:effectLst/>
              </a:rPr>
              <a:t> </a:t>
            </a:r>
            <a:r>
              <a:rPr lang="en-US" sz="2200" i="0" dirty="0" err="1">
                <a:effectLst/>
              </a:rPr>
              <a:t>vastaan</a:t>
            </a:r>
            <a:r>
              <a:rPr lang="en-US" sz="2200" i="0" dirty="0">
                <a:effectLst/>
              </a:rPr>
              <a:t>.</a:t>
            </a:r>
            <a:br>
              <a:rPr lang="en-US" sz="2200" dirty="0"/>
            </a:br>
            <a:br>
              <a:rPr lang="en-US" sz="2200" dirty="0"/>
            </a:br>
            <a:r>
              <a:rPr lang="en-US" sz="1800" i="0" dirty="0">
                <a:effectLst/>
              </a:rPr>
              <a:t>Ocean Cleanup (</a:t>
            </a:r>
            <a:r>
              <a:rPr lang="en-US" sz="1800" i="0" dirty="0" err="1">
                <a:effectLst/>
              </a:rPr>
              <a:t>e</a:t>
            </a:r>
            <a:r>
              <a:rPr lang="en-US" sz="1800" dirty="0" err="1"/>
              <a:t>nglanniksi</a:t>
            </a:r>
            <a:r>
              <a:rPr lang="en-US" sz="1800" dirty="0"/>
              <a:t>):</a:t>
            </a:r>
            <a:endParaRPr lang="en-US" sz="1800" i="0" dirty="0">
              <a:effectLst/>
            </a:endParaRPr>
          </a:p>
          <a:p>
            <a:pPr marL="457200" lvl="1" indent="0">
              <a:buNone/>
            </a:pPr>
            <a:r>
              <a:rPr lang="en-US" sz="1500" dirty="0">
                <a:hlinkClick r:id="rId2"/>
              </a:rPr>
              <a:t>https://www.youtube.com/watch?v=awSYzuPsoU0&amp;t=25s</a:t>
            </a:r>
            <a:br>
              <a:rPr lang="en-US" sz="1500" dirty="0"/>
            </a:br>
            <a:endParaRPr lang="en-US" sz="1500" dirty="0"/>
          </a:p>
          <a:p>
            <a:pPr marL="457200" lvl="1" indent="0">
              <a:buNone/>
            </a:pPr>
            <a:r>
              <a:rPr lang="en-US" sz="1500" dirty="0" err="1">
                <a:hlinkClick r:id="rId3"/>
              </a:rPr>
              <a:t>Lähde</a:t>
            </a:r>
            <a:r>
              <a:rPr lang="en-US" sz="1500" dirty="0">
                <a:hlinkClick r:id="rId3"/>
              </a:rPr>
              <a:t>: https://yle.fi/a/3-8610827</a:t>
            </a:r>
            <a:endParaRPr lang="en-US" sz="1500" dirty="0"/>
          </a:p>
          <a:p>
            <a:pPr marL="0"/>
            <a:endParaRPr lang="en-US" sz="2200" dirty="0"/>
          </a:p>
        </p:txBody>
      </p:sp>
      <p:pic>
        <p:nvPicPr>
          <p:cNvPr id="6" name="Sisällön paikkamerkki 5" descr="Kuva, joka sisältää kohteen kartta, Maailma, teksti&#10;&#10;Kuvaus luotu automaattisesti">
            <a:extLst>
              <a:ext uri="{FF2B5EF4-FFF2-40B4-BE49-F238E27FC236}">
                <a16:creationId xmlns:a16="http://schemas.microsoft.com/office/drawing/2014/main" id="{EC617E0A-B010-B7CF-DBBF-1F60E37586A3}"/>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4657345" y="2187045"/>
            <a:ext cx="6903720" cy="3883340"/>
          </a:xfrm>
          <a:prstGeom prst="rect">
            <a:avLst/>
          </a:prstGeom>
        </p:spPr>
      </p:pic>
      <p:sp>
        <p:nvSpPr>
          <p:cNvPr id="3" name="Otsikko 1">
            <a:extLst>
              <a:ext uri="{FF2B5EF4-FFF2-40B4-BE49-F238E27FC236}">
                <a16:creationId xmlns:a16="http://schemas.microsoft.com/office/drawing/2014/main" id="{43409923-1C24-5D2C-5D2B-1DDF5BCC430F}"/>
              </a:ext>
            </a:extLst>
          </p:cNvPr>
          <p:cNvSpPr txBox="1">
            <a:spLocks/>
          </p:cNvSpPr>
          <p:nvPr/>
        </p:nvSpPr>
        <p:spPr>
          <a:xfrm>
            <a:off x="1316182" y="365125"/>
            <a:ext cx="9559636" cy="1325563"/>
          </a:xfrm>
          <a:prstGeom prst="rect">
            <a:avLst/>
          </a:prstGeom>
        </p:spPr>
        <p:txBody>
          <a:bodyPr vert="horz" lIns="91440" tIns="45720" rIns="91440" bIns="45720" rtlCol="0" anchor="ctr">
            <a:noAutofit/>
          </a:bodyPr>
          <a:lstStyle>
            <a:lvl1pPr algn="l" defTabSz="914400" rtl="0" eaLnBrk="1" latinLnBrk="0" hangingPunct="1">
              <a:lnSpc>
                <a:spcPct val="100000"/>
              </a:lnSpc>
              <a:spcBef>
                <a:spcPct val="0"/>
              </a:spcBef>
              <a:buNone/>
              <a:defRPr sz="4000" kern="1200">
                <a:solidFill>
                  <a:schemeClr val="accent6"/>
                </a:solidFill>
                <a:latin typeface="Arial Black" panose="020B0A04020102020204" pitchFamily="34" charset="0"/>
                <a:ea typeface="+mj-ea"/>
                <a:cs typeface="+mj-cs"/>
              </a:defRPr>
            </a:lvl1pPr>
          </a:lstStyle>
          <a:p>
            <a:r>
              <a:rPr lang="fi-FI" dirty="0"/>
              <a:t>Muovijätteet meressä</a:t>
            </a:r>
          </a:p>
        </p:txBody>
      </p:sp>
    </p:spTree>
    <p:extLst>
      <p:ext uri="{BB962C8B-B14F-4D97-AF65-F5344CB8AC3E}">
        <p14:creationId xmlns:p14="http://schemas.microsoft.com/office/powerpoint/2010/main" val="39002062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A5657-446B-F365-8EC5-7E83C1FAA684}"/>
              </a:ext>
            </a:extLst>
          </p:cNvPr>
          <p:cNvSpPr>
            <a:spLocks noGrp="1"/>
          </p:cNvSpPr>
          <p:nvPr>
            <p:ph type="title"/>
          </p:nvPr>
        </p:nvSpPr>
        <p:spPr>
          <a:xfrm>
            <a:off x="1316182" y="698954"/>
            <a:ext cx="8151360" cy="1325563"/>
          </a:xfrm>
        </p:spPr>
        <p:txBody>
          <a:bodyPr/>
          <a:lstStyle/>
          <a:p>
            <a:r>
              <a:rPr lang="fi-FI" dirty="0"/>
              <a:t>Kestävän kehityksen jaetaan 4 osaan</a:t>
            </a:r>
          </a:p>
        </p:txBody>
      </p:sp>
      <p:pic>
        <p:nvPicPr>
          <p:cNvPr id="9" name="Picture 8">
            <a:extLst>
              <a:ext uri="{FF2B5EF4-FFF2-40B4-BE49-F238E27FC236}">
                <a16:creationId xmlns:a16="http://schemas.microsoft.com/office/drawing/2014/main" id="{11787E9F-9389-223E-0E6F-2166DDC74DB2}"/>
              </a:ext>
            </a:extLst>
          </p:cNvPr>
          <p:cNvPicPr>
            <a:picLocks noChangeAspect="1"/>
          </p:cNvPicPr>
          <p:nvPr/>
        </p:nvPicPr>
        <p:blipFill rotWithShape="1">
          <a:blip r:embed="rId2"/>
          <a:srcRect l="7963" t="4444" r="11975" b="3839"/>
          <a:stretch/>
        </p:blipFill>
        <p:spPr>
          <a:xfrm>
            <a:off x="3256642" y="2421681"/>
            <a:ext cx="4140600" cy="4134529"/>
          </a:xfrm>
          <a:prstGeom prst="rect">
            <a:avLst/>
          </a:prstGeom>
        </p:spPr>
      </p:pic>
      <p:sp>
        <p:nvSpPr>
          <p:cNvPr id="13" name="TextBox 12">
            <a:extLst>
              <a:ext uri="{FF2B5EF4-FFF2-40B4-BE49-F238E27FC236}">
                <a16:creationId xmlns:a16="http://schemas.microsoft.com/office/drawing/2014/main" id="{02C1EAE0-36CD-DA20-BF46-FAC590DDCFDB}"/>
              </a:ext>
            </a:extLst>
          </p:cNvPr>
          <p:cNvSpPr txBox="1"/>
          <p:nvPr/>
        </p:nvSpPr>
        <p:spPr>
          <a:xfrm>
            <a:off x="1366942" y="2448456"/>
            <a:ext cx="3960000" cy="2031325"/>
          </a:xfrm>
          <a:prstGeom prst="rect">
            <a:avLst/>
          </a:prstGeom>
          <a:solidFill>
            <a:schemeClr val="bg1">
              <a:alpha val="0"/>
            </a:schemeClr>
          </a:solidFill>
          <a:ln w="38100">
            <a:solidFill>
              <a:srgbClr val="00B050"/>
            </a:solidFill>
          </a:ln>
        </p:spPr>
        <p:txBody>
          <a:bodyPr wrap="square" rtlCol="0">
            <a:spAutoFit/>
          </a:bodyPr>
          <a:lstStyle/>
          <a:p>
            <a:r>
              <a:rPr lang="fi-FI" dirty="0"/>
              <a:t>EKOLOGINEN</a:t>
            </a:r>
          </a:p>
          <a:p>
            <a:r>
              <a:rPr lang="fi-FI" dirty="0"/>
              <a:t>KESTÄVYYS</a:t>
            </a:r>
          </a:p>
          <a:p>
            <a:endParaRPr lang="fi-FI" dirty="0"/>
          </a:p>
          <a:p>
            <a:endParaRPr lang="fi-FI" dirty="0"/>
          </a:p>
          <a:p>
            <a:endParaRPr lang="fi-FI" dirty="0"/>
          </a:p>
          <a:p>
            <a:endParaRPr lang="fi-FI" dirty="0"/>
          </a:p>
          <a:p>
            <a:endParaRPr lang="fi-FI" dirty="0"/>
          </a:p>
        </p:txBody>
      </p:sp>
      <p:sp>
        <p:nvSpPr>
          <p:cNvPr id="15" name="TextBox 14">
            <a:extLst>
              <a:ext uri="{FF2B5EF4-FFF2-40B4-BE49-F238E27FC236}">
                <a16:creationId xmlns:a16="http://schemas.microsoft.com/office/drawing/2014/main" id="{DBEA3C03-25FA-0EBC-FD4A-667E4F03DBE1}"/>
              </a:ext>
            </a:extLst>
          </p:cNvPr>
          <p:cNvSpPr txBox="1"/>
          <p:nvPr/>
        </p:nvSpPr>
        <p:spPr>
          <a:xfrm>
            <a:off x="5326942" y="2457620"/>
            <a:ext cx="3960000" cy="2031325"/>
          </a:xfrm>
          <a:prstGeom prst="rect">
            <a:avLst/>
          </a:prstGeom>
          <a:noFill/>
          <a:ln w="38100">
            <a:solidFill>
              <a:srgbClr val="7030A0"/>
            </a:solidFill>
          </a:ln>
        </p:spPr>
        <p:txBody>
          <a:bodyPr wrap="square" rtlCol="0">
            <a:spAutoFit/>
          </a:bodyPr>
          <a:lstStyle/>
          <a:p>
            <a:pPr algn="r"/>
            <a:r>
              <a:rPr lang="fi-FI" dirty="0"/>
              <a:t>TALOUDELLINEN</a:t>
            </a:r>
          </a:p>
          <a:p>
            <a:pPr algn="r"/>
            <a:r>
              <a:rPr lang="fi-FI" dirty="0"/>
              <a:t>KESTÄVYYS</a:t>
            </a:r>
          </a:p>
          <a:p>
            <a:pPr algn="r"/>
            <a:endParaRPr lang="fi-FI" dirty="0"/>
          </a:p>
          <a:p>
            <a:pPr algn="r"/>
            <a:endParaRPr lang="fi-FI" dirty="0"/>
          </a:p>
          <a:p>
            <a:pPr algn="r"/>
            <a:endParaRPr lang="fi-FI" dirty="0"/>
          </a:p>
          <a:p>
            <a:pPr algn="r"/>
            <a:endParaRPr lang="fi-FI" dirty="0"/>
          </a:p>
          <a:p>
            <a:endParaRPr lang="fi-FI" dirty="0"/>
          </a:p>
        </p:txBody>
      </p:sp>
      <p:sp>
        <p:nvSpPr>
          <p:cNvPr id="17" name="TextBox 16">
            <a:extLst>
              <a:ext uri="{FF2B5EF4-FFF2-40B4-BE49-F238E27FC236}">
                <a16:creationId xmlns:a16="http://schemas.microsoft.com/office/drawing/2014/main" id="{10227A89-B99D-0C13-3134-41B6D55BE020}"/>
              </a:ext>
            </a:extLst>
          </p:cNvPr>
          <p:cNvSpPr txBox="1"/>
          <p:nvPr/>
        </p:nvSpPr>
        <p:spPr>
          <a:xfrm>
            <a:off x="1366942" y="4488945"/>
            <a:ext cx="3960000" cy="2031325"/>
          </a:xfrm>
          <a:prstGeom prst="rect">
            <a:avLst/>
          </a:prstGeom>
          <a:noFill/>
          <a:ln w="38100">
            <a:solidFill>
              <a:srgbClr val="0070C0"/>
            </a:solidFill>
          </a:ln>
        </p:spPr>
        <p:txBody>
          <a:bodyPr wrap="square" rtlCol="0">
            <a:spAutoFit/>
          </a:bodyPr>
          <a:lstStyle/>
          <a:p>
            <a:endParaRPr lang="fi-FI" dirty="0"/>
          </a:p>
          <a:p>
            <a:endParaRPr lang="fi-FI" dirty="0"/>
          </a:p>
          <a:p>
            <a:endParaRPr lang="fi-FI" dirty="0"/>
          </a:p>
          <a:p>
            <a:endParaRPr lang="fi-FI" dirty="0"/>
          </a:p>
          <a:p>
            <a:endParaRPr lang="fi-FI" dirty="0"/>
          </a:p>
          <a:p>
            <a:r>
              <a:rPr lang="fi-FI" dirty="0"/>
              <a:t>SOSIAALINEN</a:t>
            </a:r>
          </a:p>
          <a:p>
            <a:r>
              <a:rPr lang="fi-FI" dirty="0"/>
              <a:t>KESTÄVYYS</a:t>
            </a:r>
          </a:p>
        </p:txBody>
      </p:sp>
      <p:sp>
        <p:nvSpPr>
          <p:cNvPr id="19" name="TextBox 18">
            <a:extLst>
              <a:ext uri="{FF2B5EF4-FFF2-40B4-BE49-F238E27FC236}">
                <a16:creationId xmlns:a16="http://schemas.microsoft.com/office/drawing/2014/main" id="{16C8A031-2161-0BE5-BF3A-0C00F0D31078}"/>
              </a:ext>
            </a:extLst>
          </p:cNvPr>
          <p:cNvSpPr txBox="1"/>
          <p:nvPr/>
        </p:nvSpPr>
        <p:spPr>
          <a:xfrm>
            <a:off x="5326942" y="4497751"/>
            <a:ext cx="3960000" cy="2031325"/>
          </a:xfrm>
          <a:prstGeom prst="rect">
            <a:avLst/>
          </a:prstGeom>
          <a:noFill/>
          <a:ln w="38100">
            <a:solidFill>
              <a:schemeClr val="accent2">
                <a:lumMod val="75000"/>
              </a:schemeClr>
            </a:solidFill>
          </a:ln>
        </p:spPr>
        <p:txBody>
          <a:bodyPr wrap="square" rtlCol="0">
            <a:spAutoFit/>
          </a:bodyPr>
          <a:lstStyle/>
          <a:p>
            <a:pPr algn="r"/>
            <a:endParaRPr lang="fi-FI" dirty="0"/>
          </a:p>
          <a:p>
            <a:pPr algn="r"/>
            <a:endParaRPr lang="fi-FI" dirty="0"/>
          </a:p>
          <a:p>
            <a:pPr algn="r"/>
            <a:endParaRPr lang="fi-FI" dirty="0"/>
          </a:p>
          <a:p>
            <a:pPr algn="r"/>
            <a:endParaRPr lang="fi-FI" dirty="0"/>
          </a:p>
          <a:p>
            <a:pPr algn="r"/>
            <a:endParaRPr lang="fi-FI" dirty="0"/>
          </a:p>
          <a:p>
            <a:pPr algn="r"/>
            <a:r>
              <a:rPr lang="fi-FI" dirty="0"/>
              <a:t>KULTTUURINEN</a:t>
            </a:r>
          </a:p>
          <a:p>
            <a:pPr algn="r"/>
            <a:r>
              <a:rPr lang="fi-FI" dirty="0"/>
              <a:t>KESTÄVYYS</a:t>
            </a:r>
          </a:p>
        </p:txBody>
      </p:sp>
      <p:sp>
        <p:nvSpPr>
          <p:cNvPr id="5" name="TextBox 4">
            <a:extLst>
              <a:ext uri="{FF2B5EF4-FFF2-40B4-BE49-F238E27FC236}">
                <a16:creationId xmlns:a16="http://schemas.microsoft.com/office/drawing/2014/main" id="{86181C0B-2D00-64D2-3117-326EB46BC276}"/>
              </a:ext>
            </a:extLst>
          </p:cNvPr>
          <p:cNvSpPr txBox="1"/>
          <p:nvPr/>
        </p:nvSpPr>
        <p:spPr>
          <a:xfrm>
            <a:off x="6832376" y="6592149"/>
            <a:ext cx="2546293" cy="246221"/>
          </a:xfrm>
          <a:prstGeom prst="rect">
            <a:avLst/>
          </a:prstGeom>
          <a:noFill/>
        </p:spPr>
        <p:txBody>
          <a:bodyPr wrap="square" rtlCol="0">
            <a:spAutoFit/>
          </a:bodyPr>
          <a:lstStyle/>
          <a:p>
            <a:r>
              <a:rPr lang="fi-FI" sz="1000" dirty="0"/>
              <a:t>Kuva: </a:t>
            </a:r>
            <a:r>
              <a:rPr lang="fi-FI" sz="1000" dirty="0" err="1"/>
              <a:t>pixabay</a:t>
            </a:r>
            <a:r>
              <a:rPr lang="fi-FI" sz="1000" dirty="0"/>
              <a:t>/</a:t>
            </a:r>
            <a:r>
              <a:rPr lang="fi-FI" sz="1000" dirty="0" err="1"/>
              <a:t>qimono</a:t>
            </a:r>
            <a:r>
              <a:rPr lang="fi-FI" sz="1000" dirty="0"/>
              <a:t> Creative </a:t>
            </a:r>
            <a:r>
              <a:rPr lang="fi-FI" sz="1000" dirty="0" err="1"/>
              <a:t>Commons</a:t>
            </a:r>
            <a:r>
              <a:rPr lang="fi-FI" sz="1000" dirty="0"/>
              <a:t> </a:t>
            </a:r>
          </a:p>
        </p:txBody>
      </p:sp>
      <p:sp>
        <p:nvSpPr>
          <p:cNvPr id="3" name="TextBox 2">
            <a:extLst>
              <a:ext uri="{FF2B5EF4-FFF2-40B4-BE49-F238E27FC236}">
                <a16:creationId xmlns:a16="http://schemas.microsoft.com/office/drawing/2014/main" id="{694E7EA6-0A91-61E4-D51A-0A0AD30BE544}"/>
              </a:ext>
            </a:extLst>
          </p:cNvPr>
          <p:cNvSpPr txBox="1"/>
          <p:nvPr/>
        </p:nvSpPr>
        <p:spPr>
          <a:xfrm>
            <a:off x="9467542" y="2421681"/>
            <a:ext cx="2541039" cy="646331"/>
          </a:xfrm>
          <a:prstGeom prst="rect">
            <a:avLst/>
          </a:prstGeom>
          <a:noFill/>
        </p:spPr>
        <p:txBody>
          <a:bodyPr wrap="square" rtlCol="0">
            <a:spAutoFit/>
          </a:bodyPr>
          <a:lstStyle/>
          <a:p>
            <a:r>
              <a:rPr lang="fi-FI" sz="1200" dirty="0"/>
              <a:t>Kaikki osat vaikuttavat toisiinsa. Kun yhdessä joku asia muuttuu, jotain muuttuu myös toisessa.</a:t>
            </a:r>
          </a:p>
        </p:txBody>
      </p:sp>
    </p:spTree>
    <p:extLst>
      <p:ext uri="{BB962C8B-B14F-4D97-AF65-F5344CB8AC3E}">
        <p14:creationId xmlns:p14="http://schemas.microsoft.com/office/powerpoint/2010/main" val="179502335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A0272-EFFB-5D58-6EF7-E017A838E153}"/>
              </a:ext>
            </a:extLst>
          </p:cNvPr>
          <p:cNvSpPr>
            <a:spLocks noGrp="1"/>
          </p:cNvSpPr>
          <p:nvPr>
            <p:ph type="title"/>
          </p:nvPr>
        </p:nvSpPr>
        <p:spPr/>
        <p:txBody>
          <a:bodyPr/>
          <a:lstStyle/>
          <a:p>
            <a:r>
              <a:rPr lang="fi-FI" dirty="0"/>
              <a:t>Agenda 2030</a:t>
            </a:r>
          </a:p>
        </p:txBody>
      </p:sp>
      <p:sp>
        <p:nvSpPr>
          <p:cNvPr id="3" name="Subtitle 2">
            <a:extLst>
              <a:ext uri="{FF2B5EF4-FFF2-40B4-BE49-F238E27FC236}">
                <a16:creationId xmlns:a16="http://schemas.microsoft.com/office/drawing/2014/main" id="{A1973ACB-417D-EBCC-A2E9-575F96065FE2}"/>
              </a:ext>
            </a:extLst>
          </p:cNvPr>
          <p:cNvSpPr>
            <a:spLocks noGrp="1"/>
          </p:cNvSpPr>
          <p:nvPr>
            <p:ph type="subTitle" idx="1"/>
          </p:nvPr>
        </p:nvSpPr>
        <p:spPr/>
        <p:txBody>
          <a:bodyPr/>
          <a:lstStyle/>
          <a:p>
            <a:endParaRPr lang="fi-FI"/>
          </a:p>
        </p:txBody>
      </p:sp>
      <p:sp>
        <p:nvSpPr>
          <p:cNvPr id="6" name="TextBox 5">
            <a:extLst>
              <a:ext uri="{FF2B5EF4-FFF2-40B4-BE49-F238E27FC236}">
                <a16:creationId xmlns:a16="http://schemas.microsoft.com/office/drawing/2014/main" id="{439D55CE-02FE-3DB7-50C2-45695FCA2942}"/>
              </a:ext>
            </a:extLst>
          </p:cNvPr>
          <p:cNvSpPr txBox="1"/>
          <p:nvPr/>
        </p:nvSpPr>
        <p:spPr>
          <a:xfrm>
            <a:off x="7763124" y="6500826"/>
            <a:ext cx="4405023" cy="246221"/>
          </a:xfrm>
          <a:prstGeom prst="rect">
            <a:avLst/>
          </a:prstGeom>
          <a:noFill/>
        </p:spPr>
        <p:txBody>
          <a:bodyPr wrap="square" rtlCol="0">
            <a:spAutoFit/>
          </a:bodyPr>
          <a:lstStyle/>
          <a:p>
            <a:r>
              <a:rPr lang="fi-FI" sz="1000" dirty="0"/>
              <a:t>Kuvat: Papunet tai Creative </a:t>
            </a:r>
            <a:r>
              <a:rPr lang="fi-FI" sz="1000" dirty="0" err="1"/>
              <a:t>Commons</a:t>
            </a:r>
            <a:r>
              <a:rPr lang="fi-FI" sz="1000" dirty="0"/>
              <a:t>, mikäli ei ole erikseen mainittu.</a:t>
            </a:r>
          </a:p>
        </p:txBody>
      </p:sp>
    </p:spTree>
    <p:extLst>
      <p:ext uri="{BB962C8B-B14F-4D97-AF65-F5344CB8AC3E}">
        <p14:creationId xmlns:p14="http://schemas.microsoft.com/office/powerpoint/2010/main" val="26898714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A5657-446B-F365-8EC5-7E83C1FAA684}"/>
              </a:ext>
            </a:extLst>
          </p:cNvPr>
          <p:cNvSpPr>
            <a:spLocks noGrp="1"/>
          </p:cNvSpPr>
          <p:nvPr>
            <p:ph type="title"/>
          </p:nvPr>
        </p:nvSpPr>
        <p:spPr/>
        <p:txBody>
          <a:bodyPr/>
          <a:lstStyle/>
          <a:p>
            <a:r>
              <a:rPr lang="fi-FI" dirty="0"/>
              <a:t>Agenda 2030</a:t>
            </a:r>
          </a:p>
        </p:txBody>
      </p:sp>
      <p:sp>
        <p:nvSpPr>
          <p:cNvPr id="3" name="Subtitle 2">
            <a:extLst>
              <a:ext uri="{FF2B5EF4-FFF2-40B4-BE49-F238E27FC236}">
                <a16:creationId xmlns:a16="http://schemas.microsoft.com/office/drawing/2014/main" id="{61292E04-5D4D-C80B-51D6-122F21FFD5E0}"/>
              </a:ext>
            </a:extLst>
          </p:cNvPr>
          <p:cNvSpPr>
            <a:spLocks noGrp="1"/>
          </p:cNvSpPr>
          <p:nvPr>
            <p:ph type="subTitle" idx="1"/>
          </p:nvPr>
        </p:nvSpPr>
        <p:spPr>
          <a:xfrm>
            <a:off x="1228435" y="5624864"/>
            <a:ext cx="9559635" cy="913501"/>
          </a:xfrm>
        </p:spPr>
        <p:txBody>
          <a:bodyPr>
            <a:normAutofit lnSpcReduction="10000"/>
          </a:bodyPr>
          <a:lstStyle/>
          <a:p>
            <a:r>
              <a:rPr lang="fi-FI" dirty="0"/>
              <a:t>YK:n 17 tavoitetta. Tavoitteiden nimi on Agenda 2030.</a:t>
            </a:r>
          </a:p>
          <a:p>
            <a:r>
              <a:rPr lang="fi-FI" dirty="0"/>
              <a:t>Tavoitteet halutaan saavuttaa vuoteen 2030 mennessä.</a:t>
            </a:r>
          </a:p>
        </p:txBody>
      </p:sp>
      <p:pic>
        <p:nvPicPr>
          <p:cNvPr id="5" name="Picture 4">
            <a:extLst>
              <a:ext uri="{FF2B5EF4-FFF2-40B4-BE49-F238E27FC236}">
                <a16:creationId xmlns:a16="http://schemas.microsoft.com/office/drawing/2014/main" id="{C60DCDB9-7DE2-ACDF-9E32-1D28905EAF03}"/>
              </a:ext>
            </a:extLst>
          </p:cNvPr>
          <p:cNvPicPr>
            <a:picLocks noChangeAspect="1"/>
          </p:cNvPicPr>
          <p:nvPr/>
        </p:nvPicPr>
        <p:blipFill>
          <a:blip r:embed="rId2"/>
          <a:stretch>
            <a:fillRect/>
          </a:stretch>
        </p:blipFill>
        <p:spPr>
          <a:xfrm>
            <a:off x="1316182" y="2231584"/>
            <a:ext cx="7184177" cy="2940086"/>
          </a:xfrm>
          <a:prstGeom prst="rect">
            <a:avLst/>
          </a:prstGeom>
        </p:spPr>
      </p:pic>
    </p:spTree>
    <p:extLst>
      <p:ext uri="{BB962C8B-B14F-4D97-AF65-F5344CB8AC3E}">
        <p14:creationId xmlns:p14="http://schemas.microsoft.com/office/powerpoint/2010/main" val="172319110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D10F28-5617-A21A-B927-8DE5C6A6B973}"/>
              </a:ext>
            </a:extLst>
          </p:cNvPr>
          <p:cNvPicPr>
            <a:picLocks noChangeAspect="1"/>
          </p:cNvPicPr>
          <p:nvPr/>
        </p:nvPicPr>
        <p:blipFill>
          <a:blip r:embed="rId2"/>
          <a:stretch>
            <a:fillRect/>
          </a:stretch>
        </p:blipFill>
        <p:spPr>
          <a:xfrm>
            <a:off x="0" y="206375"/>
            <a:ext cx="12192000" cy="6445250"/>
          </a:xfrm>
          <a:prstGeom prst="rect">
            <a:avLst/>
          </a:prstGeom>
        </p:spPr>
      </p:pic>
      <p:sp>
        <p:nvSpPr>
          <p:cNvPr id="2" name="TextBox 1">
            <a:extLst>
              <a:ext uri="{FF2B5EF4-FFF2-40B4-BE49-F238E27FC236}">
                <a16:creationId xmlns:a16="http://schemas.microsoft.com/office/drawing/2014/main" id="{1C0B16F4-A895-7FC0-87C5-20807C7B02B6}"/>
              </a:ext>
            </a:extLst>
          </p:cNvPr>
          <p:cNvSpPr txBox="1"/>
          <p:nvPr/>
        </p:nvSpPr>
        <p:spPr>
          <a:xfrm>
            <a:off x="9070109" y="6528514"/>
            <a:ext cx="3121891" cy="215444"/>
          </a:xfrm>
          <a:prstGeom prst="rect">
            <a:avLst/>
          </a:prstGeom>
          <a:noFill/>
        </p:spPr>
        <p:txBody>
          <a:bodyPr wrap="square" rtlCol="0">
            <a:spAutoFit/>
          </a:bodyPr>
          <a:lstStyle/>
          <a:p>
            <a:r>
              <a:rPr lang="fi-FI" sz="800" dirty="0"/>
              <a:t>Kuva: </a:t>
            </a:r>
            <a:r>
              <a:rPr lang="fi-FI" sz="800" dirty="0">
                <a:solidFill>
                  <a:srgbClr val="954F72"/>
                </a:solidFill>
                <a:hlinkClick r:id="rId3">
                  <a:extLst>
                    <a:ext uri="{A12FA001-AC4F-418D-AE19-62706E023703}">
                      <ahyp:hlinkClr xmlns:ahyp="http://schemas.microsoft.com/office/drawing/2018/hyperlinkcolor" val="tx"/>
                    </a:ext>
                  </a:extLst>
                </a:hlinkClick>
              </a:rPr>
              <a:t>https://mediabank.finland.fi/l/DXQf8r7DHrV2/f/7nws</a:t>
            </a:r>
            <a:r>
              <a:rPr lang="fi-FI" sz="800" dirty="0"/>
              <a:t> </a:t>
            </a:r>
          </a:p>
        </p:txBody>
      </p:sp>
      <p:sp>
        <p:nvSpPr>
          <p:cNvPr id="3" name="TextBox 2">
            <a:extLst>
              <a:ext uri="{FF2B5EF4-FFF2-40B4-BE49-F238E27FC236}">
                <a16:creationId xmlns:a16="http://schemas.microsoft.com/office/drawing/2014/main" id="{8A6ECC6D-04E3-C653-44E8-59EDB6856A74}"/>
              </a:ext>
            </a:extLst>
          </p:cNvPr>
          <p:cNvSpPr txBox="1"/>
          <p:nvPr/>
        </p:nvSpPr>
        <p:spPr>
          <a:xfrm>
            <a:off x="318053" y="6272802"/>
            <a:ext cx="7405617" cy="523220"/>
          </a:xfrm>
          <a:prstGeom prst="rect">
            <a:avLst/>
          </a:prstGeom>
          <a:noFill/>
        </p:spPr>
        <p:txBody>
          <a:bodyPr wrap="none" rtlCol="0">
            <a:spAutoFit/>
          </a:bodyPr>
          <a:lstStyle/>
          <a:p>
            <a:r>
              <a:rPr lang="fi-FI" sz="1400" dirty="0"/>
              <a:t>Videolla lapset kertovat Agenda 2023 –tavoitteista. Voit katsoa videon vähän hidastettuna: </a:t>
            </a:r>
          </a:p>
          <a:p>
            <a:r>
              <a:rPr lang="fi-FI" sz="1400" dirty="0">
                <a:hlinkClick r:id="rId4"/>
              </a:rPr>
              <a:t>https://www.youtube.com/watch?v=HmUSPEaDElg</a:t>
            </a:r>
            <a:r>
              <a:rPr lang="fi-FI" sz="1400" dirty="0"/>
              <a:t> </a:t>
            </a:r>
          </a:p>
        </p:txBody>
      </p:sp>
    </p:spTree>
    <p:extLst>
      <p:ext uri="{BB962C8B-B14F-4D97-AF65-F5344CB8AC3E}">
        <p14:creationId xmlns:p14="http://schemas.microsoft.com/office/powerpoint/2010/main" val="26842768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C9577-C78C-CADE-508F-E948E386DA85}"/>
              </a:ext>
            </a:extLst>
          </p:cNvPr>
          <p:cNvSpPr>
            <a:spLocks noGrp="1"/>
          </p:cNvSpPr>
          <p:nvPr>
            <p:ph type="title"/>
          </p:nvPr>
        </p:nvSpPr>
        <p:spPr/>
        <p:txBody>
          <a:bodyPr/>
          <a:lstStyle/>
          <a:p>
            <a:r>
              <a:rPr lang="fi-FI" dirty="0"/>
              <a:t>Tavoitteet 1–6 lyhyesti</a:t>
            </a:r>
          </a:p>
        </p:txBody>
      </p:sp>
      <p:sp>
        <p:nvSpPr>
          <p:cNvPr id="4" name="Content Placeholder 2">
            <a:extLst>
              <a:ext uri="{FF2B5EF4-FFF2-40B4-BE49-F238E27FC236}">
                <a16:creationId xmlns:a16="http://schemas.microsoft.com/office/drawing/2014/main" id="{C9BA5FF6-BB07-9D5E-1960-92FD2F32CFD9}"/>
              </a:ext>
            </a:extLst>
          </p:cNvPr>
          <p:cNvSpPr>
            <a:spLocks noGrp="1"/>
          </p:cNvSpPr>
          <p:nvPr>
            <p:ph idx="1"/>
          </p:nvPr>
        </p:nvSpPr>
        <p:spPr>
          <a:xfrm>
            <a:off x="1316038" y="1825625"/>
            <a:ext cx="9559925" cy="4351338"/>
          </a:xfrm>
        </p:spPr>
        <p:txBody>
          <a:bodyPr>
            <a:normAutofit fontScale="92500" lnSpcReduction="10000"/>
          </a:bodyPr>
          <a:lstStyle/>
          <a:p>
            <a:pPr marL="514350" indent="-514350">
              <a:buFont typeface="+mj-lt"/>
              <a:buAutoNum type="arabicPeriod"/>
            </a:pPr>
            <a:r>
              <a:rPr lang="fi-FI" dirty="0"/>
              <a:t>Poistaa köyhyys sen kaikissa muodoissa kaikkialta.</a:t>
            </a:r>
          </a:p>
          <a:p>
            <a:pPr marL="514350" indent="-514350">
              <a:buFont typeface="+mj-lt"/>
              <a:buAutoNum type="arabicPeriod"/>
            </a:pPr>
            <a:r>
              <a:rPr lang="fi-FI" dirty="0"/>
              <a:t>Poistaa nälkä, saavuttaa ruokaturva, parantaa ravitsemusta ja edistää kestävää maataloutta.</a:t>
            </a:r>
          </a:p>
          <a:p>
            <a:pPr marL="514350" indent="-514350">
              <a:buFont typeface="+mj-lt"/>
              <a:buAutoNum type="arabicPeriod"/>
            </a:pPr>
            <a:r>
              <a:rPr lang="fi-FI" dirty="0"/>
              <a:t>Taata terveellinen elämä ja hyvinvointi kaiken ikäisille.</a:t>
            </a:r>
          </a:p>
          <a:p>
            <a:pPr marL="514350" indent="-514350">
              <a:buFont typeface="+mj-lt"/>
              <a:buAutoNum type="arabicPeriod"/>
            </a:pPr>
            <a:r>
              <a:rPr lang="fi-FI" dirty="0"/>
              <a:t>Taata kaikille avoin, tasa-arvoinen ja laadukas koulutus sekä elinikäiset oppimismahdollisuudet.</a:t>
            </a:r>
          </a:p>
          <a:p>
            <a:pPr marL="514350" indent="-514350">
              <a:buFont typeface="+mj-lt"/>
              <a:buAutoNum type="arabicPeriod"/>
            </a:pPr>
            <a:r>
              <a:rPr lang="fi-FI" dirty="0"/>
              <a:t>Saavuttaa sukupuolten välinen tasa-arvo sekä vahvistaa naisten ja tyttöjen oikeuksia ja mahdollisuuksia.</a:t>
            </a:r>
          </a:p>
          <a:p>
            <a:pPr marL="514350" indent="-514350">
              <a:buFont typeface="+mj-lt"/>
              <a:buAutoNum type="arabicPeriod"/>
            </a:pPr>
            <a:r>
              <a:rPr lang="fi-FI" dirty="0"/>
              <a:t>Varmistaa veden saanti ja kestävä käyttö sekä </a:t>
            </a:r>
            <a:r>
              <a:rPr lang="fi-FI" dirty="0" err="1"/>
              <a:t>sanitaatio</a:t>
            </a:r>
            <a:r>
              <a:rPr lang="fi-FI" dirty="0"/>
              <a:t> kaikille.</a:t>
            </a:r>
          </a:p>
        </p:txBody>
      </p:sp>
    </p:spTree>
    <p:extLst>
      <p:ext uri="{BB962C8B-B14F-4D97-AF65-F5344CB8AC3E}">
        <p14:creationId xmlns:p14="http://schemas.microsoft.com/office/powerpoint/2010/main" val="5514222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C9577-C78C-CADE-508F-E948E386DA85}"/>
              </a:ext>
            </a:extLst>
          </p:cNvPr>
          <p:cNvSpPr>
            <a:spLocks noGrp="1"/>
          </p:cNvSpPr>
          <p:nvPr>
            <p:ph type="title"/>
          </p:nvPr>
        </p:nvSpPr>
        <p:spPr/>
        <p:txBody>
          <a:bodyPr/>
          <a:lstStyle/>
          <a:p>
            <a:r>
              <a:rPr lang="fi-FI" dirty="0"/>
              <a:t>Tavoitteet 7-12 lyhyesti</a:t>
            </a:r>
          </a:p>
        </p:txBody>
      </p:sp>
      <p:sp>
        <p:nvSpPr>
          <p:cNvPr id="5" name="Content Placeholder 2">
            <a:extLst>
              <a:ext uri="{FF2B5EF4-FFF2-40B4-BE49-F238E27FC236}">
                <a16:creationId xmlns:a16="http://schemas.microsoft.com/office/drawing/2014/main" id="{5364E2CC-449A-2391-562E-BD3ABE776DF5}"/>
              </a:ext>
            </a:extLst>
          </p:cNvPr>
          <p:cNvSpPr>
            <a:spLocks noGrp="1"/>
          </p:cNvSpPr>
          <p:nvPr>
            <p:ph idx="1"/>
          </p:nvPr>
        </p:nvSpPr>
        <p:spPr>
          <a:xfrm>
            <a:off x="1316038" y="1825625"/>
            <a:ext cx="9559925" cy="4351338"/>
          </a:xfrm>
        </p:spPr>
        <p:txBody>
          <a:bodyPr>
            <a:normAutofit fontScale="92500" lnSpcReduction="10000"/>
          </a:bodyPr>
          <a:lstStyle/>
          <a:p>
            <a:pPr marL="514350" indent="-514350">
              <a:buFont typeface="+mj-lt"/>
              <a:buAutoNum type="arabicPeriod" startAt="7"/>
            </a:pPr>
            <a:r>
              <a:rPr lang="fi-FI" dirty="0"/>
              <a:t>Varmistaa edullinen, luotettava, kestävä ja uudenaikainen energia kaikille.</a:t>
            </a:r>
          </a:p>
          <a:p>
            <a:pPr marL="514350" indent="-514350">
              <a:buFont typeface="+mj-lt"/>
              <a:buAutoNum type="arabicPeriod" startAt="7"/>
            </a:pPr>
            <a:r>
              <a:rPr lang="fi-FI" dirty="0"/>
              <a:t>Edistää kaikkia koskevaa kestävää talouskasvua, täyttä ja tuottavaa työllisyyttä sekä säällisiä työpaikkoja.</a:t>
            </a:r>
          </a:p>
          <a:p>
            <a:pPr marL="514350" indent="-514350">
              <a:buFont typeface="+mj-lt"/>
              <a:buAutoNum type="arabicPeriod" startAt="7"/>
            </a:pPr>
            <a:r>
              <a:rPr lang="fi-FI" dirty="0"/>
              <a:t>Rakentaa kestävää infrastruktuuria sekä edistää kestävää teollisuutta ja innovaatioita.</a:t>
            </a:r>
          </a:p>
          <a:p>
            <a:pPr marL="514350" indent="-514350">
              <a:buFont typeface="+mj-lt"/>
              <a:buAutoNum type="arabicPeriod" startAt="7"/>
            </a:pPr>
            <a:r>
              <a:rPr lang="fi-FI" dirty="0"/>
              <a:t>Vähentää eriarvoisuutta maiden sisällä ja niiden välillä.</a:t>
            </a:r>
          </a:p>
          <a:p>
            <a:pPr marL="514350" indent="-514350">
              <a:buFont typeface="+mj-lt"/>
              <a:buAutoNum type="arabicPeriod" startAt="7"/>
            </a:pPr>
            <a:r>
              <a:rPr lang="fi-FI" dirty="0"/>
              <a:t>Taata turvalliset ja kestävät kaupungit sekä asuinyhdyskunnat.</a:t>
            </a:r>
          </a:p>
          <a:p>
            <a:pPr marL="514350" indent="-514350">
              <a:buFont typeface="+mj-lt"/>
              <a:buAutoNum type="arabicPeriod" startAt="7"/>
            </a:pPr>
            <a:r>
              <a:rPr lang="fi-FI" dirty="0"/>
              <a:t>Varmistaa kulutus- ja tuotantotapojen kestävyys.</a:t>
            </a:r>
          </a:p>
        </p:txBody>
      </p:sp>
    </p:spTree>
    <p:extLst>
      <p:ext uri="{BB962C8B-B14F-4D97-AF65-F5344CB8AC3E}">
        <p14:creationId xmlns:p14="http://schemas.microsoft.com/office/powerpoint/2010/main" val="8064314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C9577-C78C-CADE-508F-E948E386DA85}"/>
              </a:ext>
            </a:extLst>
          </p:cNvPr>
          <p:cNvSpPr>
            <a:spLocks noGrp="1"/>
          </p:cNvSpPr>
          <p:nvPr>
            <p:ph type="title"/>
          </p:nvPr>
        </p:nvSpPr>
        <p:spPr/>
        <p:txBody>
          <a:bodyPr/>
          <a:lstStyle/>
          <a:p>
            <a:r>
              <a:rPr lang="fi-FI" dirty="0"/>
              <a:t>Tavoitteet 13-17 lyhyesti</a:t>
            </a:r>
          </a:p>
        </p:txBody>
      </p:sp>
      <p:sp>
        <p:nvSpPr>
          <p:cNvPr id="4" name="Content Placeholder 2">
            <a:extLst>
              <a:ext uri="{FF2B5EF4-FFF2-40B4-BE49-F238E27FC236}">
                <a16:creationId xmlns:a16="http://schemas.microsoft.com/office/drawing/2014/main" id="{F394925B-0999-BD0B-1C5D-BAEAFD57E823}"/>
              </a:ext>
            </a:extLst>
          </p:cNvPr>
          <p:cNvSpPr>
            <a:spLocks noGrp="1"/>
          </p:cNvSpPr>
          <p:nvPr>
            <p:ph idx="1"/>
          </p:nvPr>
        </p:nvSpPr>
        <p:spPr>
          <a:xfrm>
            <a:off x="1316038" y="1825625"/>
            <a:ext cx="9559925" cy="4351338"/>
          </a:xfrm>
        </p:spPr>
        <p:txBody>
          <a:bodyPr>
            <a:normAutofit fontScale="85000" lnSpcReduction="20000"/>
          </a:bodyPr>
          <a:lstStyle/>
          <a:p>
            <a:pPr marL="514350" indent="-514350">
              <a:buFont typeface="+mj-lt"/>
              <a:buAutoNum type="arabicPeriod" startAt="13"/>
            </a:pPr>
            <a:r>
              <a:rPr lang="fi-FI" dirty="0"/>
              <a:t>Toimia kiireellisesti ilmastonmuutosta ja sen vaikutuksia vastaan.</a:t>
            </a:r>
          </a:p>
          <a:p>
            <a:pPr marL="514350" indent="-514350">
              <a:buFont typeface="+mj-lt"/>
              <a:buAutoNum type="arabicPeriod" startAt="13"/>
            </a:pPr>
            <a:r>
              <a:rPr lang="fi-FI" dirty="0"/>
              <a:t>Säilyttää meret ja merten tarjoamat luonnonvarat sekä edistää niiden kestävää käyttöä.</a:t>
            </a:r>
          </a:p>
          <a:p>
            <a:pPr marL="514350" indent="-514350">
              <a:buFont typeface="+mj-lt"/>
              <a:buAutoNum type="arabicPeriod" startAt="13"/>
            </a:pPr>
            <a:r>
              <a:rPr lang="fi-FI" dirty="0"/>
              <a:t>Suojella maaekosysteemejä, palauttaa niitä ennalleen ja edistää niiden kestävää käyttöä; edistää metsien kestävää käyttöä; taistella aavikoitumista vastaan; pysäyttää maaperän köyhtyminen ja luonnon monimuotoisuuden häviäminen.</a:t>
            </a:r>
          </a:p>
          <a:p>
            <a:pPr marL="514350" indent="-514350">
              <a:buFont typeface="+mj-lt"/>
              <a:buAutoNum type="arabicPeriod" startAt="13"/>
            </a:pPr>
            <a:r>
              <a:rPr lang="fi-FI" dirty="0"/>
              <a:t>Edistää rauhanomaisia yhteiskuntia ja taata kaikille pääsy oikeuspalveluiden pariin; rakentaa tehokkaita ja vastuullisia instituutioita kaikilla tasoilla.</a:t>
            </a:r>
          </a:p>
          <a:p>
            <a:pPr marL="514350" indent="-514350">
              <a:buFont typeface="+mj-lt"/>
              <a:buAutoNum type="arabicPeriod" startAt="13"/>
            </a:pPr>
            <a:r>
              <a:rPr lang="fi-FI" dirty="0"/>
              <a:t>Tukea vahvemmin kestävän kehityksen toimeenpanoa ja globaalia kumppanuutta.</a:t>
            </a:r>
          </a:p>
        </p:txBody>
      </p:sp>
      <p:sp>
        <p:nvSpPr>
          <p:cNvPr id="5" name="TextBox 4">
            <a:extLst>
              <a:ext uri="{FF2B5EF4-FFF2-40B4-BE49-F238E27FC236}">
                <a16:creationId xmlns:a16="http://schemas.microsoft.com/office/drawing/2014/main" id="{164D74AB-9B3C-CF61-C6D1-AE01DFBF473A}"/>
              </a:ext>
            </a:extLst>
          </p:cNvPr>
          <p:cNvSpPr txBox="1"/>
          <p:nvPr/>
        </p:nvSpPr>
        <p:spPr>
          <a:xfrm>
            <a:off x="9008829" y="6572388"/>
            <a:ext cx="3108960" cy="215444"/>
          </a:xfrm>
          <a:prstGeom prst="rect">
            <a:avLst/>
          </a:prstGeom>
          <a:noFill/>
        </p:spPr>
        <p:txBody>
          <a:bodyPr wrap="square" rtlCol="0">
            <a:spAutoFit/>
          </a:bodyPr>
          <a:lstStyle/>
          <a:p>
            <a:r>
              <a:rPr lang="fi-FI" sz="800" dirty="0"/>
              <a:t>Lähde: </a:t>
            </a:r>
            <a:r>
              <a:rPr lang="fi-FI" sz="800" dirty="0">
                <a:hlinkClick r:id="rId2"/>
              </a:rPr>
              <a:t>https://um.fi/agenda-2030-kestavan-kehityksen-tavoitteet</a:t>
            </a:r>
            <a:r>
              <a:rPr lang="fi-FI" sz="800" dirty="0"/>
              <a:t> </a:t>
            </a:r>
          </a:p>
        </p:txBody>
      </p:sp>
    </p:spTree>
    <p:extLst>
      <p:ext uri="{BB962C8B-B14F-4D97-AF65-F5344CB8AC3E}">
        <p14:creationId xmlns:p14="http://schemas.microsoft.com/office/powerpoint/2010/main" val="17818210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7C501-C7A6-F066-79AC-4DB492829C29}"/>
              </a:ext>
            </a:extLst>
          </p:cNvPr>
          <p:cNvSpPr>
            <a:spLocks noGrp="1"/>
          </p:cNvSpPr>
          <p:nvPr>
            <p:ph type="title"/>
          </p:nvPr>
        </p:nvSpPr>
        <p:spPr/>
        <p:txBody>
          <a:bodyPr/>
          <a:lstStyle/>
          <a:p>
            <a:r>
              <a:rPr lang="fi-FI" dirty="0"/>
              <a:t>Ekologinen kestävyys </a:t>
            </a:r>
          </a:p>
        </p:txBody>
      </p:sp>
      <p:sp>
        <p:nvSpPr>
          <p:cNvPr id="3" name="Content Placeholder 2">
            <a:extLst>
              <a:ext uri="{FF2B5EF4-FFF2-40B4-BE49-F238E27FC236}">
                <a16:creationId xmlns:a16="http://schemas.microsoft.com/office/drawing/2014/main" id="{06B169B3-8955-6C5F-C8E0-E47B73344725}"/>
              </a:ext>
            </a:extLst>
          </p:cNvPr>
          <p:cNvSpPr>
            <a:spLocks noGrp="1"/>
          </p:cNvSpPr>
          <p:nvPr>
            <p:ph idx="1"/>
          </p:nvPr>
        </p:nvSpPr>
        <p:spPr/>
        <p:txBody>
          <a:bodyPr>
            <a:normAutofit/>
          </a:bodyPr>
          <a:lstStyle/>
          <a:p>
            <a:pPr marL="0" indent="0">
              <a:buNone/>
            </a:pPr>
            <a:endParaRPr lang="fi-FI" dirty="0"/>
          </a:p>
          <a:p>
            <a:pPr marL="0" indent="0">
              <a:buNone/>
            </a:pPr>
            <a:endParaRPr lang="fi-FI" dirty="0"/>
          </a:p>
          <a:p>
            <a:pPr marL="0" indent="0">
              <a:buNone/>
            </a:pPr>
            <a:endParaRPr lang="fi-FI" dirty="0"/>
          </a:p>
          <a:p>
            <a:pPr marL="0" indent="0">
              <a:buNone/>
            </a:pPr>
            <a:endParaRPr lang="fi-FI" dirty="0"/>
          </a:p>
          <a:p>
            <a:pPr marL="0" indent="0">
              <a:buNone/>
            </a:pPr>
            <a:endParaRPr lang="fi-FI" dirty="0"/>
          </a:p>
          <a:p>
            <a:pPr marL="0" indent="0">
              <a:buNone/>
            </a:pPr>
            <a:endParaRPr lang="fi-FI" dirty="0"/>
          </a:p>
          <a:p>
            <a:pPr marL="0" indent="0">
              <a:buNone/>
            </a:pPr>
            <a:endParaRPr lang="fi-FI" dirty="0"/>
          </a:p>
        </p:txBody>
      </p:sp>
      <p:sp>
        <p:nvSpPr>
          <p:cNvPr id="5" name="TextBox 4">
            <a:extLst>
              <a:ext uri="{FF2B5EF4-FFF2-40B4-BE49-F238E27FC236}">
                <a16:creationId xmlns:a16="http://schemas.microsoft.com/office/drawing/2014/main" id="{9A40A161-494E-3CA9-0C43-013B45400629}"/>
              </a:ext>
            </a:extLst>
          </p:cNvPr>
          <p:cNvSpPr txBox="1"/>
          <p:nvPr/>
        </p:nvSpPr>
        <p:spPr>
          <a:xfrm>
            <a:off x="7763124" y="6500826"/>
            <a:ext cx="4405023" cy="246221"/>
          </a:xfrm>
          <a:prstGeom prst="rect">
            <a:avLst/>
          </a:prstGeom>
          <a:noFill/>
        </p:spPr>
        <p:txBody>
          <a:bodyPr wrap="square" rtlCol="0">
            <a:spAutoFit/>
          </a:bodyPr>
          <a:lstStyle/>
          <a:p>
            <a:r>
              <a:rPr lang="fi-FI" sz="1000" dirty="0"/>
              <a:t>Kuvat: Papunet tai Creative </a:t>
            </a:r>
            <a:r>
              <a:rPr lang="fi-FI" sz="1000" dirty="0" err="1"/>
              <a:t>Commons</a:t>
            </a:r>
            <a:r>
              <a:rPr lang="fi-FI" sz="1000" dirty="0"/>
              <a:t>, mikäli ei ole erikseen mainittu.</a:t>
            </a:r>
          </a:p>
        </p:txBody>
      </p:sp>
    </p:spTree>
    <p:extLst>
      <p:ext uri="{BB962C8B-B14F-4D97-AF65-F5344CB8AC3E}">
        <p14:creationId xmlns:p14="http://schemas.microsoft.com/office/powerpoint/2010/main" val="27949947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FBFA4-B9B0-2A20-F1BB-A00A99268E2D}"/>
              </a:ext>
            </a:extLst>
          </p:cNvPr>
          <p:cNvSpPr>
            <a:spLocks noGrp="1"/>
          </p:cNvSpPr>
          <p:nvPr>
            <p:ph type="title"/>
          </p:nvPr>
        </p:nvSpPr>
        <p:spPr/>
        <p:txBody>
          <a:bodyPr/>
          <a:lstStyle/>
          <a:p>
            <a:r>
              <a:rPr lang="fi-FI" dirty="0"/>
              <a:t>Osaamistavoitteet: Opiskelija…</a:t>
            </a:r>
          </a:p>
        </p:txBody>
      </p:sp>
      <p:sp>
        <p:nvSpPr>
          <p:cNvPr id="3" name="Content Placeholder 2">
            <a:extLst>
              <a:ext uri="{FF2B5EF4-FFF2-40B4-BE49-F238E27FC236}">
                <a16:creationId xmlns:a16="http://schemas.microsoft.com/office/drawing/2014/main" id="{602077EA-AD72-B014-60D2-5A579030B29A}"/>
              </a:ext>
            </a:extLst>
          </p:cNvPr>
          <p:cNvSpPr>
            <a:spLocks noGrp="1"/>
          </p:cNvSpPr>
          <p:nvPr>
            <p:ph idx="1"/>
          </p:nvPr>
        </p:nvSpPr>
        <p:spPr>
          <a:xfrm>
            <a:off x="1316182" y="1817674"/>
            <a:ext cx="4496221" cy="4527467"/>
          </a:xfrm>
        </p:spPr>
        <p:txBody>
          <a:bodyPr>
            <a:noAutofit/>
          </a:bodyPr>
          <a:lstStyle/>
          <a:p>
            <a:pPr algn="l" rtl="0" fontAlgn="base">
              <a:buFont typeface="Arial" panose="020B0604020202020204" pitchFamily="34" charset="0"/>
              <a:buChar char="•"/>
            </a:pPr>
            <a:r>
              <a:rPr lang="fi-FI" sz="1200" b="0" i="0" dirty="0">
                <a:solidFill>
                  <a:srgbClr val="000000"/>
                </a:solidFill>
                <a:effectLst/>
              </a:rPr>
              <a:t>osaa kertoa lyhyesti, mitä kestävä kehitys tarkoittaa (luonnon ja ihmisen hyvinvointi - hyvän elämän oppisäännöt)  </a:t>
            </a:r>
          </a:p>
          <a:p>
            <a:pPr algn="l" rtl="0" fontAlgn="base">
              <a:buFont typeface="Arial" panose="020B0604020202020204" pitchFamily="34" charset="0"/>
              <a:buChar char="•"/>
            </a:pPr>
            <a:r>
              <a:rPr lang="fi-FI" sz="1200" b="0" i="0" dirty="0">
                <a:solidFill>
                  <a:srgbClr val="000000"/>
                </a:solidFill>
                <a:effectLst/>
              </a:rPr>
              <a:t>tuntee Agenda 2030 keskeiset tavoitteet  </a:t>
            </a:r>
          </a:p>
          <a:p>
            <a:pPr algn="l" rtl="0" fontAlgn="base">
              <a:buFont typeface="Arial" panose="020B0604020202020204" pitchFamily="34" charset="0"/>
              <a:buChar char="•"/>
            </a:pPr>
            <a:r>
              <a:rPr lang="fi-FI" sz="1200" b="0" i="0" dirty="0">
                <a:solidFill>
                  <a:srgbClr val="000000"/>
                </a:solidFill>
                <a:effectLst/>
              </a:rPr>
              <a:t>tunnistaa, mitä tarkoittavat ekologinen, taloudellinen, sosiaalinen ja kulttuurinen kestävä kehitys   </a:t>
            </a:r>
          </a:p>
          <a:p>
            <a:pPr algn="l" rtl="0" fontAlgn="base">
              <a:buFont typeface="Arial" panose="020B0604020202020204" pitchFamily="34" charset="0"/>
              <a:buChar char="•"/>
            </a:pPr>
            <a:r>
              <a:rPr lang="fi-FI" sz="1200" b="0" i="0" dirty="0">
                <a:solidFill>
                  <a:srgbClr val="000000"/>
                </a:solidFill>
                <a:effectLst/>
              </a:rPr>
              <a:t>ymmärtää, mitä ilmastonmuutoksella tarkoitetaan   </a:t>
            </a:r>
          </a:p>
          <a:p>
            <a:pPr algn="l" rtl="0" fontAlgn="base">
              <a:buFont typeface="Arial" panose="020B0604020202020204" pitchFamily="34" charset="0"/>
              <a:buChar char="•"/>
            </a:pPr>
            <a:r>
              <a:rPr lang="fi-FI" sz="1200" b="0" i="0" dirty="0">
                <a:solidFill>
                  <a:srgbClr val="000000"/>
                </a:solidFill>
                <a:effectLst/>
              </a:rPr>
              <a:t>ymmärtää, että jokainen voi valinnoillaan vaikuttaa ilmastonmuutoksen hidastamiseen   </a:t>
            </a:r>
          </a:p>
          <a:p>
            <a:pPr algn="l" rtl="0" fontAlgn="base">
              <a:buFont typeface="Arial" panose="020B0604020202020204" pitchFamily="34" charset="0"/>
              <a:buChar char="•"/>
            </a:pPr>
            <a:r>
              <a:rPr lang="fi-FI" sz="1200" b="0" i="0" dirty="0">
                <a:solidFill>
                  <a:srgbClr val="000000"/>
                </a:solidFill>
                <a:effectLst/>
              </a:rPr>
              <a:t>tunnistaa luonnon monimuotoisuuden merkityksen  </a:t>
            </a:r>
          </a:p>
          <a:p>
            <a:pPr algn="l" rtl="0" fontAlgn="base">
              <a:buFont typeface="Arial" panose="020B0604020202020204" pitchFamily="34" charset="0"/>
              <a:buChar char="•"/>
            </a:pPr>
            <a:r>
              <a:rPr lang="fi-FI" sz="1200" b="0" i="0" dirty="0">
                <a:solidFill>
                  <a:srgbClr val="000000"/>
                </a:solidFill>
                <a:effectLst/>
              </a:rPr>
              <a:t>ymmärtää luonnonvarojen rajallisuuden  </a:t>
            </a:r>
          </a:p>
          <a:p>
            <a:pPr algn="l" rtl="0" fontAlgn="base">
              <a:buFont typeface="Arial" panose="020B0604020202020204" pitchFamily="34" charset="0"/>
              <a:buChar char="•"/>
            </a:pPr>
            <a:r>
              <a:rPr lang="fi-FI" sz="1200" b="0" i="0" dirty="0">
                <a:solidFill>
                  <a:srgbClr val="000000"/>
                </a:solidFill>
                <a:effectLst/>
              </a:rPr>
              <a:t>on tehnyt Sitran elämäntapatestin   </a:t>
            </a:r>
          </a:p>
          <a:p>
            <a:pPr algn="l" rtl="0" fontAlgn="base">
              <a:buFont typeface="Arial" panose="020B0604020202020204" pitchFamily="34" charset="0"/>
              <a:buChar char="•"/>
            </a:pPr>
            <a:r>
              <a:rPr lang="fi-FI" sz="1200" b="0" i="0" dirty="0">
                <a:solidFill>
                  <a:srgbClr val="000000"/>
                </a:solidFill>
                <a:effectLst/>
              </a:rPr>
              <a:t>ymmärtää, mitä tarkoittaa hiilen kiertokulku ja siihen liittyvät hiilineutraalisuus ja hiilinielu. </a:t>
            </a:r>
          </a:p>
          <a:p>
            <a:pPr algn="l" rtl="0" fontAlgn="base">
              <a:buFont typeface="Arial" panose="020B0604020202020204" pitchFamily="34" charset="0"/>
              <a:buChar char="•"/>
            </a:pPr>
            <a:r>
              <a:rPr lang="fi-FI" sz="1200" b="0" i="0" dirty="0">
                <a:solidFill>
                  <a:srgbClr val="000000"/>
                </a:solidFill>
                <a:effectLst/>
              </a:rPr>
              <a:t>osaa antaa esimerkin oman elämän valintojen merkityksestä hiilidioksidipäästöjen määrään (hiilijalanjälki) </a:t>
            </a:r>
          </a:p>
        </p:txBody>
      </p:sp>
      <p:sp>
        <p:nvSpPr>
          <p:cNvPr id="4" name="Content Placeholder 2">
            <a:extLst>
              <a:ext uri="{FF2B5EF4-FFF2-40B4-BE49-F238E27FC236}">
                <a16:creationId xmlns:a16="http://schemas.microsoft.com/office/drawing/2014/main" id="{9ECAF188-AC25-A27F-ED26-752215692FCA}"/>
              </a:ext>
            </a:extLst>
          </p:cNvPr>
          <p:cNvSpPr txBox="1">
            <a:spLocks/>
          </p:cNvSpPr>
          <p:nvPr/>
        </p:nvSpPr>
        <p:spPr>
          <a:xfrm>
            <a:off x="6493806" y="1817674"/>
            <a:ext cx="4496221" cy="4527467"/>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fi-FI" sz="1200" dirty="0">
                <a:solidFill>
                  <a:srgbClr val="000000"/>
                </a:solidFill>
              </a:rPr>
              <a:t>ymmärtää kiertotalouden perusperiaatteen  </a:t>
            </a:r>
          </a:p>
          <a:p>
            <a:pPr fontAlgn="base"/>
            <a:r>
              <a:rPr lang="fi-FI" sz="1200" dirty="0">
                <a:solidFill>
                  <a:srgbClr val="000000"/>
                </a:solidFill>
              </a:rPr>
              <a:t>tunnistaa kiertotalouden ja kierrätyksen eron   </a:t>
            </a:r>
          </a:p>
          <a:p>
            <a:pPr fontAlgn="base"/>
            <a:r>
              <a:rPr lang="fi-FI" sz="1200" dirty="0">
                <a:solidFill>
                  <a:srgbClr val="000000"/>
                </a:solidFill>
              </a:rPr>
              <a:t>ymmärtää, mitä tarkoittaa tuotteen tai palvelun elinkaari </a:t>
            </a:r>
          </a:p>
          <a:p>
            <a:pPr fontAlgn="base"/>
            <a:r>
              <a:rPr lang="fi-FI" sz="1200" dirty="0">
                <a:solidFill>
                  <a:srgbClr val="000000"/>
                </a:solidFill>
              </a:rPr>
              <a:t>ymmärtää, mitä tarkoittaa tuotteen tai palvelun energiatehokkuus </a:t>
            </a:r>
          </a:p>
          <a:p>
            <a:pPr fontAlgn="base"/>
            <a:r>
              <a:rPr lang="fi-FI" sz="1200" dirty="0">
                <a:solidFill>
                  <a:srgbClr val="000000"/>
                </a:solidFill>
              </a:rPr>
              <a:t>ymmärtää, mitä tarkoittaa tuotteen tai palvelun materiaalitehokkuus  </a:t>
            </a:r>
          </a:p>
          <a:p>
            <a:pPr fontAlgn="base"/>
            <a:r>
              <a:rPr lang="fi-FI" sz="1200" dirty="0">
                <a:solidFill>
                  <a:srgbClr val="000000"/>
                </a:solidFill>
              </a:rPr>
              <a:t>tunnistaa tärkeimmät ympäristömerkit ja tietää yleisellä tasolla mistä ne kertovat: Euroopan ympäristömerkki, joutsenmerkki, energiamerkintä (EU-maiden yhteinen)  </a:t>
            </a:r>
          </a:p>
          <a:p>
            <a:pPr fontAlgn="base"/>
            <a:r>
              <a:rPr lang="fi-FI" sz="1200" dirty="0">
                <a:solidFill>
                  <a:srgbClr val="000000"/>
                </a:solidFill>
              </a:rPr>
              <a:t>tunnistaa, mitä tarkoitetaan eettisellä valinnalla  </a:t>
            </a:r>
          </a:p>
          <a:p>
            <a:pPr fontAlgn="base"/>
            <a:r>
              <a:rPr lang="fi-FI" sz="1200" dirty="0">
                <a:solidFill>
                  <a:srgbClr val="000000"/>
                </a:solidFill>
              </a:rPr>
              <a:t>ymmärtää, että turvallinen tapa toimia ja hyvä palvelun laatu ovat tärkeä osa eettistä toimintaa  </a:t>
            </a:r>
          </a:p>
          <a:p>
            <a:pPr marL="0" indent="0" fontAlgn="base">
              <a:buFont typeface="Arial" panose="020B0604020202020204" pitchFamily="34" charset="0"/>
              <a:buNone/>
            </a:pPr>
            <a:r>
              <a:rPr lang="fi-FI" sz="1200" b="1" dirty="0">
                <a:solidFill>
                  <a:srgbClr val="000000"/>
                </a:solidFill>
              </a:rPr>
              <a:t>Peruskäsitteet ja -tiedot: </a:t>
            </a:r>
            <a:r>
              <a:rPr lang="fi-FI" sz="1200" dirty="0">
                <a:solidFill>
                  <a:srgbClr val="000000"/>
                </a:solidFill>
              </a:rPr>
              <a:t> Kestävä kehitys: ekologinen, taloudellinen, sosiaalinen ja kulttuurinen, ilmastonmuutos, luonnon monimuotoisuus, luonnonvarat, hiilineutraalius, kiertotalous, elinkaari, energiatehokkuus, materiaalitehokkuus, eettinen valinta.   </a:t>
            </a:r>
          </a:p>
        </p:txBody>
      </p:sp>
    </p:spTree>
    <p:extLst>
      <p:ext uri="{BB962C8B-B14F-4D97-AF65-F5344CB8AC3E}">
        <p14:creationId xmlns:p14="http://schemas.microsoft.com/office/powerpoint/2010/main" val="13286231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38F78-4826-E2CF-5FE0-773A5163BF4C}"/>
              </a:ext>
            </a:extLst>
          </p:cNvPr>
          <p:cNvSpPr>
            <a:spLocks noGrp="1"/>
          </p:cNvSpPr>
          <p:nvPr>
            <p:ph type="title"/>
          </p:nvPr>
        </p:nvSpPr>
        <p:spPr/>
        <p:txBody>
          <a:bodyPr/>
          <a:lstStyle/>
          <a:p>
            <a:r>
              <a:rPr lang="fi-FI" dirty="0"/>
              <a:t>Ekologinen kestävyys ja tavoitteet</a:t>
            </a:r>
          </a:p>
        </p:txBody>
      </p:sp>
      <p:pic>
        <p:nvPicPr>
          <p:cNvPr id="4" name="Picture 3" descr="A picture containing shape&#10;&#10;Description automatically generated">
            <a:extLst>
              <a:ext uri="{FF2B5EF4-FFF2-40B4-BE49-F238E27FC236}">
                <a16:creationId xmlns:a16="http://schemas.microsoft.com/office/drawing/2014/main" id="{DC32AE4B-4F6D-5718-784F-FFC8B0B96F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63273" y="66823"/>
            <a:ext cx="1073820" cy="1073820"/>
          </a:xfrm>
          <a:prstGeom prst="rect">
            <a:avLst/>
          </a:prstGeom>
        </p:spPr>
      </p:pic>
      <p:pic>
        <p:nvPicPr>
          <p:cNvPr id="5" name="Picture 4" descr="A picture containing icon&#10;&#10;Description automatically generated">
            <a:extLst>
              <a:ext uri="{FF2B5EF4-FFF2-40B4-BE49-F238E27FC236}">
                <a16:creationId xmlns:a16="http://schemas.microsoft.com/office/drawing/2014/main" id="{F1899AC8-8C45-A16E-C430-E17762DC18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63273" y="1189046"/>
            <a:ext cx="1073820" cy="1073820"/>
          </a:xfrm>
          <a:prstGeom prst="rect">
            <a:avLst/>
          </a:prstGeom>
        </p:spPr>
      </p:pic>
      <p:pic>
        <p:nvPicPr>
          <p:cNvPr id="6" name="Picture 5" descr="A picture containing icon&#10;&#10;Description automatically generated">
            <a:extLst>
              <a:ext uri="{FF2B5EF4-FFF2-40B4-BE49-F238E27FC236}">
                <a16:creationId xmlns:a16="http://schemas.microsoft.com/office/drawing/2014/main" id="{508E4865-8770-8615-9EC6-111C878F1D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63273" y="2304961"/>
            <a:ext cx="1073820" cy="1073820"/>
          </a:xfrm>
          <a:prstGeom prst="rect">
            <a:avLst/>
          </a:prstGeom>
        </p:spPr>
      </p:pic>
      <p:pic>
        <p:nvPicPr>
          <p:cNvPr id="7" name="Picture 6" descr="A picture containing graphical user interface&#10;&#10;Description automatically generated">
            <a:extLst>
              <a:ext uri="{FF2B5EF4-FFF2-40B4-BE49-F238E27FC236}">
                <a16:creationId xmlns:a16="http://schemas.microsoft.com/office/drawing/2014/main" id="{01CDE3F7-7189-487D-AE99-79A41CC9ABB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75818" y="3427113"/>
            <a:ext cx="1061275" cy="1061275"/>
          </a:xfrm>
          <a:prstGeom prst="rect">
            <a:avLst/>
          </a:prstGeom>
        </p:spPr>
      </p:pic>
      <p:pic>
        <p:nvPicPr>
          <p:cNvPr id="8" name="Picture 7" descr="Icon&#10;&#10;Description automatically generated">
            <a:extLst>
              <a:ext uri="{FF2B5EF4-FFF2-40B4-BE49-F238E27FC236}">
                <a16:creationId xmlns:a16="http://schemas.microsoft.com/office/drawing/2014/main" id="{92E1DED5-DFA3-B21F-1034-A3093846EAE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88363" y="4536791"/>
            <a:ext cx="1061275" cy="1061275"/>
          </a:xfrm>
          <a:prstGeom prst="rect">
            <a:avLst/>
          </a:prstGeom>
        </p:spPr>
      </p:pic>
      <p:pic>
        <p:nvPicPr>
          <p:cNvPr id="9" name="Picture 8" descr="Graphical user interface, application, icon&#10;&#10;Description automatically generated">
            <a:extLst>
              <a:ext uri="{FF2B5EF4-FFF2-40B4-BE49-F238E27FC236}">
                <a16:creationId xmlns:a16="http://schemas.microsoft.com/office/drawing/2014/main" id="{065F3A24-CFE8-B0C1-10E6-A329ADD414A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88363" y="5646325"/>
            <a:ext cx="1061275" cy="1061275"/>
          </a:xfrm>
          <a:prstGeom prst="rect">
            <a:avLst/>
          </a:prstGeom>
        </p:spPr>
      </p:pic>
      <p:sp>
        <p:nvSpPr>
          <p:cNvPr id="10" name="Content Placeholder 2">
            <a:extLst>
              <a:ext uri="{FF2B5EF4-FFF2-40B4-BE49-F238E27FC236}">
                <a16:creationId xmlns:a16="http://schemas.microsoft.com/office/drawing/2014/main" id="{C0DCE191-B9FB-1BAC-8352-AB12C85BB61D}"/>
              </a:ext>
            </a:extLst>
          </p:cNvPr>
          <p:cNvSpPr>
            <a:spLocks noGrp="1"/>
          </p:cNvSpPr>
          <p:nvPr>
            <p:ph sz="half" idx="1"/>
          </p:nvPr>
        </p:nvSpPr>
        <p:spPr>
          <a:xfrm>
            <a:off x="1316181" y="1988990"/>
            <a:ext cx="7994073" cy="4349079"/>
          </a:xfrm>
        </p:spPr>
        <p:txBody>
          <a:bodyPr>
            <a:normAutofit fontScale="62500" lnSpcReduction="20000"/>
          </a:bodyPr>
          <a:lstStyle/>
          <a:p>
            <a:pPr marL="514350" indent="-514350">
              <a:buAutoNum type="arabicPlain" startAt="6"/>
            </a:pPr>
            <a:r>
              <a:rPr lang="fi-FI" dirty="0"/>
              <a:t>Varmistaa veden saanti ja kestävä käyttö sekä </a:t>
            </a:r>
            <a:r>
              <a:rPr lang="fi-FI" dirty="0" err="1"/>
              <a:t>sanitaatio</a:t>
            </a:r>
            <a:r>
              <a:rPr lang="fi-FI" dirty="0"/>
              <a:t> kaikille.</a:t>
            </a:r>
            <a:br>
              <a:rPr lang="fi-FI" dirty="0"/>
            </a:br>
            <a:endParaRPr lang="fi-FI" dirty="0"/>
          </a:p>
          <a:p>
            <a:pPr marL="514350" indent="-514350">
              <a:buAutoNum type="arabicPlain" startAt="6"/>
            </a:pPr>
            <a:r>
              <a:rPr lang="fi-FI" dirty="0"/>
              <a:t>Varmistaa edullinen, luotettava ja uudenaikainen energia kaikille. </a:t>
            </a:r>
            <a:br>
              <a:rPr lang="fi-FI" dirty="0"/>
            </a:br>
            <a:endParaRPr lang="fi-FI" dirty="0"/>
          </a:p>
          <a:p>
            <a:pPr marL="514350" indent="-514350">
              <a:buAutoNum type="arabicPlain" startAt="12"/>
            </a:pPr>
            <a:r>
              <a:rPr lang="fi-FI" dirty="0"/>
              <a:t>Varmistaa kulutus -ja tuotantotapojen kestävyys. </a:t>
            </a:r>
            <a:br>
              <a:rPr lang="fi-FI" dirty="0"/>
            </a:br>
            <a:r>
              <a:rPr lang="fi-FI" dirty="0"/>
              <a:t>Varmistaa kuluttamisen vastuullisuus.</a:t>
            </a:r>
            <a:br>
              <a:rPr lang="fi-FI" dirty="0"/>
            </a:br>
            <a:endParaRPr lang="fi-FI" dirty="0"/>
          </a:p>
          <a:p>
            <a:pPr marL="514350" indent="-514350">
              <a:buAutoNum type="arabicPlain" startAt="12"/>
            </a:pPr>
            <a:r>
              <a:rPr lang="fi-FI" dirty="0"/>
              <a:t>Toimia kiireellisesti ilmastonmuutosta ja sen vaikutuksia vastaan.</a:t>
            </a:r>
            <a:br>
              <a:rPr lang="fi-FI" dirty="0"/>
            </a:br>
            <a:endParaRPr lang="fi-FI" dirty="0"/>
          </a:p>
          <a:p>
            <a:pPr marL="514350" indent="-514350">
              <a:buAutoNum type="arabicPlain" startAt="12"/>
            </a:pPr>
            <a:r>
              <a:rPr lang="fi-FI" dirty="0"/>
              <a:t>Suojella meriä ja merten tarjoamia luonnonvaroja. </a:t>
            </a:r>
            <a:br>
              <a:rPr lang="fi-FI" dirty="0"/>
            </a:br>
            <a:r>
              <a:rPr lang="fi-FI" dirty="0"/>
              <a:t>Edistää niiden kestävää käyttöä.</a:t>
            </a:r>
            <a:br>
              <a:rPr lang="fi-FI" dirty="0"/>
            </a:br>
            <a:endParaRPr lang="fi-FI" dirty="0"/>
          </a:p>
          <a:p>
            <a:pPr marL="514350" indent="-514350">
              <a:buAutoNum type="arabicPlain" startAt="12"/>
            </a:pPr>
            <a:r>
              <a:rPr lang="fi-FI" dirty="0"/>
              <a:t>Suojella ja palauttaa ennalleen maaekosysteemejä. Edistää niiden kestävää käyttöä. </a:t>
            </a:r>
            <a:br>
              <a:rPr lang="fi-FI" dirty="0"/>
            </a:br>
            <a:r>
              <a:rPr lang="fi-FI" dirty="0"/>
              <a:t>Pysäyttää maaperän köyhtyminen. </a:t>
            </a:r>
            <a:br>
              <a:rPr lang="fi-FI" dirty="0"/>
            </a:br>
            <a:r>
              <a:rPr lang="fi-FI" dirty="0"/>
              <a:t>Pysäyttää luonnon monimuotoisuuden häviäminen.</a:t>
            </a:r>
          </a:p>
        </p:txBody>
      </p:sp>
    </p:spTree>
    <p:extLst>
      <p:ext uri="{BB962C8B-B14F-4D97-AF65-F5344CB8AC3E}">
        <p14:creationId xmlns:p14="http://schemas.microsoft.com/office/powerpoint/2010/main" val="38209444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E0DA61D-24BD-06D9-45E4-2EFCA097246E}"/>
              </a:ext>
            </a:extLst>
          </p:cNvPr>
          <p:cNvSpPr>
            <a:spLocks noGrp="1"/>
          </p:cNvSpPr>
          <p:nvPr>
            <p:ph type="title"/>
          </p:nvPr>
        </p:nvSpPr>
        <p:spPr/>
        <p:txBody>
          <a:bodyPr/>
          <a:lstStyle/>
          <a:p>
            <a:r>
              <a:rPr lang="fi-FI" dirty="0"/>
              <a:t>Mistä energiaa?</a:t>
            </a:r>
          </a:p>
        </p:txBody>
      </p:sp>
      <p:sp>
        <p:nvSpPr>
          <p:cNvPr id="3" name="Alaotsikko 2">
            <a:extLst>
              <a:ext uri="{FF2B5EF4-FFF2-40B4-BE49-F238E27FC236}">
                <a16:creationId xmlns:a16="http://schemas.microsoft.com/office/drawing/2014/main" id="{EAAC850E-C8C9-D2C2-02E0-3A1C4B5F5070}"/>
              </a:ext>
            </a:extLst>
          </p:cNvPr>
          <p:cNvSpPr>
            <a:spLocks noGrp="1"/>
          </p:cNvSpPr>
          <p:nvPr>
            <p:ph type="subTitle" idx="1"/>
          </p:nvPr>
        </p:nvSpPr>
        <p:spPr>
          <a:xfrm>
            <a:off x="1316181" y="2324070"/>
            <a:ext cx="6810677" cy="3834976"/>
          </a:xfrm>
        </p:spPr>
        <p:txBody>
          <a:bodyPr>
            <a:normAutofit lnSpcReduction="10000"/>
          </a:bodyPr>
          <a:lstStyle/>
          <a:p>
            <a:r>
              <a:rPr lang="fi-FI" dirty="0"/>
              <a:t>Mene parin tai ryhmän kanssa kolmen eri sähköyhtiön verkkosivuille (internetsivuille). Voit mennä esim. seuraaville sivuille:</a:t>
            </a:r>
          </a:p>
          <a:p>
            <a:r>
              <a:rPr lang="fi-FI" dirty="0">
                <a:hlinkClick r:id="rId2"/>
              </a:rPr>
              <a:t>www.oomi.fi</a:t>
            </a:r>
            <a:r>
              <a:rPr lang="fi-FI" dirty="0"/>
              <a:t>, </a:t>
            </a:r>
            <a:r>
              <a:rPr lang="fi-FI" dirty="0">
                <a:hlinkClick r:id="rId3"/>
              </a:rPr>
              <a:t>www.fortum.fi</a:t>
            </a:r>
            <a:r>
              <a:rPr lang="fi-FI" dirty="0"/>
              <a:t>, </a:t>
            </a:r>
            <a:r>
              <a:rPr lang="fi-FI" dirty="0">
                <a:hlinkClick r:id="rId4"/>
              </a:rPr>
              <a:t>www.helen.fi</a:t>
            </a:r>
            <a:r>
              <a:rPr lang="fi-FI" dirty="0"/>
              <a:t>, </a:t>
            </a:r>
            <a:r>
              <a:rPr lang="fi-FI" dirty="0">
                <a:hlinkClick r:id="rId5"/>
              </a:rPr>
              <a:t>www.elenia.fi</a:t>
            </a:r>
            <a:r>
              <a:rPr lang="fi-FI" dirty="0"/>
              <a:t>, </a:t>
            </a:r>
            <a:r>
              <a:rPr lang="fi-FI" dirty="0">
                <a:hlinkClick r:id="rId6"/>
              </a:rPr>
              <a:t>www.vaasansahko.fi</a:t>
            </a:r>
            <a:r>
              <a:rPr lang="fi-FI" dirty="0"/>
              <a:t> </a:t>
            </a:r>
          </a:p>
          <a:p>
            <a:r>
              <a:rPr lang="fi-FI" dirty="0"/>
              <a:t>Etsi verkkosivuilta ”Uusiutuva energia”.</a:t>
            </a:r>
          </a:p>
          <a:p>
            <a:r>
              <a:rPr lang="fi-FI" dirty="0"/>
              <a:t>Mistä saadaan uusiutuvaa energiaa?</a:t>
            </a:r>
          </a:p>
          <a:p>
            <a:r>
              <a:rPr lang="fi-FI" dirty="0"/>
              <a:t>Mitä uusiutuva energia maksaa eri sähköyhtiöissä?</a:t>
            </a:r>
          </a:p>
          <a:p>
            <a:endParaRPr lang="fi-FI" dirty="0"/>
          </a:p>
        </p:txBody>
      </p:sp>
      <p:pic>
        <p:nvPicPr>
          <p:cNvPr id="2050" name="Picture 2" descr="Tuulimyllyt, Sateenkaari, Kentät">
            <a:extLst>
              <a:ext uri="{FF2B5EF4-FFF2-40B4-BE49-F238E27FC236}">
                <a16:creationId xmlns:a16="http://schemas.microsoft.com/office/drawing/2014/main" id="{7BF6CED5-076B-022A-71B1-74DF983D598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57328" y="247184"/>
            <a:ext cx="3238411" cy="2157942"/>
          </a:xfrm>
          <a:prstGeom prst="rect">
            <a:avLst/>
          </a:prstGeom>
          <a:noFill/>
          <a:extLst>
            <a:ext uri="{909E8E84-426E-40DD-AFC4-6F175D3DCCD1}">
              <a14:hiddenFill xmlns:a14="http://schemas.microsoft.com/office/drawing/2010/main">
                <a:solidFill>
                  <a:srgbClr val="FFFFFF"/>
                </a:solidFill>
              </a14:hiddenFill>
            </a:ext>
          </a:extLst>
        </p:spPr>
      </p:pic>
      <p:sp>
        <p:nvSpPr>
          <p:cNvPr id="5" name="Tekstiruutu 4">
            <a:extLst>
              <a:ext uri="{FF2B5EF4-FFF2-40B4-BE49-F238E27FC236}">
                <a16:creationId xmlns:a16="http://schemas.microsoft.com/office/drawing/2014/main" id="{FBD39026-51A5-784F-9A60-35FA3E9F8D1A}"/>
              </a:ext>
            </a:extLst>
          </p:cNvPr>
          <p:cNvSpPr txBox="1"/>
          <p:nvPr/>
        </p:nvSpPr>
        <p:spPr>
          <a:xfrm>
            <a:off x="9141032" y="2024517"/>
            <a:ext cx="2618402" cy="338554"/>
          </a:xfrm>
          <a:prstGeom prst="rect">
            <a:avLst/>
          </a:prstGeom>
          <a:noFill/>
        </p:spPr>
        <p:txBody>
          <a:bodyPr wrap="square">
            <a:spAutoFit/>
          </a:bodyPr>
          <a:lstStyle/>
          <a:p>
            <a:r>
              <a:rPr lang="fi-FI" sz="800" dirty="0">
                <a:hlinkClick r:id="rId8"/>
              </a:rPr>
              <a:t>Tuulimyllyt Sateenkaari Kentät - Ilmainen valokuva </a:t>
            </a:r>
            <a:r>
              <a:rPr lang="fi-FI" sz="800" dirty="0" err="1">
                <a:hlinkClick r:id="rId8"/>
              </a:rPr>
              <a:t>Pixabayssa</a:t>
            </a:r>
            <a:r>
              <a:rPr lang="fi-FI" sz="800" dirty="0">
                <a:hlinkClick r:id="rId8"/>
              </a:rPr>
              <a:t> - </a:t>
            </a:r>
            <a:r>
              <a:rPr lang="fi-FI" sz="800" dirty="0" err="1">
                <a:hlinkClick r:id="rId8"/>
              </a:rPr>
              <a:t>Pixabay</a:t>
            </a:r>
            <a:endParaRPr lang="fi-FI" sz="800" dirty="0"/>
          </a:p>
        </p:txBody>
      </p:sp>
      <p:pic>
        <p:nvPicPr>
          <p:cNvPr id="2052" name="Picture 4" descr="Vesivoimala, Voimalaitos, Vesivoimaa">
            <a:extLst>
              <a:ext uri="{FF2B5EF4-FFF2-40B4-BE49-F238E27FC236}">
                <a16:creationId xmlns:a16="http://schemas.microsoft.com/office/drawing/2014/main" id="{A5A854B6-6261-6A0D-E5EA-59907856C48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57327" y="2445003"/>
            <a:ext cx="3238411" cy="2157942"/>
          </a:xfrm>
          <a:prstGeom prst="rect">
            <a:avLst/>
          </a:prstGeom>
          <a:noFill/>
          <a:extLst>
            <a:ext uri="{909E8E84-426E-40DD-AFC4-6F175D3DCCD1}">
              <a14:hiddenFill xmlns:a14="http://schemas.microsoft.com/office/drawing/2010/main">
                <a:solidFill>
                  <a:srgbClr val="FFFFFF"/>
                </a:solidFill>
              </a14:hiddenFill>
            </a:ext>
          </a:extLst>
        </p:spPr>
      </p:pic>
      <p:sp>
        <p:nvSpPr>
          <p:cNvPr id="7" name="Tekstiruutu 6">
            <a:extLst>
              <a:ext uri="{FF2B5EF4-FFF2-40B4-BE49-F238E27FC236}">
                <a16:creationId xmlns:a16="http://schemas.microsoft.com/office/drawing/2014/main" id="{65E3020A-CCD8-DD43-5EDE-944457A93FD8}"/>
              </a:ext>
            </a:extLst>
          </p:cNvPr>
          <p:cNvSpPr txBox="1"/>
          <p:nvPr/>
        </p:nvSpPr>
        <p:spPr>
          <a:xfrm>
            <a:off x="8757328" y="4264391"/>
            <a:ext cx="3129872" cy="338554"/>
          </a:xfrm>
          <a:prstGeom prst="rect">
            <a:avLst/>
          </a:prstGeom>
          <a:noFill/>
        </p:spPr>
        <p:txBody>
          <a:bodyPr wrap="square">
            <a:spAutoFit/>
          </a:bodyPr>
          <a:lstStyle/>
          <a:p>
            <a:r>
              <a:rPr lang="fi-FI" sz="800" dirty="0">
                <a:hlinkClick r:id="rId10"/>
              </a:rPr>
              <a:t>Vesivoimala Voimalaitos Vesivoimaa - Ilmainen valokuva </a:t>
            </a:r>
            <a:r>
              <a:rPr lang="fi-FI" sz="800" dirty="0" err="1">
                <a:hlinkClick r:id="rId10"/>
              </a:rPr>
              <a:t>Pixabayssa</a:t>
            </a:r>
            <a:r>
              <a:rPr lang="fi-FI" sz="800" dirty="0">
                <a:hlinkClick r:id="rId10"/>
              </a:rPr>
              <a:t> - </a:t>
            </a:r>
            <a:r>
              <a:rPr lang="fi-FI" sz="800" dirty="0" err="1">
                <a:hlinkClick r:id="rId10"/>
              </a:rPr>
              <a:t>Pixabay</a:t>
            </a:r>
            <a:endParaRPr lang="fi-FI" sz="800" dirty="0"/>
          </a:p>
        </p:txBody>
      </p:sp>
      <p:pic>
        <p:nvPicPr>
          <p:cNvPr id="2054" name="Picture 6" descr="Aurinkosähköjärjestelmä, Aurinko">
            <a:extLst>
              <a:ext uri="{FF2B5EF4-FFF2-40B4-BE49-F238E27FC236}">
                <a16:creationId xmlns:a16="http://schemas.microsoft.com/office/drawing/2014/main" id="{4071BF4C-3BEF-1F37-D8DD-6C5764EE148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757327" y="4642822"/>
            <a:ext cx="3238411" cy="2074735"/>
          </a:xfrm>
          <a:prstGeom prst="rect">
            <a:avLst/>
          </a:prstGeom>
          <a:noFill/>
          <a:extLst>
            <a:ext uri="{909E8E84-426E-40DD-AFC4-6F175D3DCCD1}">
              <a14:hiddenFill xmlns:a14="http://schemas.microsoft.com/office/drawing/2010/main">
                <a:solidFill>
                  <a:srgbClr val="FFFFFF"/>
                </a:solidFill>
              </a14:hiddenFill>
            </a:ext>
          </a:extLst>
        </p:spPr>
      </p:pic>
      <p:sp>
        <p:nvSpPr>
          <p:cNvPr id="9" name="Tekstiruutu 8">
            <a:extLst>
              <a:ext uri="{FF2B5EF4-FFF2-40B4-BE49-F238E27FC236}">
                <a16:creationId xmlns:a16="http://schemas.microsoft.com/office/drawing/2014/main" id="{9C66CBEF-7B2D-152C-6B46-EEB2C4E477BD}"/>
              </a:ext>
            </a:extLst>
          </p:cNvPr>
          <p:cNvSpPr txBox="1"/>
          <p:nvPr/>
        </p:nvSpPr>
        <p:spPr>
          <a:xfrm>
            <a:off x="8757327" y="6379003"/>
            <a:ext cx="3453669" cy="338554"/>
          </a:xfrm>
          <a:prstGeom prst="rect">
            <a:avLst/>
          </a:prstGeom>
          <a:noFill/>
        </p:spPr>
        <p:txBody>
          <a:bodyPr wrap="square">
            <a:spAutoFit/>
          </a:bodyPr>
          <a:lstStyle/>
          <a:p>
            <a:r>
              <a:rPr lang="fi-FI" sz="800" dirty="0">
                <a:hlinkClick r:id="rId12"/>
              </a:rPr>
              <a:t>Aurinkosähköjärjestelmä Aurinko - Ilmainen valokuva </a:t>
            </a:r>
            <a:r>
              <a:rPr lang="fi-FI" sz="800" dirty="0" err="1">
                <a:hlinkClick r:id="rId12"/>
              </a:rPr>
              <a:t>Pixabayssa</a:t>
            </a:r>
            <a:r>
              <a:rPr lang="fi-FI" sz="800" dirty="0">
                <a:hlinkClick r:id="rId12"/>
              </a:rPr>
              <a:t> - </a:t>
            </a:r>
            <a:r>
              <a:rPr lang="fi-FI" sz="800" dirty="0" err="1">
                <a:hlinkClick r:id="rId12"/>
              </a:rPr>
              <a:t>Pixabay</a:t>
            </a:r>
            <a:endParaRPr lang="fi-FI" sz="800" dirty="0"/>
          </a:p>
        </p:txBody>
      </p:sp>
    </p:spTree>
    <p:extLst>
      <p:ext uri="{BB962C8B-B14F-4D97-AF65-F5344CB8AC3E}">
        <p14:creationId xmlns:p14="http://schemas.microsoft.com/office/powerpoint/2010/main" val="402565086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851C4-475F-41E2-C7D2-EB1A272919DE}"/>
              </a:ext>
            </a:extLst>
          </p:cNvPr>
          <p:cNvSpPr>
            <a:spLocks noGrp="1"/>
          </p:cNvSpPr>
          <p:nvPr>
            <p:ph type="title"/>
          </p:nvPr>
        </p:nvSpPr>
        <p:spPr/>
        <p:txBody>
          <a:bodyPr/>
          <a:lstStyle/>
          <a:p>
            <a:r>
              <a:rPr lang="fi-FI" dirty="0" err="1"/>
              <a:t>Vatuullisuus</a:t>
            </a:r>
            <a:endParaRPr lang="fi-FI" dirty="0"/>
          </a:p>
        </p:txBody>
      </p:sp>
      <p:sp>
        <p:nvSpPr>
          <p:cNvPr id="3" name="Content Placeholder 2">
            <a:extLst>
              <a:ext uri="{FF2B5EF4-FFF2-40B4-BE49-F238E27FC236}">
                <a16:creationId xmlns:a16="http://schemas.microsoft.com/office/drawing/2014/main" id="{9784ED2B-1C55-ABFF-AD2E-56FBA035B485}"/>
              </a:ext>
            </a:extLst>
          </p:cNvPr>
          <p:cNvSpPr>
            <a:spLocks noGrp="1"/>
          </p:cNvSpPr>
          <p:nvPr>
            <p:ph idx="1"/>
          </p:nvPr>
        </p:nvSpPr>
        <p:spPr>
          <a:xfrm>
            <a:off x="1316182" y="1825625"/>
            <a:ext cx="9839498" cy="4351338"/>
          </a:xfrm>
        </p:spPr>
        <p:txBody>
          <a:bodyPr/>
          <a:lstStyle/>
          <a:p>
            <a:pPr marL="0" indent="0">
              <a:buNone/>
            </a:pPr>
            <a:r>
              <a:rPr lang="fi-FI" u="sng" dirty="0"/>
              <a:t>Kaikilla</a:t>
            </a:r>
            <a:r>
              <a:rPr lang="fi-FI" dirty="0"/>
              <a:t> on vastuu toimia oikein.</a:t>
            </a:r>
          </a:p>
          <a:p>
            <a:pPr marL="0" indent="0">
              <a:buNone/>
            </a:pPr>
            <a:r>
              <a:rPr lang="fi-FI" u="sng" dirty="0"/>
              <a:t>Yrityksellä tai organisaatiolla </a:t>
            </a:r>
            <a:r>
              <a:rPr lang="fi-FI" dirty="0"/>
              <a:t>(esim. koulu, yhdistys,…) on vastuu sen omista vaikutuksista muihin ihmisiin, ympäristöön ja yhteiskuntaan. Vastuullinen yritys kunnioittaa ihmisoikeuksia ja haluaa toimia ympäristöystävällisesti.</a:t>
            </a:r>
          </a:p>
          <a:p>
            <a:pPr marL="0" indent="0">
              <a:buNone/>
            </a:pPr>
            <a:r>
              <a:rPr lang="fi-FI" u="sng" dirty="0"/>
              <a:t>Vastuullinen kuluttaja </a:t>
            </a:r>
            <a:r>
              <a:rPr lang="fi-FI" dirty="0"/>
              <a:t>miettii vaikutuksia ympäristöön, kun hän päättää mitä ostaa.</a:t>
            </a:r>
          </a:p>
        </p:txBody>
      </p:sp>
    </p:spTree>
    <p:extLst>
      <p:ext uri="{BB962C8B-B14F-4D97-AF65-F5344CB8AC3E}">
        <p14:creationId xmlns:p14="http://schemas.microsoft.com/office/powerpoint/2010/main" val="32699905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isällön paikkamerkki 4">
            <a:extLst>
              <a:ext uri="{FF2B5EF4-FFF2-40B4-BE49-F238E27FC236}">
                <a16:creationId xmlns:a16="http://schemas.microsoft.com/office/drawing/2014/main" id="{2C97AB7D-B680-224C-D7B6-B690774117AF}"/>
              </a:ext>
            </a:extLst>
          </p:cNvPr>
          <p:cNvSpPr>
            <a:spLocks noGrp="1"/>
          </p:cNvSpPr>
          <p:nvPr>
            <p:ph sz="half" idx="2"/>
          </p:nvPr>
        </p:nvSpPr>
        <p:spPr>
          <a:xfrm>
            <a:off x="1316181" y="2382608"/>
            <a:ext cx="5066145" cy="3547872"/>
          </a:xfrm>
        </p:spPr>
        <p:txBody>
          <a:bodyPr vert="horz" lIns="91440" tIns="45720" rIns="91440" bIns="45720" rtlCol="0" anchor="t">
            <a:normAutofit fontScale="92500" lnSpcReduction="10000"/>
          </a:bodyPr>
          <a:lstStyle/>
          <a:p>
            <a:r>
              <a:rPr lang="en-US" sz="2200" dirty="0" err="1"/>
              <a:t>Luonto</a:t>
            </a:r>
            <a:r>
              <a:rPr lang="en-US" sz="2200" dirty="0"/>
              <a:t> on </a:t>
            </a:r>
            <a:r>
              <a:rPr lang="en-US" sz="2200" dirty="0" err="1"/>
              <a:t>on</a:t>
            </a:r>
            <a:r>
              <a:rPr lang="en-US" sz="2200" dirty="0"/>
              <a:t> </a:t>
            </a:r>
            <a:r>
              <a:rPr lang="en-US" sz="2200" dirty="0" err="1"/>
              <a:t>ihmisen</a:t>
            </a:r>
            <a:r>
              <a:rPr lang="en-US" sz="2200" dirty="0"/>
              <a:t> </a:t>
            </a:r>
            <a:r>
              <a:rPr lang="en-US" sz="2200" dirty="0" err="1"/>
              <a:t>ympärillä</a:t>
            </a:r>
            <a:r>
              <a:rPr lang="en-US" sz="2200" dirty="0"/>
              <a:t>:</a:t>
            </a:r>
          </a:p>
          <a:p>
            <a:pPr marL="0" indent="0">
              <a:buNone/>
            </a:pPr>
            <a:endParaRPr lang="en-US" sz="2200" dirty="0"/>
          </a:p>
          <a:p>
            <a:r>
              <a:rPr lang="en-US" sz="2200" dirty="0" err="1"/>
              <a:t>Metsät</a:t>
            </a:r>
            <a:r>
              <a:rPr lang="en-US" sz="2200" dirty="0"/>
              <a:t>, </a:t>
            </a:r>
            <a:r>
              <a:rPr lang="en-US" sz="2200" dirty="0" err="1"/>
              <a:t>kasvit</a:t>
            </a:r>
            <a:r>
              <a:rPr lang="en-US" sz="2200" dirty="0"/>
              <a:t>, </a:t>
            </a:r>
            <a:r>
              <a:rPr lang="en-US" sz="2200" dirty="0" err="1"/>
              <a:t>eläimet</a:t>
            </a:r>
            <a:r>
              <a:rPr lang="en-US" sz="2200" dirty="0"/>
              <a:t>, </a:t>
            </a:r>
            <a:r>
              <a:rPr lang="en-US" sz="2200" dirty="0" err="1"/>
              <a:t>bakteerit</a:t>
            </a:r>
            <a:endParaRPr lang="en-US" sz="2200" dirty="0"/>
          </a:p>
          <a:p>
            <a:endParaRPr lang="en-US" sz="2200" dirty="0"/>
          </a:p>
          <a:p>
            <a:r>
              <a:rPr lang="en-US" sz="2200" dirty="0" err="1"/>
              <a:t>Vesi</a:t>
            </a:r>
            <a:r>
              <a:rPr lang="en-US" sz="2200" dirty="0"/>
              <a:t>, </a:t>
            </a:r>
            <a:r>
              <a:rPr lang="en-US" sz="2200" dirty="0" err="1"/>
              <a:t>ilma</a:t>
            </a:r>
            <a:r>
              <a:rPr lang="en-US" sz="2200" dirty="0"/>
              <a:t>, maa, </a:t>
            </a:r>
            <a:r>
              <a:rPr lang="en-US" sz="2200" dirty="0" err="1"/>
              <a:t>kivi</a:t>
            </a:r>
            <a:endParaRPr lang="en-US" sz="2200" dirty="0"/>
          </a:p>
          <a:p>
            <a:endParaRPr lang="en-US" sz="2200" dirty="0"/>
          </a:p>
          <a:p>
            <a:pPr marL="0" indent="0">
              <a:buNone/>
            </a:pPr>
            <a:r>
              <a:rPr lang="en-US" sz="2200" dirty="0" err="1"/>
              <a:t>Luonnonmukainen</a:t>
            </a:r>
            <a:r>
              <a:rPr lang="en-US" sz="2200" dirty="0"/>
              <a:t>, </a:t>
            </a:r>
            <a:r>
              <a:rPr lang="en-US" sz="2200" dirty="0" err="1"/>
              <a:t>lyhenne</a:t>
            </a:r>
            <a:r>
              <a:rPr lang="en-US" sz="2200" dirty="0"/>
              <a:t> </a:t>
            </a:r>
            <a:r>
              <a:rPr lang="en-US" sz="2200" dirty="0" err="1"/>
              <a:t>luomu</a:t>
            </a:r>
            <a:r>
              <a:rPr lang="en-US" sz="2200" dirty="0"/>
              <a:t>: </a:t>
            </a:r>
            <a:br>
              <a:rPr lang="en-US" sz="2200" dirty="0"/>
            </a:br>
            <a:r>
              <a:rPr lang="en-US" sz="2200" dirty="0" err="1">
                <a:effectLst/>
              </a:rPr>
              <a:t>luonnollisuus</a:t>
            </a:r>
            <a:r>
              <a:rPr lang="en-US" sz="2200" dirty="0">
                <a:effectLst/>
              </a:rPr>
              <a:t>, </a:t>
            </a:r>
            <a:r>
              <a:rPr lang="en-US" sz="2200" dirty="0" err="1">
                <a:effectLst/>
              </a:rPr>
              <a:t>luontoa</a:t>
            </a:r>
            <a:r>
              <a:rPr lang="en-US" sz="2200" dirty="0">
                <a:effectLst/>
              </a:rPr>
              <a:t> </a:t>
            </a:r>
            <a:r>
              <a:rPr lang="en-US" sz="2200" dirty="0" err="1">
                <a:effectLst/>
              </a:rPr>
              <a:t>säästävä</a:t>
            </a:r>
            <a:r>
              <a:rPr lang="en-US" sz="2200" dirty="0">
                <a:effectLst/>
              </a:rPr>
              <a:t>, </a:t>
            </a:r>
            <a:br>
              <a:rPr lang="en-US" sz="2200" dirty="0">
                <a:effectLst/>
              </a:rPr>
            </a:br>
            <a:r>
              <a:rPr lang="en-US" sz="2200" dirty="0" err="1">
                <a:effectLst/>
              </a:rPr>
              <a:t>ei</a:t>
            </a:r>
            <a:r>
              <a:rPr lang="en-US" sz="2200" dirty="0">
                <a:effectLst/>
              </a:rPr>
              <a:t> </a:t>
            </a:r>
            <a:r>
              <a:rPr lang="en-US" sz="2200" dirty="0" err="1">
                <a:effectLst/>
              </a:rPr>
              <a:t>tuhoa</a:t>
            </a:r>
            <a:r>
              <a:rPr lang="en-US" sz="2200" dirty="0">
                <a:effectLst/>
              </a:rPr>
              <a:t> </a:t>
            </a:r>
            <a:r>
              <a:rPr lang="en-US" sz="2200" dirty="0" err="1">
                <a:effectLst/>
              </a:rPr>
              <a:t>luontoa</a:t>
            </a:r>
            <a:endParaRPr lang="en-US" sz="2200" dirty="0"/>
          </a:p>
        </p:txBody>
      </p:sp>
      <p:pic>
        <p:nvPicPr>
          <p:cNvPr id="8" name="Sisällön paikkamerkki 7" descr="Kuva, joka sisältää kohteen piirros, kuvitus, luonnos, Animoidut lastenohjelmat&#10;&#10;Kuvaus luotu automaattisesti">
            <a:extLst>
              <a:ext uri="{FF2B5EF4-FFF2-40B4-BE49-F238E27FC236}">
                <a16:creationId xmlns:a16="http://schemas.microsoft.com/office/drawing/2014/main" id="{88BFA82A-7AEE-C2A1-7A7F-F6A01F9BD0A1}"/>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5244" t="7589" r="8626"/>
          <a:stretch/>
        </p:blipFill>
        <p:spPr>
          <a:xfrm>
            <a:off x="6382326" y="2024517"/>
            <a:ext cx="3799604" cy="3811740"/>
          </a:xfrm>
          <a:prstGeom prst="rect">
            <a:avLst/>
          </a:prstGeom>
        </p:spPr>
      </p:pic>
      <p:sp>
        <p:nvSpPr>
          <p:cNvPr id="6" name="Otsikko 1">
            <a:extLst>
              <a:ext uri="{FF2B5EF4-FFF2-40B4-BE49-F238E27FC236}">
                <a16:creationId xmlns:a16="http://schemas.microsoft.com/office/drawing/2014/main" id="{D21295A3-3DBC-E157-F9AD-1D66FBA6D658}"/>
              </a:ext>
            </a:extLst>
          </p:cNvPr>
          <p:cNvSpPr txBox="1">
            <a:spLocks/>
          </p:cNvSpPr>
          <p:nvPr/>
        </p:nvSpPr>
        <p:spPr>
          <a:xfrm>
            <a:off x="1316182" y="698954"/>
            <a:ext cx="9559636" cy="1325563"/>
          </a:xfrm>
          <a:prstGeom prst="rect">
            <a:avLst/>
          </a:prstGeom>
        </p:spPr>
        <p:txBody>
          <a:bodyPr vert="horz" lIns="91440" tIns="45720" rIns="91440" bIns="45720" rtlCol="0" anchor="ctr">
            <a:noAutofit/>
          </a:bodyPr>
          <a:lstStyle>
            <a:lvl1pPr algn="l" defTabSz="914400" rtl="0" eaLnBrk="1" latinLnBrk="0" hangingPunct="1">
              <a:lnSpc>
                <a:spcPct val="100000"/>
              </a:lnSpc>
              <a:spcBef>
                <a:spcPct val="0"/>
              </a:spcBef>
              <a:buNone/>
              <a:defRPr sz="4000" kern="1200">
                <a:solidFill>
                  <a:schemeClr val="accent6"/>
                </a:solidFill>
                <a:latin typeface="Arial Black" panose="020B0A04020102020204" pitchFamily="34" charset="0"/>
                <a:ea typeface="+mj-ea"/>
                <a:cs typeface="+mj-cs"/>
              </a:defRPr>
            </a:lvl1pPr>
          </a:lstStyle>
          <a:p>
            <a:r>
              <a:rPr lang="fi-FI" dirty="0"/>
              <a:t>Luonnon monimuotoisuus </a:t>
            </a:r>
          </a:p>
        </p:txBody>
      </p:sp>
      <p:sp>
        <p:nvSpPr>
          <p:cNvPr id="2" name="TextBox 1">
            <a:extLst>
              <a:ext uri="{FF2B5EF4-FFF2-40B4-BE49-F238E27FC236}">
                <a16:creationId xmlns:a16="http://schemas.microsoft.com/office/drawing/2014/main" id="{106CDE25-47A6-A1A1-4BE4-D4D78321175D}"/>
              </a:ext>
            </a:extLst>
          </p:cNvPr>
          <p:cNvSpPr txBox="1"/>
          <p:nvPr/>
        </p:nvSpPr>
        <p:spPr>
          <a:xfrm>
            <a:off x="10320664" y="6528170"/>
            <a:ext cx="1778442" cy="246221"/>
          </a:xfrm>
          <a:prstGeom prst="rect">
            <a:avLst/>
          </a:prstGeom>
          <a:noFill/>
        </p:spPr>
        <p:txBody>
          <a:bodyPr wrap="square" rtlCol="0">
            <a:spAutoFit/>
          </a:bodyPr>
          <a:lstStyle/>
          <a:p>
            <a:r>
              <a:rPr lang="fi-FI" sz="1000" dirty="0"/>
              <a:t>Kuvat: </a:t>
            </a:r>
            <a:r>
              <a:rPr lang="fi-FI" sz="1000" dirty="0">
                <a:hlinkClick r:id="rId3"/>
              </a:rPr>
              <a:t>Papunet Kuvapankki</a:t>
            </a:r>
            <a:endParaRPr lang="fi-FI" sz="1000" dirty="0"/>
          </a:p>
        </p:txBody>
      </p:sp>
    </p:spTree>
    <p:extLst>
      <p:ext uri="{BB962C8B-B14F-4D97-AF65-F5344CB8AC3E}">
        <p14:creationId xmlns:p14="http://schemas.microsoft.com/office/powerpoint/2010/main" val="16724954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isällön paikkamerkki 3"/>
          <p:cNvPicPr>
            <a:picLocks noChangeAspect="1"/>
          </p:cNvPicPr>
          <p:nvPr/>
        </p:nvPicPr>
        <p:blipFill rotWithShape="1">
          <a:blip r:embed="rId2">
            <a:extLst>
              <a:ext uri="{28A0092B-C50C-407E-A947-70E740481C1C}">
                <a14:useLocalDpi xmlns:a14="http://schemas.microsoft.com/office/drawing/2010/main" val="0"/>
              </a:ext>
            </a:extLst>
          </a:blip>
          <a:srcRect l="22650" r="20736" b="1"/>
          <a:stretch/>
        </p:blipFill>
        <p:spPr>
          <a:xfrm>
            <a:off x="20" y="10"/>
            <a:ext cx="4041316" cy="4193753"/>
          </a:xfrm>
          <a:custGeom>
            <a:avLst/>
            <a:gdLst/>
            <a:ahLst/>
            <a:cxnLst/>
            <a:rect l="l" t="t" r="r" b="b"/>
            <a:pathLst>
              <a:path w="4041336" h="4193763">
                <a:moveTo>
                  <a:pt x="0" y="0"/>
                </a:moveTo>
                <a:lnTo>
                  <a:pt x="4019848" y="0"/>
                </a:lnTo>
                <a:lnTo>
                  <a:pt x="4021195" y="11419"/>
                </a:lnTo>
                <a:cubicBezTo>
                  <a:pt x="4036145" y="95184"/>
                  <a:pt x="4033611" y="180091"/>
                  <a:pt x="4037665" y="264364"/>
                </a:cubicBezTo>
                <a:cubicBezTo>
                  <a:pt x="4042480" y="367421"/>
                  <a:pt x="4036399" y="470858"/>
                  <a:pt x="4034118" y="574168"/>
                </a:cubicBezTo>
                <a:cubicBezTo>
                  <a:pt x="4032344" y="662121"/>
                  <a:pt x="4023602" y="749948"/>
                  <a:pt x="4026263" y="838028"/>
                </a:cubicBezTo>
                <a:cubicBezTo>
                  <a:pt x="4026453" y="841074"/>
                  <a:pt x="4026453" y="844120"/>
                  <a:pt x="4026263" y="847166"/>
                </a:cubicBezTo>
                <a:cubicBezTo>
                  <a:pt x="4018154" y="944003"/>
                  <a:pt x="4018154" y="1041348"/>
                  <a:pt x="4026263" y="1138186"/>
                </a:cubicBezTo>
                <a:cubicBezTo>
                  <a:pt x="4028835" y="1178494"/>
                  <a:pt x="4028113" y="1218943"/>
                  <a:pt x="4024109" y="1259137"/>
                </a:cubicBezTo>
                <a:cubicBezTo>
                  <a:pt x="4020308" y="1310285"/>
                  <a:pt x="4008145" y="1362194"/>
                  <a:pt x="4016887" y="1412960"/>
                </a:cubicBezTo>
                <a:cubicBezTo>
                  <a:pt x="4022576" y="1454780"/>
                  <a:pt x="4025705" y="1496916"/>
                  <a:pt x="4026263" y="1539116"/>
                </a:cubicBezTo>
                <a:cubicBezTo>
                  <a:pt x="4030697" y="1633542"/>
                  <a:pt x="4026516" y="1728475"/>
                  <a:pt x="4024869" y="1823155"/>
                </a:cubicBezTo>
                <a:cubicBezTo>
                  <a:pt x="4023095" y="1933446"/>
                  <a:pt x="4025883" y="2043737"/>
                  <a:pt x="4017014" y="2154154"/>
                </a:cubicBezTo>
                <a:cubicBezTo>
                  <a:pt x="4012136" y="2243351"/>
                  <a:pt x="4012136" y="2332751"/>
                  <a:pt x="4017014" y="2421948"/>
                </a:cubicBezTo>
                <a:cubicBezTo>
                  <a:pt x="4019421" y="2503683"/>
                  <a:pt x="4031711" y="2584656"/>
                  <a:pt x="4029684" y="2667279"/>
                </a:cubicBezTo>
                <a:cubicBezTo>
                  <a:pt x="4027276" y="2763608"/>
                  <a:pt x="4015874" y="2859684"/>
                  <a:pt x="4019421" y="2956268"/>
                </a:cubicBezTo>
                <a:cubicBezTo>
                  <a:pt x="4021068" y="3002339"/>
                  <a:pt x="4021195" y="3048410"/>
                  <a:pt x="4022082" y="3094480"/>
                </a:cubicBezTo>
                <a:cubicBezTo>
                  <a:pt x="4023222" y="3149943"/>
                  <a:pt x="4033231" y="3205278"/>
                  <a:pt x="4027656" y="3260614"/>
                </a:cubicBezTo>
                <a:cubicBezTo>
                  <a:pt x="4018408" y="3352883"/>
                  <a:pt x="3994462" y="3443628"/>
                  <a:pt x="4009412" y="3538181"/>
                </a:cubicBezTo>
                <a:cubicBezTo>
                  <a:pt x="4017647" y="3590217"/>
                  <a:pt x="4026896" y="3642380"/>
                  <a:pt x="4031711" y="3694923"/>
                </a:cubicBezTo>
                <a:cubicBezTo>
                  <a:pt x="4035892" y="3741882"/>
                  <a:pt x="4046407" y="3789603"/>
                  <a:pt x="4038425" y="3836308"/>
                </a:cubicBezTo>
                <a:cubicBezTo>
                  <a:pt x="4031584" y="3876287"/>
                  <a:pt x="4035131" y="3916266"/>
                  <a:pt x="4029810" y="3956245"/>
                </a:cubicBezTo>
                <a:cubicBezTo>
                  <a:pt x="4022842" y="4008661"/>
                  <a:pt x="4019168" y="4061966"/>
                  <a:pt x="4013847" y="4114764"/>
                </a:cubicBezTo>
                <a:lnTo>
                  <a:pt x="4010970" y="4161894"/>
                </a:lnTo>
                <a:lnTo>
                  <a:pt x="4002764" y="4161042"/>
                </a:lnTo>
                <a:cubicBezTo>
                  <a:pt x="3957904" y="4159210"/>
                  <a:pt x="3912934" y="4160186"/>
                  <a:pt x="3868108" y="4163980"/>
                </a:cubicBezTo>
                <a:cubicBezTo>
                  <a:pt x="3637072" y="4178737"/>
                  <a:pt x="3405779" y="4172076"/>
                  <a:pt x="3174741" y="4175341"/>
                </a:cubicBezTo>
                <a:cubicBezTo>
                  <a:pt x="2865668" y="4179782"/>
                  <a:pt x="2556851" y="4168420"/>
                  <a:pt x="2247906" y="4167376"/>
                </a:cubicBezTo>
                <a:cubicBezTo>
                  <a:pt x="2184582" y="4167115"/>
                  <a:pt x="2121002" y="4170510"/>
                  <a:pt x="2057934" y="4175733"/>
                </a:cubicBezTo>
                <a:cubicBezTo>
                  <a:pt x="1970560" y="4182786"/>
                  <a:pt x="1884336" y="4173905"/>
                  <a:pt x="1797729" y="4165547"/>
                </a:cubicBezTo>
                <a:cubicBezTo>
                  <a:pt x="1693340" y="4155492"/>
                  <a:pt x="1589207" y="4164372"/>
                  <a:pt x="1485458" y="4175995"/>
                </a:cubicBezTo>
                <a:cubicBezTo>
                  <a:pt x="1307344" y="4195571"/>
                  <a:pt x="1127888" y="4198979"/>
                  <a:pt x="949185" y="4186181"/>
                </a:cubicBezTo>
                <a:cubicBezTo>
                  <a:pt x="751793" y="4172468"/>
                  <a:pt x="554529" y="4174950"/>
                  <a:pt x="357136" y="4175995"/>
                </a:cubicBezTo>
                <a:lnTo>
                  <a:pt x="0" y="4175060"/>
                </a:lnTo>
                <a:close/>
              </a:path>
            </a:pathLst>
          </a:custGeom>
        </p:spPr>
      </p:pic>
      <p:pic>
        <p:nvPicPr>
          <p:cNvPr id="5" name="Sisällön paikkamerkki 4"/>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r="3" b="1613"/>
          <a:stretch/>
        </p:blipFill>
        <p:spPr>
          <a:xfrm>
            <a:off x="1" y="4267200"/>
            <a:ext cx="4051081" cy="2590800"/>
          </a:xfrm>
          <a:custGeom>
            <a:avLst/>
            <a:gdLst/>
            <a:ahLst/>
            <a:cxnLst/>
            <a:rect l="l" t="t" r="r" b="b"/>
            <a:pathLst>
              <a:path w="4051081" h="2496030">
                <a:moveTo>
                  <a:pt x="2464753" y="4"/>
                </a:moveTo>
                <a:cubicBezTo>
                  <a:pt x="2509518" y="-78"/>
                  <a:pt x="2554292" y="1163"/>
                  <a:pt x="2599067" y="4428"/>
                </a:cubicBezTo>
                <a:cubicBezTo>
                  <a:pt x="2749817" y="17813"/>
                  <a:pt x="2901270" y="21079"/>
                  <a:pt x="3052443" y="14222"/>
                </a:cubicBezTo>
                <a:cubicBezTo>
                  <a:pt x="3173923" y="5694"/>
                  <a:pt x="3295774" y="4206"/>
                  <a:pt x="3417420" y="9782"/>
                </a:cubicBezTo>
                <a:cubicBezTo>
                  <a:pt x="3530764" y="16442"/>
                  <a:pt x="3644108" y="23233"/>
                  <a:pt x="3757835" y="19315"/>
                </a:cubicBezTo>
                <a:cubicBezTo>
                  <a:pt x="3803121" y="17748"/>
                  <a:pt x="3847768" y="15789"/>
                  <a:pt x="3892671" y="13177"/>
                </a:cubicBezTo>
                <a:cubicBezTo>
                  <a:pt x="3933972" y="9619"/>
                  <a:pt x="3975386" y="7938"/>
                  <a:pt x="4016790" y="8134"/>
                </a:cubicBezTo>
                <a:lnTo>
                  <a:pt x="4034037" y="8999"/>
                </a:lnTo>
                <a:lnTo>
                  <a:pt x="4035370" y="62503"/>
                </a:lnTo>
                <a:cubicBezTo>
                  <a:pt x="4033549" y="118790"/>
                  <a:pt x="4026390" y="174983"/>
                  <a:pt x="4020562" y="231143"/>
                </a:cubicBezTo>
                <a:cubicBezTo>
                  <a:pt x="4014860" y="285717"/>
                  <a:pt x="4006498" y="343464"/>
                  <a:pt x="4019168" y="393470"/>
                </a:cubicBezTo>
                <a:cubicBezTo>
                  <a:pt x="4042480" y="482184"/>
                  <a:pt x="4024236" y="566457"/>
                  <a:pt x="4014100" y="651618"/>
                </a:cubicBezTo>
                <a:cubicBezTo>
                  <a:pt x="4001874" y="734926"/>
                  <a:pt x="4003635" y="819681"/>
                  <a:pt x="4019295" y="902406"/>
                </a:cubicBezTo>
                <a:cubicBezTo>
                  <a:pt x="4031711" y="960787"/>
                  <a:pt x="4031711" y="1020184"/>
                  <a:pt x="4033231" y="1078946"/>
                </a:cubicBezTo>
                <a:cubicBezTo>
                  <a:pt x="4034118" y="1115753"/>
                  <a:pt x="4020562" y="1153193"/>
                  <a:pt x="4011566" y="1189872"/>
                </a:cubicBezTo>
                <a:cubicBezTo>
                  <a:pt x="3995476" y="1256123"/>
                  <a:pt x="3989648" y="1323388"/>
                  <a:pt x="4011566" y="1387989"/>
                </a:cubicBezTo>
                <a:cubicBezTo>
                  <a:pt x="4042100" y="1477465"/>
                  <a:pt x="4059584" y="1566941"/>
                  <a:pt x="4046914" y="1661622"/>
                </a:cubicBezTo>
                <a:cubicBezTo>
                  <a:pt x="4039566" y="1720003"/>
                  <a:pt x="4037919" y="1779654"/>
                  <a:pt x="4026896" y="1837274"/>
                </a:cubicBezTo>
                <a:cubicBezTo>
                  <a:pt x="4008779" y="1932843"/>
                  <a:pt x="4015240" y="2027776"/>
                  <a:pt x="4029684" y="2121948"/>
                </a:cubicBezTo>
                <a:cubicBezTo>
                  <a:pt x="4039832" y="2200637"/>
                  <a:pt x="4040934" y="2280226"/>
                  <a:pt x="4032978" y="2359155"/>
                </a:cubicBezTo>
                <a:lnTo>
                  <a:pt x="4023519" y="2496030"/>
                </a:lnTo>
                <a:lnTo>
                  <a:pt x="0" y="2496030"/>
                </a:lnTo>
                <a:lnTo>
                  <a:pt x="0" y="12459"/>
                </a:lnTo>
                <a:lnTo>
                  <a:pt x="17104" y="15006"/>
                </a:lnTo>
                <a:cubicBezTo>
                  <a:pt x="83627" y="15006"/>
                  <a:pt x="150022" y="12263"/>
                  <a:pt x="216416" y="7824"/>
                </a:cubicBezTo>
                <a:cubicBezTo>
                  <a:pt x="361434" y="-156"/>
                  <a:pt x="506837" y="3162"/>
                  <a:pt x="651370" y="17748"/>
                </a:cubicBezTo>
                <a:cubicBezTo>
                  <a:pt x="753623" y="25440"/>
                  <a:pt x="856335" y="24213"/>
                  <a:pt x="958396" y="14092"/>
                </a:cubicBezTo>
                <a:cubicBezTo>
                  <a:pt x="1145682" y="-1710"/>
                  <a:pt x="1332584" y="10958"/>
                  <a:pt x="1519486" y="21666"/>
                </a:cubicBezTo>
                <a:cubicBezTo>
                  <a:pt x="1700504" y="32113"/>
                  <a:pt x="1881394" y="24408"/>
                  <a:pt x="2062411" y="17487"/>
                </a:cubicBezTo>
                <a:cubicBezTo>
                  <a:pt x="2196255" y="12394"/>
                  <a:pt x="2330459" y="249"/>
                  <a:pt x="2464753" y="4"/>
                </a:cubicBezTo>
                <a:close/>
              </a:path>
            </a:pathLst>
          </a:custGeom>
        </p:spPr>
      </p:pic>
      <p:sp>
        <p:nvSpPr>
          <p:cNvPr id="3" name="Sisällön paikkamerkki 2"/>
          <p:cNvSpPr>
            <a:spLocks noGrp="1"/>
          </p:cNvSpPr>
          <p:nvPr>
            <p:ph sz="half" idx="1"/>
          </p:nvPr>
        </p:nvSpPr>
        <p:spPr>
          <a:xfrm>
            <a:off x="4568265" y="2481468"/>
            <a:ext cx="6894576" cy="3822192"/>
          </a:xfrm>
        </p:spPr>
        <p:txBody>
          <a:bodyPr vert="horz" lIns="91440" tIns="45720" rIns="91440" bIns="45720" rtlCol="0">
            <a:normAutofit fontScale="92500" lnSpcReduction="10000"/>
          </a:bodyPr>
          <a:lstStyle/>
          <a:p>
            <a:pPr marL="0" indent="0">
              <a:buNone/>
            </a:pPr>
            <a:r>
              <a:rPr lang="en-US" sz="2200" b="1" dirty="0" err="1"/>
              <a:t>Monimuotoisuus</a:t>
            </a:r>
            <a:r>
              <a:rPr lang="en-US" sz="2200" b="1" dirty="0"/>
              <a:t>	=	</a:t>
            </a:r>
            <a:r>
              <a:rPr lang="en-US" sz="2200" dirty="0" err="1"/>
              <a:t>Erilaisuus</a:t>
            </a:r>
            <a:br>
              <a:rPr lang="en-US" sz="2200" dirty="0"/>
            </a:br>
            <a:br>
              <a:rPr lang="en-US" sz="2200" dirty="0"/>
            </a:br>
            <a:r>
              <a:rPr lang="en-US" sz="2200" dirty="0"/>
              <a:t>Se, </a:t>
            </a:r>
            <a:r>
              <a:rPr lang="en-US" sz="2200" dirty="0" err="1"/>
              <a:t>että</a:t>
            </a:r>
            <a:r>
              <a:rPr lang="en-US" sz="2200" dirty="0"/>
              <a:t> </a:t>
            </a:r>
            <a:r>
              <a:rPr lang="en-US" sz="2200" dirty="0" err="1"/>
              <a:t>luonnossa</a:t>
            </a:r>
            <a:r>
              <a:rPr lang="en-US" sz="2200" dirty="0"/>
              <a:t> on </a:t>
            </a:r>
            <a:r>
              <a:rPr lang="en-US" sz="2200" dirty="0" err="1"/>
              <a:t>paljon</a:t>
            </a:r>
            <a:r>
              <a:rPr lang="en-US" sz="2200" dirty="0"/>
              <a:t> </a:t>
            </a:r>
            <a:r>
              <a:rPr lang="en-US" sz="2200" dirty="0" err="1"/>
              <a:t>erilaisia</a:t>
            </a:r>
            <a:r>
              <a:rPr lang="en-US" sz="2200" dirty="0"/>
              <a:t> </a:t>
            </a:r>
            <a:r>
              <a:rPr lang="en-US" sz="2200" dirty="0" err="1"/>
              <a:t>kasveja</a:t>
            </a:r>
            <a:r>
              <a:rPr lang="en-US" sz="2200" dirty="0"/>
              <a:t> ja </a:t>
            </a:r>
            <a:r>
              <a:rPr lang="en-US" sz="2200" dirty="0" err="1"/>
              <a:t>eläimiä</a:t>
            </a:r>
            <a:r>
              <a:rPr lang="en-US" sz="2200" dirty="0"/>
              <a:t>.</a:t>
            </a:r>
            <a:br>
              <a:rPr lang="en-US" sz="2200" dirty="0"/>
            </a:br>
            <a:endParaRPr lang="en-US" sz="2200" dirty="0"/>
          </a:p>
          <a:p>
            <a:r>
              <a:rPr lang="en-US" sz="2200" dirty="0" err="1"/>
              <a:t>Luonnon</a:t>
            </a:r>
            <a:r>
              <a:rPr lang="en-US" sz="2200" dirty="0"/>
              <a:t> </a:t>
            </a:r>
            <a:r>
              <a:rPr lang="en-US" sz="2200" dirty="0" err="1"/>
              <a:t>monimuotoisuutta</a:t>
            </a:r>
            <a:r>
              <a:rPr lang="en-US" sz="2200" dirty="0"/>
              <a:t> on </a:t>
            </a:r>
            <a:r>
              <a:rPr lang="en-US" sz="2200" dirty="0" err="1"/>
              <a:t>suojeltava</a:t>
            </a:r>
            <a:r>
              <a:rPr lang="en-US" sz="2200" dirty="0"/>
              <a:t>, </a:t>
            </a:r>
            <a:r>
              <a:rPr lang="en-US" sz="2200" dirty="0" err="1"/>
              <a:t>jotta</a:t>
            </a:r>
            <a:r>
              <a:rPr lang="en-US" sz="2200" dirty="0"/>
              <a:t> </a:t>
            </a:r>
            <a:r>
              <a:rPr lang="en-US" sz="2200" dirty="0" err="1"/>
              <a:t>elämä</a:t>
            </a:r>
            <a:r>
              <a:rPr lang="en-US" sz="2200" dirty="0"/>
              <a:t> </a:t>
            </a:r>
            <a:r>
              <a:rPr lang="en-US" sz="2200" dirty="0" err="1"/>
              <a:t>maapallolla</a:t>
            </a:r>
            <a:r>
              <a:rPr lang="en-US" sz="2200" dirty="0"/>
              <a:t> </a:t>
            </a:r>
            <a:r>
              <a:rPr lang="en-US" sz="2200" dirty="0" err="1"/>
              <a:t>voidaan</a:t>
            </a:r>
            <a:r>
              <a:rPr lang="en-US" sz="2200" dirty="0"/>
              <a:t> </a:t>
            </a:r>
            <a:r>
              <a:rPr lang="en-US" sz="2200" dirty="0" err="1"/>
              <a:t>varmistaa</a:t>
            </a:r>
            <a:r>
              <a:rPr lang="en-US" sz="2200" dirty="0"/>
              <a:t>.</a:t>
            </a:r>
          </a:p>
          <a:p>
            <a:r>
              <a:rPr lang="en-US" sz="2200" dirty="0" err="1"/>
              <a:t>Suojelua</a:t>
            </a:r>
            <a:r>
              <a:rPr lang="en-US" sz="2200" dirty="0"/>
              <a:t> </a:t>
            </a:r>
            <a:r>
              <a:rPr lang="en-US" sz="2200" dirty="0" err="1"/>
              <a:t>tarvitaan</a:t>
            </a:r>
            <a:r>
              <a:rPr lang="en-US" sz="2200" dirty="0"/>
              <a:t>, </a:t>
            </a:r>
            <a:r>
              <a:rPr lang="en-US" sz="2200" dirty="0" err="1"/>
              <a:t>koska</a:t>
            </a:r>
            <a:r>
              <a:rPr lang="en-US" sz="2200" dirty="0"/>
              <a:t> </a:t>
            </a:r>
            <a:r>
              <a:rPr lang="en-US" sz="2200" dirty="0" err="1"/>
              <a:t>monet</a:t>
            </a:r>
            <a:r>
              <a:rPr lang="en-US" sz="2200" dirty="0"/>
              <a:t> </a:t>
            </a:r>
            <a:r>
              <a:rPr lang="en-US" sz="2200" dirty="0" err="1"/>
              <a:t>eliöt</a:t>
            </a:r>
            <a:r>
              <a:rPr lang="en-US" sz="2200" dirty="0"/>
              <a:t> ja </a:t>
            </a:r>
            <a:r>
              <a:rPr lang="en-US" sz="2200" dirty="0" err="1"/>
              <a:t>elinympäristöt</a:t>
            </a:r>
            <a:r>
              <a:rPr lang="en-US" sz="2200" dirty="0"/>
              <a:t> </a:t>
            </a:r>
            <a:r>
              <a:rPr lang="en-US" sz="2200" dirty="0" err="1"/>
              <a:t>ovat</a:t>
            </a:r>
            <a:r>
              <a:rPr lang="en-US" sz="2200" dirty="0"/>
              <a:t> </a:t>
            </a:r>
            <a:r>
              <a:rPr lang="en-US" sz="2200" dirty="0" err="1"/>
              <a:t>vaarassa</a:t>
            </a:r>
            <a:r>
              <a:rPr lang="en-US" sz="2200" dirty="0"/>
              <a:t> </a:t>
            </a:r>
            <a:r>
              <a:rPr lang="en-US" sz="2200" dirty="0" err="1"/>
              <a:t>ihmisten</a:t>
            </a:r>
            <a:r>
              <a:rPr lang="en-US" sz="2200" dirty="0"/>
              <a:t> </a:t>
            </a:r>
            <a:r>
              <a:rPr lang="en-US" sz="2200" dirty="0" err="1"/>
              <a:t>haitallisen</a:t>
            </a:r>
            <a:r>
              <a:rPr lang="en-US" sz="2200" dirty="0"/>
              <a:t> </a:t>
            </a:r>
            <a:r>
              <a:rPr lang="en-US" sz="2200" dirty="0" err="1"/>
              <a:t>toiminnan</a:t>
            </a:r>
            <a:r>
              <a:rPr lang="en-US" sz="2200" dirty="0"/>
              <a:t> </a:t>
            </a:r>
            <a:r>
              <a:rPr lang="en-US" sz="2200" dirty="0" err="1"/>
              <a:t>takia</a:t>
            </a:r>
            <a:r>
              <a:rPr lang="en-US" sz="2200" dirty="0"/>
              <a:t>.</a:t>
            </a:r>
          </a:p>
          <a:p>
            <a:r>
              <a:rPr lang="en-US" sz="2200" dirty="0" err="1"/>
              <a:t>Luonnon</a:t>
            </a:r>
            <a:r>
              <a:rPr lang="en-US" sz="2200" dirty="0"/>
              <a:t> </a:t>
            </a:r>
            <a:r>
              <a:rPr lang="en-US" sz="2200" dirty="0" err="1"/>
              <a:t>monimuotoisuus</a:t>
            </a:r>
            <a:r>
              <a:rPr lang="en-US" sz="2200" dirty="0"/>
              <a:t> </a:t>
            </a:r>
            <a:r>
              <a:rPr lang="en-US" sz="2200" dirty="0" err="1"/>
              <a:t>turvataan</a:t>
            </a:r>
            <a:r>
              <a:rPr lang="en-US" sz="2200" dirty="0"/>
              <a:t>, </a:t>
            </a:r>
            <a:r>
              <a:rPr lang="en-US" sz="2200" dirty="0" err="1"/>
              <a:t>kun</a:t>
            </a:r>
            <a:r>
              <a:rPr lang="en-US" sz="2200" dirty="0"/>
              <a:t> </a:t>
            </a:r>
            <a:r>
              <a:rPr lang="en-US" sz="2200" dirty="0" err="1"/>
              <a:t>rauhoitetaan</a:t>
            </a:r>
            <a:r>
              <a:rPr lang="en-US" sz="2200" dirty="0"/>
              <a:t> </a:t>
            </a:r>
            <a:r>
              <a:rPr lang="en-US" sz="2200" dirty="0" err="1"/>
              <a:t>luonnonsuojelualueita</a:t>
            </a:r>
            <a:r>
              <a:rPr lang="en-US" sz="2200" dirty="0"/>
              <a:t>, </a:t>
            </a:r>
            <a:r>
              <a:rPr lang="en-US" sz="2200" dirty="0" err="1"/>
              <a:t>suojellaan</a:t>
            </a:r>
            <a:r>
              <a:rPr lang="en-US" sz="2200" dirty="0"/>
              <a:t> </a:t>
            </a:r>
            <a:r>
              <a:rPr lang="en-US" sz="2200" dirty="0" err="1"/>
              <a:t>kasveja</a:t>
            </a:r>
            <a:r>
              <a:rPr lang="en-US" sz="2200" dirty="0"/>
              <a:t> ja </a:t>
            </a:r>
            <a:r>
              <a:rPr lang="en-US" sz="2200" dirty="0" err="1"/>
              <a:t>eläimiä</a:t>
            </a:r>
            <a:r>
              <a:rPr lang="en-US" sz="2200" dirty="0"/>
              <a:t>. </a:t>
            </a:r>
            <a:r>
              <a:rPr lang="en-US" sz="2200" dirty="0" err="1"/>
              <a:t>Luonnonsuojelualueilla</a:t>
            </a:r>
            <a:r>
              <a:rPr lang="en-US" sz="2200" dirty="0"/>
              <a:t> </a:t>
            </a:r>
            <a:r>
              <a:rPr lang="en-US" sz="2200" dirty="0" err="1"/>
              <a:t>voi</a:t>
            </a:r>
            <a:r>
              <a:rPr lang="en-US" sz="2200" dirty="0"/>
              <a:t> olla </a:t>
            </a:r>
            <a:r>
              <a:rPr lang="en-US" sz="2200" dirty="0" err="1"/>
              <a:t>esimerkiksi</a:t>
            </a:r>
            <a:r>
              <a:rPr lang="en-US" sz="2200" dirty="0"/>
              <a:t> </a:t>
            </a:r>
            <a:r>
              <a:rPr lang="en-US" sz="2200" dirty="0" err="1"/>
              <a:t>metsää</a:t>
            </a:r>
            <a:r>
              <a:rPr lang="en-US" sz="2200" dirty="0"/>
              <a:t>, </a:t>
            </a:r>
            <a:r>
              <a:rPr lang="en-US" sz="2200" dirty="0" err="1"/>
              <a:t>suota</a:t>
            </a:r>
            <a:r>
              <a:rPr lang="en-US" sz="2200" dirty="0"/>
              <a:t>, </a:t>
            </a:r>
            <a:r>
              <a:rPr lang="en-US" sz="2200" dirty="0" err="1"/>
              <a:t>merta</a:t>
            </a:r>
            <a:r>
              <a:rPr lang="en-US" sz="2200" dirty="0"/>
              <a:t> ja </a:t>
            </a:r>
            <a:r>
              <a:rPr lang="en-US" sz="2200" dirty="0" err="1"/>
              <a:t>järviä</a:t>
            </a:r>
            <a:r>
              <a:rPr lang="en-US" sz="2200" dirty="0"/>
              <a:t>. </a:t>
            </a:r>
            <a:r>
              <a:rPr lang="en-US" sz="2200" dirty="0" err="1"/>
              <a:t>Niissä</a:t>
            </a:r>
            <a:r>
              <a:rPr lang="en-US" sz="2200" dirty="0"/>
              <a:t> </a:t>
            </a:r>
            <a:r>
              <a:rPr lang="en-US" sz="2200" dirty="0" err="1"/>
              <a:t>elää</a:t>
            </a:r>
            <a:r>
              <a:rPr lang="en-US" sz="2200" dirty="0"/>
              <a:t> </a:t>
            </a:r>
            <a:r>
              <a:rPr lang="en-US" sz="2200" dirty="0" err="1"/>
              <a:t>monenlaisia</a:t>
            </a:r>
            <a:r>
              <a:rPr lang="en-US" sz="2200" dirty="0"/>
              <a:t> </a:t>
            </a:r>
            <a:r>
              <a:rPr lang="en-US" sz="2200" dirty="0" err="1"/>
              <a:t>eläimiä</a:t>
            </a:r>
            <a:r>
              <a:rPr lang="en-US" sz="2200" dirty="0"/>
              <a:t>.</a:t>
            </a:r>
          </a:p>
          <a:p>
            <a:endParaRPr lang="en-US" sz="2200" dirty="0"/>
          </a:p>
        </p:txBody>
      </p:sp>
      <p:sp>
        <p:nvSpPr>
          <p:cNvPr id="8" name="Otsikko 1">
            <a:extLst>
              <a:ext uri="{FF2B5EF4-FFF2-40B4-BE49-F238E27FC236}">
                <a16:creationId xmlns:a16="http://schemas.microsoft.com/office/drawing/2014/main" id="{8FADA115-56FE-64E2-2306-34198B4F48E1}"/>
              </a:ext>
            </a:extLst>
          </p:cNvPr>
          <p:cNvSpPr txBox="1">
            <a:spLocks/>
          </p:cNvSpPr>
          <p:nvPr/>
        </p:nvSpPr>
        <p:spPr>
          <a:xfrm>
            <a:off x="4568265" y="554340"/>
            <a:ext cx="5044862" cy="1325563"/>
          </a:xfrm>
          <a:prstGeom prst="rect">
            <a:avLst/>
          </a:prstGeom>
        </p:spPr>
        <p:txBody>
          <a:bodyPr vert="horz" lIns="91440" tIns="45720" rIns="91440" bIns="45720" rtlCol="0" anchor="ctr">
            <a:noAutofit/>
          </a:bodyPr>
          <a:lstStyle>
            <a:lvl1pPr algn="l" defTabSz="914400" rtl="0" eaLnBrk="1" latinLnBrk="0" hangingPunct="1">
              <a:lnSpc>
                <a:spcPct val="100000"/>
              </a:lnSpc>
              <a:spcBef>
                <a:spcPct val="0"/>
              </a:spcBef>
              <a:buNone/>
              <a:defRPr sz="4000" kern="1200">
                <a:solidFill>
                  <a:schemeClr val="accent6"/>
                </a:solidFill>
                <a:latin typeface="Arial Black" panose="020B0A04020102020204" pitchFamily="34" charset="0"/>
                <a:ea typeface="+mj-ea"/>
                <a:cs typeface="+mj-cs"/>
              </a:defRPr>
            </a:lvl1pPr>
          </a:lstStyle>
          <a:p>
            <a:r>
              <a:rPr lang="fi-FI" dirty="0"/>
              <a:t>Luonnon monimuotoisuus </a:t>
            </a:r>
          </a:p>
        </p:txBody>
      </p:sp>
    </p:spTree>
    <p:extLst>
      <p:ext uri="{BB962C8B-B14F-4D97-AF65-F5344CB8AC3E}">
        <p14:creationId xmlns:p14="http://schemas.microsoft.com/office/powerpoint/2010/main" val="13595590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24AB188-F0AB-F71A-0936-D02F32A68E31}"/>
              </a:ext>
            </a:extLst>
          </p:cNvPr>
          <p:cNvSpPr>
            <a:spLocks noGrp="1"/>
          </p:cNvSpPr>
          <p:nvPr>
            <p:ph type="title"/>
          </p:nvPr>
        </p:nvSpPr>
        <p:spPr/>
        <p:txBody>
          <a:bodyPr/>
          <a:lstStyle/>
          <a:p>
            <a:r>
              <a:rPr lang="fi-FI" dirty="0"/>
              <a:t>Metsässä on monenlaisia puita </a:t>
            </a:r>
          </a:p>
        </p:txBody>
      </p:sp>
      <p:sp>
        <p:nvSpPr>
          <p:cNvPr id="3" name="Sisällön paikkamerkki 2">
            <a:extLst>
              <a:ext uri="{FF2B5EF4-FFF2-40B4-BE49-F238E27FC236}">
                <a16:creationId xmlns:a16="http://schemas.microsoft.com/office/drawing/2014/main" id="{DE6D8C4E-2576-C9DD-B845-6A9663940502}"/>
              </a:ext>
            </a:extLst>
          </p:cNvPr>
          <p:cNvSpPr>
            <a:spLocks noGrp="1"/>
          </p:cNvSpPr>
          <p:nvPr>
            <p:ph idx="1"/>
          </p:nvPr>
        </p:nvSpPr>
        <p:spPr>
          <a:xfrm>
            <a:off x="7749911" y="6506772"/>
            <a:ext cx="4442089" cy="351228"/>
          </a:xfrm>
        </p:spPr>
        <p:txBody>
          <a:bodyPr>
            <a:normAutofit fontScale="77500" lnSpcReduction="20000"/>
          </a:bodyPr>
          <a:lstStyle/>
          <a:p>
            <a:pPr marL="0" indent="0">
              <a:buNone/>
            </a:pPr>
            <a:r>
              <a:rPr lang="fi-FI" sz="1800" dirty="0"/>
              <a:t>Lähde: https://papunet.net/kuva/tietoa/metsan_puut</a:t>
            </a:r>
          </a:p>
        </p:txBody>
      </p:sp>
      <p:pic>
        <p:nvPicPr>
          <p:cNvPr id="6" name="Kuva 5" descr="Kuva, joka sisältää kohteen teksti, joulukuusi&#10;&#10;Kuvaus luotu automaattisesti">
            <a:extLst>
              <a:ext uri="{FF2B5EF4-FFF2-40B4-BE49-F238E27FC236}">
                <a16:creationId xmlns:a16="http://schemas.microsoft.com/office/drawing/2014/main" id="{8F41D84A-8D51-65B0-F19A-639578A3C3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4504" y="1690688"/>
            <a:ext cx="10142992" cy="4164732"/>
          </a:xfrm>
          <a:prstGeom prst="rect">
            <a:avLst/>
          </a:prstGeom>
        </p:spPr>
      </p:pic>
      <p:pic>
        <p:nvPicPr>
          <p:cNvPr id="5" name="Picture 4">
            <a:extLst>
              <a:ext uri="{FF2B5EF4-FFF2-40B4-BE49-F238E27FC236}">
                <a16:creationId xmlns:a16="http://schemas.microsoft.com/office/drawing/2014/main" id="{D6E36384-3EA5-4EE4-983F-13B2087CD715}"/>
              </a:ext>
            </a:extLst>
          </p:cNvPr>
          <p:cNvPicPr>
            <a:picLocks noChangeAspect="1"/>
          </p:cNvPicPr>
          <p:nvPr/>
        </p:nvPicPr>
        <p:blipFill>
          <a:blip r:embed="rId3"/>
          <a:stretch>
            <a:fillRect/>
          </a:stretch>
        </p:blipFill>
        <p:spPr>
          <a:xfrm>
            <a:off x="4858915" y="4011478"/>
            <a:ext cx="1237085" cy="1237085"/>
          </a:xfrm>
          <a:prstGeom prst="rect">
            <a:avLst/>
          </a:prstGeom>
        </p:spPr>
      </p:pic>
    </p:spTree>
    <p:extLst>
      <p:ext uri="{BB962C8B-B14F-4D97-AF65-F5344CB8AC3E}">
        <p14:creationId xmlns:p14="http://schemas.microsoft.com/office/powerpoint/2010/main" val="42197707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056D43AA-ACDE-E147-2878-95D02193EC3C}"/>
              </a:ext>
            </a:extLst>
          </p:cNvPr>
          <p:cNvSpPr>
            <a:spLocks noGrp="1"/>
          </p:cNvSpPr>
          <p:nvPr>
            <p:ph type="title"/>
          </p:nvPr>
        </p:nvSpPr>
        <p:spPr/>
        <p:txBody>
          <a:bodyPr/>
          <a:lstStyle/>
          <a:p>
            <a:r>
              <a:rPr lang="fi-FI" dirty="0"/>
              <a:t>Mitä puita näet kuvissa? </a:t>
            </a:r>
          </a:p>
        </p:txBody>
      </p:sp>
      <p:pic>
        <p:nvPicPr>
          <p:cNvPr id="6" name="Picture 5">
            <a:extLst>
              <a:ext uri="{FF2B5EF4-FFF2-40B4-BE49-F238E27FC236}">
                <a16:creationId xmlns:a16="http://schemas.microsoft.com/office/drawing/2014/main" id="{B6A30079-69A4-8E2D-9288-4D79BD3B5083}"/>
              </a:ext>
            </a:extLst>
          </p:cNvPr>
          <p:cNvPicPr>
            <a:picLocks noChangeAspect="1"/>
          </p:cNvPicPr>
          <p:nvPr/>
        </p:nvPicPr>
        <p:blipFill>
          <a:blip r:embed="rId2"/>
          <a:stretch>
            <a:fillRect/>
          </a:stretch>
        </p:blipFill>
        <p:spPr>
          <a:xfrm>
            <a:off x="1279134" y="2484581"/>
            <a:ext cx="1958049" cy="2790220"/>
          </a:xfrm>
          <a:prstGeom prst="rect">
            <a:avLst/>
          </a:prstGeom>
        </p:spPr>
      </p:pic>
      <p:pic>
        <p:nvPicPr>
          <p:cNvPr id="8" name="Picture 7">
            <a:extLst>
              <a:ext uri="{FF2B5EF4-FFF2-40B4-BE49-F238E27FC236}">
                <a16:creationId xmlns:a16="http://schemas.microsoft.com/office/drawing/2014/main" id="{C70D9A30-F7F3-C0A4-9FF3-90AAF73ACA2A}"/>
              </a:ext>
            </a:extLst>
          </p:cNvPr>
          <p:cNvPicPr>
            <a:picLocks noChangeAspect="1"/>
          </p:cNvPicPr>
          <p:nvPr/>
        </p:nvPicPr>
        <p:blipFill>
          <a:blip r:embed="rId3"/>
          <a:stretch>
            <a:fillRect/>
          </a:stretch>
        </p:blipFill>
        <p:spPr>
          <a:xfrm>
            <a:off x="4498109" y="2484581"/>
            <a:ext cx="1770344" cy="2843016"/>
          </a:xfrm>
          <a:prstGeom prst="rect">
            <a:avLst/>
          </a:prstGeom>
        </p:spPr>
      </p:pic>
      <p:pic>
        <p:nvPicPr>
          <p:cNvPr id="13" name="Picture 12">
            <a:extLst>
              <a:ext uri="{FF2B5EF4-FFF2-40B4-BE49-F238E27FC236}">
                <a16:creationId xmlns:a16="http://schemas.microsoft.com/office/drawing/2014/main" id="{A00496F1-7317-4CFA-F866-F119E41A7740}"/>
              </a:ext>
            </a:extLst>
          </p:cNvPr>
          <p:cNvPicPr>
            <a:picLocks noChangeAspect="1"/>
          </p:cNvPicPr>
          <p:nvPr/>
        </p:nvPicPr>
        <p:blipFill>
          <a:blip r:embed="rId4"/>
          <a:stretch>
            <a:fillRect/>
          </a:stretch>
        </p:blipFill>
        <p:spPr>
          <a:xfrm>
            <a:off x="7511304" y="2431786"/>
            <a:ext cx="1788419" cy="2843015"/>
          </a:xfrm>
          <a:prstGeom prst="rect">
            <a:avLst/>
          </a:prstGeom>
        </p:spPr>
      </p:pic>
      <p:sp>
        <p:nvSpPr>
          <p:cNvPr id="14" name="TextBox 13">
            <a:extLst>
              <a:ext uri="{FF2B5EF4-FFF2-40B4-BE49-F238E27FC236}">
                <a16:creationId xmlns:a16="http://schemas.microsoft.com/office/drawing/2014/main" id="{46802CC9-2B03-D3C5-418A-26254EBF5734}"/>
              </a:ext>
            </a:extLst>
          </p:cNvPr>
          <p:cNvSpPr txBox="1"/>
          <p:nvPr/>
        </p:nvSpPr>
        <p:spPr>
          <a:xfrm>
            <a:off x="10320664" y="6528170"/>
            <a:ext cx="1778442" cy="246221"/>
          </a:xfrm>
          <a:prstGeom prst="rect">
            <a:avLst/>
          </a:prstGeom>
          <a:noFill/>
        </p:spPr>
        <p:txBody>
          <a:bodyPr wrap="square" rtlCol="0">
            <a:spAutoFit/>
          </a:bodyPr>
          <a:lstStyle/>
          <a:p>
            <a:r>
              <a:rPr lang="fi-FI" sz="1000" dirty="0"/>
              <a:t>Kuvat: </a:t>
            </a:r>
            <a:r>
              <a:rPr lang="fi-FI" sz="1000" dirty="0">
                <a:hlinkClick r:id="rId5"/>
              </a:rPr>
              <a:t>Papunet Kuvapankki</a:t>
            </a:r>
            <a:endParaRPr lang="fi-FI" sz="1000" dirty="0"/>
          </a:p>
        </p:txBody>
      </p:sp>
    </p:spTree>
    <p:extLst>
      <p:ext uri="{BB962C8B-B14F-4D97-AF65-F5344CB8AC3E}">
        <p14:creationId xmlns:p14="http://schemas.microsoft.com/office/powerpoint/2010/main" val="27471807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3B209D46-6C76-99C4-7681-2F14C4D56B30}"/>
              </a:ext>
            </a:extLst>
          </p:cNvPr>
          <p:cNvPicPr>
            <a:picLocks noChangeAspect="1"/>
          </p:cNvPicPr>
          <p:nvPr/>
        </p:nvPicPr>
        <p:blipFill>
          <a:blip r:embed="rId2"/>
          <a:stretch>
            <a:fillRect/>
          </a:stretch>
        </p:blipFill>
        <p:spPr>
          <a:xfrm>
            <a:off x="7886672" y="5789403"/>
            <a:ext cx="490822" cy="527451"/>
          </a:xfrm>
          <a:prstGeom prst="rect">
            <a:avLst/>
          </a:prstGeom>
        </p:spPr>
      </p:pic>
      <p:sp>
        <p:nvSpPr>
          <p:cNvPr id="2" name="Title 1">
            <a:extLst>
              <a:ext uri="{FF2B5EF4-FFF2-40B4-BE49-F238E27FC236}">
                <a16:creationId xmlns:a16="http://schemas.microsoft.com/office/drawing/2014/main" id="{70B6DC0E-33F5-3AAA-C152-EFB20ECE2FE4}"/>
              </a:ext>
            </a:extLst>
          </p:cNvPr>
          <p:cNvSpPr>
            <a:spLocks noGrp="1"/>
          </p:cNvSpPr>
          <p:nvPr>
            <p:ph type="title"/>
          </p:nvPr>
        </p:nvSpPr>
        <p:spPr/>
        <p:txBody>
          <a:bodyPr/>
          <a:lstStyle/>
          <a:p>
            <a:r>
              <a:rPr lang="fi-FI" dirty="0"/>
              <a:t>Luonnon monimuotoisuuden merkitys</a:t>
            </a:r>
          </a:p>
        </p:txBody>
      </p:sp>
      <p:pic>
        <p:nvPicPr>
          <p:cNvPr id="4" name="Picture 3">
            <a:extLst>
              <a:ext uri="{FF2B5EF4-FFF2-40B4-BE49-F238E27FC236}">
                <a16:creationId xmlns:a16="http://schemas.microsoft.com/office/drawing/2014/main" id="{8C7C5796-2C2F-B619-5FCB-C40DA7D5CC69}"/>
              </a:ext>
            </a:extLst>
          </p:cNvPr>
          <p:cNvPicPr>
            <a:picLocks noChangeAspect="1"/>
          </p:cNvPicPr>
          <p:nvPr/>
        </p:nvPicPr>
        <p:blipFill>
          <a:blip r:embed="rId3"/>
          <a:stretch>
            <a:fillRect/>
          </a:stretch>
        </p:blipFill>
        <p:spPr>
          <a:xfrm>
            <a:off x="7661884" y="2024517"/>
            <a:ext cx="1167534" cy="3055300"/>
          </a:xfrm>
          <a:prstGeom prst="rect">
            <a:avLst/>
          </a:prstGeom>
        </p:spPr>
      </p:pic>
      <p:pic>
        <p:nvPicPr>
          <p:cNvPr id="5" name="Picture 4">
            <a:extLst>
              <a:ext uri="{FF2B5EF4-FFF2-40B4-BE49-F238E27FC236}">
                <a16:creationId xmlns:a16="http://schemas.microsoft.com/office/drawing/2014/main" id="{E280CDA7-CE43-A2FB-0D2B-AE1E87C322EC}"/>
              </a:ext>
            </a:extLst>
          </p:cNvPr>
          <p:cNvPicPr>
            <a:picLocks noChangeAspect="1"/>
          </p:cNvPicPr>
          <p:nvPr/>
        </p:nvPicPr>
        <p:blipFill>
          <a:blip r:embed="rId4"/>
          <a:stretch>
            <a:fillRect/>
          </a:stretch>
        </p:blipFill>
        <p:spPr>
          <a:xfrm>
            <a:off x="9270254" y="3252085"/>
            <a:ext cx="511853" cy="1181199"/>
          </a:xfrm>
          <a:prstGeom prst="rect">
            <a:avLst/>
          </a:prstGeom>
        </p:spPr>
      </p:pic>
      <p:pic>
        <p:nvPicPr>
          <p:cNvPr id="6" name="Picture 5">
            <a:extLst>
              <a:ext uri="{FF2B5EF4-FFF2-40B4-BE49-F238E27FC236}">
                <a16:creationId xmlns:a16="http://schemas.microsoft.com/office/drawing/2014/main" id="{560A6DC5-C28B-66A6-7DD9-85B2CE435174}"/>
              </a:ext>
            </a:extLst>
          </p:cNvPr>
          <p:cNvPicPr>
            <a:picLocks noChangeAspect="1"/>
          </p:cNvPicPr>
          <p:nvPr/>
        </p:nvPicPr>
        <p:blipFill>
          <a:blip r:embed="rId5"/>
          <a:stretch>
            <a:fillRect/>
          </a:stretch>
        </p:blipFill>
        <p:spPr>
          <a:xfrm>
            <a:off x="9707697" y="3331052"/>
            <a:ext cx="474117" cy="1072663"/>
          </a:xfrm>
          <a:prstGeom prst="rect">
            <a:avLst/>
          </a:prstGeom>
        </p:spPr>
      </p:pic>
      <p:pic>
        <p:nvPicPr>
          <p:cNvPr id="7" name="Picture 6">
            <a:extLst>
              <a:ext uri="{FF2B5EF4-FFF2-40B4-BE49-F238E27FC236}">
                <a16:creationId xmlns:a16="http://schemas.microsoft.com/office/drawing/2014/main" id="{8857A1C4-4DF1-F583-8B5D-9F2B1282FD96}"/>
              </a:ext>
            </a:extLst>
          </p:cNvPr>
          <p:cNvPicPr>
            <a:picLocks noChangeAspect="1"/>
          </p:cNvPicPr>
          <p:nvPr/>
        </p:nvPicPr>
        <p:blipFill>
          <a:blip r:embed="rId6"/>
          <a:stretch>
            <a:fillRect/>
          </a:stretch>
        </p:blipFill>
        <p:spPr>
          <a:xfrm>
            <a:off x="8838808" y="2077145"/>
            <a:ext cx="678001" cy="678001"/>
          </a:xfrm>
          <a:prstGeom prst="rect">
            <a:avLst/>
          </a:prstGeom>
        </p:spPr>
      </p:pic>
      <p:pic>
        <p:nvPicPr>
          <p:cNvPr id="8" name="Picture 7">
            <a:extLst>
              <a:ext uri="{FF2B5EF4-FFF2-40B4-BE49-F238E27FC236}">
                <a16:creationId xmlns:a16="http://schemas.microsoft.com/office/drawing/2014/main" id="{CD125024-360F-09F1-747D-858934AA8220}"/>
              </a:ext>
            </a:extLst>
          </p:cNvPr>
          <p:cNvPicPr>
            <a:picLocks noChangeAspect="1"/>
          </p:cNvPicPr>
          <p:nvPr/>
        </p:nvPicPr>
        <p:blipFill>
          <a:blip r:embed="rId7"/>
          <a:stretch>
            <a:fillRect/>
          </a:stretch>
        </p:blipFill>
        <p:spPr>
          <a:xfrm flipH="1">
            <a:off x="9833123" y="1029909"/>
            <a:ext cx="1474336" cy="1411432"/>
          </a:xfrm>
          <a:prstGeom prst="rect">
            <a:avLst/>
          </a:prstGeom>
        </p:spPr>
      </p:pic>
      <p:pic>
        <p:nvPicPr>
          <p:cNvPr id="9" name="Picture 8">
            <a:extLst>
              <a:ext uri="{FF2B5EF4-FFF2-40B4-BE49-F238E27FC236}">
                <a16:creationId xmlns:a16="http://schemas.microsoft.com/office/drawing/2014/main" id="{8D26B399-7B1C-90F0-C5A7-9EE15818BA98}"/>
              </a:ext>
            </a:extLst>
          </p:cNvPr>
          <p:cNvPicPr>
            <a:picLocks noChangeAspect="1"/>
          </p:cNvPicPr>
          <p:nvPr/>
        </p:nvPicPr>
        <p:blipFill>
          <a:blip r:embed="rId8"/>
          <a:stretch>
            <a:fillRect/>
          </a:stretch>
        </p:blipFill>
        <p:spPr>
          <a:xfrm rot="1586835" flipV="1">
            <a:off x="8760975" y="4282134"/>
            <a:ext cx="519242" cy="727866"/>
          </a:xfrm>
          <a:prstGeom prst="rect">
            <a:avLst/>
          </a:prstGeom>
        </p:spPr>
      </p:pic>
      <p:pic>
        <p:nvPicPr>
          <p:cNvPr id="10" name="Picture 9">
            <a:extLst>
              <a:ext uri="{FF2B5EF4-FFF2-40B4-BE49-F238E27FC236}">
                <a16:creationId xmlns:a16="http://schemas.microsoft.com/office/drawing/2014/main" id="{7EE3F4EF-C94B-67A5-9B9D-2CF2FA31F731}"/>
              </a:ext>
            </a:extLst>
          </p:cNvPr>
          <p:cNvPicPr>
            <a:picLocks noChangeAspect="1"/>
          </p:cNvPicPr>
          <p:nvPr/>
        </p:nvPicPr>
        <p:blipFill>
          <a:blip r:embed="rId8"/>
          <a:stretch>
            <a:fillRect/>
          </a:stretch>
        </p:blipFill>
        <p:spPr>
          <a:xfrm rot="4283179" flipH="1" flipV="1">
            <a:off x="9321816" y="1564154"/>
            <a:ext cx="410204" cy="575018"/>
          </a:xfrm>
          <a:prstGeom prst="rect">
            <a:avLst/>
          </a:prstGeom>
        </p:spPr>
      </p:pic>
      <p:pic>
        <p:nvPicPr>
          <p:cNvPr id="11" name="Picture 10">
            <a:extLst>
              <a:ext uri="{FF2B5EF4-FFF2-40B4-BE49-F238E27FC236}">
                <a16:creationId xmlns:a16="http://schemas.microsoft.com/office/drawing/2014/main" id="{4F256DB7-D324-084B-032C-E8C82504674A}"/>
              </a:ext>
            </a:extLst>
          </p:cNvPr>
          <p:cNvPicPr>
            <a:picLocks noChangeAspect="1"/>
          </p:cNvPicPr>
          <p:nvPr/>
        </p:nvPicPr>
        <p:blipFill>
          <a:blip r:embed="rId8"/>
          <a:stretch>
            <a:fillRect/>
          </a:stretch>
        </p:blipFill>
        <p:spPr>
          <a:xfrm rot="17628343" flipV="1">
            <a:off x="9275144" y="2693077"/>
            <a:ext cx="412470" cy="578195"/>
          </a:xfrm>
          <a:prstGeom prst="rect">
            <a:avLst/>
          </a:prstGeom>
        </p:spPr>
      </p:pic>
      <p:pic>
        <p:nvPicPr>
          <p:cNvPr id="12" name="Picture 11">
            <a:extLst>
              <a:ext uri="{FF2B5EF4-FFF2-40B4-BE49-F238E27FC236}">
                <a16:creationId xmlns:a16="http://schemas.microsoft.com/office/drawing/2014/main" id="{867D8526-0EBF-2B49-A4E2-E6EDE92BD929}"/>
              </a:ext>
            </a:extLst>
          </p:cNvPr>
          <p:cNvPicPr>
            <a:picLocks noChangeAspect="1"/>
          </p:cNvPicPr>
          <p:nvPr/>
        </p:nvPicPr>
        <p:blipFill>
          <a:blip r:embed="rId8"/>
          <a:stretch>
            <a:fillRect/>
          </a:stretch>
        </p:blipFill>
        <p:spPr>
          <a:xfrm rot="4797389" flipH="1">
            <a:off x="7941649" y="1700638"/>
            <a:ext cx="747701" cy="1048116"/>
          </a:xfrm>
          <a:prstGeom prst="rect">
            <a:avLst/>
          </a:prstGeom>
        </p:spPr>
      </p:pic>
      <p:sp>
        <p:nvSpPr>
          <p:cNvPr id="13" name="Subtitle 2">
            <a:extLst>
              <a:ext uri="{FF2B5EF4-FFF2-40B4-BE49-F238E27FC236}">
                <a16:creationId xmlns:a16="http://schemas.microsoft.com/office/drawing/2014/main" id="{E272C498-3A68-D4C4-737E-7CB721C06199}"/>
              </a:ext>
            </a:extLst>
          </p:cNvPr>
          <p:cNvSpPr txBox="1">
            <a:spLocks/>
          </p:cNvSpPr>
          <p:nvPr/>
        </p:nvSpPr>
        <p:spPr>
          <a:xfrm>
            <a:off x="1334790" y="2684212"/>
            <a:ext cx="4695274" cy="3696404"/>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dirty="0"/>
              <a:t>Joka kasvi- ja eläinlajilla on oma tehtävä luonnossa. </a:t>
            </a:r>
            <a:br>
              <a:rPr lang="fi-FI" dirty="0"/>
            </a:br>
            <a:r>
              <a:rPr lang="fi-FI" dirty="0"/>
              <a:t>Kaikilla on oma paikka ravintoketjussa.</a:t>
            </a:r>
          </a:p>
          <a:p>
            <a:endParaRPr lang="fi-FI" dirty="0"/>
          </a:p>
          <a:p>
            <a:r>
              <a:rPr lang="fi-FI" dirty="0"/>
              <a:t>Hyvinvoiva luonto tuottaa meille ruokaa.</a:t>
            </a:r>
          </a:p>
          <a:p>
            <a:endParaRPr lang="fi-FI" dirty="0"/>
          </a:p>
          <a:p>
            <a:r>
              <a:rPr lang="fi-FI" dirty="0"/>
              <a:t>Ihminen voi hyvin luonnossa. </a:t>
            </a:r>
            <a:br>
              <a:rPr lang="fi-FI" dirty="0"/>
            </a:br>
            <a:r>
              <a:rPr lang="fi-FI" dirty="0"/>
              <a:t>Kun ihminen on 15 min metsässä, se tekee hyvää hänelle.</a:t>
            </a:r>
          </a:p>
        </p:txBody>
      </p:sp>
      <p:pic>
        <p:nvPicPr>
          <p:cNvPr id="14" name="Picture 13">
            <a:extLst>
              <a:ext uri="{FF2B5EF4-FFF2-40B4-BE49-F238E27FC236}">
                <a16:creationId xmlns:a16="http://schemas.microsoft.com/office/drawing/2014/main" id="{289AE7A9-0C9B-EC35-553C-68A8A0550F49}"/>
              </a:ext>
            </a:extLst>
          </p:cNvPr>
          <p:cNvPicPr>
            <a:picLocks noChangeAspect="1"/>
          </p:cNvPicPr>
          <p:nvPr/>
        </p:nvPicPr>
        <p:blipFill>
          <a:blip r:embed="rId8"/>
          <a:stretch>
            <a:fillRect/>
          </a:stretch>
        </p:blipFill>
        <p:spPr>
          <a:xfrm rot="9145325" flipV="1">
            <a:off x="9404770" y="2053286"/>
            <a:ext cx="751186" cy="1053001"/>
          </a:xfrm>
          <a:prstGeom prst="rect">
            <a:avLst/>
          </a:prstGeom>
        </p:spPr>
      </p:pic>
      <p:pic>
        <p:nvPicPr>
          <p:cNvPr id="15" name="Picture 14">
            <a:extLst>
              <a:ext uri="{FF2B5EF4-FFF2-40B4-BE49-F238E27FC236}">
                <a16:creationId xmlns:a16="http://schemas.microsoft.com/office/drawing/2014/main" id="{9444EF24-08E3-1BC7-F274-02C0A63D3ABB}"/>
              </a:ext>
            </a:extLst>
          </p:cNvPr>
          <p:cNvPicPr>
            <a:picLocks noChangeAspect="1"/>
          </p:cNvPicPr>
          <p:nvPr/>
        </p:nvPicPr>
        <p:blipFill>
          <a:blip r:embed="rId9"/>
          <a:stretch>
            <a:fillRect/>
          </a:stretch>
        </p:blipFill>
        <p:spPr>
          <a:xfrm>
            <a:off x="6016648" y="2012636"/>
            <a:ext cx="1571227" cy="419897"/>
          </a:xfrm>
          <a:prstGeom prst="rect">
            <a:avLst/>
          </a:prstGeom>
        </p:spPr>
      </p:pic>
      <p:pic>
        <p:nvPicPr>
          <p:cNvPr id="16" name="Picture 15">
            <a:extLst>
              <a:ext uri="{FF2B5EF4-FFF2-40B4-BE49-F238E27FC236}">
                <a16:creationId xmlns:a16="http://schemas.microsoft.com/office/drawing/2014/main" id="{4961ABBF-C24C-2D93-BE81-53D7ADF85F27}"/>
              </a:ext>
            </a:extLst>
          </p:cNvPr>
          <p:cNvPicPr>
            <a:picLocks noChangeAspect="1"/>
          </p:cNvPicPr>
          <p:nvPr/>
        </p:nvPicPr>
        <p:blipFill>
          <a:blip r:embed="rId10"/>
          <a:stretch>
            <a:fillRect/>
          </a:stretch>
        </p:blipFill>
        <p:spPr>
          <a:xfrm>
            <a:off x="4783231" y="999755"/>
            <a:ext cx="761699" cy="761699"/>
          </a:xfrm>
          <a:prstGeom prst="rect">
            <a:avLst/>
          </a:prstGeom>
        </p:spPr>
      </p:pic>
      <p:pic>
        <p:nvPicPr>
          <p:cNvPr id="17" name="Picture 16">
            <a:extLst>
              <a:ext uri="{FF2B5EF4-FFF2-40B4-BE49-F238E27FC236}">
                <a16:creationId xmlns:a16="http://schemas.microsoft.com/office/drawing/2014/main" id="{16985486-7247-21C8-A3F1-AB76EFC1FD83}"/>
              </a:ext>
            </a:extLst>
          </p:cNvPr>
          <p:cNvPicPr>
            <a:picLocks noChangeAspect="1"/>
          </p:cNvPicPr>
          <p:nvPr/>
        </p:nvPicPr>
        <p:blipFill>
          <a:blip r:embed="rId11"/>
          <a:stretch>
            <a:fillRect/>
          </a:stretch>
        </p:blipFill>
        <p:spPr>
          <a:xfrm>
            <a:off x="6725271" y="1289275"/>
            <a:ext cx="430016" cy="315345"/>
          </a:xfrm>
          <a:prstGeom prst="rect">
            <a:avLst/>
          </a:prstGeom>
        </p:spPr>
      </p:pic>
      <p:pic>
        <p:nvPicPr>
          <p:cNvPr id="18" name="Picture 17">
            <a:extLst>
              <a:ext uri="{FF2B5EF4-FFF2-40B4-BE49-F238E27FC236}">
                <a16:creationId xmlns:a16="http://schemas.microsoft.com/office/drawing/2014/main" id="{0F89A98E-91C8-4A36-2461-0A8DE7813FB2}"/>
              </a:ext>
            </a:extLst>
          </p:cNvPr>
          <p:cNvPicPr>
            <a:picLocks noChangeAspect="1"/>
          </p:cNvPicPr>
          <p:nvPr/>
        </p:nvPicPr>
        <p:blipFill>
          <a:blip r:embed="rId8"/>
          <a:stretch>
            <a:fillRect/>
          </a:stretch>
        </p:blipFill>
        <p:spPr>
          <a:xfrm rot="5627084" flipV="1">
            <a:off x="5494859" y="1609709"/>
            <a:ext cx="520024" cy="728963"/>
          </a:xfrm>
          <a:prstGeom prst="rect">
            <a:avLst/>
          </a:prstGeom>
        </p:spPr>
      </p:pic>
      <p:pic>
        <p:nvPicPr>
          <p:cNvPr id="19" name="Picture 18">
            <a:extLst>
              <a:ext uri="{FF2B5EF4-FFF2-40B4-BE49-F238E27FC236}">
                <a16:creationId xmlns:a16="http://schemas.microsoft.com/office/drawing/2014/main" id="{A45B3846-5B80-2D32-7D36-708162C48D32}"/>
              </a:ext>
            </a:extLst>
          </p:cNvPr>
          <p:cNvPicPr>
            <a:picLocks noChangeAspect="1"/>
          </p:cNvPicPr>
          <p:nvPr/>
        </p:nvPicPr>
        <p:blipFill>
          <a:blip r:embed="rId12"/>
          <a:stretch>
            <a:fillRect/>
          </a:stretch>
        </p:blipFill>
        <p:spPr>
          <a:xfrm>
            <a:off x="6475572" y="1378059"/>
            <a:ext cx="326857" cy="426335"/>
          </a:xfrm>
          <a:prstGeom prst="rect">
            <a:avLst/>
          </a:prstGeom>
        </p:spPr>
      </p:pic>
      <p:pic>
        <p:nvPicPr>
          <p:cNvPr id="20" name="Picture 19">
            <a:extLst>
              <a:ext uri="{FF2B5EF4-FFF2-40B4-BE49-F238E27FC236}">
                <a16:creationId xmlns:a16="http://schemas.microsoft.com/office/drawing/2014/main" id="{BE2436D4-ACA2-E82D-4AA3-20D195577624}"/>
              </a:ext>
            </a:extLst>
          </p:cNvPr>
          <p:cNvPicPr>
            <a:picLocks noChangeAspect="1"/>
          </p:cNvPicPr>
          <p:nvPr/>
        </p:nvPicPr>
        <p:blipFill>
          <a:blip r:embed="rId8"/>
          <a:stretch>
            <a:fillRect/>
          </a:stretch>
        </p:blipFill>
        <p:spPr>
          <a:xfrm rot="12085478" flipH="1" flipV="1">
            <a:off x="6911166" y="1678450"/>
            <a:ext cx="250525" cy="351182"/>
          </a:xfrm>
          <a:prstGeom prst="rect">
            <a:avLst/>
          </a:prstGeom>
        </p:spPr>
      </p:pic>
      <p:pic>
        <p:nvPicPr>
          <p:cNvPr id="21" name="Picture 20">
            <a:extLst>
              <a:ext uri="{FF2B5EF4-FFF2-40B4-BE49-F238E27FC236}">
                <a16:creationId xmlns:a16="http://schemas.microsoft.com/office/drawing/2014/main" id="{DF347C45-6FE6-7BF3-C673-EF0C2333375E}"/>
              </a:ext>
            </a:extLst>
          </p:cNvPr>
          <p:cNvPicPr>
            <a:picLocks noChangeAspect="1"/>
          </p:cNvPicPr>
          <p:nvPr/>
        </p:nvPicPr>
        <p:blipFill>
          <a:blip r:embed="rId8"/>
          <a:stretch>
            <a:fillRect/>
          </a:stretch>
        </p:blipFill>
        <p:spPr>
          <a:xfrm rot="2895336" flipH="1" flipV="1">
            <a:off x="6243708" y="1701488"/>
            <a:ext cx="370884" cy="248327"/>
          </a:xfrm>
          <a:prstGeom prst="rect">
            <a:avLst/>
          </a:prstGeom>
        </p:spPr>
      </p:pic>
      <p:pic>
        <p:nvPicPr>
          <p:cNvPr id="22" name="Picture 21">
            <a:extLst>
              <a:ext uri="{FF2B5EF4-FFF2-40B4-BE49-F238E27FC236}">
                <a16:creationId xmlns:a16="http://schemas.microsoft.com/office/drawing/2014/main" id="{701404E2-7496-984C-9E4C-A703D0A92D15}"/>
              </a:ext>
            </a:extLst>
          </p:cNvPr>
          <p:cNvPicPr>
            <a:picLocks noChangeAspect="1"/>
          </p:cNvPicPr>
          <p:nvPr/>
        </p:nvPicPr>
        <p:blipFill>
          <a:blip r:embed="rId8"/>
          <a:stretch>
            <a:fillRect/>
          </a:stretch>
        </p:blipFill>
        <p:spPr>
          <a:xfrm rot="6432621" flipH="1" flipV="1">
            <a:off x="8130390" y="73226"/>
            <a:ext cx="708705" cy="2490588"/>
          </a:xfrm>
          <a:prstGeom prst="rect">
            <a:avLst/>
          </a:prstGeom>
        </p:spPr>
      </p:pic>
      <p:pic>
        <p:nvPicPr>
          <p:cNvPr id="24" name="Picture 23">
            <a:extLst>
              <a:ext uri="{FF2B5EF4-FFF2-40B4-BE49-F238E27FC236}">
                <a16:creationId xmlns:a16="http://schemas.microsoft.com/office/drawing/2014/main" id="{7603ACC8-20A9-5CD4-6215-73FE3767E4CB}"/>
              </a:ext>
            </a:extLst>
          </p:cNvPr>
          <p:cNvPicPr>
            <a:picLocks noChangeAspect="1"/>
          </p:cNvPicPr>
          <p:nvPr/>
        </p:nvPicPr>
        <p:blipFill>
          <a:blip r:embed="rId13"/>
          <a:stretch>
            <a:fillRect/>
          </a:stretch>
        </p:blipFill>
        <p:spPr>
          <a:xfrm>
            <a:off x="9430334" y="5541965"/>
            <a:ext cx="700057" cy="700057"/>
          </a:xfrm>
          <a:prstGeom prst="rect">
            <a:avLst/>
          </a:prstGeom>
        </p:spPr>
      </p:pic>
      <p:pic>
        <p:nvPicPr>
          <p:cNvPr id="25" name="Picture 24">
            <a:extLst>
              <a:ext uri="{FF2B5EF4-FFF2-40B4-BE49-F238E27FC236}">
                <a16:creationId xmlns:a16="http://schemas.microsoft.com/office/drawing/2014/main" id="{E0E9DAE7-8D0A-97B0-76B0-650B7DA4FF65}"/>
              </a:ext>
            </a:extLst>
          </p:cNvPr>
          <p:cNvPicPr>
            <a:picLocks noChangeAspect="1"/>
          </p:cNvPicPr>
          <p:nvPr/>
        </p:nvPicPr>
        <p:blipFill>
          <a:blip r:embed="rId8"/>
          <a:stretch>
            <a:fillRect/>
          </a:stretch>
        </p:blipFill>
        <p:spPr>
          <a:xfrm rot="14333016" flipH="1" flipV="1">
            <a:off x="10979991" y="1638707"/>
            <a:ext cx="250525" cy="351182"/>
          </a:xfrm>
          <a:prstGeom prst="rect">
            <a:avLst/>
          </a:prstGeom>
        </p:spPr>
      </p:pic>
      <p:pic>
        <p:nvPicPr>
          <p:cNvPr id="26" name="Picture 25">
            <a:extLst>
              <a:ext uri="{FF2B5EF4-FFF2-40B4-BE49-F238E27FC236}">
                <a16:creationId xmlns:a16="http://schemas.microsoft.com/office/drawing/2014/main" id="{08D1D5AC-12C0-6FEB-E669-F012623C0D53}"/>
              </a:ext>
            </a:extLst>
          </p:cNvPr>
          <p:cNvPicPr>
            <a:picLocks noChangeAspect="1"/>
          </p:cNvPicPr>
          <p:nvPr/>
        </p:nvPicPr>
        <p:blipFill>
          <a:blip r:embed="rId8"/>
          <a:stretch>
            <a:fillRect/>
          </a:stretch>
        </p:blipFill>
        <p:spPr>
          <a:xfrm rot="19997905" flipV="1">
            <a:off x="9806221" y="4571765"/>
            <a:ext cx="751186" cy="1053001"/>
          </a:xfrm>
          <a:prstGeom prst="rect">
            <a:avLst/>
          </a:prstGeom>
        </p:spPr>
      </p:pic>
      <p:pic>
        <p:nvPicPr>
          <p:cNvPr id="28" name="Picture 27">
            <a:extLst>
              <a:ext uri="{FF2B5EF4-FFF2-40B4-BE49-F238E27FC236}">
                <a16:creationId xmlns:a16="http://schemas.microsoft.com/office/drawing/2014/main" id="{0A9BC15D-8B68-3826-4D27-AD95868D82FC}"/>
              </a:ext>
            </a:extLst>
          </p:cNvPr>
          <p:cNvPicPr>
            <a:picLocks noChangeAspect="1"/>
          </p:cNvPicPr>
          <p:nvPr/>
        </p:nvPicPr>
        <p:blipFill>
          <a:blip r:embed="rId14"/>
          <a:stretch>
            <a:fillRect/>
          </a:stretch>
        </p:blipFill>
        <p:spPr>
          <a:xfrm>
            <a:off x="8679545" y="6138491"/>
            <a:ext cx="127246" cy="103531"/>
          </a:xfrm>
          <a:prstGeom prst="rect">
            <a:avLst/>
          </a:prstGeom>
        </p:spPr>
      </p:pic>
      <p:pic>
        <p:nvPicPr>
          <p:cNvPr id="29" name="Picture 28">
            <a:extLst>
              <a:ext uri="{FF2B5EF4-FFF2-40B4-BE49-F238E27FC236}">
                <a16:creationId xmlns:a16="http://schemas.microsoft.com/office/drawing/2014/main" id="{413A819F-2C6F-8FA2-89C8-41A44FF6380B}"/>
              </a:ext>
            </a:extLst>
          </p:cNvPr>
          <p:cNvPicPr>
            <a:picLocks noChangeAspect="1"/>
          </p:cNvPicPr>
          <p:nvPr/>
        </p:nvPicPr>
        <p:blipFill>
          <a:blip r:embed="rId8"/>
          <a:stretch>
            <a:fillRect/>
          </a:stretch>
        </p:blipFill>
        <p:spPr>
          <a:xfrm rot="2764710" flipV="1">
            <a:off x="8982670" y="5849394"/>
            <a:ext cx="412470" cy="578195"/>
          </a:xfrm>
          <a:prstGeom prst="rect">
            <a:avLst/>
          </a:prstGeom>
        </p:spPr>
      </p:pic>
      <p:pic>
        <p:nvPicPr>
          <p:cNvPr id="32" name="Picture 31">
            <a:extLst>
              <a:ext uri="{FF2B5EF4-FFF2-40B4-BE49-F238E27FC236}">
                <a16:creationId xmlns:a16="http://schemas.microsoft.com/office/drawing/2014/main" id="{2E9F57A5-0769-7E8A-89A6-505CEA6FB536}"/>
              </a:ext>
            </a:extLst>
          </p:cNvPr>
          <p:cNvPicPr>
            <a:picLocks noChangeAspect="1"/>
          </p:cNvPicPr>
          <p:nvPr/>
        </p:nvPicPr>
        <p:blipFill>
          <a:blip r:embed="rId8"/>
          <a:stretch>
            <a:fillRect/>
          </a:stretch>
        </p:blipFill>
        <p:spPr>
          <a:xfrm rot="4168459" flipV="1">
            <a:off x="8289070" y="5978344"/>
            <a:ext cx="265002" cy="371476"/>
          </a:xfrm>
          <a:prstGeom prst="rect">
            <a:avLst/>
          </a:prstGeom>
        </p:spPr>
      </p:pic>
      <p:pic>
        <p:nvPicPr>
          <p:cNvPr id="33" name="Picture 32">
            <a:extLst>
              <a:ext uri="{FF2B5EF4-FFF2-40B4-BE49-F238E27FC236}">
                <a16:creationId xmlns:a16="http://schemas.microsoft.com/office/drawing/2014/main" id="{6B3CC1B6-2FCE-426E-F879-81CACFC2F966}"/>
              </a:ext>
            </a:extLst>
          </p:cNvPr>
          <p:cNvPicPr>
            <a:picLocks noChangeAspect="1"/>
          </p:cNvPicPr>
          <p:nvPr/>
        </p:nvPicPr>
        <p:blipFill>
          <a:blip r:embed="rId6"/>
          <a:stretch>
            <a:fillRect/>
          </a:stretch>
        </p:blipFill>
        <p:spPr>
          <a:xfrm>
            <a:off x="7357668" y="4882892"/>
            <a:ext cx="204649" cy="204649"/>
          </a:xfrm>
          <a:prstGeom prst="rect">
            <a:avLst/>
          </a:prstGeom>
        </p:spPr>
      </p:pic>
      <p:pic>
        <p:nvPicPr>
          <p:cNvPr id="34" name="Picture 33">
            <a:extLst>
              <a:ext uri="{FF2B5EF4-FFF2-40B4-BE49-F238E27FC236}">
                <a16:creationId xmlns:a16="http://schemas.microsoft.com/office/drawing/2014/main" id="{45E57BEA-F1A4-97B1-3F97-28AE1108BBA3}"/>
              </a:ext>
            </a:extLst>
          </p:cNvPr>
          <p:cNvPicPr>
            <a:picLocks noChangeAspect="1"/>
          </p:cNvPicPr>
          <p:nvPr/>
        </p:nvPicPr>
        <p:blipFill>
          <a:blip r:embed="rId8"/>
          <a:stretch>
            <a:fillRect/>
          </a:stretch>
        </p:blipFill>
        <p:spPr>
          <a:xfrm rot="19171154" flipV="1">
            <a:off x="9360335" y="2262590"/>
            <a:ext cx="142272" cy="199435"/>
          </a:xfrm>
          <a:prstGeom prst="rect">
            <a:avLst/>
          </a:prstGeom>
        </p:spPr>
      </p:pic>
      <p:pic>
        <p:nvPicPr>
          <p:cNvPr id="35" name="Picture 34">
            <a:extLst>
              <a:ext uri="{FF2B5EF4-FFF2-40B4-BE49-F238E27FC236}">
                <a16:creationId xmlns:a16="http://schemas.microsoft.com/office/drawing/2014/main" id="{C0726095-C15D-3543-48E4-39A0A04ACFF9}"/>
              </a:ext>
            </a:extLst>
          </p:cNvPr>
          <p:cNvPicPr>
            <a:picLocks noChangeAspect="1"/>
          </p:cNvPicPr>
          <p:nvPr/>
        </p:nvPicPr>
        <p:blipFill>
          <a:blip r:embed="rId8"/>
          <a:stretch>
            <a:fillRect/>
          </a:stretch>
        </p:blipFill>
        <p:spPr>
          <a:xfrm flipH="1" flipV="1">
            <a:off x="6653607" y="2484336"/>
            <a:ext cx="708705" cy="2398556"/>
          </a:xfrm>
          <a:prstGeom prst="rect">
            <a:avLst/>
          </a:prstGeom>
        </p:spPr>
      </p:pic>
      <p:pic>
        <p:nvPicPr>
          <p:cNvPr id="36" name="Picture 35">
            <a:extLst>
              <a:ext uri="{FF2B5EF4-FFF2-40B4-BE49-F238E27FC236}">
                <a16:creationId xmlns:a16="http://schemas.microsoft.com/office/drawing/2014/main" id="{1290D840-13B9-0FAD-21D2-6FD81EBD6726}"/>
              </a:ext>
            </a:extLst>
          </p:cNvPr>
          <p:cNvPicPr>
            <a:picLocks noChangeAspect="1"/>
          </p:cNvPicPr>
          <p:nvPr/>
        </p:nvPicPr>
        <p:blipFill>
          <a:blip r:embed="rId8"/>
          <a:stretch>
            <a:fillRect/>
          </a:stretch>
        </p:blipFill>
        <p:spPr>
          <a:xfrm rot="3271753" flipV="1">
            <a:off x="7308586" y="6013408"/>
            <a:ext cx="469244" cy="657779"/>
          </a:xfrm>
          <a:prstGeom prst="rect">
            <a:avLst/>
          </a:prstGeom>
        </p:spPr>
      </p:pic>
      <p:pic>
        <p:nvPicPr>
          <p:cNvPr id="37" name="Picture 36">
            <a:extLst>
              <a:ext uri="{FF2B5EF4-FFF2-40B4-BE49-F238E27FC236}">
                <a16:creationId xmlns:a16="http://schemas.microsoft.com/office/drawing/2014/main" id="{815A3476-2552-2E16-BE43-D13BF686D5CD}"/>
              </a:ext>
            </a:extLst>
          </p:cNvPr>
          <p:cNvPicPr>
            <a:picLocks noChangeAspect="1"/>
          </p:cNvPicPr>
          <p:nvPr/>
        </p:nvPicPr>
        <p:blipFill>
          <a:blip r:embed="rId8"/>
          <a:stretch>
            <a:fillRect/>
          </a:stretch>
        </p:blipFill>
        <p:spPr>
          <a:xfrm rot="21375633" flipV="1">
            <a:off x="10171730" y="2430378"/>
            <a:ext cx="633172" cy="3330765"/>
          </a:xfrm>
          <a:prstGeom prst="rect">
            <a:avLst/>
          </a:prstGeom>
        </p:spPr>
      </p:pic>
    </p:spTree>
    <p:extLst>
      <p:ext uri="{BB962C8B-B14F-4D97-AF65-F5344CB8AC3E}">
        <p14:creationId xmlns:p14="http://schemas.microsoft.com/office/powerpoint/2010/main" val="3714160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1479372-9296-594F-1830-AA20F3E895A5}"/>
              </a:ext>
            </a:extLst>
          </p:cNvPr>
          <p:cNvSpPr>
            <a:spLocks noGrp="1"/>
          </p:cNvSpPr>
          <p:nvPr>
            <p:ph type="title"/>
          </p:nvPr>
        </p:nvSpPr>
        <p:spPr/>
        <p:txBody>
          <a:bodyPr>
            <a:normAutofit/>
          </a:bodyPr>
          <a:lstStyle/>
          <a:p>
            <a:r>
              <a:rPr lang="fi-FI" sz="3600" dirty="0"/>
              <a:t>Hyönteiset auttavat kasvattamaan uusia kasveja</a:t>
            </a:r>
          </a:p>
        </p:txBody>
      </p:sp>
      <p:pic>
        <p:nvPicPr>
          <p:cNvPr id="5" name="Sisällön paikkamerkki 4" descr="Kuva, joka sisältää kohteen selkärangaton, hyönteinen, mehiläinen, kukka&#10;&#10;Kuvaus luotu automaattisesti">
            <a:extLst>
              <a:ext uri="{FF2B5EF4-FFF2-40B4-BE49-F238E27FC236}">
                <a16:creationId xmlns:a16="http://schemas.microsoft.com/office/drawing/2014/main" id="{1B1302EB-2D07-0918-3312-CDA74514924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71449" y="2218414"/>
            <a:ext cx="7313572" cy="3799839"/>
          </a:xfrm>
        </p:spPr>
      </p:pic>
    </p:spTree>
    <p:extLst>
      <p:ext uri="{BB962C8B-B14F-4D97-AF65-F5344CB8AC3E}">
        <p14:creationId xmlns:p14="http://schemas.microsoft.com/office/powerpoint/2010/main" val="41253286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89451A7-E9A5-54E6-CC2A-43A3CEB8FB64}"/>
              </a:ext>
            </a:extLst>
          </p:cNvPr>
          <p:cNvSpPr>
            <a:spLocks noGrp="1"/>
          </p:cNvSpPr>
          <p:nvPr>
            <p:ph type="title"/>
          </p:nvPr>
        </p:nvSpPr>
        <p:spPr/>
        <p:txBody>
          <a:bodyPr/>
          <a:lstStyle/>
          <a:p>
            <a:r>
              <a:rPr lang="fi-FI" dirty="0"/>
              <a:t>Uusi kasvi </a:t>
            </a:r>
          </a:p>
        </p:txBody>
      </p:sp>
      <p:sp>
        <p:nvSpPr>
          <p:cNvPr id="3" name="Tekstiruutu 2">
            <a:extLst>
              <a:ext uri="{FF2B5EF4-FFF2-40B4-BE49-F238E27FC236}">
                <a16:creationId xmlns:a16="http://schemas.microsoft.com/office/drawing/2014/main" id="{67EBC794-E0CB-2EC1-0D3B-6CE2A2D1B94D}"/>
              </a:ext>
            </a:extLst>
          </p:cNvPr>
          <p:cNvSpPr txBox="1"/>
          <p:nvPr/>
        </p:nvSpPr>
        <p:spPr>
          <a:xfrm>
            <a:off x="1133475" y="6267450"/>
            <a:ext cx="5295552" cy="646331"/>
          </a:xfrm>
          <a:prstGeom prst="rect">
            <a:avLst/>
          </a:prstGeom>
          <a:noFill/>
        </p:spPr>
        <p:txBody>
          <a:bodyPr wrap="none" rtlCol="0">
            <a:spAutoFit/>
          </a:bodyPr>
          <a:lstStyle/>
          <a:p>
            <a:r>
              <a:rPr lang="fi-FI" dirty="0"/>
              <a:t>Lähde: </a:t>
            </a:r>
            <a:r>
              <a:rPr lang="fi-FI" dirty="0">
                <a:hlinkClick r:id="rId2"/>
              </a:rPr>
              <a:t>https://papunet.net/kuva/luonnontietoa/kukat</a:t>
            </a:r>
            <a:endParaRPr lang="fi-FI" dirty="0"/>
          </a:p>
          <a:p>
            <a:endParaRPr lang="fi-FI" dirty="0"/>
          </a:p>
        </p:txBody>
      </p:sp>
      <p:pic>
        <p:nvPicPr>
          <p:cNvPr id="5" name="Picture 4">
            <a:extLst>
              <a:ext uri="{FF2B5EF4-FFF2-40B4-BE49-F238E27FC236}">
                <a16:creationId xmlns:a16="http://schemas.microsoft.com/office/drawing/2014/main" id="{747828EF-97B1-0ECD-C448-65D1D683387A}"/>
              </a:ext>
            </a:extLst>
          </p:cNvPr>
          <p:cNvPicPr>
            <a:picLocks noChangeAspect="1"/>
          </p:cNvPicPr>
          <p:nvPr/>
        </p:nvPicPr>
        <p:blipFill>
          <a:blip r:embed="rId3"/>
          <a:stretch>
            <a:fillRect/>
          </a:stretch>
        </p:blipFill>
        <p:spPr>
          <a:xfrm>
            <a:off x="1409989" y="2550319"/>
            <a:ext cx="1428750" cy="1428750"/>
          </a:xfrm>
          <a:prstGeom prst="rect">
            <a:avLst/>
          </a:prstGeom>
        </p:spPr>
      </p:pic>
      <p:pic>
        <p:nvPicPr>
          <p:cNvPr id="7" name="Picture 6">
            <a:extLst>
              <a:ext uri="{FF2B5EF4-FFF2-40B4-BE49-F238E27FC236}">
                <a16:creationId xmlns:a16="http://schemas.microsoft.com/office/drawing/2014/main" id="{5A8F2B0F-8B79-64DE-301C-03CC7D1D36F7}"/>
              </a:ext>
            </a:extLst>
          </p:cNvPr>
          <p:cNvPicPr>
            <a:picLocks noChangeAspect="1"/>
          </p:cNvPicPr>
          <p:nvPr/>
        </p:nvPicPr>
        <p:blipFill>
          <a:blip r:embed="rId4"/>
          <a:stretch>
            <a:fillRect/>
          </a:stretch>
        </p:blipFill>
        <p:spPr>
          <a:xfrm>
            <a:off x="3361749" y="3024476"/>
            <a:ext cx="809048" cy="809048"/>
          </a:xfrm>
          <a:prstGeom prst="rect">
            <a:avLst/>
          </a:prstGeom>
        </p:spPr>
      </p:pic>
      <p:pic>
        <p:nvPicPr>
          <p:cNvPr id="9" name="Picture 8">
            <a:extLst>
              <a:ext uri="{FF2B5EF4-FFF2-40B4-BE49-F238E27FC236}">
                <a16:creationId xmlns:a16="http://schemas.microsoft.com/office/drawing/2014/main" id="{A8BF5D73-7202-6B3C-D828-DDCEAB3F6603}"/>
              </a:ext>
            </a:extLst>
          </p:cNvPr>
          <p:cNvPicPr>
            <a:picLocks noChangeAspect="1"/>
          </p:cNvPicPr>
          <p:nvPr/>
        </p:nvPicPr>
        <p:blipFill>
          <a:blip r:embed="rId5"/>
          <a:stretch>
            <a:fillRect/>
          </a:stretch>
        </p:blipFill>
        <p:spPr>
          <a:xfrm>
            <a:off x="4170797" y="2550319"/>
            <a:ext cx="1428750" cy="1428750"/>
          </a:xfrm>
          <a:prstGeom prst="rect">
            <a:avLst/>
          </a:prstGeom>
        </p:spPr>
      </p:pic>
      <p:pic>
        <p:nvPicPr>
          <p:cNvPr id="11" name="Picture 10">
            <a:extLst>
              <a:ext uri="{FF2B5EF4-FFF2-40B4-BE49-F238E27FC236}">
                <a16:creationId xmlns:a16="http://schemas.microsoft.com/office/drawing/2014/main" id="{62BEE080-2854-23BA-EE05-E7DFBA972879}"/>
              </a:ext>
            </a:extLst>
          </p:cNvPr>
          <p:cNvPicPr>
            <a:picLocks noChangeAspect="1"/>
          </p:cNvPicPr>
          <p:nvPr/>
        </p:nvPicPr>
        <p:blipFill>
          <a:blip r:embed="rId6"/>
          <a:stretch>
            <a:fillRect/>
          </a:stretch>
        </p:blipFill>
        <p:spPr>
          <a:xfrm>
            <a:off x="7469043" y="2550319"/>
            <a:ext cx="1428750" cy="1428750"/>
          </a:xfrm>
          <a:prstGeom prst="rect">
            <a:avLst/>
          </a:prstGeom>
        </p:spPr>
      </p:pic>
      <p:sp>
        <p:nvSpPr>
          <p:cNvPr id="12" name="TextBox 11">
            <a:extLst>
              <a:ext uri="{FF2B5EF4-FFF2-40B4-BE49-F238E27FC236}">
                <a16:creationId xmlns:a16="http://schemas.microsoft.com/office/drawing/2014/main" id="{A29E0E80-D8F9-6843-433D-5DC955DADDB2}"/>
              </a:ext>
            </a:extLst>
          </p:cNvPr>
          <p:cNvSpPr txBox="1"/>
          <p:nvPr/>
        </p:nvSpPr>
        <p:spPr>
          <a:xfrm>
            <a:off x="1496291" y="4130060"/>
            <a:ext cx="8626764" cy="369332"/>
          </a:xfrm>
          <a:prstGeom prst="rect">
            <a:avLst/>
          </a:prstGeom>
          <a:noFill/>
        </p:spPr>
        <p:txBody>
          <a:bodyPr wrap="square" rtlCol="0">
            <a:spAutoFit/>
          </a:bodyPr>
          <a:lstStyle/>
          <a:p>
            <a:r>
              <a:rPr lang="fi-FI" dirty="0"/>
              <a:t>Maassa		siemen itää		ja	kasvaa uudeksi kasviksi.</a:t>
            </a:r>
          </a:p>
        </p:txBody>
      </p:sp>
    </p:spTree>
    <p:extLst>
      <p:ext uri="{BB962C8B-B14F-4D97-AF65-F5344CB8AC3E}">
        <p14:creationId xmlns:p14="http://schemas.microsoft.com/office/powerpoint/2010/main" val="20963720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A0272-EFFB-5D58-6EF7-E017A838E153}"/>
              </a:ext>
            </a:extLst>
          </p:cNvPr>
          <p:cNvSpPr>
            <a:spLocks noGrp="1"/>
          </p:cNvSpPr>
          <p:nvPr>
            <p:ph type="title"/>
          </p:nvPr>
        </p:nvSpPr>
        <p:spPr/>
        <p:txBody>
          <a:bodyPr/>
          <a:lstStyle/>
          <a:p>
            <a:r>
              <a:rPr lang="fi-FI" dirty="0"/>
              <a:t>Kestävä kehitys</a:t>
            </a:r>
          </a:p>
        </p:txBody>
      </p:sp>
      <p:sp>
        <p:nvSpPr>
          <p:cNvPr id="3" name="Subtitle 2">
            <a:extLst>
              <a:ext uri="{FF2B5EF4-FFF2-40B4-BE49-F238E27FC236}">
                <a16:creationId xmlns:a16="http://schemas.microsoft.com/office/drawing/2014/main" id="{A1973ACB-417D-EBCC-A2E9-575F96065FE2}"/>
              </a:ext>
            </a:extLst>
          </p:cNvPr>
          <p:cNvSpPr>
            <a:spLocks noGrp="1"/>
          </p:cNvSpPr>
          <p:nvPr>
            <p:ph type="subTitle" idx="1"/>
          </p:nvPr>
        </p:nvSpPr>
        <p:spPr/>
        <p:txBody>
          <a:bodyPr/>
          <a:lstStyle/>
          <a:p>
            <a:endParaRPr lang="fi-FI" dirty="0"/>
          </a:p>
        </p:txBody>
      </p:sp>
    </p:spTree>
    <p:extLst>
      <p:ext uri="{BB962C8B-B14F-4D97-AF65-F5344CB8AC3E}">
        <p14:creationId xmlns:p14="http://schemas.microsoft.com/office/powerpoint/2010/main" val="35574199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1C41C2B6-F614-4F29-F901-98CA45E37DE1}"/>
              </a:ext>
            </a:extLst>
          </p:cNvPr>
          <p:cNvSpPr>
            <a:spLocks noGrp="1"/>
          </p:cNvSpPr>
          <p:nvPr>
            <p:ph type="title"/>
          </p:nvPr>
        </p:nvSpPr>
        <p:spPr>
          <a:xfrm>
            <a:off x="577573" y="2321147"/>
            <a:ext cx="4368602" cy="1956841"/>
          </a:xfrm>
        </p:spPr>
        <p:txBody>
          <a:bodyPr vert="horz" lIns="91440" tIns="45720" rIns="91440" bIns="45720" rtlCol="0" anchor="b">
            <a:noAutofit/>
          </a:bodyPr>
          <a:lstStyle/>
          <a:p>
            <a:br>
              <a:rPr lang="en-US" dirty="0"/>
            </a:br>
            <a:br>
              <a:rPr lang="en-US" dirty="0"/>
            </a:br>
            <a:br>
              <a:rPr lang="en-US" dirty="0"/>
            </a:br>
            <a:r>
              <a:rPr lang="en-US" dirty="0" err="1"/>
              <a:t>Pörriäiset</a:t>
            </a:r>
            <a:r>
              <a:rPr lang="en-US" dirty="0"/>
              <a:t> </a:t>
            </a:r>
            <a:r>
              <a:rPr lang="en-US" dirty="0" err="1"/>
              <a:t>pelastavat</a:t>
            </a:r>
            <a:r>
              <a:rPr lang="en-US" dirty="0"/>
              <a:t> </a:t>
            </a:r>
            <a:r>
              <a:rPr lang="en-US" dirty="0" err="1"/>
              <a:t>maailman</a:t>
            </a:r>
            <a:endParaRPr lang="en-US" dirty="0"/>
          </a:p>
        </p:txBody>
      </p:sp>
      <p:sp>
        <p:nvSpPr>
          <p:cNvPr id="6" name="Sisällön paikkamerkki 5">
            <a:extLst>
              <a:ext uri="{FF2B5EF4-FFF2-40B4-BE49-F238E27FC236}">
                <a16:creationId xmlns:a16="http://schemas.microsoft.com/office/drawing/2014/main" id="{1286AA5E-208D-4B0F-9615-E8A7827C9988}"/>
              </a:ext>
            </a:extLst>
          </p:cNvPr>
          <p:cNvSpPr>
            <a:spLocks noGrp="1"/>
          </p:cNvSpPr>
          <p:nvPr>
            <p:ph sz="half" idx="2"/>
          </p:nvPr>
        </p:nvSpPr>
        <p:spPr>
          <a:xfrm>
            <a:off x="640080" y="4781212"/>
            <a:ext cx="4243589" cy="1381049"/>
          </a:xfrm>
        </p:spPr>
        <p:txBody>
          <a:bodyPr vert="horz" lIns="91440" tIns="45720" rIns="91440" bIns="45720" rtlCol="0">
            <a:normAutofit/>
          </a:bodyPr>
          <a:lstStyle/>
          <a:p>
            <a:pPr marL="0" indent="0">
              <a:buNone/>
            </a:pPr>
            <a:r>
              <a:rPr lang="en-US" sz="2200" dirty="0">
                <a:hlinkClick r:id="rId2"/>
              </a:rPr>
              <a:t>https://areena.yle.fi/1-50455528</a:t>
            </a:r>
            <a:endParaRPr lang="en-US" sz="2200" dirty="0"/>
          </a:p>
          <a:p>
            <a:pPr marL="0" indent="0">
              <a:buNone/>
            </a:pPr>
            <a:endParaRPr lang="en-US" sz="2200" dirty="0"/>
          </a:p>
          <a:p>
            <a:pPr marL="0"/>
            <a:endParaRPr lang="en-US" sz="2200" dirty="0"/>
          </a:p>
        </p:txBody>
      </p:sp>
      <p:pic>
        <p:nvPicPr>
          <p:cNvPr id="8" name="Sisällön paikkamerkki 7" descr="Kuva, joka sisältää kohteen kukka, kasvi, hyönteinen, selkärangaton&#10;&#10;Kuvaus luotu automaattisesti">
            <a:extLst>
              <a:ext uri="{FF2B5EF4-FFF2-40B4-BE49-F238E27FC236}">
                <a16:creationId xmlns:a16="http://schemas.microsoft.com/office/drawing/2014/main" id="{352B91E8-20BD-27D9-2974-935EF496B403}"/>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b="20999"/>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6648579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D6761D9-89F4-4ADC-AD0A-513D209B5A09}"/>
              </a:ext>
            </a:extLst>
          </p:cNvPr>
          <p:cNvSpPr>
            <a:spLocks noGrp="1"/>
          </p:cNvSpPr>
          <p:nvPr>
            <p:ph type="title"/>
          </p:nvPr>
        </p:nvSpPr>
        <p:spPr>
          <a:xfrm>
            <a:off x="890338" y="640080"/>
            <a:ext cx="4683526" cy="1785068"/>
          </a:xfrm>
        </p:spPr>
        <p:txBody>
          <a:bodyPr vert="horz" lIns="91440" tIns="45720" rIns="91440" bIns="45720" rtlCol="0" anchor="b">
            <a:normAutofit/>
          </a:bodyPr>
          <a:lstStyle/>
          <a:p>
            <a:r>
              <a:rPr lang="en-US" dirty="0" err="1"/>
              <a:t>Luontokato</a:t>
            </a:r>
            <a:r>
              <a:rPr lang="en-US" dirty="0"/>
              <a:t> </a:t>
            </a:r>
          </a:p>
        </p:txBody>
      </p:sp>
      <p:sp>
        <p:nvSpPr>
          <p:cNvPr id="4" name="Sisällön paikkamerkki 3">
            <a:extLst>
              <a:ext uri="{FF2B5EF4-FFF2-40B4-BE49-F238E27FC236}">
                <a16:creationId xmlns:a16="http://schemas.microsoft.com/office/drawing/2014/main" id="{DFA37B49-070D-4171-AD05-C2D9ED4F7A58}"/>
              </a:ext>
            </a:extLst>
          </p:cNvPr>
          <p:cNvSpPr>
            <a:spLocks noGrp="1"/>
          </p:cNvSpPr>
          <p:nvPr>
            <p:ph sz="half" idx="2"/>
          </p:nvPr>
        </p:nvSpPr>
        <p:spPr>
          <a:xfrm>
            <a:off x="890339" y="2679590"/>
            <a:ext cx="4222350" cy="3529186"/>
          </a:xfrm>
        </p:spPr>
        <p:txBody>
          <a:bodyPr vert="horz" lIns="91440" tIns="45720" rIns="91440" bIns="45720" rtlCol="0">
            <a:normAutofit/>
          </a:bodyPr>
          <a:lstStyle/>
          <a:p>
            <a:pPr marL="0" indent="0">
              <a:buNone/>
            </a:pPr>
            <a:r>
              <a:rPr lang="en-US" sz="2400" dirty="0" err="1"/>
              <a:t>Luonnosta</a:t>
            </a:r>
            <a:r>
              <a:rPr lang="en-US" sz="2400" dirty="0"/>
              <a:t> </a:t>
            </a:r>
            <a:r>
              <a:rPr lang="en-US" sz="2400" dirty="0" err="1"/>
              <a:t>häviää</a:t>
            </a:r>
            <a:r>
              <a:rPr lang="en-US" sz="2400" dirty="0"/>
              <a:t> </a:t>
            </a:r>
            <a:r>
              <a:rPr lang="en-US" sz="2400" dirty="0" err="1"/>
              <a:t>eläimiä</a:t>
            </a:r>
            <a:r>
              <a:rPr lang="en-US" sz="2400" dirty="0"/>
              <a:t> ja </a:t>
            </a:r>
            <a:r>
              <a:rPr lang="en-US" sz="2400" dirty="0" err="1"/>
              <a:t>kasveja</a:t>
            </a:r>
            <a:r>
              <a:rPr lang="en-US" sz="2400" dirty="0"/>
              <a:t>. Se </a:t>
            </a:r>
            <a:r>
              <a:rPr lang="en-US" sz="2400" dirty="0" err="1"/>
              <a:t>johtuu</a:t>
            </a:r>
            <a:r>
              <a:rPr lang="en-US" sz="2400" dirty="0"/>
              <a:t> </a:t>
            </a:r>
            <a:r>
              <a:rPr lang="en-US" sz="2400" dirty="0" err="1"/>
              <a:t>ihmisen</a:t>
            </a:r>
            <a:r>
              <a:rPr lang="en-US" sz="2400" dirty="0"/>
              <a:t> </a:t>
            </a:r>
            <a:r>
              <a:rPr lang="en-US" sz="2400" dirty="0" err="1"/>
              <a:t>toiminnasta</a:t>
            </a:r>
            <a:r>
              <a:rPr lang="en-US" sz="2400" dirty="0"/>
              <a:t>.</a:t>
            </a:r>
            <a:br>
              <a:rPr lang="en-US" sz="2400" dirty="0"/>
            </a:br>
            <a:endParaRPr lang="en-US" sz="2400" dirty="0"/>
          </a:p>
          <a:p>
            <a:pPr marL="0" indent="0">
              <a:buNone/>
            </a:pPr>
            <a:r>
              <a:rPr lang="en-US" sz="2400" dirty="0"/>
              <a:t>Monet </a:t>
            </a:r>
            <a:r>
              <a:rPr lang="en-US" sz="2400" dirty="0" err="1"/>
              <a:t>eläin</a:t>
            </a:r>
            <a:r>
              <a:rPr lang="en-US" sz="2400" dirty="0"/>
              <a:t>- ja </a:t>
            </a:r>
            <a:r>
              <a:rPr lang="en-US" sz="2400" dirty="0" err="1"/>
              <a:t>kasvilajit</a:t>
            </a:r>
            <a:r>
              <a:rPr lang="en-US" sz="2400" dirty="0"/>
              <a:t> </a:t>
            </a:r>
            <a:r>
              <a:rPr lang="en-US" sz="2400" dirty="0" err="1"/>
              <a:t>ovat</a:t>
            </a:r>
            <a:r>
              <a:rPr lang="en-US" sz="2400" dirty="0"/>
              <a:t> </a:t>
            </a:r>
            <a:r>
              <a:rPr lang="en-US" sz="2400" b="1" dirty="0" err="1"/>
              <a:t>uhanlaisia</a:t>
            </a:r>
            <a:r>
              <a:rPr lang="en-US" sz="2400" dirty="0"/>
              <a:t> </a:t>
            </a:r>
            <a:r>
              <a:rPr lang="en-US" sz="2400" dirty="0" err="1"/>
              <a:t>eli</a:t>
            </a:r>
            <a:r>
              <a:rPr lang="en-US" sz="2400" dirty="0"/>
              <a:t> ne </a:t>
            </a:r>
            <a:r>
              <a:rPr lang="en-US" sz="2400" dirty="0" err="1"/>
              <a:t>ovat</a:t>
            </a:r>
            <a:r>
              <a:rPr lang="en-US" sz="2400" dirty="0"/>
              <a:t> </a:t>
            </a:r>
            <a:r>
              <a:rPr lang="en-US" sz="2400" dirty="0" err="1"/>
              <a:t>vaarassa</a:t>
            </a:r>
            <a:r>
              <a:rPr lang="en-US" sz="2400" dirty="0"/>
              <a:t> </a:t>
            </a:r>
            <a:r>
              <a:rPr lang="en-US" sz="2400" dirty="0" err="1"/>
              <a:t>kadota</a:t>
            </a:r>
            <a:r>
              <a:rPr lang="en-US" sz="2400" dirty="0"/>
              <a:t>.</a:t>
            </a:r>
          </a:p>
        </p:txBody>
      </p:sp>
      <p:pic>
        <p:nvPicPr>
          <p:cNvPr id="8" name="Sisällön paikkamerkki 7" descr="Kuva, joka sisältää kohteen piha-, kasvi, taivas, pilvi&#10;&#10;Kuvaus luotu automaattisesti">
            <a:extLst>
              <a:ext uri="{FF2B5EF4-FFF2-40B4-BE49-F238E27FC236}">
                <a16:creationId xmlns:a16="http://schemas.microsoft.com/office/drawing/2014/main" id="{D94B2B69-93A0-1220-C126-AB33388D3F74}"/>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11178" r="31649"/>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452176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417C2A2-5E12-47F0-9C45-3F1B9E439CA4}"/>
              </a:ext>
            </a:extLst>
          </p:cNvPr>
          <p:cNvSpPr>
            <a:spLocks noGrp="1"/>
          </p:cNvSpPr>
          <p:nvPr>
            <p:ph type="title"/>
          </p:nvPr>
        </p:nvSpPr>
        <p:spPr/>
        <p:txBody>
          <a:bodyPr/>
          <a:lstStyle/>
          <a:p>
            <a:r>
              <a:rPr lang="fi-FI" dirty="0"/>
              <a:t>Villieläinten määrä on vähentynyt </a:t>
            </a:r>
          </a:p>
        </p:txBody>
      </p:sp>
      <p:pic>
        <p:nvPicPr>
          <p:cNvPr id="6" name="Sisällön paikkamerkki 5" descr="Kuva, joka sisältää kohteen kartta&#10;&#10;Kuvaus luotu automaattisesti">
            <a:extLst>
              <a:ext uri="{FF2B5EF4-FFF2-40B4-BE49-F238E27FC236}">
                <a16:creationId xmlns:a16="http://schemas.microsoft.com/office/drawing/2014/main" id="{964F7892-55D3-46FA-9904-EF0C0FDBE81D}"/>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28572" y="1690688"/>
            <a:ext cx="8260068" cy="4444606"/>
          </a:xfrm>
        </p:spPr>
      </p:pic>
      <p:sp>
        <p:nvSpPr>
          <p:cNvPr id="4" name="Sisällön paikkamerkki 3">
            <a:extLst>
              <a:ext uri="{FF2B5EF4-FFF2-40B4-BE49-F238E27FC236}">
                <a16:creationId xmlns:a16="http://schemas.microsoft.com/office/drawing/2014/main" id="{45A09751-4E81-4734-B780-5EA5D67ABF00}"/>
              </a:ext>
            </a:extLst>
          </p:cNvPr>
          <p:cNvSpPr>
            <a:spLocks noGrp="1"/>
          </p:cNvSpPr>
          <p:nvPr>
            <p:ph sz="half" idx="2"/>
          </p:nvPr>
        </p:nvSpPr>
        <p:spPr>
          <a:xfrm>
            <a:off x="8444059" y="2138221"/>
            <a:ext cx="3258414" cy="3382480"/>
          </a:xfrm>
        </p:spPr>
        <p:txBody>
          <a:bodyPr>
            <a:normAutofit/>
          </a:bodyPr>
          <a:lstStyle/>
          <a:p>
            <a:pPr marL="0" indent="0">
              <a:buNone/>
            </a:pPr>
            <a:r>
              <a:rPr lang="fi-FI" sz="2400" dirty="0"/>
              <a:t>Osa villieläimistä eli eläimet, jotka elävät luonnossa ovat kuollee sukupuuttoon. Se tarkoittaa, että sitä eläinlajia ei ole enää olemassa. </a:t>
            </a:r>
          </a:p>
        </p:txBody>
      </p:sp>
      <p:sp>
        <p:nvSpPr>
          <p:cNvPr id="7" name="Tekstiruutu 6">
            <a:extLst>
              <a:ext uri="{FF2B5EF4-FFF2-40B4-BE49-F238E27FC236}">
                <a16:creationId xmlns:a16="http://schemas.microsoft.com/office/drawing/2014/main" id="{322C5FBB-CAFB-4956-A0A7-B88E6F819684}"/>
              </a:ext>
            </a:extLst>
          </p:cNvPr>
          <p:cNvSpPr txBox="1"/>
          <p:nvPr/>
        </p:nvSpPr>
        <p:spPr>
          <a:xfrm>
            <a:off x="1066800" y="6176963"/>
            <a:ext cx="5737468" cy="369332"/>
          </a:xfrm>
          <a:prstGeom prst="rect">
            <a:avLst/>
          </a:prstGeom>
          <a:noFill/>
        </p:spPr>
        <p:txBody>
          <a:bodyPr wrap="none" rtlCol="0">
            <a:spAutoFit/>
          </a:bodyPr>
          <a:lstStyle/>
          <a:p>
            <a:r>
              <a:rPr lang="fi-FI" dirty="0"/>
              <a:t>Lähde: </a:t>
            </a:r>
            <a:r>
              <a:rPr lang="fi-FI" dirty="0">
                <a:hlinkClick r:id="rId3"/>
              </a:rPr>
              <a:t>https://wwf.fi/uhat/living-planet-raportti-2018/</a:t>
            </a:r>
            <a:r>
              <a:rPr lang="fi-FI" dirty="0"/>
              <a:t> </a:t>
            </a:r>
          </a:p>
        </p:txBody>
      </p:sp>
    </p:spTree>
    <p:extLst>
      <p:ext uri="{BB962C8B-B14F-4D97-AF65-F5344CB8AC3E}">
        <p14:creationId xmlns:p14="http://schemas.microsoft.com/office/powerpoint/2010/main" val="6590689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274BA7C-94C5-48ED-A66E-6F5A8C25FCBD}"/>
              </a:ext>
            </a:extLst>
          </p:cNvPr>
          <p:cNvSpPr>
            <a:spLocks noGrp="1"/>
          </p:cNvSpPr>
          <p:nvPr>
            <p:ph type="title"/>
          </p:nvPr>
        </p:nvSpPr>
        <p:spPr/>
        <p:txBody>
          <a:bodyPr/>
          <a:lstStyle/>
          <a:p>
            <a:r>
              <a:rPr lang="fi-FI" dirty="0"/>
              <a:t>Villieläinten häviäminen </a:t>
            </a:r>
          </a:p>
        </p:txBody>
      </p:sp>
      <p:pic>
        <p:nvPicPr>
          <p:cNvPr id="6" name="Sisällön paikkamerkki 5" descr="Kuva, joka sisältää kohteen teksti&#10;&#10;Kuvaus luotu automaattisesti">
            <a:extLst>
              <a:ext uri="{FF2B5EF4-FFF2-40B4-BE49-F238E27FC236}">
                <a16:creationId xmlns:a16="http://schemas.microsoft.com/office/drawing/2014/main" id="{F28E3477-C296-4D17-9C2C-943DF832380E}"/>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285875" y="1490783"/>
            <a:ext cx="8175907" cy="4603973"/>
          </a:xfrm>
        </p:spPr>
      </p:pic>
      <p:sp>
        <p:nvSpPr>
          <p:cNvPr id="7" name="Tekstiruutu 6">
            <a:extLst>
              <a:ext uri="{FF2B5EF4-FFF2-40B4-BE49-F238E27FC236}">
                <a16:creationId xmlns:a16="http://schemas.microsoft.com/office/drawing/2014/main" id="{1D92BEC9-74B4-47BE-8D9F-D98BCCC0AAAB}"/>
              </a:ext>
            </a:extLst>
          </p:cNvPr>
          <p:cNvSpPr txBox="1"/>
          <p:nvPr/>
        </p:nvSpPr>
        <p:spPr>
          <a:xfrm>
            <a:off x="1285875" y="6308209"/>
            <a:ext cx="5545108" cy="369332"/>
          </a:xfrm>
          <a:prstGeom prst="rect">
            <a:avLst/>
          </a:prstGeom>
          <a:noFill/>
        </p:spPr>
        <p:txBody>
          <a:bodyPr wrap="none" rtlCol="0">
            <a:spAutoFit/>
          </a:bodyPr>
          <a:lstStyle/>
          <a:p>
            <a:r>
              <a:rPr lang="fi-FI" dirty="0"/>
              <a:t>Lähde: </a:t>
            </a:r>
            <a:r>
              <a:rPr lang="fi-FI" dirty="0">
                <a:hlinkClick r:id="rId3"/>
              </a:rPr>
              <a:t>https://wwf.fi/uhat/living-planet-raportti-2018/</a:t>
            </a:r>
            <a:r>
              <a:rPr lang="fi-FI" dirty="0"/>
              <a:t> </a:t>
            </a:r>
          </a:p>
        </p:txBody>
      </p:sp>
    </p:spTree>
    <p:extLst>
      <p:ext uri="{BB962C8B-B14F-4D97-AF65-F5344CB8AC3E}">
        <p14:creationId xmlns:p14="http://schemas.microsoft.com/office/powerpoint/2010/main" val="5421441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p:cNvSpPr>
            <a:spLocks noGrp="1"/>
          </p:cNvSpPr>
          <p:nvPr>
            <p:ph sz="half" idx="1"/>
          </p:nvPr>
        </p:nvSpPr>
        <p:spPr>
          <a:xfrm>
            <a:off x="829719" y="2008896"/>
            <a:ext cx="4818888" cy="3547872"/>
          </a:xfrm>
        </p:spPr>
        <p:txBody>
          <a:bodyPr vert="horz" lIns="91440" tIns="45720" rIns="91440" bIns="45720" rtlCol="0" anchor="t">
            <a:normAutofit lnSpcReduction="10000"/>
          </a:bodyPr>
          <a:lstStyle/>
          <a:p>
            <a:r>
              <a:rPr lang="en-US" sz="2200" dirty="0" err="1"/>
              <a:t>Suomessa</a:t>
            </a:r>
            <a:r>
              <a:rPr lang="en-US" sz="2200" dirty="0"/>
              <a:t> on </a:t>
            </a:r>
            <a:r>
              <a:rPr lang="en-US" sz="2200" dirty="0" err="1"/>
              <a:t>paljon</a:t>
            </a:r>
            <a:r>
              <a:rPr lang="en-US" sz="2200" dirty="0"/>
              <a:t> </a:t>
            </a:r>
            <a:r>
              <a:rPr lang="en-US" sz="2200" dirty="0" err="1"/>
              <a:t>järviä</a:t>
            </a:r>
            <a:endParaRPr lang="en-US" sz="2200" dirty="0"/>
          </a:p>
          <a:p>
            <a:r>
              <a:rPr lang="en-US" sz="2200" dirty="0"/>
              <a:t>Noin 168 000 </a:t>
            </a:r>
            <a:r>
              <a:rPr lang="en-US" sz="2200" dirty="0" err="1"/>
              <a:t>järveä</a:t>
            </a:r>
            <a:r>
              <a:rPr lang="en-US" sz="2200" dirty="0"/>
              <a:t> </a:t>
            </a:r>
          </a:p>
          <a:p>
            <a:r>
              <a:rPr lang="en-US" sz="2200" dirty="0" err="1"/>
              <a:t>Järvissä</a:t>
            </a:r>
            <a:r>
              <a:rPr lang="en-US" sz="2200" dirty="0"/>
              <a:t> on </a:t>
            </a:r>
            <a:r>
              <a:rPr lang="en-US" sz="2200" dirty="0" err="1"/>
              <a:t>paljon</a:t>
            </a:r>
            <a:r>
              <a:rPr lang="en-US" sz="2200" dirty="0"/>
              <a:t> </a:t>
            </a:r>
            <a:r>
              <a:rPr lang="en-US" sz="2200" dirty="0" err="1"/>
              <a:t>kaloja</a:t>
            </a:r>
            <a:r>
              <a:rPr lang="en-US" sz="2200" dirty="0"/>
              <a:t>, </a:t>
            </a:r>
            <a:r>
              <a:rPr lang="en-US" sz="2200" dirty="0" err="1"/>
              <a:t>joista</a:t>
            </a:r>
            <a:r>
              <a:rPr lang="en-US" sz="2200" dirty="0"/>
              <a:t> </a:t>
            </a:r>
            <a:r>
              <a:rPr lang="en-US" sz="2200" dirty="0" err="1"/>
              <a:t>saa</a:t>
            </a:r>
            <a:r>
              <a:rPr lang="en-US" sz="2200" dirty="0"/>
              <a:t> </a:t>
            </a:r>
            <a:r>
              <a:rPr lang="en-US" sz="2200" dirty="0" err="1"/>
              <a:t>ruokaa</a:t>
            </a:r>
            <a:r>
              <a:rPr lang="en-US" sz="2200" dirty="0"/>
              <a:t>.</a:t>
            </a:r>
          </a:p>
          <a:p>
            <a:r>
              <a:rPr lang="en-US" sz="2200" dirty="0" err="1"/>
              <a:t>Järvet</a:t>
            </a:r>
            <a:r>
              <a:rPr lang="en-US" sz="2200" dirty="0"/>
              <a:t> ja </a:t>
            </a:r>
            <a:r>
              <a:rPr lang="en-US" sz="2200" dirty="0" err="1"/>
              <a:t>joet</a:t>
            </a:r>
            <a:r>
              <a:rPr lang="en-US" sz="2200" dirty="0"/>
              <a:t> </a:t>
            </a:r>
            <a:r>
              <a:rPr lang="en-US" sz="2200" dirty="0" err="1"/>
              <a:t>saastuvat</a:t>
            </a:r>
            <a:r>
              <a:rPr lang="en-US" sz="2200" dirty="0"/>
              <a:t>, </a:t>
            </a:r>
            <a:r>
              <a:rPr lang="en-US" sz="2200" dirty="0" err="1"/>
              <a:t>jos</a:t>
            </a:r>
            <a:r>
              <a:rPr lang="en-US" sz="2200" dirty="0"/>
              <a:t> </a:t>
            </a:r>
            <a:r>
              <a:rPr lang="en-US" sz="2200" dirty="0" err="1"/>
              <a:t>emme</a:t>
            </a:r>
            <a:r>
              <a:rPr lang="en-US" sz="2200" dirty="0"/>
              <a:t> vie </a:t>
            </a:r>
            <a:r>
              <a:rPr lang="en-US" sz="2200" dirty="0" err="1"/>
              <a:t>roskia</a:t>
            </a:r>
            <a:r>
              <a:rPr lang="en-US" sz="2200" dirty="0"/>
              <a:t> </a:t>
            </a:r>
            <a:r>
              <a:rPr lang="en-US" sz="2200" dirty="0" err="1"/>
              <a:t>jäteastioihin</a:t>
            </a:r>
            <a:r>
              <a:rPr lang="en-US" sz="2200" dirty="0"/>
              <a:t> ja </a:t>
            </a:r>
            <a:r>
              <a:rPr lang="en-US" sz="2200" dirty="0" err="1"/>
              <a:t>johda</a:t>
            </a:r>
            <a:r>
              <a:rPr lang="en-US" sz="2200" dirty="0"/>
              <a:t> </a:t>
            </a:r>
            <a:r>
              <a:rPr lang="en-US" sz="2200" dirty="0" err="1"/>
              <a:t>likavesiä</a:t>
            </a:r>
            <a:r>
              <a:rPr lang="en-US" sz="2200" dirty="0"/>
              <a:t> </a:t>
            </a:r>
            <a:r>
              <a:rPr lang="en-US" sz="2200" dirty="0" err="1"/>
              <a:t>puhdistamolle</a:t>
            </a:r>
            <a:r>
              <a:rPr lang="en-US" sz="2200" dirty="0"/>
              <a:t>.</a:t>
            </a:r>
          </a:p>
          <a:p>
            <a:pPr marL="0" indent="0">
              <a:buNone/>
            </a:pPr>
            <a:endParaRPr lang="en-US" sz="2200" dirty="0"/>
          </a:p>
          <a:p>
            <a:pPr marL="0" indent="0">
              <a:buNone/>
            </a:pPr>
            <a:r>
              <a:rPr lang="en-US" sz="1000" dirty="0" err="1"/>
              <a:t>Lähde</a:t>
            </a:r>
            <a:r>
              <a:rPr lang="en-US" sz="1000" dirty="0"/>
              <a:t>: </a:t>
            </a:r>
            <a:br>
              <a:rPr lang="en-US" sz="1000" dirty="0"/>
            </a:br>
            <a:r>
              <a:rPr lang="en-US" sz="1000" dirty="0">
                <a:hlinkClick r:id="rId2"/>
              </a:rPr>
              <a:t>https://www.maanmittauslaitos.fi/ajankohtaista/suomi-57-000-168-000-jarven-maa</a:t>
            </a:r>
            <a:r>
              <a:rPr lang="en-US" sz="1000" dirty="0"/>
              <a:t> </a:t>
            </a:r>
          </a:p>
        </p:txBody>
      </p:sp>
      <p:pic>
        <p:nvPicPr>
          <p:cNvPr id="11" name="Sisällön paikkamerkki 10" descr="Kuva, joka sisältää kohteen vesi, järvi, kartta, maisema&#10;&#10;Kuvaus luotu automaattisesti">
            <a:extLst>
              <a:ext uri="{FF2B5EF4-FFF2-40B4-BE49-F238E27FC236}">
                <a16:creationId xmlns:a16="http://schemas.microsoft.com/office/drawing/2014/main" id="{1E414AD8-1797-1C8B-18EE-48D2178FA3A8}"/>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099048" y="719885"/>
            <a:ext cx="5458968" cy="5418229"/>
          </a:xfrm>
          <a:prstGeom prst="rect">
            <a:avLst/>
          </a:prstGeom>
        </p:spPr>
      </p:pic>
      <p:sp>
        <p:nvSpPr>
          <p:cNvPr id="4" name="TextBox 3">
            <a:extLst>
              <a:ext uri="{FF2B5EF4-FFF2-40B4-BE49-F238E27FC236}">
                <a16:creationId xmlns:a16="http://schemas.microsoft.com/office/drawing/2014/main" id="{5DF85BDA-1A2D-6D5E-B06A-9E37A1EFCEA4}"/>
              </a:ext>
            </a:extLst>
          </p:cNvPr>
          <p:cNvSpPr txBox="1"/>
          <p:nvPr/>
        </p:nvSpPr>
        <p:spPr>
          <a:xfrm>
            <a:off x="10320664" y="6528170"/>
            <a:ext cx="1778442" cy="246221"/>
          </a:xfrm>
          <a:prstGeom prst="rect">
            <a:avLst/>
          </a:prstGeom>
          <a:noFill/>
        </p:spPr>
        <p:txBody>
          <a:bodyPr wrap="square" rtlCol="0">
            <a:spAutoFit/>
          </a:bodyPr>
          <a:lstStyle/>
          <a:p>
            <a:r>
              <a:rPr lang="fi-FI" sz="1000" dirty="0"/>
              <a:t>Kuva: </a:t>
            </a:r>
            <a:r>
              <a:rPr lang="fi-FI" sz="1000" dirty="0">
                <a:hlinkClick r:id="rId4"/>
              </a:rPr>
              <a:t>Papunet Kuvapankki</a:t>
            </a:r>
            <a:endParaRPr lang="fi-FI" sz="1000" dirty="0"/>
          </a:p>
        </p:txBody>
      </p:sp>
      <p:sp>
        <p:nvSpPr>
          <p:cNvPr id="5" name="Otsikko 1">
            <a:extLst>
              <a:ext uri="{FF2B5EF4-FFF2-40B4-BE49-F238E27FC236}">
                <a16:creationId xmlns:a16="http://schemas.microsoft.com/office/drawing/2014/main" id="{8C41730C-6825-E6F0-4710-B1FF1F4ED0F8}"/>
              </a:ext>
            </a:extLst>
          </p:cNvPr>
          <p:cNvSpPr txBox="1">
            <a:spLocks/>
          </p:cNvSpPr>
          <p:nvPr/>
        </p:nvSpPr>
        <p:spPr>
          <a:xfrm>
            <a:off x="1316182" y="365125"/>
            <a:ext cx="9559636" cy="1325563"/>
          </a:xfrm>
          <a:prstGeom prst="rect">
            <a:avLst/>
          </a:prstGeom>
        </p:spPr>
        <p:txBody>
          <a:bodyPr vert="horz" lIns="91440" tIns="45720" rIns="91440" bIns="45720" rtlCol="0" anchor="ctr">
            <a:noAutofit/>
          </a:bodyPr>
          <a:lstStyle>
            <a:lvl1pPr algn="l" defTabSz="914400" rtl="0" eaLnBrk="1" latinLnBrk="0" hangingPunct="1">
              <a:lnSpc>
                <a:spcPct val="100000"/>
              </a:lnSpc>
              <a:spcBef>
                <a:spcPct val="0"/>
              </a:spcBef>
              <a:buNone/>
              <a:defRPr sz="4000" kern="1200">
                <a:solidFill>
                  <a:schemeClr val="accent6"/>
                </a:solidFill>
                <a:latin typeface="Arial Black" panose="020B0A04020102020204" pitchFamily="34" charset="0"/>
                <a:ea typeface="+mj-ea"/>
                <a:cs typeface="+mj-cs"/>
              </a:defRPr>
            </a:lvl1pPr>
          </a:lstStyle>
          <a:p>
            <a:r>
              <a:rPr lang="fi-FI" dirty="0"/>
              <a:t>Järvet ja joet</a:t>
            </a:r>
          </a:p>
        </p:txBody>
      </p:sp>
    </p:spTree>
    <p:extLst>
      <p:ext uri="{BB962C8B-B14F-4D97-AF65-F5344CB8AC3E}">
        <p14:creationId xmlns:p14="http://schemas.microsoft.com/office/powerpoint/2010/main" val="29115402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Meret ja järvet rehevöityvät </a:t>
            </a:r>
          </a:p>
        </p:txBody>
      </p:sp>
      <p:sp>
        <p:nvSpPr>
          <p:cNvPr id="3" name="Sisällön paikkamerkki 2"/>
          <p:cNvSpPr>
            <a:spLocks noGrp="1"/>
          </p:cNvSpPr>
          <p:nvPr>
            <p:ph sz="half" idx="1"/>
          </p:nvPr>
        </p:nvSpPr>
        <p:spPr>
          <a:xfrm>
            <a:off x="838200" y="2286801"/>
            <a:ext cx="5181600" cy="3740288"/>
          </a:xfrm>
        </p:spPr>
        <p:txBody>
          <a:bodyPr>
            <a:normAutofit lnSpcReduction="10000"/>
          </a:bodyPr>
          <a:lstStyle/>
          <a:p>
            <a:r>
              <a:rPr lang="fi-FI" b="1" dirty="0"/>
              <a:t>Rehevöityminen</a:t>
            </a:r>
            <a:r>
              <a:rPr lang="fi-FI" dirty="0"/>
              <a:t>: tarkoittaa, että esimerkiksi mereen ja järveen kasvaa liikaa kasveja. </a:t>
            </a:r>
          </a:p>
          <a:p>
            <a:r>
              <a:rPr lang="fi-FI" dirty="0"/>
              <a:t>Meren ja järven pohjaan tulee alueita, jossa ei ole happea.</a:t>
            </a:r>
          </a:p>
          <a:p>
            <a:r>
              <a:rPr lang="fi-FI" dirty="0"/>
              <a:t>Leviä kasvaa enemmän ja esimerkiksi sinilevä on myrkyllistä ihmiselle.</a:t>
            </a:r>
          </a:p>
          <a:p>
            <a:pPr marL="0" indent="0">
              <a:buNone/>
            </a:pPr>
            <a:endParaRPr lang="fi-FI" dirty="0"/>
          </a:p>
        </p:txBody>
      </p:sp>
      <p:pic>
        <p:nvPicPr>
          <p:cNvPr id="5" name="Sisällön paikkamerkki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2" y="2396652"/>
            <a:ext cx="5581714" cy="3357601"/>
          </a:xfrm>
        </p:spPr>
      </p:pic>
    </p:spTree>
    <p:extLst>
      <p:ext uri="{BB962C8B-B14F-4D97-AF65-F5344CB8AC3E}">
        <p14:creationId xmlns:p14="http://schemas.microsoft.com/office/powerpoint/2010/main" val="12378738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Rehevöitymistä aiheuttavat </a:t>
            </a:r>
          </a:p>
        </p:txBody>
      </p:sp>
      <p:sp>
        <p:nvSpPr>
          <p:cNvPr id="3" name="Sisällön paikkamerkki 2"/>
          <p:cNvSpPr>
            <a:spLocks noGrp="1"/>
          </p:cNvSpPr>
          <p:nvPr>
            <p:ph sz="half" idx="1"/>
          </p:nvPr>
        </p:nvSpPr>
        <p:spPr>
          <a:xfrm>
            <a:off x="838200" y="1781092"/>
            <a:ext cx="5181600" cy="4832143"/>
          </a:xfrm>
        </p:spPr>
        <p:txBody>
          <a:bodyPr>
            <a:normAutofit fontScale="85000" lnSpcReduction="10000"/>
          </a:bodyPr>
          <a:lstStyle/>
          <a:p>
            <a:r>
              <a:rPr lang="fi-FI" dirty="0"/>
              <a:t>Maatalouden lannoitteet ja muut päästöt, jotka pääsevät vesistöihin.</a:t>
            </a:r>
          </a:p>
          <a:p>
            <a:r>
              <a:rPr lang="fi-FI" dirty="0"/>
              <a:t>Teollisuuden jätevedet.</a:t>
            </a:r>
          </a:p>
          <a:p>
            <a:r>
              <a:rPr lang="fi-FI" dirty="0"/>
              <a:t>Kalankasvatuslaitokset.</a:t>
            </a:r>
          </a:p>
          <a:p>
            <a:r>
              <a:rPr lang="fi-FI" dirty="0"/>
              <a:t>Vesiliikenne, kun laivojen potkurit sekoittavat veden pohjaa ja kierrättävät ravinteita pohjasta veteen. </a:t>
            </a:r>
          </a:p>
          <a:p>
            <a:pPr marL="0" indent="0">
              <a:buNone/>
            </a:pPr>
            <a:endParaRPr lang="fi-FI" dirty="0"/>
          </a:p>
          <a:p>
            <a:pPr marL="0" indent="0">
              <a:buNone/>
            </a:pPr>
            <a:endParaRPr lang="fi-FI" dirty="0"/>
          </a:p>
          <a:p>
            <a:pPr marL="0" indent="0">
              <a:buNone/>
            </a:pPr>
            <a:r>
              <a:rPr lang="fi-FI" sz="1900" dirty="0"/>
              <a:t>Lähde: </a:t>
            </a:r>
            <a:r>
              <a:rPr lang="fi-FI" sz="1900" dirty="0">
                <a:hlinkClick r:id="rId2"/>
              </a:rPr>
              <a:t>https://www.ymparisto.fi/fi-FI/Luonto/Luontotyypit/Luontotyyppien_uhanalaisuus/Itameri/Uhanalaistumisen_syyt_ja_uhkatekijat</a:t>
            </a:r>
            <a:endParaRPr lang="fi-FI" sz="1900" dirty="0"/>
          </a:p>
          <a:p>
            <a:pPr marL="0" indent="0">
              <a:buNone/>
            </a:pPr>
            <a:endParaRPr lang="fi-FI" dirty="0"/>
          </a:p>
        </p:txBody>
      </p:sp>
      <p:pic>
        <p:nvPicPr>
          <p:cNvPr id="5" name="Sisällön paikkamerkki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277131" y="1690688"/>
            <a:ext cx="5181600" cy="3439989"/>
          </a:xfrm>
        </p:spPr>
      </p:pic>
      <p:pic>
        <p:nvPicPr>
          <p:cNvPr id="6" name="Picture 5">
            <a:extLst>
              <a:ext uri="{FF2B5EF4-FFF2-40B4-BE49-F238E27FC236}">
                <a16:creationId xmlns:a16="http://schemas.microsoft.com/office/drawing/2014/main" id="{232BB319-F540-A4AD-7986-26952A652DC4}"/>
              </a:ext>
            </a:extLst>
          </p:cNvPr>
          <p:cNvPicPr>
            <a:picLocks noChangeAspect="1"/>
          </p:cNvPicPr>
          <p:nvPr/>
        </p:nvPicPr>
        <p:blipFill>
          <a:blip r:embed="rId4"/>
          <a:stretch>
            <a:fillRect/>
          </a:stretch>
        </p:blipFill>
        <p:spPr>
          <a:xfrm>
            <a:off x="10363669" y="5278148"/>
            <a:ext cx="1428750" cy="1428750"/>
          </a:xfrm>
          <a:prstGeom prst="rect">
            <a:avLst/>
          </a:prstGeom>
        </p:spPr>
      </p:pic>
      <p:pic>
        <p:nvPicPr>
          <p:cNvPr id="8" name="Picture 7">
            <a:extLst>
              <a:ext uri="{FF2B5EF4-FFF2-40B4-BE49-F238E27FC236}">
                <a16:creationId xmlns:a16="http://schemas.microsoft.com/office/drawing/2014/main" id="{765323FA-5B54-8AE5-E556-F52DED32DA41}"/>
              </a:ext>
            </a:extLst>
          </p:cNvPr>
          <p:cNvPicPr>
            <a:picLocks noChangeAspect="1"/>
          </p:cNvPicPr>
          <p:nvPr/>
        </p:nvPicPr>
        <p:blipFill>
          <a:blip r:embed="rId5"/>
          <a:stretch>
            <a:fillRect/>
          </a:stretch>
        </p:blipFill>
        <p:spPr>
          <a:xfrm>
            <a:off x="6277131" y="5278148"/>
            <a:ext cx="1428750" cy="1428750"/>
          </a:xfrm>
          <a:prstGeom prst="rect">
            <a:avLst/>
          </a:prstGeom>
        </p:spPr>
      </p:pic>
      <p:pic>
        <p:nvPicPr>
          <p:cNvPr id="10" name="Picture 9">
            <a:extLst>
              <a:ext uri="{FF2B5EF4-FFF2-40B4-BE49-F238E27FC236}">
                <a16:creationId xmlns:a16="http://schemas.microsoft.com/office/drawing/2014/main" id="{426C16C5-D79B-2717-1104-D1DBA81E8A06}"/>
              </a:ext>
            </a:extLst>
          </p:cNvPr>
          <p:cNvPicPr>
            <a:picLocks noChangeAspect="1"/>
          </p:cNvPicPr>
          <p:nvPr/>
        </p:nvPicPr>
        <p:blipFill>
          <a:blip r:embed="rId6"/>
          <a:stretch>
            <a:fillRect/>
          </a:stretch>
        </p:blipFill>
        <p:spPr>
          <a:xfrm>
            <a:off x="5077059" y="4917706"/>
            <a:ext cx="714375" cy="856674"/>
          </a:xfrm>
          <a:prstGeom prst="rect">
            <a:avLst/>
          </a:prstGeom>
        </p:spPr>
      </p:pic>
      <p:pic>
        <p:nvPicPr>
          <p:cNvPr id="12" name="Picture 11">
            <a:extLst>
              <a:ext uri="{FF2B5EF4-FFF2-40B4-BE49-F238E27FC236}">
                <a16:creationId xmlns:a16="http://schemas.microsoft.com/office/drawing/2014/main" id="{35426506-9AAC-2030-8262-B4FB491B3452}"/>
              </a:ext>
            </a:extLst>
          </p:cNvPr>
          <p:cNvPicPr>
            <a:picLocks noChangeAspect="1"/>
          </p:cNvPicPr>
          <p:nvPr/>
        </p:nvPicPr>
        <p:blipFill>
          <a:blip r:embed="rId7"/>
          <a:stretch>
            <a:fillRect/>
          </a:stretch>
        </p:blipFill>
        <p:spPr>
          <a:xfrm>
            <a:off x="7963212" y="5250440"/>
            <a:ext cx="1428750" cy="1428750"/>
          </a:xfrm>
          <a:prstGeom prst="rect">
            <a:avLst/>
          </a:prstGeom>
        </p:spPr>
      </p:pic>
      <p:pic>
        <p:nvPicPr>
          <p:cNvPr id="13" name="Picture 12">
            <a:extLst>
              <a:ext uri="{FF2B5EF4-FFF2-40B4-BE49-F238E27FC236}">
                <a16:creationId xmlns:a16="http://schemas.microsoft.com/office/drawing/2014/main" id="{E1B12E3C-25D8-C0DA-23BF-31E6BC0303B0}"/>
              </a:ext>
            </a:extLst>
          </p:cNvPr>
          <p:cNvPicPr>
            <a:picLocks noChangeAspect="1"/>
          </p:cNvPicPr>
          <p:nvPr/>
        </p:nvPicPr>
        <p:blipFill>
          <a:blip r:embed="rId8"/>
          <a:stretch>
            <a:fillRect/>
          </a:stretch>
        </p:blipFill>
        <p:spPr>
          <a:xfrm rot="5858244" flipV="1">
            <a:off x="5698501" y="5355690"/>
            <a:ext cx="519242" cy="727866"/>
          </a:xfrm>
          <a:prstGeom prst="rect">
            <a:avLst/>
          </a:prstGeom>
        </p:spPr>
      </p:pic>
      <p:pic>
        <p:nvPicPr>
          <p:cNvPr id="14" name="Picture 13">
            <a:extLst>
              <a:ext uri="{FF2B5EF4-FFF2-40B4-BE49-F238E27FC236}">
                <a16:creationId xmlns:a16="http://schemas.microsoft.com/office/drawing/2014/main" id="{39B0E543-2B20-D8AF-ADD9-737398760ED7}"/>
              </a:ext>
            </a:extLst>
          </p:cNvPr>
          <p:cNvPicPr>
            <a:picLocks noChangeAspect="1"/>
          </p:cNvPicPr>
          <p:nvPr/>
        </p:nvPicPr>
        <p:blipFill>
          <a:blip r:embed="rId8"/>
          <a:stretch>
            <a:fillRect/>
          </a:stretch>
        </p:blipFill>
        <p:spPr>
          <a:xfrm rot="5858244" flipV="1">
            <a:off x="7910945" y="5379017"/>
            <a:ext cx="519242" cy="1401492"/>
          </a:xfrm>
          <a:prstGeom prst="rect">
            <a:avLst/>
          </a:prstGeom>
        </p:spPr>
      </p:pic>
      <p:sp>
        <p:nvSpPr>
          <p:cNvPr id="15" name="TextBox 14">
            <a:extLst>
              <a:ext uri="{FF2B5EF4-FFF2-40B4-BE49-F238E27FC236}">
                <a16:creationId xmlns:a16="http://schemas.microsoft.com/office/drawing/2014/main" id="{6FB45E5E-F6C9-1E15-5A6C-E76D81B44112}"/>
              </a:ext>
            </a:extLst>
          </p:cNvPr>
          <p:cNvSpPr txBox="1"/>
          <p:nvPr/>
        </p:nvSpPr>
        <p:spPr>
          <a:xfrm>
            <a:off x="9649293" y="5895097"/>
            <a:ext cx="519943" cy="369332"/>
          </a:xfrm>
          <a:prstGeom prst="rect">
            <a:avLst/>
          </a:prstGeom>
          <a:noFill/>
        </p:spPr>
        <p:txBody>
          <a:bodyPr wrap="square" rtlCol="0">
            <a:spAutoFit/>
          </a:bodyPr>
          <a:lstStyle/>
          <a:p>
            <a:r>
              <a:rPr lang="fi-FI" dirty="0"/>
              <a:t>ja</a:t>
            </a:r>
          </a:p>
        </p:txBody>
      </p:sp>
    </p:spTree>
    <p:extLst>
      <p:ext uri="{BB962C8B-B14F-4D97-AF65-F5344CB8AC3E}">
        <p14:creationId xmlns:p14="http://schemas.microsoft.com/office/powerpoint/2010/main" val="21167136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Sisällön paikkamerkki 13" descr="Kuva, joka sisältää kohteen vesilintu, lintu, ankka, piha-&#10;&#10;Kuvaus luotu automaattisesti">
            <a:extLst>
              <a:ext uri="{FF2B5EF4-FFF2-40B4-BE49-F238E27FC236}">
                <a16:creationId xmlns:a16="http://schemas.microsoft.com/office/drawing/2014/main" id="{AC1F8864-64D9-69CD-01F5-2D6D69B26FE7}"/>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t="25690" b="12999"/>
          <a:stretch/>
        </p:blipFill>
        <p:spPr>
          <a:xfrm>
            <a:off x="304" y="-20320"/>
            <a:ext cx="4445462" cy="3730714"/>
          </a:xfrm>
          <a:custGeom>
            <a:avLst/>
            <a:gdLst/>
            <a:ahLst/>
            <a:cxnLst/>
            <a:rect l="l" t="t" r="r" b="b"/>
            <a:pathLst>
              <a:path w="4443799" h="3776782">
                <a:moveTo>
                  <a:pt x="0" y="0"/>
                </a:moveTo>
                <a:lnTo>
                  <a:pt x="4164578" y="0"/>
                </a:lnTo>
                <a:lnTo>
                  <a:pt x="4238884" y="154250"/>
                </a:lnTo>
                <a:cubicBezTo>
                  <a:pt x="4370833" y="466214"/>
                  <a:pt x="4443799" y="809200"/>
                  <a:pt x="4443799" y="1169228"/>
                </a:cubicBezTo>
                <a:cubicBezTo>
                  <a:pt x="4443799" y="2609341"/>
                  <a:pt x="3276357" y="3776782"/>
                  <a:pt x="1836244" y="3776782"/>
                </a:cubicBezTo>
                <a:cubicBezTo>
                  <a:pt x="1206195" y="3776782"/>
                  <a:pt x="628337" y="3553326"/>
                  <a:pt x="177598" y="3181344"/>
                </a:cubicBezTo>
                <a:lnTo>
                  <a:pt x="0" y="3019932"/>
                </a:lnTo>
                <a:close/>
              </a:path>
            </a:pathLst>
          </a:custGeom>
          <a:effectLst>
            <a:softEdge rad="0"/>
          </a:effectLst>
        </p:spPr>
      </p:pic>
      <p:pic>
        <p:nvPicPr>
          <p:cNvPr id="17" name="Sisällön paikkamerkki 7" descr="Kuva, joka sisältää kohteen nisäkäs, puu, piha-, orava&#10;&#10;Kuvaus luotu automaattisesti">
            <a:extLst>
              <a:ext uri="{FF2B5EF4-FFF2-40B4-BE49-F238E27FC236}">
                <a16:creationId xmlns:a16="http://schemas.microsoft.com/office/drawing/2014/main" id="{39EDBD88-818F-38F7-D2B2-68698AE7BB2B}"/>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3691" r="7679" b="4"/>
          <a:stretch/>
        </p:blipFill>
        <p:spPr>
          <a:xfrm>
            <a:off x="8578" y="3917279"/>
            <a:ext cx="3440586" cy="2950205"/>
          </a:xfrm>
          <a:custGeom>
            <a:avLst/>
            <a:gdLst/>
            <a:ahLst/>
            <a:cxnLst/>
            <a:rect l="l" t="t" r="r" b="b"/>
            <a:pathLst>
              <a:path w="3440586" h="2950205">
                <a:moveTo>
                  <a:pt x="1539166" y="0"/>
                </a:moveTo>
                <a:cubicBezTo>
                  <a:pt x="2589292" y="0"/>
                  <a:pt x="3440586" y="851294"/>
                  <a:pt x="3440586" y="1901419"/>
                </a:cubicBezTo>
                <a:cubicBezTo>
                  <a:pt x="3440586" y="2229583"/>
                  <a:pt x="3357452" y="2538330"/>
                  <a:pt x="3211095" y="2807749"/>
                </a:cubicBezTo>
                <a:lnTo>
                  <a:pt x="3124550" y="2950205"/>
                </a:lnTo>
                <a:lnTo>
                  <a:pt x="0" y="2950205"/>
                </a:lnTo>
                <a:lnTo>
                  <a:pt x="0" y="788141"/>
                </a:lnTo>
                <a:lnTo>
                  <a:pt x="71938" y="691940"/>
                </a:lnTo>
                <a:cubicBezTo>
                  <a:pt x="420687" y="269355"/>
                  <a:pt x="948471" y="0"/>
                  <a:pt x="1539166" y="0"/>
                </a:cubicBezTo>
                <a:close/>
              </a:path>
            </a:pathLst>
          </a:custGeom>
          <a:effectLst>
            <a:softEdge rad="0"/>
          </a:effectLst>
        </p:spPr>
      </p:pic>
      <p:pic>
        <p:nvPicPr>
          <p:cNvPr id="16" name="Sisällön paikkamerkki 15" descr="Kuva, joka sisältää kohteen nisäkäs, ruoho, kani, piha-&#10;&#10;Kuvaus luotu automaattisesti">
            <a:extLst>
              <a:ext uri="{FF2B5EF4-FFF2-40B4-BE49-F238E27FC236}">
                <a16:creationId xmlns:a16="http://schemas.microsoft.com/office/drawing/2014/main" id="{FE410CA1-6187-84E9-C7F6-B053DB39D139}"/>
              </a:ext>
            </a:extLst>
          </p:cNvPr>
          <p:cNvPicPr>
            <a:picLocks noGrp="1" noChangeAspect="1"/>
          </p:cNvPicPr>
          <p:nvPr>
            <p:ph sz="half" idx="2"/>
          </p:nvPr>
        </p:nvPicPr>
        <p:blipFill rotWithShape="1">
          <a:blip r:embed="rId4">
            <a:alphaModFix/>
            <a:extLst>
              <a:ext uri="{28A0092B-C50C-407E-A947-70E740481C1C}">
                <a14:useLocalDpi xmlns:a14="http://schemas.microsoft.com/office/drawing/2010/main" val="0"/>
              </a:ext>
            </a:extLst>
          </a:blip>
          <a:srcRect l="12688" r="7152" b="3"/>
          <a:stretch/>
        </p:blipFill>
        <p:spPr>
          <a:xfrm>
            <a:off x="2772138" y="2705008"/>
            <a:ext cx="3316388" cy="3278632"/>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
        <p:nvSpPr>
          <p:cNvPr id="3" name="Sisällön paikkamerkki 2"/>
          <p:cNvSpPr>
            <a:spLocks noGrp="1"/>
          </p:cNvSpPr>
          <p:nvPr>
            <p:ph sz="half" idx="1"/>
          </p:nvPr>
        </p:nvSpPr>
        <p:spPr>
          <a:xfrm>
            <a:off x="6513015" y="1690688"/>
            <a:ext cx="5097093" cy="4888806"/>
          </a:xfrm>
        </p:spPr>
        <p:txBody>
          <a:bodyPr vert="horz" lIns="91440" tIns="45720" rIns="91440" bIns="45720" rtlCol="0" anchor="ctr">
            <a:normAutofit/>
          </a:bodyPr>
          <a:lstStyle/>
          <a:p>
            <a:r>
              <a:rPr lang="en-US" sz="2000" dirty="0" err="1">
                <a:solidFill>
                  <a:schemeClr val="tx2"/>
                </a:solidFill>
              </a:rPr>
              <a:t>Suomessa</a:t>
            </a:r>
            <a:r>
              <a:rPr lang="en-US" sz="2000" dirty="0">
                <a:solidFill>
                  <a:schemeClr val="tx2"/>
                </a:solidFill>
              </a:rPr>
              <a:t> </a:t>
            </a:r>
            <a:r>
              <a:rPr lang="en-US" sz="2000" dirty="0" err="1">
                <a:solidFill>
                  <a:schemeClr val="tx2"/>
                </a:solidFill>
              </a:rPr>
              <a:t>lähes</a:t>
            </a:r>
            <a:r>
              <a:rPr lang="en-US" sz="2000" dirty="0">
                <a:solidFill>
                  <a:schemeClr val="tx2"/>
                </a:solidFill>
              </a:rPr>
              <a:t> </a:t>
            </a:r>
            <a:r>
              <a:rPr lang="en-US" sz="2000" dirty="0" err="1">
                <a:solidFill>
                  <a:schemeClr val="tx2"/>
                </a:solidFill>
              </a:rPr>
              <a:t>kaikki</a:t>
            </a:r>
            <a:r>
              <a:rPr lang="en-US" sz="2000" dirty="0">
                <a:solidFill>
                  <a:schemeClr val="tx2"/>
                </a:solidFill>
              </a:rPr>
              <a:t> </a:t>
            </a:r>
            <a:r>
              <a:rPr lang="en-US" sz="2000" dirty="0" err="1">
                <a:solidFill>
                  <a:schemeClr val="tx2"/>
                </a:solidFill>
              </a:rPr>
              <a:t>luonnoneläimet</a:t>
            </a:r>
            <a:r>
              <a:rPr lang="en-US" sz="2000" dirty="0">
                <a:solidFill>
                  <a:schemeClr val="tx2"/>
                </a:solidFill>
              </a:rPr>
              <a:t> on </a:t>
            </a:r>
            <a:r>
              <a:rPr lang="en-US" sz="2000" dirty="0" err="1">
                <a:solidFill>
                  <a:schemeClr val="tx2"/>
                </a:solidFill>
              </a:rPr>
              <a:t>laissa</a:t>
            </a:r>
            <a:r>
              <a:rPr lang="en-US" sz="2000" dirty="0">
                <a:solidFill>
                  <a:schemeClr val="tx2"/>
                </a:solidFill>
              </a:rPr>
              <a:t> </a:t>
            </a:r>
            <a:r>
              <a:rPr lang="en-US" sz="2000" dirty="0" err="1">
                <a:solidFill>
                  <a:schemeClr val="tx2"/>
                </a:solidFill>
              </a:rPr>
              <a:t>rauhoitettu</a:t>
            </a:r>
            <a:r>
              <a:rPr lang="en-US" sz="2000" dirty="0">
                <a:solidFill>
                  <a:schemeClr val="tx2"/>
                </a:solidFill>
              </a:rPr>
              <a:t>, </a:t>
            </a:r>
            <a:r>
              <a:rPr lang="en-US" sz="2000" dirty="0" err="1">
                <a:solidFill>
                  <a:schemeClr val="tx2"/>
                </a:solidFill>
              </a:rPr>
              <a:t>eli</a:t>
            </a:r>
            <a:r>
              <a:rPr lang="en-US" sz="2000" dirty="0">
                <a:solidFill>
                  <a:schemeClr val="tx2"/>
                </a:solidFill>
              </a:rPr>
              <a:t> lain </a:t>
            </a:r>
            <a:r>
              <a:rPr lang="en-US" sz="2000" dirty="0" err="1">
                <a:solidFill>
                  <a:schemeClr val="tx2"/>
                </a:solidFill>
              </a:rPr>
              <a:t>mukaan</a:t>
            </a:r>
            <a:r>
              <a:rPr lang="en-US" sz="2000" dirty="0">
                <a:solidFill>
                  <a:schemeClr val="tx2"/>
                </a:solidFill>
              </a:rPr>
              <a:t> </a:t>
            </a:r>
            <a:r>
              <a:rPr lang="en-US" sz="2000" dirty="0" err="1">
                <a:solidFill>
                  <a:schemeClr val="tx2"/>
                </a:solidFill>
              </a:rPr>
              <a:t>luonnossa</a:t>
            </a:r>
            <a:r>
              <a:rPr lang="en-US" sz="2000" dirty="0">
                <a:solidFill>
                  <a:schemeClr val="tx2"/>
                </a:solidFill>
              </a:rPr>
              <a:t> </a:t>
            </a:r>
            <a:r>
              <a:rPr lang="en-US" sz="2000" dirty="0" err="1">
                <a:solidFill>
                  <a:schemeClr val="tx2"/>
                </a:solidFill>
              </a:rPr>
              <a:t>eläviä</a:t>
            </a:r>
            <a:r>
              <a:rPr lang="en-US" sz="2000" dirty="0">
                <a:solidFill>
                  <a:schemeClr val="tx2"/>
                </a:solidFill>
              </a:rPr>
              <a:t> </a:t>
            </a:r>
            <a:r>
              <a:rPr lang="en-US" sz="2000" dirty="0" err="1">
                <a:solidFill>
                  <a:schemeClr val="tx2"/>
                </a:solidFill>
              </a:rPr>
              <a:t>eläimiä</a:t>
            </a:r>
            <a:r>
              <a:rPr lang="en-US" sz="2000" dirty="0">
                <a:solidFill>
                  <a:schemeClr val="tx2"/>
                </a:solidFill>
              </a:rPr>
              <a:t> </a:t>
            </a:r>
            <a:r>
              <a:rPr lang="en-US" sz="2000" dirty="0" err="1">
                <a:solidFill>
                  <a:schemeClr val="tx2"/>
                </a:solidFill>
              </a:rPr>
              <a:t>ei</a:t>
            </a:r>
            <a:r>
              <a:rPr lang="en-US" sz="2000" dirty="0">
                <a:solidFill>
                  <a:schemeClr val="tx2"/>
                </a:solidFill>
              </a:rPr>
              <a:t> </a:t>
            </a:r>
            <a:r>
              <a:rPr lang="en-US" sz="2000" dirty="0" err="1">
                <a:solidFill>
                  <a:schemeClr val="tx2"/>
                </a:solidFill>
              </a:rPr>
              <a:t>saa</a:t>
            </a:r>
            <a:r>
              <a:rPr lang="en-US" sz="2000" dirty="0">
                <a:solidFill>
                  <a:schemeClr val="tx2"/>
                </a:solidFill>
              </a:rPr>
              <a:t> </a:t>
            </a:r>
            <a:r>
              <a:rPr lang="en-US" sz="2000" dirty="0" err="1">
                <a:solidFill>
                  <a:schemeClr val="tx2"/>
                </a:solidFill>
              </a:rPr>
              <a:t>tappaa</a:t>
            </a:r>
            <a:r>
              <a:rPr lang="en-US" sz="2000" dirty="0">
                <a:solidFill>
                  <a:schemeClr val="tx2"/>
                </a:solidFill>
              </a:rPr>
              <a:t> tai </a:t>
            </a:r>
            <a:r>
              <a:rPr lang="en-US" sz="2000" dirty="0" err="1">
                <a:solidFill>
                  <a:schemeClr val="tx2"/>
                </a:solidFill>
              </a:rPr>
              <a:t>pyydystää</a:t>
            </a:r>
            <a:r>
              <a:rPr lang="en-US" sz="2000" dirty="0">
                <a:solidFill>
                  <a:schemeClr val="tx2"/>
                </a:solidFill>
              </a:rPr>
              <a:t>. </a:t>
            </a:r>
          </a:p>
          <a:p>
            <a:r>
              <a:rPr lang="en-US" sz="2000" dirty="0" err="1">
                <a:solidFill>
                  <a:schemeClr val="tx2"/>
                </a:solidFill>
              </a:rPr>
              <a:t>Luonnoneläimiä</a:t>
            </a:r>
            <a:r>
              <a:rPr lang="en-US" sz="2000" dirty="0">
                <a:solidFill>
                  <a:schemeClr val="tx2"/>
                </a:solidFill>
              </a:rPr>
              <a:t> </a:t>
            </a:r>
            <a:r>
              <a:rPr lang="en-US" sz="2000" dirty="0" err="1">
                <a:solidFill>
                  <a:schemeClr val="tx2"/>
                </a:solidFill>
              </a:rPr>
              <a:t>ovat</a:t>
            </a:r>
            <a:r>
              <a:rPr lang="en-US" sz="2000" dirty="0">
                <a:solidFill>
                  <a:schemeClr val="tx2"/>
                </a:solidFill>
              </a:rPr>
              <a:t> </a:t>
            </a:r>
            <a:r>
              <a:rPr lang="en-US" sz="2000" dirty="0" err="1">
                <a:solidFill>
                  <a:schemeClr val="tx2"/>
                </a:solidFill>
              </a:rPr>
              <a:t>esimerkiksi</a:t>
            </a:r>
            <a:r>
              <a:rPr lang="en-US" sz="2000" dirty="0">
                <a:solidFill>
                  <a:schemeClr val="tx2"/>
                </a:solidFill>
              </a:rPr>
              <a:t> </a:t>
            </a:r>
            <a:r>
              <a:rPr lang="en-US" sz="2000" dirty="0" err="1">
                <a:solidFill>
                  <a:schemeClr val="tx2"/>
                </a:solidFill>
              </a:rPr>
              <a:t>linnut</a:t>
            </a:r>
            <a:r>
              <a:rPr lang="en-US" sz="2000" dirty="0">
                <a:solidFill>
                  <a:schemeClr val="tx2"/>
                </a:solidFill>
              </a:rPr>
              <a:t>, </a:t>
            </a:r>
            <a:r>
              <a:rPr lang="en-US" sz="2000" dirty="0" err="1">
                <a:solidFill>
                  <a:schemeClr val="tx2"/>
                </a:solidFill>
              </a:rPr>
              <a:t>jänis</a:t>
            </a:r>
            <a:r>
              <a:rPr lang="en-US" sz="2000" dirty="0">
                <a:solidFill>
                  <a:schemeClr val="tx2"/>
                </a:solidFill>
              </a:rPr>
              <a:t>, </a:t>
            </a:r>
            <a:r>
              <a:rPr lang="en-US" sz="2000" dirty="0" err="1">
                <a:solidFill>
                  <a:schemeClr val="tx2"/>
                </a:solidFill>
              </a:rPr>
              <a:t>orava</a:t>
            </a:r>
            <a:r>
              <a:rPr lang="en-US" sz="2000" dirty="0">
                <a:solidFill>
                  <a:schemeClr val="tx2"/>
                </a:solidFill>
              </a:rPr>
              <a:t>, </a:t>
            </a:r>
            <a:r>
              <a:rPr lang="en-US" sz="2000" dirty="0" err="1">
                <a:solidFill>
                  <a:schemeClr val="tx2"/>
                </a:solidFill>
              </a:rPr>
              <a:t>kettu</a:t>
            </a:r>
            <a:r>
              <a:rPr lang="en-US" sz="2000" dirty="0">
                <a:solidFill>
                  <a:schemeClr val="tx2"/>
                </a:solidFill>
              </a:rPr>
              <a:t> tai </a:t>
            </a:r>
            <a:r>
              <a:rPr lang="en-US" sz="2000" dirty="0" err="1">
                <a:solidFill>
                  <a:schemeClr val="tx2"/>
                </a:solidFill>
              </a:rPr>
              <a:t>siili</a:t>
            </a:r>
            <a:r>
              <a:rPr lang="en-US" sz="2000" dirty="0">
                <a:solidFill>
                  <a:schemeClr val="tx2"/>
                </a:solidFill>
              </a:rPr>
              <a:t>.</a:t>
            </a:r>
          </a:p>
          <a:p>
            <a:r>
              <a:rPr lang="en-US" sz="2000" dirty="0" err="1">
                <a:solidFill>
                  <a:schemeClr val="tx2"/>
                </a:solidFill>
              </a:rPr>
              <a:t>Eläinten</a:t>
            </a:r>
            <a:r>
              <a:rPr lang="en-US" sz="2000" dirty="0">
                <a:solidFill>
                  <a:schemeClr val="tx2"/>
                </a:solidFill>
              </a:rPr>
              <a:t> </a:t>
            </a:r>
            <a:r>
              <a:rPr lang="en-US" sz="2000" dirty="0" err="1">
                <a:solidFill>
                  <a:schemeClr val="tx2"/>
                </a:solidFill>
              </a:rPr>
              <a:t>pesiä</a:t>
            </a:r>
            <a:r>
              <a:rPr lang="en-US" sz="2000" dirty="0">
                <a:solidFill>
                  <a:schemeClr val="tx2"/>
                </a:solidFill>
              </a:rPr>
              <a:t> </a:t>
            </a:r>
            <a:r>
              <a:rPr lang="en-US" sz="2000" dirty="0" err="1">
                <a:solidFill>
                  <a:schemeClr val="tx2"/>
                </a:solidFill>
              </a:rPr>
              <a:t>ei</a:t>
            </a:r>
            <a:r>
              <a:rPr lang="en-US" sz="2000" dirty="0">
                <a:solidFill>
                  <a:schemeClr val="tx2"/>
                </a:solidFill>
              </a:rPr>
              <a:t> </a:t>
            </a:r>
            <a:r>
              <a:rPr lang="en-US" sz="2000" dirty="0" err="1">
                <a:solidFill>
                  <a:schemeClr val="tx2"/>
                </a:solidFill>
              </a:rPr>
              <a:t>saa</a:t>
            </a:r>
            <a:r>
              <a:rPr lang="en-US" sz="2000" dirty="0">
                <a:solidFill>
                  <a:schemeClr val="tx2"/>
                </a:solidFill>
              </a:rPr>
              <a:t> </a:t>
            </a:r>
            <a:r>
              <a:rPr lang="en-US" sz="2000" dirty="0" err="1">
                <a:solidFill>
                  <a:schemeClr val="tx2"/>
                </a:solidFill>
              </a:rPr>
              <a:t>rikkoa</a:t>
            </a:r>
            <a:r>
              <a:rPr lang="en-US" sz="2000" dirty="0">
                <a:solidFill>
                  <a:schemeClr val="tx2"/>
                </a:solidFill>
              </a:rPr>
              <a:t>, </a:t>
            </a:r>
            <a:r>
              <a:rPr lang="en-US" sz="2000" dirty="0" err="1">
                <a:solidFill>
                  <a:schemeClr val="tx2"/>
                </a:solidFill>
              </a:rPr>
              <a:t>eikä</a:t>
            </a:r>
            <a:r>
              <a:rPr lang="en-US" sz="2000" dirty="0">
                <a:solidFill>
                  <a:schemeClr val="tx2"/>
                </a:solidFill>
              </a:rPr>
              <a:t> </a:t>
            </a:r>
            <a:r>
              <a:rPr lang="en-US" sz="2000" dirty="0" err="1">
                <a:solidFill>
                  <a:schemeClr val="tx2"/>
                </a:solidFill>
              </a:rPr>
              <a:t>eläimiä</a:t>
            </a:r>
            <a:r>
              <a:rPr lang="en-US" sz="2000" dirty="0">
                <a:solidFill>
                  <a:schemeClr val="tx2"/>
                </a:solidFill>
              </a:rPr>
              <a:t> </a:t>
            </a:r>
            <a:r>
              <a:rPr lang="en-US" sz="2000" dirty="0" err="1">
                <a:solidFill>
                  <a:schemeClr val="tx2"/>
                </a:solidFill>
              </a:rPr>
              <a:t>saa</a:t>
            </a:r>
            <a:r>
              <a:rPr lang="en-US" sz="2000" dirty="0">
                <a:solidFill>
                  <a:schemeClr val="tx2"/>
                </a:solidFill>
              </a:rPr>
              <a:t> </a:t>
            </a:r>
            <a:r>
              <a:rPr lang="en-US" sz="2000" dirty="0" err="1">
                <a:solidFill>
                  <a:schemeClr val="tx2"/>
                </a:solidFill>
              </a:rPr>
              <a:t>häiritä</a:t>
            </a:r>
            <a:r>
              <a:rPr lang="en-US" sz="2000" dirty="0">
                <a:solidFill>
                  <a:schemeClr val="tx2"/>
                </a:solidFill>
              </a:rPr>
              <a:t>. </a:t>
            </a:r>
          </a:p>
          <a:p>
            <a:r>
              <a:rPr lang="en-US" sz="2000" dirty="0" err="1">
                <a:solidFill>
                  <a:schemeClr val="tx2"/>
                </a:solidFill>
              </a:rPr>
              <a:t>Riistaeläimiä</a:t>
            </a:r>
            <a:r>
              <a:rPr lang="en-US" sz="2000" dirty="0">
                <a:solidFill>
                  <a:schemeClr val="tx2"/>
                </a:solidFill>
              </a:rPr>
              <a:t> </a:t>
            </a:r>
            <a:r>
              <a:rPr lang="en-US" sz="2000" dirty="0" err="1">
                <a:solidFill>
                  <a:schemeClr val="tx2"/>
                </a:solidFill>
              </a:rPr>
              <a:t>saa</a:t>
            </a:r>
            <a:r>
              <a:rPr lang="en-US" sz="2000" dirty="0">
                <a:solidFill>
                  <a:schemeClr val="tx2"/>
                </a:solidFill>
              </a:rPr>
              <a:t> </a:t>
            </a:r>
            <a:r>
              <a:rPr lang="en-US" sz="2000" dirty="0" err="1">
                <a:solidFill>
                  <a:schemeClr val="tx2"/>
                </a:solidFill>
              </a:rPr>
              <a:t>metsästää</a:t>
            </a:r>
            <a:r>
              <a:rPr lang="en-US" sz="2000" dirty="0">
                <a:solidFill>
                  <a:schemeClr val="tx2"/>
                </a:solidFill>
              </a:rPr>
              <a:t> vain </a:t>
            </a:r>
            <a:r>
              <a:rPr lang="en-US" sz="2000" dirty="0" err="1">
                <a:solidFill>
                  <a:schemeClr val="tx2"/>
                </a:solidFill>
              </a:rPr>
              <a:t>tiettynä</a:t>
            </a:r>
            <a:r>
              <a:rPr lang="en-US" sz="2000" dirty="0">
                <a:solidFill>
                  <a:schemeClr val="tx2"/>
                </a:solidFill>
              </a:rPr>
              <a:t> </a:t>
            </a:r>
            <a:r>
              <a:rPr lang="en-US" sz="2000" dirty="0" err="1">
                <a:solidFill>
                  <a:schemeClr val="tx2"/>
                </a:solidFill>
              </a:rPr>
              <a:t>aikana</a:t>
            </a:r>
            <a:r>
              <a:rPr lang="en-US" sz="2000" dirty="0">
                <a:solidFill>
                  <a:schemeClr val="tx2"/>
                </a:solidFill>
              </a:rPr>
              <a:t> </a:t>
            </a:r>
            <a:r>
              <a:rPr lang="en-US" sz="2000" dirty="0" err="1">
                <a:solidFill>
                  <a:schemeClr val="tx2"/>
                </a:solidFill>
              </a:rPr>
              <a:t>vuodesta</a:t>
            </a:r>
            <a:r>
              <a:rPr lang="en-US" sz="2000" dirty="0">
                <a:solidFill>
                  <a:schemeClr val="tx2"/>
                </a:solidFill>
              </a:rPr>
              <a:t>. </a:t>
            </a:r>
          </a:p>
          <a:p>
            <a:r>
              <a:rPr lang="en-US" sz="2000" dirty="0" err="1">
                <a:solidFill>
                  <a:schemeClr val="tx2"/>
                </a:solidFill>
              </a:rPr>
              <a:t>Riistaeläimiä</a:t>
            </a:r>
            <a:r>
              <a:rPr lang="en-US" sz="2000" dirty="0">
                <a:solidFill>
                  <a:schemeClr val="tx2"/>
                </a:solidFill>
              </a:rPr>
              <a:t> </a:t>
            </a:r>
            <a:r>
              <a:rPr lang="en-US" sz="2000" dirty="0" err="1">
                <a:solidFill>
                  <a:schemeClr val="tx2"/>
                </a:solidFill>
              </a:rPr>
              <a:t>ovat</a:t>
            </a:r>
            <a:r>
              <a:rPr lang="en-US" sz="2000" dirty="0">
                <a:solidFill>
                  <a:schemeClr val="tx2"/>
                </a:solidFill>
              </a:rPr>
              <a:t> </a:t>
            </a:r>
            <a:r>
              <a:rPr lang="en-US" sz="2000" dirty="0" err="1">
                <a:solidFill>
                  <a:schemeClr val="tx2"/>
                </a:solidFill>
              </a:rPr>
              <a:t>esimerkiksi</a:t>
            </a:r>
            <a:r>
              <a:rPr lang="en-US" sz="2000" dirty="0">
                <a:solidFill>
                  <a:schemeClr val="tx2"/>
                </a:solidFill>
              </a:rPr>
              <a:t> </a:t>
            </a:r>
            <a:r>
              <a:rPr lang="en-US" sz="2000" dirty="0" err="1">
                <a:solidFill>
                  <a:schemeClr val="tx2"/>
                </a:solidFill>
              </a:rPr>
              <a:t>hirvi</a:t>
            </a:r>
            <a:r>
              <a:rPr lang="en-US" sz="2000" dirty="0">
                <a:solidFill>
                  <a:schemeClr val="tx2"/>
                </a:solidFill>
              </a:rPr>
              <a:t>, </a:t>
            </a:r>
            <a:r>
              <a:rPr lang="en-US" sz="2000" dirty="0" err="1">
                <a:solidFill>
                  <a:schemeClr val="tx2"/>
                </a:solidFill>
              </a:rPr>
              <a:t>jänis</a:t>
            </a:r>
            <a:r>
              <a:rPr lang="en-US" sz="2000" dirty="0">
                <a:solidFill>
                  <a:schemeClr val="tx2"/>
                </a:solidFill>
              </a:rPr>
              <a:t> ja </a:t>
            </a:r>
            <a:r>
              <a:rPr lang="en-US" sz="2000" dirty="0" err="1">
                <a:solidFill>
                  <a:schemeClr val="tx2"/>
                </a:solidFill>
              </a:rPr>
              <a:t>monet</a:t>
            </a:r>
            <a:r>
              <a:rPr lang="en-US" sz="2000" dirty="0">
                <a:solidFill>
                  <a:schemeClr val="tx2"/>
                </a:solidFill>
              </a:rPr>
              <a:t> </a:t>
            </a:r>
            <a:r>
              <a:rPr lang="en-US" sz="2000" dirty="0" err="1">
                <a:solidFill>
                  <a:schemeClr val="tx2"/>
                </a:solidFill>
              </a:rPr>
              <a:t>sorsalinnut</a:t>
            </a:r>
            <a:r>
              <a:rPr lang="en-US" sz="1800" dirty="0">
                <a:solidFill>
                  <a:schemeClr val="tx2"/>
                </a:solidFill>
              </a:rPr>
              <a:t>.</a:t>
            </a:r>
          </a:p>
          <a:p>
            <a:r>
              <a:rPr lang="en-US" sz="1800" dirty="0" err="1">
                <a:solidFill>
                  <a:schemeClr val="tx2"/>
                </a:solidFill>
              </a:rPr>
              <a:t>Myös</a:t>
            </a:r>
            <a:r>
              <a:rPr lang="en-US" sz="1800" dirty="0">
                <a:solidFill>
                  <a:schemeClr val="tx2"/>
                </a:solidFill>
              </a:rPr>
              <a:t> </a:t>
            </a:r>
            <a:r>
              <a:rPr lang="en-US" sz="1800" dirty="0" err="1">
                <a:solidFill>
                  <a:schemeClr val="tx2"/>
                </a:solidFill>
              </a:rPr>
              <a:t>luonnon</a:t>
            </a:r>
            <a:r>
              <a:rPr lang="en-US" sz="1800" dirty="0">
                <a:solidFill>
                  <a:schemeClr val="tx2"/>
                </a:solidFill>
              </a:rPr>
              <a:t> </a:t>
            </a:r>
            <a:r>
              <a:rPr lang="en-US" sz="1800" dirty="0" err="1">
                <a:solidFill>
                  <a:schemeClr val="tx2"/>
                </a:solidFill>
              </a:rPr>
              <a:t>kasveja</a:t>
            </a:r>
            <a:r>
              <a:rPr lang="en-US" sz="1800" dirty="0">
                <a:solidFill>
                  <a:schemeClr val="tx2"/>
                </a:solidFill>
              </a:rPr>
              <a:t> on </a:t>
            </a:r>
            <a:r>
              <a:rPr lang="en-US" sz="1800" dirty="0" err="1">
                <a:solidFill>
                  <a:schemeClr val="tx2"/>
                </a:solidFill>
              </a:rPr>
              <a:t>rauhoitettu</a:t>
            </a:r>
            <a:r>
              <a:rPr lang="en-US" sz="1800" dirty="0">
                <a:solidFill>
                  <a:schemeClr val="tx2"/>
                </a:solidFill>
              </a:rPr>
              <a:t>.</a:t>
            </a:r>
          </a:p>
        </p:txBody>
      </p:sp>
      <p:sp>
        <p:nvSpPr>
          <p:cNvPr id="5" name="Title 4">
            <a:extLst>
              <a:ext uri="{FF2B5EF4-FFF2-40B4-BE49-F238E27FC236}">
                <a16:creationId xmlns:a16="http://schemas.microsoft.com/office/drawing/2014/main" id="{555835F4-AAEA-6F13-9C4D-D2AE9C2411DC}"/>
              </a:ext>
            </a:extLst>
          </p:cNvPr>
          <p:cNvSpPr>
            <a:spLocks noGrp="1"/>
          </p:cNvSpPr>
          <p:nvPr>
            <p:ph type="title"/>
          </p:nvPr>
        </p:nvSpPr>
        <p:spPr>
          <a:xfrm>
            <a:off x="6442356" y="365125"/>
            <a:ext cx="5309672" cy="1325563"/>
          </a:xfrm>
        </p:spPr>
        <p:txBody>
          <a:bodyPr/>
          <a:lstStyle/>
          <a:p>
            <a:pPr algn="just"/>
            <a:r>
              <a:rPr lang="fi-FI" dirty="0"/>
              <a:t>Luonnonsuojelu</a:t>
            </a:r>
          </a:p>
        </p:txBody>
      </p:sp>
    </p:spTree>
    <p:extLst>
      <p:ext uri="{BB962C8B-B14F-4D97-AF65-F5344CB8AC3E}">
        <p14:creationId xmlns:p14="http://schemas.microsoft.com/office/powerpoint/2010/main" val="36939789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640080" y="325369"/>
            <a:ext cx="4368602" cy="1956841"/>
          </a:xfrm>
        </p:spPr>
        <p:txBody>
          <a:bodyPr vert="horz" lIns="91440" tIns="45720" rIns="91440" bIns="45720" rtlCol="0" anchor="b">
            <a:normAutofit fontScale="90000"/>
          </a:bodyPr>
          <a:lstStyle/>
          <a:p>
            <a:r>
              <a:rPr lang="en-US" sz="4200"/>
              <a:t>Hyvinvointia ja terveyttä luonnosta</a:t>
            </a:r>
          </a:p>
        </p:txBody>
      </p:sp>
      <p:sp>
        <p:nvSpPr>
          <p:cNvPr id="3" name="Sisällön paikkamerkki 2"/>
          <p:cNvSpPr>
            <a:spLocks noGrp="1"/>
          </p:cNvSpPr>
          <p:nvPr>
            <p:ph sz="half" idx="1"/>
          </p:nvPr>
        </p:nvSpPr>
        <p:spPr>
          <a:xfrm>
            <a:off x="640081" y="2623127"/>
            <a:ext cx="4199774" cy="3909504"/>
          </a:xfrm>
        </p:spPr>
        <p:txBody>
          <a:bodyPr vert="horz" lIns="91440" tIns="45720" rIns="91440" bIns="45720" rtlCol="0">
            <a:normAutofit/>
          </a:bodyPr>
          <a:lstStyle/>
          <a:p>
            <a:r>
              <a:rPr lang="en-US" sz="1700" dirty="0" err="1"/>
              <a:t>Luonnolla</a:t>
            </a:r>
            <a:r>
              <a:rPr lang="en-US" sz="1700" dirty="0"/>
              <a:t> on </a:t>
            </a:r>
            <a:r>
              <a:rPr lang="en-US" sz="1700" dirty="0" err="1"/>
              <a:t>hyvä</a:t>
            </a:r>
            <a:r>
              <a:rPr lang="en-US" sz="1700" dirty="0"/>
              <a:t> </a:t>
            </a:r>
            <a:r>
              <a:rPr lang="en-US" sz="1700" dirty="0" err="1"/>
              <a:t>vaikutus</a:t>
            </a:r>
            <a:r>
              <a:rPr lang="en-US" sz="1700" dirty="0"/>
              <a:t> </a:t>
            </a:r>
            <a:r>
              <a:rPr lang="en-US" sz="1700" dirty="0" err="1"/>
              <a:t>ihmisen</a:t>
            </a:r>
            <a:r>
              <a:rPr lang="en-US" sz="1700" dirty="0"/>
              <a:t> </a:t>
            </a:r>
            <a:r>
              <a:rPr lang="en-US" sz="1700" dirty="0" err="1"/>
              <a:t>terveyteen</a:t>
            </a:r>
            <a:r>
              <a:rPr lang="en-US" sz="1700" dirty="0"/>
              <a:t> ja </a:t>
            </a:r>
            <a:r>
              <a:rPr lang="en-US" sz="1700" dirty="0" err="1"/>
              <a:t>hyvinvointiin</a:t>
            </a:r>
            <a:r>
              <a:rPr lang="en-US" sz="1700" dirty="0"/>
              <a:t>.</a:t>
            </a:r>
          </a:p>
          <a:p>
            <a:r>
              <a:rPr lang="en-US" sz="1700" dirty="0" err="1"/>
              <a:t>Luonto</a:t>
            </a:r>
            <a:r>
              <a:rPr lang="en-US" sz="1700" dirty="0"/>
              <a:t> </a:t>
            </a:r>
            <a:r>
              <a:rPr lang="en-US" sz="1700" dirty="0" err="1"/>
              <a:t>houkuttelee</a:t>
            </a:r>
            <a:r>
              <a:rPr lang="en-US" sz="1700" dirty="0"/>
              <a:t> </a:t>
            </a:r>
            <a:r>
              <a:rPr lang="en-US" sz="1700" dirty="0" err="1"/>
              <a:t>liikkumaan</a:t>
            </a:r>
            <a:r>
              <a:rPr lang="en-US" sz="1700" dirty="0"/>
              <a:t>. </a:t>
            </a:r>
          </a:p>
          <a:p>
            <a:r>
              <a:rPr lang="en-US" sz="1700" dirty="0" err="1"/>
              <a:t>Luonto</a:t>
            </a:r>
            <a:r>
              <a:rPr lang="en-US" sz="1700" dirty="0"/>
              <a:t> </a:t>
            </a:r>
            <a:r>
              <a:rPr lang="en-US" sz="1700" dirty="0" err="1"/>
              <a:t>auttaa</a:t>
            </a:r>
            <a:r>
              <a:rPr lang="en-US" sz="1700" dirty="0"/>
              <a:t> </a:t>
            </a:r>
            <a:r>
              <a:rPr lang="en-US" sz="1700" dirty="0" err="1"/>
              <a:t>palautumaan</a:t>
            </a:r>
            <a:r>
              <a:rPr lang="en-US" sz="1700" dirty="0"/>
              <a:t> </a:t>
            </a:r>
            <a:r>
              <a:rPr lang="en-US" sz="1700" dirty="0" err="1"/>
              <a:t>stressistä</a:t>
            </a:r>
            <a:r>
              <a:rPr lang="en-US" sz="1700" dirty="0"/>
              <a:t>.</a:t>
            </a:r>
          </a:p>
          <a:p>
            <a:r>
              <a:rPr lang="en-US" sz="1700" dirty="0" err="1"/>
              <a:t>Keskittymiskyky</a:t>
            </a:r>
            <a:r>
              <a:rPr lang="en-US" sz="1700" dirty="0"/>
              <a:t> </a:t>
            </a:r>
            <a:r>
              <a:rPr lang="en-US" sz="1700" dirty="0" err="1"/>
              <a:t>paranee</a:t>
            </a:r>
            <a:r>
              <a:rPr lang="en-US" sz="1700" dirty="0"/>
              <a:t>.</a:t>
            </a:r>
          </a:p>
          <a:p>
            <a:r>
              <a:rPr lang="en-US" sz="1700" dirty="0" err="1"/>
              <a:t>Verenpaine</a:t>
            </a:r>
            <a:r>
              <a:rPr lang="en-US" sz="1700" dirty="0"/>
              <a:t> </a:t>
            </a:r>
            <a:r>
              <a:rPr lang="en-US" sz="1700" dirty="0" err="1"/>
              <a:t>laskee</a:t>
            </a:r>
            <a:r>
              <a:rPr lang="en-US" sz="1700" dirty="0"/>
              <a:t>.  </a:t>
            </a:r>
          </a:p>
          <a:p>
            <a:r>
              <a:rPr lang="en-US" sz="1700" dirty="0" err="1"/>
              <a:t>Mieliala</a:t>
            </a:r>
            <a:r>
              <a:rPr lang="en-US" sz="1700" dirty="0"/>
              <a:t> </a:t>
            </a:r>
            <a:r>
              <a:rPr lang="en-US" sz="1700" dirty="0" err="1"/>
              <a:t>nousee</a:t>
            </a:r>
            <a:r>
              <a:rPr lang="en-US" sz="1700" dirty="0"/>
              <a:t>.</a:t>
            </a:r>
            <a:br>
              <a:rPr lang="en-US" sz="1700" dirty="0"/>
            </a:br>
            <a:endParaRPr lang="en-US" sz="1700" dirty="0"/>
          </a:p>
          <a:p>
            <a:pPr marL="0" indent="0">
              <a:buNone/>
            </a:pPr>
            <a:r>
              <a:rPr lang="en-US" sz="1700" dirty="0" err="1"/>
              <a:t>Lähde</a:t>
            </a:r>
            <a:r>
              <a:rPr lang="en-US" sz="1700" dirty="0"/>
              <a:t>: </a:t>
            </a:r>
            <a:r>
              <a:rPr lang="en-US" sz="1700" dirty="0">
                <a:hlinkClick r:id="rId2"/>
              </a:rPr>
              <a:t>https://www.luontoon.fi/terveyttajahyvinvointialuonnosta</a:t>
            </a:r>
            <a:endParaRPr lang="en-US" sz="1700" dirty="0"/>
          </a:p>
          <a:p>
            <a:pPr marL="0" indent="0">
              <a:buNone/>
            </a:pPr>
            <a:endParaRPr lang="en-US" sz="1700" dirty="0"/>
          </a:p>
        </p:txBody>
      </p:sp>
      <p:pic>
        <p:nvPicPr>
          <p:cNvPr id="17" name="Sisällön paikkamerkki 16" descr="Kuva, joka sisältää kohteen piha-, vesi, taivas, puu&#10;&#10;Kuvaus luotu automaattisesti">
            <a:extLst>
              <a:ext uri="{FF2B5EF4-FFF2-40B4-BE49-F238E27FC236}">
                <a16:creationId xmlns:a16="http://schemas.microsoft.com/office/drawing/2014/main" id="{9D95501D-C575-D1E9-012A-02448EB97F79}"/>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22181" r="13123"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3150762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uvan kuvausta ei ole saatavilla."/>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656139" y="282712"/>
            <a:ext cx="10879721" cy="6052664"/>
          </a:xfrm>
          <a:prstGeom prst="rect">
            <a:avLst/>
          </a:prstGeom>
          <a:noFill/>
          <a:extLst>
            <a:ext uri="{909E8E84-426E-40DD-AFC4-6F175D3DCCD1}">
              <a14:hiddenFill xmlns:a14="http://schemas.microsoft.com/office/drawing/2010/main">
                <a:solidFill>
                  <a:srgbClr val="FFFFFF"/>
                </a:solidFill>
              </a14:hiddenFill>
            </a:ext>
          </a:extLst>
        </p:spPr>
      </p:pic>
      <p:sp>
        <p:nvSpPr>
          <p:cNvPr id="3" name="Tekstiruutu 2">
            <a:extLst>
              <a:ext uri="{FF2B5EF4-FFF2-40B4-BE49-F238E27FC236}">
                <a16:creationId xmlns:a16="http://schemas.microsoft.com/office/drawing/2014/main" id="{C1CC7CB5-0872-FBE8-0F6F-AC989BA3B8A5}"/>
              </a:ext>
            </a:extLst>
          </p:cNvPr>
          <p:cNvSpPr txBox="1"/>
          <p:nvPr/>
        </p:nvSpPr>
        <p:spPr>
          <a:xfrm flipH="1">
            <a:off x="1698846" y="6428625"/>
            <a:ext cx="8315325" cy="369332"/>
          </a:xfrm>
          <a:prstGeom prst="rect">
            <a:avLst/>
          </a:prstGeom>
          <a:noFill/>
        </p:spPr>
        <p:txBody>
          <a:bodyPr wrap="square" rtlCol="0">
            <a:spAutoFit/>
          </a:bodyPr>
          <a:lstStyle/>
          <a:p>
            <a:r>
              <a:rPr lang="fi-FI" dirty="0">
                <a:hlinkClick r:id="rId3"/>
              </a:rPr>
              <a:t>https://papunet.net/_pelit/_tarinat/kuvakirja/lue/Jokamiehenoikeudet_html_video</a:t>
            </a:r>
            <a:endParaRPr lang="fi-FI" dirty="0"/>
          </a:p>
        </p:txBody>
      </p:sp>
    </p:spTree>
    <p:extLst>
      <p:ext uri="{BB962C8B-B14F-4D97-AF65-F5344CB8AC3E}">
        <p14:creationId xmlns:p14="http://schemas.microsoft.com/office/powerpoint/2010/main" val="20133866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48A4D7-8A19-56F7-DEE6-705692131882}"/>
              </a:ext>
            </a:extLst>
          </p:cNvPr>
          <p:cNvPicPr>
            <a:picLocks noChangeAspect="1"/>
          </p:cNvPicPr>
          <p:nvPr/>
        </p:nvPicPr>
        <p:blipFill rotWithShape="1">
          <a:blip r:embed="rId2"/>
          <a:srcRect b="2884"/>
          <a:stretch/>
        </p:blipFill>
        <p:spPr>
          <a:xfrm>
            <a:off x="9161459" y="247850"/>
            <a:ext cx="2875324" cy="3127489"/>
          </a:xfrm>
          <a:prstGeom prst="rect">
            <a:avLst/>
          </a:prstGeom>
        </p:spPr>
      </p:pic>
      <p:pic>
        <p:nvPicPr>
          <p:cNvPr id="15" name="Picture 14">
            <a:extLst>
              <a:ext uri="{FF2B5EF4-FFF2-40B4-BE49-F238E27FC236}">
                <a16:creationId xmlns:a16="http://schemas.microsoft.com/office/drawing/2014/main" id="{4DE78DE3-DEAC-DA7D-1DC7-51D88A077D29}"/>
              </a:ext>
            </a:extLst>
          </p:cNvPr>
          <p:cNvPicPr>
            <a:picLocks noChangeAspect="1"/>
          </p:cNvPicPr>
          <p:nvPr/>
        </p:nvPicPr>
        <p:blipFill>
          <a:blip r:embed="rId3"/>
          <a:stretch>
            <a:fillRect/>
          </a:stretch>
        </p:blipFill>
        <p:spPr>
          <a:xfrm>
            <a:off x="6924919" y="1828800"/>
            <a:ext cx="983768" cy="2610336"/>
          </a:xfrm>
          <a:prstGeom prst="rect">
            <a:avLst/>
          </a:prstGeom>
        </p:spPr>
      </p:pic>
      <p:sp>
        <p:nvSpPr>
          <p:cNvPr id="2" name="Title 1">
            <a:extLst>
              <a:ext uri="{FF2B5EF4-FFF2-40B4-BE49-F238E27FC236}">
                <a16:creationId xmlns:a16="http://schemas.microsoft.com/office/drawing/2014/main" id="{DD97B00B-2BD0-063B-AAD2-285CDA840E6B}"/>
              </a:ext>
            </a:extLst>
          </p:cNvPr>
          <p:cNvSpPr>
            <a:spLocks noGrp="1"/>
          </p:cNvSpPr>
          <p:nvPr>
            <p:ph type="title"/>
          </p:nvPr>
        </p:nvSpPr>
        <p:spPr>
          <a:xfrm>
            <a:off x="1316181" y="698954"/>
            <a:ext cx="10646519" cy="1325563"/>
          </a:xfrm>
        </p:spPr>
        <p:txBody>
          <a:bodyPr/>
          <a:lstStyle/>
          <a:p>
            <a:r>
              <a:rPr lang="fi-FI" dirty="0"/>
              <a:t>Mitä kestävä kehitys tarkoittaa?</a:t>
            </a:r>
          </a:p>
        </p:txBody>
      </p:sp>
      <p:sp>
        <p:nvSpPr>
          <p:cNvPr id="6" name="Content Placeholder 2">
            <a:extLst>
              <a:ext uri="{FF2B5EF4-FFF2-40B4-BE49-F238E27FC236}">
                <a16:creationId xmlns:a16="http://schemas.microsoft.com/office/drawing/2014/main" id="{DB542556-A4F7-C4D6-E2E0-A63935324651}"/>
              </a:ext>
            </a:extLst>
          </p:cNvPr>
          <p:cNvSpPr txBox="1">
            <a:spLocks/>
          </p:cNvSpPr>
          <p:nvPr/>
        </p:nvSpPr>
        <p:spPr>
          <a:xfrm>
            <a:off x="1375095" y="2362521"/>
            <a:ext cx="5650065" cy="3796525"/>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10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i-FI" i="1" dirty="0"/>
              <a:t>Kestävä, kestää</a:t>
            </a:r>
          </a:p>
          <a:p>
            <a:r>
              <a:rPr lang="fi-FI" i="1" dirty="0"/>
              <a:t>Kehitys, kehittyä</a:t>
            </a:r>
            <a:br>
              <a:rPr lang="fi-FI" i="1" dirty="0"/>
            </a:br>
            <a:endParaRPr lang="fi-FI" i="1" dirty="0"/>
          </a:p>
          <a:p>
            <a:r>
              <a:rPr lang="fi-FI" dirty="0"/>
              <a:t>Kestävä kehitys tarkoittaa, että ihmisillä, eläimillä ja ympäristöllä on hyvä olla nyt ja tulevaisuudessa.</a:t>
            </a:r>
            <a:br>
              <a:rPr lang="fi-FI" dirty="0"/>
            </a:br>
            <a:endParaRPr lang="fi-FI" dirty="0"/>
          </a:p>
          <a:p>
            <a:r>
              <a:rPr lang="fi-FI" dirty="0"/>
              <a:t>Maapallolla elämä ja toiminta on sellaista, että se säästää luontoa.</a:t>
            </a:r>
          </a:p>
        </p:txBody>
      </p:sp>
      <p:pic>
        <p:nvPicPr>
          <p:cNvPr id="7" name="Picture 6">
            <a:extLst>
              <a:ext uri="{FF2B5EF4-FFF2-40B4-BE49-F238E27FC236}">
                <a16:creationId xmlns:a16="http://schemas.microsoft.com/office/drawing/2014/main" id="{2BD7E516-FD9C-84F9-DC1B-1A1AE65B8788}"/>
              </a:ext>
            </a:extLst>
          </p:cNvPr>
          <p:cNvPicPr>
            <a:picLocks noChangeAspect="1"/>
          </p:cNvPicPr>
          <p:nvPr/>
        </p:nvPicPr>
        <p:blipFill>
          <a:blip r:embed="rId4"/>
          <a:stretch>
            <a:fillRect/>
          </a:stretch>
        </p:blipFill>
        <p:spPr>
          <a:xfrm>
            <a:off x="7460862" y="2191502"/>
            <a:ext cx="2705678" cy="2705678"/>
          </a:xfrm>
          <a:prstGeom prst="rect">
            <a:avLst/>
          </a:prstGeom>
        </p:spPr>
      </p:pic>
      <p:pic>
        <p:nvPicPr>
          <p:cNvPr id="9" name="Picture 8">
            <a:extLst>
              <a:ext uri="{FF2B5EF4-FFF2-40B4-BE49-F238E27FC236}">
                <a16:creationId xmlns:a16="http://schemas.microsoft.com/office/drawing/2014/main" id="{E10109CA-65A4-7706-66FB-3763D8C82237}"/>
              </a:ext>
            </a:extLst>
          </p:cNvPr>
          <p:cNvPicPr>
            <a:picLocks noChangeAspect="1"/>
          </p:cNvPicPr>
          <p:nvPr/>
        </p:nvPicPr>
        <p:blipFill>
          <a:blip r:embed="rId5"/>
          <a:stretch>
            <a:fillRect/>
          </a:stretch>
        </p:blipFill>
        <p:spPr>
          <a:xfrm>
            <a:off x="121078" y="3568588"/>
            <a:ext cx="1272350" cy="2819968"/>
          </a:xfrm>
          <a:prstGeom prst="rect">
            <a:avLst/>
          </a:prstGeom>
        </p:spPr>
      </p:pic>
      <p:pic>
        <p:nvPicPr>
          <p:cNvPr id="17" name="Picture 16">
            <a:extLst>
              <a:ext uri="{FF2B5EF4-FFF2-40B4-BE49-F238E27FC236}">
                <a16:creationId xmlns:a16="http://schemas.microsoft.com/office/drawing/2014/main" id="{36139605-7891-3535-06D1-8900B3AFD7DE}"/>
              </a:ext>
            </a:extLst>
          </p:cNvPr>
          <p:cNvPicPr>
            <a:picLocks noChangeAspect="1"/>
          </p:cNvPicPr>
          <p:nvPr/>
        </p:nvPicPr>
        <p:blipFill>
          <a:blip r:embed="rId6"/>
          <a:stretch>
            <a:fillRect/>
          </a:stretch>
        </p:blipFill>
        <p:spPr>
          <a:xfrm>
            <a:off x="5562068" y="1324018"/>
            <a:ext cx="1067863" cy="1224973"/>
          </a:xfrm>
          <a:prstGeom prst="rect">
            <a:avLst/>
          </a:prstGeom>
        </p:spPr>
      </p:pic>
      <p:pic>
        <p:nvPicPr>
          <p:cNvPr id="19" name="Picture 18">
            <a:extLst>
              <a:ext uri="{FF2B5EF4-FFF2-40B4-BE49-F238E27FC236}">
                <a16:creationId xmlns:a16="http://schemas.microsoft.com/office/drawing/2014/main" id="{720F02B6-0941-5AB5-8417-7823CAAC9C2F}"/>
              </a:ext>
            </a:extLst>
          </p:cNvPr>
          <p:cNvPicPr>
            <a:picLocks noChangeAspect="1"/>
          </p:cNvPicPr>
          <p:nvPr/>
        </p:nvPicPr>
        <p:blipFill>
          <a:blip r:embed="rId7"/>
          <a:stretch>
            <a:fillRect/>
          </a:stretch>
        </p:blipFill>
        <p:spPr>
          <a:xfrm>
            <a:off x="11657611" y="6214341"/>
            <a:ext cx="610177" cy="610177"/>
          </a:xfrm>
          <a:prstGeom prst="rect">
            <a:avLst/>
          </a:prstGeom>
        </p:spPr>
      </p:pic>
      <p:pic>
        <p:nvPicPr>
          <p:cNvPr id="21" name="Picture 20">
            <a:extLst>
              <a:ext uri="{FF2B5EF4-FFF2-40B4-BE49-F238E27FC236}">
                <a16:creationId xmlns:a16="http://schemas.microsoft.com/office/drawing/2014/main" id="{8C8D4BD1-6517-0D38-1DBE-8238E6DEDB51}"/>
              </a:ext>
            </a:extLst>
          </p:cNvPr>
          <p:cNvPicPr>
            <a:picLocks noChangeAspect="1"/>
          </p:cNvPicPr>
          <p:nvPr/>
        </p:nvPicPr>
        <p:blipFill>
          <a:blip r:embed="rId8"/>
          <a:stretch>
            <a:fillRect/>
          </a:stretch>
        </p:blipFill>
        <p:spPr>
          <a:xfrm>
            <a:off x="-24396" y="5725391"/>
            <a:ext cx="1090468" cy="1090468"/>
          </a:xfrm>
          <a:prstGeom prst="rect">
            <a:avLst/>
          </a:prstGeom>
        </p:spPr>
      </p:pic>
      <p:sp>
        <p:nvSpPr>
          <p:cNvPr id="3" name="TextBox 2">
            <a:extLst>
              <a:ext uri="{FF2B5EF4-FFF2-40B4-BE49-F238E27FC236}">
                <a16:creationId xmlns:a16="http://schemas.microsoft.com/office/drawing/2014/main" id="{A9A7FC6C-75C7-8D57-E83C-496B4B1D9017}"/>
              </a:ext>
            </a:extLst>
          </p:cNvPr>
          <p:cNvSpPr txBox="1"/>
          <p:nvPr/>
        </p:nvSpPr>
        <p:spPr>
          <a:xfrm>
            <a:off x="7671429" y="6611612"/>
            <a:ext cx="1778442" cy="246221"/>
          </a:xfrm>
          <a:prstGeom prst="rect">
            <a:avLst/>
          </a:prstGeom>
          <a:noFill/>
        </p:spPr>
        <p:txBody>
          <a:bodyPr wrap="square" rtlCol="0">
            <a:spAutoFit/>
          </a:bodyPr>
          <a:lstStyle/>
          <a:p>
            <a:r>
              <a:rPr lang="fi-FI" sz="1000" dirty="0"/>
              <a:t>Kuvat: </a:t>
            </a:r>
            <a:r>
              <a:rPr lang="fi-FI" sz="1000" dirty="0">
                <a:hlinkClick r:id="rId9"/>
              </a:rPr>
              <a:t>Papunet Kuvapankki</a:t>
            </a:r>
            <a:endParaRPr lang="fi-FI" sz="1000" dirty="0"/>
          </a:p>
        </p:txBody>
      </p:sp>
    </p:spTree>
    <p:extLst>
      <p:ext uri="{BB962C8B-B14F-4D97-AF65-F5344CB8AC3E}">
        <p14:creationId xmlns:p14="http://schemas.microsoft.com/office/powerpoint/2010/main" val="41667442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aperi, Kierrätys, Jätettä, Ekologia">
            <a:extLst>
              <a:ext uri="{FF2B5EF4-FFF2-40B4-BE49-F238E27FC236}">
                <a16:creationId xmlns:a16="http://schemas.microsoft.com/office/drawing/2014/main" id="{87947A4F-BB75-F203-46B2-F941FC0FD5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9065" y="2088311"/>
            <a:ext cx="5297428" cy="3546945"/>
          </a:xfrm>
          <a:prstGeom prst="rect">
            <a:avLst/>
          </a:prstGeom>
          <a:noFill/>
          <a:extLst>
            <a:ext uri="{909E8E84-426E-40DD-AFC4-6F175D3DCCD1}">
              <a14:hiddenFill xmlns:a14="http://schemas.microsoft.com/office/drawing/2010/main">
                <a:solidFill>
                  <a:srgbClr val="FFFFFF"/>
                </a:solidFill>
              </a14:hiddenFill>
            </a:ext>
          </a:extLst>
        </p:spPr>
      </p:pic>
      <p:sp>
        <p:nvSpPr>
          <p:cNvPr id="2" name="Otsikko 1">
            <a:extLst>
              <a:ext uri="{FF2B5EF4-FFF2-40B4-BE49-F238E27FC236}">
                <a16:creationId xmlns:a16="http://schemas.microsoft.com/office/drawing/2014/main" id="{654E625F-6F7C-7C97-66E0-9A1E6731D29D}"/>
              </a:ext>
            </a:extLst>
          </p:cNvPr>
          <p:cNvSpPr>
            <a:spLocks noGrp="1"/>
          </p:cNvSpPr>
          <p:nvPr>
            <p:ph type="title"/>
          </p:nvPr>
        </p:nvSpPr>
        <p:spPr/>
        <p:txBody>
          <a:bodyPr/>
          <a:lstStyle/>
          <a:p>
            <a:r>
              <a:rPr lang="fi-FI" dirty="0"/>
              <a:t>Kierrätys</a:t>
            </a:r>
          </a:p>
        </p:txBody>
      </p:sp>
      <p:sp>
        <p:nvSpPr>
          <p:cNvPr id="3" name="Alaotsikko 2">
            <a:extLst>
              <a:ext uri="{FF2B5EF4-FFF2-40B4-BE49-F238E27FC236}">
                <a16:creationId xmlns:a16="http://schemas.microsoft.com/office/drawing/2014/main" id="{11DD158E-5AFC-978E-7F5B-FC393AF40913}"/>
              </a:ext>
            </a:extLst>
          </p:cNvPr>
          <p:cNvSpPr>
            <a:spLocks noGrp="1"/>
          </p:cNvSpPr>
          <p:nvPr>
            <p:ph type="subTitle" idx="1"/>
          </p:nvPr>
        </p:nvSpPr>
        <p:spPr>
          <a:xfrm>
            <a:off x="1316181" y="2324070"/>
            <a:ext cx="4971331" cy="3311186"/>
          </a:xfrm>
        </p:spPr>
        <p:txBody>
          <a:bodyPr/>
          <a:lstStyle/>
          <a:p>
            <a:r>
              <a:rPr lang="fi-FI" dirty="0"/>
              <a:t>Se tarkoittaa, että lajitellusta jätteestä valmistetaan uutta materiaalia, josta valmistetaan uusia tuotteita.</a:t>
            </a:r>
          </a:p>
          <a:p>
            <a:r>
              <a:rPr lang="fi-FI" dirty="0"/>
              <a:t>Esim. jätepaperista muokataan raaka-ainetta, josta tehdään uutta paperia sanomalehtiin.</a:t>
            </a:r>
          </a:p>
        </p:txBody>
      </p:sp>
      <p:sp>
        <p:nvSpPr>
          <p:cNvPr id="5" name="Tekstiruutu 4">
            <a:extLst>
              <a:ext uri="{FF2B5EF4-FFF2-40B4-BE49-F238E27FC236}">
                <a16:creationId xmlns:a16="http://schemas.microsoft.com/office/drawing/2014/main" id="{9819278B-3C70-647F-EFED-E33E81D9F18F}"/>
              </a:ext>
            </a:extLst>
          </p:cNvPr>
          <p:cNvSpPr txBox="1"/>
          <p:nvPr/>
        </p:nvSpPr>
        <p:spPr>
          <a:xfrm>
            <a:off x="7752598" y="5419812"/>
            <a:ext cx="3199653" cy="215444"/>
          </a:xfrm>
          <a:prstGeom prst="rect">
            <a:avLst/>
          </a:prstGeom>
          <a:noFill/>
        </p:spPr>
        <p:txBody>
          <a:bodyPr wrap="square">
            <a:spAutoFit/>
          </a:bodyPr>
          <a:lstStyle/>
          <a:p>
            <a:r>
              <a:rPr lang="fi-FI" sz="800" dirty="0">
                <a:hlinkClick r:id="rId3"/>
              </a:rPr>
              <a:t>Paperi Kierrätys Jätettä - Ilmainen valokuva </a:t>
            </a:r>
            <a:r>
              <a:rPr lang="fi-FI" sz="800" dirty="0" err="1">
                <a:hlinkClick r:id="rId3"/>
              </a:rPr>
              <a:t>Pixabayssa</a:t>
            </a:r>
            <a:r>
              <a:rPr lang="fi-FI" sz="800" dirty="0">
                <a:hlinkClick r:id="rId3"/>
              </a:rPr>
              <a:t> - </a:t>
            </a:r>
            <a:r>
              <a:rPr lang="fi-FI" sz="800" dirty="0" err="1">
                <a:hlinkClick r:id="rId3"/>
              </a:rPr>
              <a:t>Pixabay</a:t>
            </a:r>
            <a:endParaRPr lang="fi-FI" sz="800" dirty="0"/>
          </a:p>
        </p:txBody>
      </p:sp>
    </p:spTree>
    <p:extLst>
      <p:ext uri="{BB962C8B-B14F-4D97-AF65-F5344CB8AC3E}">
        <p14:creationId xmlns:p14="http://schemas.microsoft.com/office/powerpoint/2010/main" val="191169255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B73455D-A682-70DF-B7D8-58838E82A7A8}"/>
              </a:ext>
            </a:extLst>
          </p:cNvPr>
          <p:cNvSpPr>
            <a:spLocks noGrp="1"/>
          </p:cNvSpPr>
          <p:nvPr>
            <p:ph type="title"/>
          </p:nvPr>
        </p:nvSpPr>
        <p:spPr>
          <a:xfrm>
            <a:off x="1316181" y="698954"/>
            <a:ext cx="10287798" cy="1325563"/>
          </a:xfrm>
        </p:spPr>
        <p:txBody>
          <a:bodyPr/>
          <a:lstStyle/>
          <a:p>
            <a:r>
              <a:rPr lang="fi-FI" dirty="0"/>
              <a:t>Kiitos, kun lajittelet kotona!</a:t>
            </a:r>
          </a:p>
        </p:txBody>
      </p:sp>
      <p:pic>
        <p:nvPicPr>
          <p:cNvPr id="4" name="Online-media 3" title="Kiitos kun lajittelet kotona!">
            <a:hlinkClick r:id="" action="ppaction://media"/>
            <a:extLst>
              <a:ext uri="{FF2B5EF4-FFF2-40B4-BE49-F238E27FC236}">
                <a16:creationId xmlns:a16="http://schemas.microsoft.com/office/drawing/2014/main" id="{741352B6-46D2-28B3-95CF-DB990F8A6E87}"/>
              </a:ext>
            </a:extLst>
          </p:cNvPr>
          <p:cNvPicPr>
            <a:picLocks noRot="1" noChangeAspect="1"/>
          </p:cNvPicPr>
          <p:nvPr>
            <a:videoFile r:link="rId1"/>
          </p:nvPr>
        </p:nvPicPr>
        <p:blipFill>
          <a:blip r:embed="rId3"/>
          <a:stretch>
            <a:fillRect/>
          </a:stretch>
        </p:blipFill>
        <p:spPr>
          <a:xfrm>
            <a:off x="1423394" y="2137418"/>
            <a:ext cx="4571970" cy="2583163"/>
          </a:xfrm>
          <a:prstGeom prst="rect">
            <a:avLst/>
          </a:prstGeom>
        </p:spPr>
      </p:pic>
      <p:sp>
        <p:nvSpPr>
          <p:cNvPr id="5" name="Tekstiruutu 4">
            <a:extLst>
              <a:ext uri="{FF2B5EF4-FFF2-40B4-BE49-F238E27FC236}">
                <a16:creationId xmlns:a16="http://schemas.microsoft.com/office/drawing/2014/main" id="{BB3C204F-3086-F8CE-B864-6FF2B7D9BBD0}"/>
              </a:ext>
            </a:extLst>
          </p:cNvPr>
          <p:cNvSpPr txBox="1"/>
          <p:nvPr/>
        </p:nvSpPr>
        <p:spPr>
          <a:xfrm>
            <a:off x="1423394" y="5014405"/>
            <a:ext cx="4571970" cy="584775"/>
          </a:xfrm>
          <a:prstGeom prst="rect">
            <a:avLst/>
          </a:prstGeom>
          <a:noFill/>
        </p:spPr>
        <p:txBody>
          <a:bodyPr wrap="square" rtlCol="0">
            <a:spAutoFit/>
          </a:bodyPr>
          <a:lstStyle/>
          <a:p>
            <a:r>
              <a:rPr lang="fi-FI" sz="1600" dirty="0"/>
              <a:t>Klikkaa videota tai mene esityksessä eteenpäin, niin näet videon.</a:t>
            </a:r>
          </a:p>
        </p:txBody>
      </p:sp>
      <p:sp>
        <p:nvSpPr>
          <p:cNvPr id="3" name="TextBox 2">
            <a:extLst>
              <a:ext uri="{FF2B5EF4-FFF2-40B4-BE49-F238E27FC236}">
                <a16:creationId xmlns:a16="http://schemas.microsoft.com/office/drawing/2014/main" id="{24485EE8-6E9E-3CC5-C955-9EF06CAA0993}"/>
              </a:ext>
            </a:extLst>
          </p:cNvPr>
          <p:cNvSpPr txBox="1"/>
          <p:nvPr/>
        </p:nvSpPr>
        <p:spPr>
          <a:xfrm>
            <a:off x="6311788" y="2312518"/>
            <a:ext cx="4159306" cy="3693319"/>
          </a:xfrm>
          <a:prstGeom prst="rect">
            <a:avLst/>
          </a:prstGeom>
          <a:noFill/>
        </p:spPr>
        <p:txBody>
          <a:bodyPr wrap="square" rtlCol="0">
            <a:spAutoFit/>
          </a:bodyPr>
          <a:lstStyle/>
          <a:p>
            <a:r>
              <a:rPr lang="fi-FI" dirty="0"/>
              <a:t>Jätteiden lajittelu tarkoittaa, että erilaiset roskat laitetaan eri astioihin:</a:t>
            </a:r>
          </a:p>
          <a:p>
            <a:pPr marL="285750" indent="-285750">
              <a:buFont typeface="Arial" panose="020B0604020202020204" pitchFamily="34" charset="0"/>
              <a:buChar char="•"/>
            </a:pPr>
            <a:r>
              <a:rPr lang="fi-FI" dirty="0"/>
              <a:t>Muovijäte</a:t>
            </a:r>
          </a:p>
          <a:p>
            <a:pPr marL="285750" indent="-285750">
              <a:buFont typeface="Arial" panose="020B0604020202020204" pitchFamily="34" charset="0"/>
              <a:buChar char="•"/>
            </a:pPr>
            <a:r>
              <a:rPr lang="fi-FI" dirty="0"/>
              <a:t>Biojäte</a:t>
            </a:r>
          </a:p>
          <a:p>
            <a:pPr marL="285750" indent="-285750">
              <a:buFont typeface="Arial" panose="020B0604020202020204" pitchFamily="34" charset="0"/>
              <a:buChar char="•"/>
            </a:pPr>
            <a:r>
              <a:rPr lang="fi-FI" dirty="0"/>
              <a:t>Kartonki</a:t>
            </a:r>
          </a:p>
          <a:p>
            <a:pPr marL="285750" indent="-285750">
              <a:buFont typeface="Arial" panose="020B0604020202020204" pitchFamily="34" charset="0"/>
              <a:buChar char="•"/>
            </a:pPr>
            <a:r>
              <a:rPr lang="fi-FI" dirty="0"/>
              <a:t>Paperi</a:t>
            </a:r>
          </a:p>
          <a:p>
            <a:pPr marL="285750" indent="-285750">
              <a:buFont typeface="Arial" panose="020B0604020202020204" pitchFamily="34" charset="0"/>
              <a:buChar char="•"/>
            </a:pPr>
            <a:r>
              <a:rPr lang="fi-FI" dirty="0"/>
              <a:t>Lasi</a:t>
            </a:r>
          </a:p>
          <a:p>
            <a:pPr marL="285750" indent="-285750">
              <a:buFont typeface="Arial" panose="020B0604020202020204" pitchFamily="34" charset="0"/>
              <a:buChar char="•"/>
            </a:pPr>
            <a:r>
              <a:rPr lang="fi-FI" dirty="0"/>
              <a:t>Metalli</a:t>
            </a:r>
          </a:p>
          <a:p>
            <a:r>
              <a:rPr lang="fi-FI" dirty="0"/>
              <a:t>Lajitellut roskat voidaan kierrättää uusiksi materiaaleiksi. Lajittelun jälkeen jäljelle jää sekajäte. Se ei kelpaa kierrätykseen. Se poltetaan energiaksi.</a:t>
            </a:r>
          </a:p>
        </p:txBody>
      </p:sp>
    </p:spTree>
    <p:extLst>
      <p:ext uri="{BB962C8B-B14F-4D97-AF65-F5344CB8AC3E}">
        <p14:creationId xmlns:p14="http://schemas.microsoft.com/office/powerpoint/2010/main" val="23483456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26BF08A-30EA-E3B2-EBF1-9240DE7E0BD0}"/>
              </a:ext>
            </a:extLst>
          </p:cNvPr>
          <p:cNvSpPr>
            <a:spLocks noGrp="1"/>
          </p:cNvSpPr>
          <p:nvPr>
            <p:ph type="title"/>
          </p:nvPr>
        </p:nvSpPr>
        <p:spPr/>
        <p:txBody>
          <a:bodyPr/>
          <a:lstStyle/>
          <a:p>
            <a:r>
              <a:rPr lang="fi-FI" dirty="0"/>
              <a:t>Muovin matka roskasta SINI-tiskiharjaksi</a:t>
            </a:r>
          </a:p>
        </p:txBody>
      </p:sp>
      <p:sp>
        <p:nvSpPr>
          <p:cNvPr id="9" name="Tekstiruutu 8">
            <a:extLst>
              <a:ext uri="{FF2B5EF4-FFF2-40B4-BE49-F238E27FC236}">
                <a16:creationId xmlns:a16="http://schemas.microsoft.com/office/drawing/2014/main" id="{6EE799BF-8460-6A07-EA50-21FE7EFB025E}"/>
              </a:ext>
            </a:extLst>
          </p:cNvPr>
          <p:cNvSpPr txBox="1"/>
          <p:nvPr/>
        </p:nvSpPr>
        <p:spPr>
          <a:xfrm>
            <a:off x="1414131" y="6091757"/>
            <a:ext cx="6087186" cy="646331"/>
          </a:xfrm>
          <a:prstGeom prst="rect">
            <a:avLst/>
          </a:prstGeom>
          <a:noFill/>
        </p:spPr>
        <p:txBody>
          <a:bodyPr wrap="square">
            <a:spAutoFit/>
          </a:bodyPr>
          <a:lstStyle/>
          <a:p>
            <a:r>
              <a:rPr lang="fi-FI" dirty="0"/>
              <a:t>Klikkaa kuvaa, se käynnistää videon. Tai mene esityksessä eteenpäin, niin näet videon.</a:t>
            </a:r>
          </a:p>
        </p:txBody>
      </p:sp>
      <p:pic>
        <p:nvPicPr>
          <p:cNvPr id="3" name="Online-media 2" title="Muovin matka roskasta SINI-tiskiharjaksi">
            <a:hlinkClick r:id="" action="ppaction://media"/>
            <a:extLst>
              <a:ext uri="{FF2B5EF4-FFF2-40B4-BE49-F238E27FC236}">
                <a16:creationId xmlns:a16="http://schemas.microsoft.com/office/drawing/2014/main" id="{A7582D34-67B0-58FD-52C3-276C3D73F14F}"/>
              </a:ext>
            </a:extLst>
          </p:cNvPr>
          <p:cNvPicPr>
            <a:picLocks noRot="1" noChangeAspect="1"/>
          </p:cNvPicPr>
          <p:nvPr>
            <a:videoFile r:link="rId1"/>
          </p:nvPr>
        </p:nvPicPr>
        <p:blipFill>
          <a:blip r:embed="rId3"/>
          <a:stretch>
            <a:fillRect/>
          </a:stretch>
        </p:blipFill>
        <p:spPr>
          <a:xfrm>
            <a:off x="1500027" y="2711450"/>
            <a:ext cx="5865973" cy="3314275"/>
          </a:xfrm>
          <a:prstGeom prst="rect">
            <a:avLst/>
          </a:prstGeom>
        </p:spPr>
      </p:pic>
    </p:spTree>
    <p:extLst>
      <p:ext uri="{BB962C8B-B14F-4D97-AF65-F5344CB8AC3E}">
        <p14:creationId xmlns:p14="http://schemas.microsoft.com/office/powerpoint/2010/main" val="406862278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36F1F13-ADC8-449F-B56D-8BF1C2A832AF}"/>
              </a:ext>
            </a:extLst>
          </p:cNvPr>
          <p:cNvSpPr>
            <a:spLocks noGrp="1"/>
          </p:cNvSpPr>
          <p:nvPr>
            <p:ph type="title"/>
          </p:nvPr>
        </p:nvSpPr>
        <p:spPr/>
        <p:txBody>
          <a:bodyPr/>
          <a:lstStyle/>
          <a:p>
            <a:r>
              <a:rPr lang="fi-FI" dirty="0"/>
              <a:t>Mitä sinä kierrätät?</a:t>
            </a:r>
          </a:p>
        </p:txBody>
      </p:sp>
      <p:pic>
        <p:nvPicPr>
          <p:cNvPr id="5122" name="Picture 2" descr="Kierrättää, Egypti, Elefanttisaari">
            <a:extLst>
              <a:ext uri="{FF2B5EF4-FFF2-40B4-BE49-F238E27FC236}">
                <a16:creationId xmlns:a16="http://schemas.microsoft.com/office/drawing/2014/main" id="{7EBCD897-7F5F-6A7D-3307-7EA3CC57D8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7158" y="1924493"/>
            <a:ext cx="6674219" cy="4447420"/>
          </a:xfrm>
          <a:prstGeom prst="rect">
            <a:avLst/>
          </a:prstGeom>
          <a:noFill/>
          <a:extLst>
            <a:ext uri="{909E8E84-426E-40DD-AFC4-6F175D3DCCD1}">
              <a14:hiddenFill xmlns:a14="http://schemas.microsoft.com/office/drawing/2010/main">
                <a:solidFill>
                  <a:srgbClr val="FFFFFF"/>
                </a:solidFill>
              </a14:hiddenFill>
            </a:ext>
          </a:extLst>
        </p:spPr>
      </p:pic>
      <p:sp>
        <p:nvSpPr>
          <p:cNvPr id="5" name="Tekstiruutu 4">
            <a:extLst>
              <a:ext uri="{FF2B5EF4-FFF2-40B4-BE49-F238E27FC236}">
                <a16:creationId xmlns:a16="http://schemas.microsoft.com/office/drawing/2014/main" id="{389C9FF8-D30C-963B-DAAB-7DFA5AA7D470}"/>
              </a:ext>
            </a:extLst>
          </p:cNvPr>
          <p:cNvSpPr txBox="1"/>
          <p:nvPr/>
        </p:nvSpPr>
        <p:spPr>
          <a:xfrm>
            <a:off x="4618980" y="6156507"/>
            <a:ext cx="3692813" cy="215406"/>
          </a:xfrm>
          <a:prstGeom prst="rect">
            <a:avLst/>
          </a:prstGeom>
          <a:noFill/>
        </p:spPr>
        <p:txBody>
          <a:bodyPr wrap="square">
            <a:spAutoFit/>
          </a:bodyPr>
          <a:lstStyle/>
          <a:p>
            <a:r>
              <a:rPr lang="fi-FI" sz="800" dirty="0">
                <a:hlinkClick r:id="rId3"/>
              </a:rPr>
              <a:t>Kierrättää Egypti Elefanttisaari - Ilmainen valokuva </a:t>
            </a:r>
            <a:r>
              <a:rPr lang="fi-FI" sz="800" dirty="0" err="1">
                <a:hlinkClick r:id="rId3"/>
              </a:rPr>
              <a:t>Pixabayssa</a:t>
            </a:r>
            <a:r>
              <a:rPr lang="fi-FI" sz="800" dirty="0">
                <a:hlinkClick r:id="rId3"/>
              </a:rPr>
              <a:t> - </a:t>
            </a:r>
            <a:r>
              <a:rPr lang="fi-FI" sz="800" dirty="0" err="1">
                <a:hlinkClick r:id="rId3"/>
              </a:rPr>
              <a:t>Pixabay</a:t>
            </a:r>
            <a:endParaRPr lang="fi-FI" sz="800" dirty="0"/>
          </a:p>
        </p:txBody>
      </p:sp>
    </p:spTree>
    <p:extLst>
      <p:ext uri="{BB962C8B-B14F-4D97-AF65-F5344CB8AC3E}">
        <p14:creationId xmlns:p14="http://schemas.microsoft.com/office/powerpoint/2010/main" val="84426935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A1F33D2-B5B8-04A3-0BF1-F30223B32969}"/>
              </a:ext>
            </a:extLst>
          </p:cNvPr>
          <p:cNvSpPr>
            <a:spLocks noGrp="1"/>
          </p:cNvSpPr>
          <p:nvPr>
            <p:ph type="title"/>
          </p:nvPr>
        </p:nvSpPr>
        <p:spPr/>
        <p:txBody>
          <a:bodyPr/>
          <a:lstStyle/>
          <a:p>
            <a:r>
              <a:rPr lang="fi-FI" dirty="0"/>
              <a:t>Mitä palautuspulloista ja alumiinitölkeistä tehdään?</a:t>
            </a:r>
          </a:p>
        </p:txBody>
      </p:sp>
      <p:sp>
        <p:nvSpPr>
          <p:cNvPr id="3" name="Alaotsikko 2">
            <a:extLst>
              <a:ext uri="{FF2B5EF4-FFF2-40B4-BE49-F238E27FC236}">
                <a16:creationId xmlns:a16="http://schemas.microsoft.com/office/drawing/2014/main" id="{BAE605A7-F4B5-CB24-B530-12C11AD49398}"/>
              </a:ext>
            </a:extLst>
          </p:cNvPr>
          <p:cNvSpPr>
            <a:spLocks noGrp="1"/>
          </p:cNvSpPr>
          <p:nvPr>
            <p:ph type="subTitle" idx="1"/>
          </p:nvPr>
        </p:nvSpPr>
        <p:spPr>
          <a:xfrm>
            <a:off x="1316181" y="2822832"/>
            <a:ext cx="9705171" cy="2202322"/>
          </a:xfrm>
        </p:spPr>
        <p:txBody>
          <a:bodyPr>
            <a:normAutofit fontScale="85000" lnSpcReduction="10000"/>
          </a:bodyPr>
          <a:lstStyle/>
          <a:p>
            <a:r>
              <a:rPr lang="fi-FI" dirty="0">
                <a:hlinkClick r:id="rId2"/>
              </a:rPr>
              <a:t>K1, J3: Muovipullo voi kiertää ikuisesti | Minne jätteet menevät? | Yle Areena</a:t>
            </a:r>
            <a:endParaRPr lang="fi-FI" dirty="0"/>
          </a:p>
          <a:p>
            <a:r>
              <a:rPr lang="fi-FI" dirty="0"/>
              <a:t>Katso video palautuspullojen kierrättämisestä.</a:t>
            </a:r>
          </a:p>
          <a:p>
            <a:endParaRPr lang="fi-FI" dirty="0"/>
          </a:p>
          <a:p>
            <a:r>
              <a:rPr lang="fi-FI" dirty="0">
                <a:hlinkClick r:id="rId3"/>
              </a:rPr>
              <a:t>Red Bull Can </a:t>
            </a:r>
            <a:r>
              <a:rPr lang="fi-FI" dirty="0" err="1">
                <a:hlinkClick r:id="rId3"/>
              </a:rPr>
              <a:t>Lifecycle</a:t>
            </a:r>
            <a:r>
              <a:rPr lang="fi-FI" dirty="0">
                <a:hlinkClick r:id="rId3"/>
              </a:rPr>
              <a:t> - Ympäristö ja kestävyys :: Energy Drink :: Red Bull FI</a:t>
            </a:r>
            <a:endParaRPr lang="fi-FI" dirty="0"/>
          </a:p>
          <a:p>
            <a:r>
              <a:rPr lang="fi-FI" dirty="0"/>
              <a:t>Katso esimerkki alumiinitölkin kierrätyksestä.</a:t>
            </a:r>
          </a:p>
          <a:p>
            <a:endParaRPr lang="fi-FI" dirty="0"/>
          </a:p>
        </p:txBody>
      </p:sp>
    </p:spTree>
    <p:extLst>
      <p:ext uri="{BB962C8B-B14F-4D97-AF65-F5344CB8AC3E}">
        <p14:creationId xmlns:p14="http://schemas.microsoft.com/office/powerpoint/2010/main" val="32683074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276C983-1DF1-11FF-AD7D-B8728A5D5794}"/>
              </a:ext>
            </a:extLst>
          </p:cNvPr>
          <p:cNvSpPr>
            <a:spLocks noGrp="1"/>
          </p:cNvSpPr>
          <p:nvPr>
            <p:ph type="title"/>
          </p:nvPr>
        </p:nvSpPr>
        <p:spPr/>
        <p:txBody>
          <a:bodyPr/>
          <a:lstStyle/>
          <a:p>
            <a:r>
              <a:rPr lang="fi-FI" dirty="0"/>
              <a:t>Mitä näistä tehdään?</a:t>
            </a:r>
          </a:p>
        </p:txBody>
      </p:sp>
      <p:sp>
        <p:nvSpPr>
          <p:cNvPr id="5" name="Tekstiruutu 4">
            <a:extLst>
              <a:ext uri="{FF2B5EF4-FFF2-40B4-BE49-F238E27FC236}">
                <a16:creationId xmlns:a16="http://schemas.microsoft.com/office/drawing/2014/main" id="{CEC8D5B3-28E3-B708-25A5-DBC9169906BF}"/>
              </a:ext>
            </a:extLst>
          </p:cNvPr>
          <p:cNvSpPr txBox="1"/>
          <p:nvPr/>
        </p:nvSpPr>
        <p:spPr>
          <a:xfrm>
            <a:off x="1316182" y="2024517"/>
            <a:ext cx="7510408" cy="3693319"/>
          </a:xfrm>
          <a:prstGeom prst="rect">
            <a:avLst/>
          </a:prstGeom>
          <a:noFill/>
        </p:spPr>
        <p:txBody>
          <a:bodyPr wrap="square">
            <a:spAutoFit/>
          </a:bodyPr>
          <a:lstStyle/>
          <a:p>
            <a:pPr marL="0" indent="0">
              <a:buNone/>
            </a:pPr>
            <a:r>
              <a:rPr lang="fi-FI" sz="1800" dirty="0"/>
              <a:t>Selvitä opettajan tai ryhmän kanssa. </a:t>
            </a:r>
          </a:p>
          <a:p>
            <a:pPr marL="0" indent="0">
              <a:buNone/>
            </a:pPr>
            <a:endParaRPr lang="fi-FI" dirty="0"/>
          </a:p>
          <a:p>
            <a:pPr marL="0" indent="0">
              <a:buNone/>
            </a:pPr>
            <a:r>
              <a:rPr lang="fi-FI" sz="1800" dirty="0"/>
              <a:t>Apua saat täältä: </a:t>
            </a:r>
            <a:r>
              <a:rPr lang="fi-FI" sz="1800" dirty="0">
                <a:hlinkClick r:id="rId2"/>
              </a:rPr>
              <a:t>https://www.hsy.fi/jateopas/</a:t>
            </a:r>
            <a:r>
              <a:rPr lang="fi-FI" sz="1800" dirty="0"/>
              <a:t>  Klikkaa verkkosivulla </a:t>
            </a:r>
          </a:p>
          <a:p>
            <a:pPr marL="0" indent="0">
              <a:buNone/>
            </a:pPr>
            <a:r>
              <a:rPr lang="fi-FI" sz="1800" dirty="0"/>
              <a:t>ja katso mitä kierrätysmateriaalista tehdään.</a:t>
            </a:r>
          </a:p>
          <a:p>
            <a:pPr marL="0" indent="0">
              <a:buNone/>
            </a:pPr>
            <a:endParaRPr lang="fi-FI" sz="1800" dirty="0"/>
          </a:p>
          <a:p>
            <a:r>
              <a:rPr lang="fi-FI" sz="1800" dirty="0"/>
              <a:t>Mitä uutta materiaalia tehdään paperista?</a:t>
            </a:r>
          </a:p>
          <a:p>
            <a:r>
              <a:rPr lang="fi-FI" sz="1800" dirty="0"/>
              <a:t>Mitä tehdään kartongista?</a:t>
            </a:r>
          </a:p>
          <a:p>
            <a:r>
              <a:rPr lang="fi-FI" sz="1800" dirty="0"/>
              <a:t>Mitä tehdään lasista?</a:t>
            </a:r>
          </a:p>
          <a:p>
            <a:r>
              <a:rPr lang="fi-FI" sz="1800" dirty="0"/>
              <a:t>Mitä tehdään muovista?</a:t>
            </a:r>
          </a:p>
          <a:p>
            <a:r>
              <a:rPr lang="fi-FI" sz="1800" dirty="0"/>
              <a:t>Mitä tehdään metallista?</a:t>
            </a:r>
          </a:p>
          <a:p>
            <a:r>
              <a:rPr lang="fi-FI" sz="1800" dirty="0"/>
              <a:t>Mitä tehdään biojätteestä?</a:t>
            </a:r>
          </a:p>
          <a:p>
            <a:r>
              <a:rPr lang="fi-FI" sz="1800" dirty="0"/>
              <a:t>Mitä tehdään vaatteista?</a:t>
            </a:r>
          </a:p>
          <a:p>
            <a:r>
              <a:rPr lang="fi-FI" sz="1800" dirty="0"/>
              <a:t>Mitä tehdään sähkö- ja elektroniikkaromusta?</a:t>
            </a:r>
          </a:p>
        </p:txBody>
      </p:sp>
      <p:pic>
        <p:nvPicPr>
          <p:cNvPr id="7" name="Kuva 6">
            <a:extLst>
              <a:ext uri="{FF2B5EF4-FFF2-40B4-BE49-F238E27FC236}">
                <a16:creationId xmlns:a16="http://schemas.microsoft.com/office/drawing/2014/main" id="{2F09C98E-855E-B10B-E203-01EBBE06CAE4}"/>
              </a:ext>
            </a:extLst>
          </p:cNvPr>
          <p:cNvPicPr>
            <a:picLocks noChangeAspect="1"/>
          </p:cNvPicPr>
          <p:nvPr/>
        </p:nvPicPr>
        <p:blipFill>
          <a:blip r:embed="rId3"/>
          <a:stretch>
            <a:fillRect/>
          </a:stretch>
        </p:blipFill>
        <p:spPr>
          <a:xfrm>
            <a:off x="8231065" y="2573959"/>
            <a:ext cx="1360256" cy="341902"/>
          </a:xfrm>
          <a:prstGeom prst="rect">
            <a:avLst/>
          </a:prstGeom>
        </p:spPr>
      </p:pic>
      <p:pic>
        <p:nvPicPr>
          <p:cNvPr id="6146" name="Picture 2" descr="Roska, Jäteastia, Jätettä, Roska Astiat">
            <a:extLst>
              <a:ext uri="{FF2B5EF4-FFF2-40B4-BE49-F238E27FC236}">
                <a16:creationId xmlns:a16="http://schemas.microsoft.com/office/drawing/2014/main" id="{3209B7B5-E0A1-219D-ABED-F811944236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57781" y="3251926"/>
            <a:ext cx="3821076" cy="2501447"/>
          </a:xfrm>
          <a:prstGeom prst="rect">
            <a:avLst/>
          </a:prstGeom>
          <a:noFill/>
          <a:extLst>
            <a:ext uri="{909E8E84-426E-40DD-AFC4-6F175D3DCCD1}">
              <a14:hiddenFill xmlns:a14="http://schemas.microsoft.com/office/drawing/2010/main">
                <a:solidFill>
                  <a:srgbClr val="FFFFFF"/>
                </a:solidFill>
              </a14:hiddenFill>
            </a:ext>
          </a:extLst>
        </p:spPr>
      </p:pic>
      <p:sp>
        <p:nvSpPr>
          <p:cNvPr id="9" name="Tekstiruutu 8">
            <a:extLst>
              <a:ext uri="{FF2B5EF4-FFF2-40B4-BE49-F238E27FC236}">
                <a16:creationId xmlns:a16="http://schemas.microsoft.com/office/drawing/2014/main" id="{F338736E-474A-430D-ECF4-28EB3E96644A}"/>
              </a:ext>
            </a:extLst>
          </p:cNvPr>
          <p:cNvSpPr txBox="1"/>
          <p:nvPr/>
        </p:nvSpPr>
        <p:spPr>
          <a:xfrm>
            <a:off x="8024453" y="5558656"/>
            <a:ext cx="3287731" cy="215444"/>
          </a:xfrm>
          <a:prstGeom prst="rect">
            <a:avLst/>
          </a:prstGeom>
          <a:noFill/>
        </p:spPr>
        <p:txBody>
          <a:bodyPr wrap="square">
            <a:spAutoFit/>
          </a:bodyPr>
          <a:lstStyle/>
          <a:p>
            <a:r>
              <a:rPr lang="fi-FI" sz="800" dirty="0">
                <a:hlinkClick r:id="rId5"/>
              </a:rPr>
              <a:t>Roska Jäteastia Jätettä - Ilmainen valokuva </a:t>
            </a:r>
            <a:r>
              <a:rPr lang="fi-FI" sz="800" dirty="0" err="1">
                <a:hlinkClick r:id="rId5"/>
              </a:rPr>
              <a:t>Pixabayssa</a:t>
            </a:r>
            <a:r>
              <a:rPr lang="fi-FI" sz="800" dirty="0">
                <a:hlinkClick r:id="rId5"/>
              </a:rPr>
              <a:t> - </a:t>
            </a:r>
            <a:r>
              <a:rPr lang="fi-FI" sz="800" dirty="0" err="1">
                <a:hlinkClick r:id="rId5"/>
              </a:rPr>
              <a:t>Pixabay</a:t>
            </a:r>
            <a:endParaRPr lang="fi-FI" sz="800" dirty="0"/>
          </a:p>
        </p:txBody>
      </p:sp>
    </p:spTree>
    <p:extLst>
      <p:ext uri="{BB962C8B-B14F-4D97-AF65-F5344CB8AC3E}">
        <p14:creationId xmlns:p14="http://schemas.microsoft.com/office/powerpoint/2010/main" val="57063436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A5657-446B-F365-8EC5-7E83C1FAA684}"/>
              </a:ext>
            </a:extLst>
          </p:cNvPr>
          <p:cNvSpPr>
            <a:spLocks noGrp="1"/>
          </p:cNvSpPr>
          <p:nvPr>
            <p:ph type="title"/>
          </p:nvPr>
        </p:nvSpPr>
        <p:spPr>
          <a:xfrm>
            <a:off x="1316182" y="698954"/>
            <a:ext cx="10562926" cy="1325563"/>
          </a:xfrm>
        </p:spPr>
        <p:txBody>
          <a:bodyPr/>
          <a:lstStyle/>
          <a:p>
            <a:r>
              <a:rPr lang="fi-FI" dirty="0"/>
              <a:t>Taloudellinen kestävyys</a:t>
            </a:r>
          </a:p>
        </p:txBody>
      </p:sp>
      <p:pic>
        <p:nvPicPr>
          <p:cNvPr id="4" name="Picture 3">
            <a:extLst>
              <a:ext uri="{FF2B5EF4-FFF2-40B4-BE49-F238E27FC236}">
                <a16:creationId xmlns:a16="http://schemas.microsoft.com/office/drawing/2014/main" id="{22E9CB13-EE2F-9617-5659-1B9DAEBBCEC9}"/>
              </a:ext>
            </a:extLst>
          </p:cNvPr>
          <p:cNvPicPr>
            <a:picLocks noChangeAspect="1"/>
          </p:cNvPicPr>
          <p:nvPr/>
        </p:nvPicPr>
        <p:blipFill>
          <a:blip r:embed="rId2"/>
          <a:stretch>
            <a:fillRect/>
          </a:stretch>
        </p:blipFill>
        <p:spPr>
          <a:xfrm>
            <a:off x="10418978" y="1"/>
            <a:ext cx="1773022" cy="2324070"/>
          </a:xfrm>
          <a:prstGeom prst="rect">
            <a:avLst/>
          </a:prstGeom>
        </p:spPr>
      </p:pic>
      <p:sp>
        <p:nvSpPr>
          <p:cNvPr id="3" name="TextBox 2">
            <a:extLst>
              <a:ext uri="{FF2B5EF4-FFF2-40B4-BE49-F238E27FC236}">
                <a16:creationId xmlns:a16="http://schemas.microsoft.com/office/drawing/2014/main" id="{26814D29-79BB-419D-149F-0EE7F17CE078}"/>
              </a:ext>
            </a:extLst>
          </p:cNvPr>
          <p:cNvSpPr txBox="1"/>
          <p:nvPr/>
        </p:nvSpPr>
        <p:spPr>
          <a:xfrm>
            <a:off x="7763124" y="6509059"/>
            <a:ext cx="4405023" cy="246221"/>
          </a:xfrm>
          <a:prstGeom prst="rect">
            <a:avLst/>
          </a:prstGeom>
          <a:noFill/>
        </p:spPr>
        <p:txBody>
          <a:bodyPr wrap="square" rtlCol="0">
            <a:spAutoFit/>
          </a:bodyPr>
          <a:lstStyle/>
          <a:p>
            <a:r>
              <a:rPr lang="fi-FI" sz="1000" dirty="0"/>
              <a:t>Kuvat: Papunet tai Creative </a:t>
            </a:r>
            <a:r>
              <a:rPr lang="fi-FI" sz="1000" dirty="0" err="1"/>
              <a:t>Commons</a:t>
            </a:r>
            <a:r>
              <a:rPr lang="fi-FI" sz="1000" dirty="0"/>
              <a:t>, mikäli ei ole erikseen mainittu.</a:t>
            </a:r>
          </a:p>
        </p:txBody>
      </p:sp>
    </p:spTree>
    <p:extLst>
      <p:ext uri="{BB962C8B-B14F-4D97-AF65-F5344CB8AC3E}">
        <p14:creationId xmlns:p14="http://schemas.microsoft.com/office/powerpoint/2010/main" val="36573159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77DF8-5B87-C70C-678D-B8F34DBE23C1}"/>
              </a:ext>
            </a:extLst>
          </p:cNvPr>
          <p:cNvSpPr>
            <a:spLocks noGrp="1"/>
          </p:cNvSpPr>
          <p:nvPr>
            <p:ph type="title"/>
          </p:nvPr>
        </p:nvSpPr>
        <p:spPr>
          <a:xfrm>
            <a:off x="1316182" y="365125"/>
            <a:ext cx="8455891" cy="1325563"/>
          </a:xfrm>
        </p:spPr>
        <p:txBody>
          <a:bodyPr/>
          <a:lstStyle/>
          <a:p>
            <a:r>
              <a:rPr lang="fi-FI" dirty="0"/>
              <a:t>Taloudellinen kestävyys ja tavoitteet</a:t>
            </a:r>
          </a:p>
        </p:txBody>
      </p:sp>
      <p:sp>
        <p:nvSpPr>
          <p:cNvPr id="4" name="Content Placeholder 2">
            <a:extLst>
              <a:ext uri="{FF2B5EF4-FFF2-40B4-BE49-F238E27FC236}">
                <a16:creationId xmlns:a16="http://schemas.microsoft.com/office/drawing/2014/main" id="{3E656C76-23A0-85DC-50F9-459B5C77F9E7}"/>
              </a:ext>
            </a:extLst>
          </p:cNvPr>
          <p:cNvSpPr>
            <a:spLocks noGrp="1"/>
          </p:cNvSpPr>
          <p:nvPr>
            <p:ph sz="half" idx="1"/>
          </p:nvPr>
        </p:nvSpPr>
        <p:spPr>
          <a:xfrm>
            <a:off x="1316182" y="1740270"/>
            <a:ext cx="8986052" cy="4349079"/>
          </a:xfrm>
        </p:spPr>
        <p:txBody>
          <a:bodyPr vert="horz" lIns="91440" tIns="45720" rIns="91440" bIns="45720" rtlCol="0" anchor="t">
            <a:normAutofit/>
          </a:bodyPr>
          <a:lstStyle/>
          <a:p>
            <a:pPr marL="0" indent="0">
              <a:buNone/>
            </a:pPr>
            <a:endParaRPr lang="fi-FI" sz="2400" dirty="0"/>
          </a:p>
          <a:p>
            <a:pPr marL="0" indent="0">
              <a:buNone/>
            </a:pPr>
            <a:r>
              <a:rPr lang="fi-FI" sz="2400" dirty="0"/>
              <a:t>8    	Edistää kaikkia ihmisiä koskevaa kestävää talouskasvua.</a:t>
            </a:r>
            <a:br>
              <a:rPr lang="fi-FI" sz="2400" dirty="0"/>
            </a:br>
            <a:r>
              <a:rPr lang="fi-FI" sz="2400" dirty="0"/>
              <a:t> 	Edistää sitä, että kaikilla on hyvä ja reilu työpaikka.</a:t>
            </a:r>
            <a:br>
              <a:rPr lang="fi-FI" sz="2400" dirty="0"/>
            </a:br>
            <a:r>
              <a:rPr lang="fi-FI" sz="2400" dirty="0"/>
              <a:t> 	Edistää sitä, että työpaikat ovat tuottavia.</a:t>
            </a:r>
          </a:p>
          <a:p>
            <a:pPr marL="0" indent="0">
              <a:buNone/>
            </a:pPr>
            <a:endParaRPr lang="fi-FI" sz="2400" dirty="0"/>
          </a:p>
          <a:p>
            <a:pPr marL="0" indent="0">
              <a:buNone/>
            </a:pPr>
            <a:r>
              <a:rPr lang="fi-FI" sz="2400" dirty="0"/>
              <a:t>9    	Rakentaa kestävää infrastruktuuria.</a:t>
            </a:r>
            <a:br>
              <a:rPr lang="fi-FI" sz="2400" dirty="0"/>
            </a:br>
            <a:r>
              <a:rPr lang="fi-FI" sz="2400" dirty="0"/>
              <a:t> 	Edistää kestävää teollisuutta.</a:t>
            </a:r>
            <a:br>
              <a:rPr lang="fi-FI" sz="2400" dirty="0"/>
            </a:br>
            <a:r>
              <a:rPr lang="fi-FI" sz="2400" dirty="0"/>
              <a:t> 	Edistää innovaatioita.</a:t>
            </a:r>
            <a:endParaRPr lang="fi-FI" sz="2400" dirty="0">
              <a:ea typeface="Calibri"/>
              <a:cs typeface="Calibri"/>
            </a:endParaRPr>
          </a:p>
          <a:p>
            <a:pPr marL="0" indent="0">
              <a:buNone/>
            </a:pPr>
            <a:endParaRPr lang="fi-FI" sz="2400" dirty="0"/>
          </a:p>
          <a:p>
            <a:pPr marL="0" indent="0">
              <a:buNone/>
            </a:pPr>
            <a:endParaRPr lang="fi-FI" sz="2400" dirty="0"/>
          </a:p>
        </p:txBody>
      </p:sp>
      <p:pic>
        <p:nvPicPr>
          <p:cNvPr id="5" name="Picture 4" descr="A picture containing application&#10;&#10;Description automatically generated">
            <a:extLst>
              <a:ext uri="{FF2B5EF4-FFF2-40B4-BE49-F238E27FC236}">
                <a16:creationId xmlns:a16="http://schemas.microsoft.com/office/drawing/2014/main" id="{22BFAD46-7F13-48E7-7214-E182A29428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02234" y="2042287"/>
            <a:ext cx="1501839" cy="1501839"/>
          </a:xfrm>
          <a:prstGeom prst="rect">
            <a:avLst/>
          </a:prstGeom>
        </p:spPr>
      </p:pic>
      <p:pic>
        <p:nvPicPr>
          <p:cNvPr id="6" name="Picture 5" descr="A picture containing icon&#10;&#10;Description automatically generated">
            <a:extLst>
              <a:ext uri="{FF2B5EF4-FFF2-40B4-BE49-F238E27FC236}">
                <a16:creationId xmlns:a16="http://schemas.microsoft.com/office/drawing/2014/main" id="{0D37E7C5-909E-6076-0A36-87C4E2E71B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02234" y="364647"/>
            <a:ext cx="1501839" cy="1501839"/>
          </a:xfrm>
          <a:prstGeom prst="rect">
            <a:avLst/>
          </a:prstGeom>
        </p:spPr>
      </p:pic>
    </p:spTree>
    <p:extLst>
      <p:ext uri="{BB962C8B-B14F-4D97-AF65-F5344CB8AC3E}">
        <p14:creationId xmlns:p14="http://schemas.microsoft.com/office/powerpoint/2010/main" val="76003942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98825-39FF-CAF4-EAAF-A175C3B48E1B}"/>
              </a:ext>
            </a:extLst>
          </p:cNvPr>
          <p:cNvSpPr>
            <a:spLocks noGrp="1"/>
          </p:cNvSpPr>
          <p:nvPr>
            <p:ph type="title"/>
          </p:nvPr>
        </p:nvSpPr>
        <p:spPr/>
        <p:txBody>
          <a:bodyPr/>
          <a:lstStyle/>
          <a:p>
            <a:r>
              <a:rPr lang="fi-FI" dirty="0"/>
              <a:t>Taloudellinen kestävyys</a:t>
            </a:r>
          </a:p>
        </p:txBody>
      </p:sp>
      <p:sp>
        <p:nvSpPr>
          <p:cNvPr id="3" name="Content Placeholder 2">
            <a:extLst>
              <a:ext uri="{FF2B5EF4-FFF2-40B4-BE49-F238E27FC236}">
                <a16:creationId xmlns:a16="http://schemas.microsoft.com/office/drawing/2014/main" id="{25032412-9579-5933-C421-9824D4CCE80B}"/>
              </a:ext>
            </a:extLst>
          </p:cNvPr>
          <p:cNvSpPr>
            <a:spLocks noGrp="1"/>
          </p:cNvSpPr>
          <p:nvPr>
            <p:ph idx="1"/>
          </p:nvPr>
        </p:nvSpPr>
        <p:spPr>
          <a:xfrm>
            <a:off x="1316182" y="1825625"/>
            <a:ext cx="9195442" cy="4351338"/>
          </a:xfrm>
        </p:spPr>
        <p:txBody>
          <a:bodyPr>
            <a:normAutofit fontScale="77500" lnSpcReduction="20000"/>
          </a:bodyPr>
          <a:lstStyle/>
          <a:p>
            <a:pPr marL="0" indent="0">
              <a:buNone/>
            </a:pPr>
            <a:r>
              <a:rPr lang="fi-FI" dirty="0"/>
              <a:t>Kestävä talous perustuu hyviin päätöksiin rahasta. Yhteiskunta, yritykset ja kuluttajat tekevät päätöksiä. Kun tehdään päätöksiä, huomioidaan ympäristö ja luonnonvarat.</a:t>
            </a:r>
            <a:br>
              <a:rPr lang="fi-FI" dirty="0"/>
            </a:br>
            <a:endParaRPr lang="fi-FI" dirty="0"/>
          </a:p>
          <a:p>
            <a:r>
              <a:rPr lang="fi-FI" dirty="0"/>
              <a:t>Hyvää talouden kasvua. </a:t>
            </a:r>
          </a:p>
          <a:p>
            <a:r>
              <a:rPr lang="fi-FI" dirty="0"/>
              <a:t>Ei tuhlata luonnonvaroja ja velkaannuta liikaa. </a:t>
            </a:r>
          </a:p>
          <a:p>
            <a:r>
              <a:rPr lang="fi-FI" dirty="0"/>
              <a:t>Käytetään uusiutuvia luonnonvaroja järkevästi. </a:t>
            </a:r>
          </a:p>
          <a:p>
            <a:r>
              <a:rPr lang="fi-FI" dirty="0"/>
              <a:t>Parannetaan resurssi- ja materiaalitehokkuutta.</a:t>
            </a:r>
          </a:p>
          <a:p>
            <a:r>
              <a:rPr lang="fi-FI" dirty="0"/>
              <a:t>Noudatetaan kiertotalouden ajatuksia.</a:t>
            </a:r>
          </a:p>
          <a:p>
            <a:r>
              <a:rPr lang="fi-FI" dirty="0"/>
              <a:t>Käytetään rahaa järkevästi. Rahaa säästyy.</a:t>
            </a:r>
          </a:p>
          <a:p>
            <a:r>
              <a:rPr lang="fi-FI" dirty="0"/>
              <a:t>Ei oteta liikaa velkaa.</a:t>
            </a:r>
          </a:p>
          <a:p>
            <a:r>
              <a:rPr lang="fi-FI" dirty="0"/>
              <a:t>Muistetaan aina ympäristö ja ihmiset, kun tehdään päätöksiä.</a:t>
            </a:r>
          </a:p>
        </p:txBody>
      </p:sp>
    </p:spTree>
    <p:extLst>
      <p:ext uri="{BB962C8B-B14F-4D97-AF65-F5344CB8AC3E}">
        <p14:creationId xmlns:p14="http://schemas.microsoft.com/office/powerpoint/2010/main" val="36274373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C24BF-3A8D-EF04-2CEF-F66B64B61432}"/>
              </a:ext>
            </a:extLst>
          </p:cNvPr>
          <p:cNvSpPr>
            <a:spLocks noGrp="1"/>
          </p:cNvSpPr>
          <p:nvPr>
            <p:ph type="title"/>
          </p:nvPr>
        </p:nvSpPr>
        <p:spPr>
          <a:xfrm>
            <a:off x="838199" y="365125"/>
            <a:ext cx="10972800" cy="1325563"/>
          </a:xfrm>
        </p:spPr>
        <p:txBody>
          <a:bodyPr/>
          <a:lstStyle/>
          <a:p>
            <a:r>
              <a:rPr lang="fi-FI" b="1" dirty="0"/>
              <a:t>Tuotteen tai palvelun elinkaari</a:t>
            </a:r>
          </a:p>
        </p:txBody>
      </p:sp>
      <p:sp>
        <p:nvSpPr>
          <p:cNvPr id="3" name="Content Placeholder 2">
            <a:extLst>
              <a:ext uri="{FF2B5EF4-FFF2-40B4-BE49-F238E27FC236}">
                <a16:creationId xmlns:a16="http://schemas.microsoft.com/office/drawing/2014/main" id="{355E56DD-2949-2A21-EB20-454F0FF74B3E}"/>
              </a:ext>
            </a:extLst>
          </p:cNvPr>
          <p:cNvSpPr txBox="1">
            <a:spLocks/>
          </p:cNvSpPr>
          <p:nvPr/>
        </p:nvSpPr>
        <p:spPr>
          <a:xfrm>
            <a:off x="5781971" y="2029408"/>
            <a:ext cx="5888304" cy="3982973"/>
          </a:xfrm>
          <a:prstGeom prst="rect">
            <a:avLst/>
          </a:prstGeom>
        </p:spPr>
        <p:txBody>
          <a:bodyPr vert="horz" lIns="91440" tIns="45720" rIns="91440" bIns="45720" rtlCol="0">
            <a:normAutofit fontScale="85000" lnSpcReduction="20000"/>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10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i-FI" dirty="0"/>
              <a:t>Elinkaari tarkoittaa tuotteen olemassaolon eri vaiheita peräkkäin alusta loppuun. </a:t>
            </a:r>
          </a:p>
          <a:p>
            <a:r>
              <a:rPr lang="fi-FI" dirty="0"/>
              <a:t>Elinkaari alkaa, kun tuote päätetään suunnitella ja valmistaa. </a:t>
            </a:r>
          </a:p>
          <a:p>
            <a:r>
              <a:rPr lang="fi-FI" dirty="0"/>
              <a:t>Elinkaari päättyy, kun tuotetta ei voi enää käyttää. Se kierrätetään uudeksi materiaaliksi tai poltetaan jätteenä.</a:t>
            </a:r>
          </a:p>
          <a:p>
            <a:r>
              <a:rPr lang="fi-FI" dirty="0"/>
              <a:t>Kun mietitään tuotteen tai palvelun elinkaarta, mietitään myös energiatehokkuutta ja materiaalitehokkuutta.</a:t>
            </a:r>
          </a:p>
          <a:p>
            <a:r>
              <a:rPr lang="fi-FI" dirty="0"/>
              <a:t>Palvelullakin on elinkaari.</a:t>
            </a:r>
          </a:p>
          <a:p>
            <a:br>
              <a:rPr lang="fi-FI" dirty="0"/>
            </a:br>
            <a:endParaRPr lang="fi-FI" dirty="0"/>
          </a:p>
          <a:p>
            <a:endParaRPr lang="fi-FI" dirty="0"/>
          </a:p>
        </p:txBody>
      </p:sp>
      <p:pic>
        <p:nvPicPr>
          <p:cNvPr id="4" name="Picture 3">
            <a:extLst>
              <a:ext uri="{FF2B5EF4-FFF2-40B4-BE49-F238E27FC236}">
                <a16:creationId xmlns:a16="http://schemas.microsoft.com/office/drawing/2014/main" id="{4C1D5774-FF04-6A73-4002-182C26B55BD7}"/>
              </a:ext>
            </a:extLst>
          </p:cNvPr>
          <p:cNvPicPr>
            <a:picLocks noChangeAspect="1"/>
          </p:cNvPicPr>
          <p:nvPr/>
        </p:nvPicPr>
        <p:blipFill rotWithShape="1">
          <a:blip r:embed="rId2"/>
          <a:srcRect l="7823" t="2451" r="4543"/>
          <a:stretch/>
        </p:blipFill>
        <p:spPr>
          <a:xfrm>
            <a:off x="605471" y="1690688"/>
            <a:ext cx="4544292" cy="5003400"/>
          </a:xfrm>
          <a:prstGeom prst="rect">
            <a:avLst/>
          </a:prstGeom>
        </p:spPr>
      </p:pic>
      <p:sp>
        <p:nvSpPr>
          <p:cNvPr id="5" name="Arrow: Curved Down 4">
            <a:extLst>
              <a:ext uri="{FF2B5EF4-FFF2-40B4-BE49-F238E27FC236}">
                <a16:creationId xmlns:a16="http://schemas.microsoft.com/office/drawing/2014/main" id="{B8A99369-0395-593A-912C-96C8CC997EB3}"/>
              </a:ext>
            </a:extLst>
          </p:cNvPr>
          <p:cNvSpPr/>
          <p:nvPr/>
        </p:nvSpPr>
        <p:spPr>
          <a:xfrm rot="20314278">
            <a:off x="1215017" y="1983668"/>
            <a:ext cx="1997532" cy="442505"/>
          </a:xfrm>
          <a:prstGeom prst="curvedDownArrow">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Tree>
    <p:extLst>
      <p:ext uri="{BB962C8B-B14F-4D97-AF65-F5344CB8AC3E}">
        <p14:creationId xmlns:p14="http://schemas.microsoft.com/office/powerpoint/2010/main" val="244999734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3A638-7D99-E717-7B83-447D8F1276FD}"/>
              </a:ext>
            </a:extLst>
          </p:cNvPr>
          <p:cNvSpPr>
            <a:spLocks noGrp="1"/>
          </p:cNvSpPr>
          <p:nvPr>
            <p:ph type="title"/>
          </p:nvPr>
        </p:nvSpPr>
        <p:spPr/>
        <p:txBody>
          <a:bodyPr/>
          <a:lstStyle/>
          <a:p>
            <a:r>
              <a:rPr lang="fi-FI" dirty="0"/>
              <a:t>Kestävän kehityksen päämäärä</a:t>
            </a:r>
          </a:p>
        </p:txBody>
      </p:sp>
      <p:sp>
        <p:nvSpPr>
          <p:cNvPr id="3" name="Subtitle 2">
            <a:extLst>
              <a:ext uri="{FF2B5EF4-FFF2-40B4-BE49-F238E27FC236}">
                <a16:creationId xmlns:a16="http://schemas.microsoft.com/office/drawing/2014/main" id="{FE6672CB-2C8E-D68A-92A5-A7A421D74F87}"/>
              </a:ext>
            </a:extLst>
          </p:cNvPr>
          <p:cNvSpPr>
            <a:spLocks noGrp="1"/>
          </p:cNvSpPr>
          <p:nvPr>
            <p:ph type="subTitle" idx="1"/>
          </p:nvPr>
        </p:nvSpPr>
        <p:spPr>
          <a:xfrm>
            <a:off x="1316181" y="2680118"/>
            <a:ext cx="7318021" cy="3060729"/>
          </a:xfrm>
        </p:spPr>
        <p:txBody>
          <a:bodyPr/>
          <a:lstStyle/>
          <a:p>
            <a:r>
              <a:rPr lang="fi-FI" dirty="0"/>
              <a:t>Päämäärä on, että tulevilla sukupolvilla on yhtä hyvä tai parempi elää maapallolla kuin meillä nyt.</a:t>
            </a:r>
          </a:p>
          <a:p>
            <a:endParaRPr lang="fi-FI" dirty="0"/>
          </a:p>
          <a:p>
            <a:r>
              <a:rPr lang="fi-FI" dirty="0"/>
              <a:t>Sitä varten YK eli Yhdistyneet Kansakunnat on määritellyt yhteiset tavoitteet, joita me yhdessä haluamme toteuttaa.</a:t>
            </a:r>
          </a:p>
        </p:txBody>
      </p:sp>
      <p:sp>
        <p:nvSpPr>
          <p:cNvPr id="4" name="TextBox 3">
            <a:extLst>
              <a:ext uri="{FF2B5EF4-FFF2-40B4-BE49-F238E27FC236}">
                <a16:creationId xmlns:a16="http://schemas.microsoft.com/office/drawing/2014/main" id="{20693864-24C2-A62D-D7B0-74F7C0B73422}"/>
              </a:ext>
            </a:extLst>
          </p:cNvPr>
          <p:cNvSpPr txBox="1"/>
          <p:nvPr/>
        </p:nvSpPr>
        <p:spPr>
          <a:xfrm>
            <a:off x="1416106" y="5445940"/>
            <a:ext cx="7452765" cy="923330"/>
          </a:xfrm>
          <a:prstGeom prst="rect">
            <a:avLst/>
          </a:prstGeom>
          <a:noFill/>
        </p:spPr>
        <p:txBody>
          <a:bodyPr wrap="square" rtlCol="0">
            <a:spAutoFit/>
          </a:bodyPr>
          <a:lstStyle/>
          <a:p>
            <a:r>
              <a:rPr lang="fi-FI" dirty="0"/>
              <a:t>KATSO VIDEO: Supersankarihommia ja kestävää kehitystä 2030. Kesto 2.22, Suomen ulkoministeriö.</a:t>
            </a:r>
          </a:p>
          <a:p>
            <a:r>
              <a:rPr lang="fi-FI" dirty="0">
                <a:hlinkClick r:id="rId2"/>
              </a:rPr>
              <a:t>https://www.youtube.com/watch?v=OVZcYqJ8nJ4</a:t>
            </a:r>
            <a:endParaRPr lang="fi-FI" dirty="0"/>
          </a:p>
        </p:txBody>
      </p:sp>
    </p:spTree>
    <p:extLst>
      <p:ext uri="{BB962C8B-B14F-4D97-AF65-F5344CB8AC3E}">
        <p14:creationId xmlns:p14="http://schemas.microsoft.com/office/powerpoint/2010/main" val="38366704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fi-FI"/>
              <a:t>Ympäristö ja elinkaariajattelu</a:t>
            </a:r>
            <a:endParaRPr/>
          </a:p>
        </p:txBody>
      </p:sp>
      <p:sp>
        <p:nvSpPr>
          <p:cNvPr id="114" name="Google Shape;114;p16"/>
          <p:cNvSpPr txBox="1">
            <a:spLocks noGrp="1"/>
          </p:cNvSpPr>
          <p:nvPr>
            <p:ph type="body" idx="1"/>
          </p:nvPr>
        </p:nvSpPr>
        <p:spPr>
          <a:xfrm>
            <a:off x="838200" y="1825625"/>
            <a:ext cx="7118936" cy="398677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ct val="100000"/>
              <a:buChar char="•"/>
            </a:pPr>
            <a:r>
              <a:rPr lang="fi-FI" dirty="0"/>
              <a:t>Elinkaaren olemassa olon kaikki vaiheet kuluttaa energiaa ja materiaalia.</a:t>
            </a:r>
            <a:endParaRPr dirty="0"/>
          </a:p>
          <a:p>
            <a:pPr marL="228600" lvl="0" indent="-228600" algn="l" rtl="0">
              <a:lnSpc>
                <a:spcPct val="90000"/>
              </a:lnSpc>
              <a:spcBef>
                <a:spcPts val="1000"/>
              </a:spcBef>
              <a:spcAft>
                <a:spcPts val="0"/>
              </a:spcAft>
              <a:buClr>
                <a:schemeClr val="dk1"/>
              </a:buClr>
              <a:buSzPct val="100000"/>
              <a:buChar char="•"/>
            </a:pPr>
            <a:r>
              <a:rPr lang="fi-FI" dirty="0"/>
              <a:t>Kuinka paljon tuote kuormittaa ympäristöä, kun se</a:t>
            </a:r>
            <a:br>
              <a:rPr lang="fi-FI" dirty="0"/>
            </a:br>
            <a:r>
              <a:rPr lang="fi-FI" dirty="0"/>
              <a:t>… tuotetaan (viljellään, kasvatetaan)?</a:t>
            </a:r>
            <a:br>
              <a:rPr lang="fi-FI" dirty="0"/>
            </a:br>
            <a:r>
              <a:rPr lang="fi-FI" dirty="0"/>
              <a:t>… valmistetaan?</a:t>
            </a:r>
            <a:br>
              <a:rPr lang="fi-FI" dirty="0"/>
            </a:br>
            <a:r>
              <a:rPr lang="fi-FI" dirty="0"/>
              <a:t>… pakataan?</a:t>
            </a:r>
            <a:br>
              <a:rPr lang="fi-FI" dirty="0"/>
            </a:br>
            <a:r>
              <a:rPr lang="fi-FI" dirty="0"/>
              <a:t>… kuljetetaan asiakkaalle?</a:t>
            </a:r>
            <a:br>
              <a:rPr lang="fi-FI" dirty="0"/>
            </a:br>
            <a:r>
              <a:rPr lang="fi-FI" dirty="0"/>
              <a:t>… käytetään?</a:t>
            </a:r>
            <a:endParaRPr dirty="0"/>
          </a:p>
        </p:txBody>
      </p:sp>
      <p:sp>
        <p:nvSpPr>
          <p:cNvPr id="115" name="Google Shape;115;p16"/>
          <p:cNvSpPr txBox="1">
            <a:spLocks noGrp="1"/>
          </p:cNvSpPr>
          <p:nvPr>
            <p:ph type="ftr" idx="11"/>
          </p:nvPr>
        </p:nvSpPr>
        <p:spPr>
          <a:xfrm>
            <a:off x="4460019" y="6372252"/>
            <a:ext cx="2688203"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fi-FI" dirty="0">
                <a:hlinkClick r:id="rId3"/>
              </a:rPr>
              <a:t>https://peda.net/yhdistykset/bmol-ry/oppimateriaalit/il/global-luonnos</a:t>
            </a:r>
            <a:r>
              <a:rPr lang="fi-FI" dirty="0"/>
              <a:t> </a:t>
            </a:r>
            <a:endParaRPr dirty="0"/>
          </a:p>
        </p:txBody>
      </p:sp>
      <p:pic>
        <p:nvPicPr>
          <p:cNvPr id="116" name="Google Shape;116;p16" descr="Rivi-viljely"/>
          <p:cNvPicPr preferRelativeResize="0"/>
          <p:nvPr/>
        </p:nvPicPr>
        <p:blipFill rotWithShape="1">
          <a:blip r:embed="rId4">
            <a:alphaModFix/>
          </a:blip>
          <a:srcRect/>
          <a:stretch/>
        </p:blipFill>
        <p:spPr>
          <a:xfrm>
            <a:off x="8086477" y="3918310"/>
            <a:ext cx="3498573" cy="2326725"/>
          </a:xfrm>
          <a:prstGeom prst="rect">
            <a:avLst/>
          </a:prstGeom>
          <a:noFill/>
          <a:ln>
            <a:noFill/>
          </a:ln>
        </p:spPr>
      </p:pic>
      <p:pic>
        <p:nvPicPr>
          <p:cNvPr id="117" name="Google Shape;117;p16" descr="Apua, pihani on vallattu! - tuholaisten torjunta kotipihassa"/>
          <p:cNvPicPr preferRelativeResize="0"/>
          <p:nvPr/>
        </p:nvPicPr>
        <p:blipFill rotWithShape="1">
          <a:blip r:embed="rId5">
            <a:alphaModFix/>
          </a:blip>
          <a:srcRect/>
          <a:stretch/>
        </p:blipFill>
        <p:spPr>
          <a:xfrm>
            <a:off x="8086477" y="1820853"/>
            <a:ext cx="3498573" cy="1974953"/>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74846C9-6090-BB5F-9DEF-C10123DF9989}"/>
              </a:ext>
            </a:extLst>
          </p:cNvPr>
          <p:cNvSpPr>
            <a:spLocks noGrp="1"/>
          </p:cNvSpPr>
          <p:nvPr>
            <p:ph type="title"/>
          </p:nvPr>
        </p:nvSpPr>
        <p:spPr>
          <a:xfrm>
            <a:off x="1316182" y="698954"/>
            <a:ext cx="10158324" cy="1325563"/>
          </a:xfrm>
        </p:spPr>
        <p:txBody>
          <a:bodyPr/>
          <a:lstStyle/>
          <a:p>
            <a:r>
              <a:rPr lang="fi-FI" dirty="0"/>
              <a:t>Tuotteen elinkaaren vaiheet</a:t>
            </a:r>
          </a:p>
        </p:txBody>
      </p:sp>
      <p:sp>
        <p:nvSpPr>
          <p:cNvPr id="3" name="Alaotsikko 2">
            <a:extLst>
              <a:ext uri="{FF2B5EF4-FFF2-40B4-BE49-F238E27FC236}">
                <a16:creationId xmlns:a16="http://schemas.microsoft.com/office/drawing/2014/main" id="{CA346412-8D76-CF02-46C5-F92BF2EEFCE2}"/>
              </a:ext>
            </a:extLst>
          </p:cNvPr>
          <p:cNvSpPr>
            <a:spLocks noGrp="1"/>
          </p:cNvSpPr>
          <p:nvPr>
            <p:ph type="subTitle" idx="1"/>
          </p:nvPr>
        </p:nvSpPr>
        <p:spPr>
          <a:xfrm>
            <a:off x="1316182" y="2108333"/>
            <a:ext cx="7190821" cy="4076730"/>
          </a:xfrm>
        </p:spPr>
        <p:txBody>
          <a:bodyPr>
            <a:normAutofit fontScale="77500" lnSpcReduction="20000"/>
          </a:bodyPr>
          <a:lstStyle/>
          <a:p>
            <a:pPr>
              <a:lnSpc>
                <a:spcPct val="170000"/>
              </a:lnSpc>
            </a:pPr>
            <a:r>
              <a:rPr lang="fi-FI" sz="2400" b="0" i="0" dirty="0">
                <a:effectLst/>
              </a:rPr>
              <a:t>Tuotteen elinkaarella tarkoitetaan tuotteen eri vaiheita. </a:t>
            </a:r>
          </a:p>
          <a:p>
            <a:pPr>
              <a:lnSpc>
                <a:spcPct val="170000"/>
              </a:lnSpc>
            </a:pPr>
            <a:r>
              <a:rPr lang="fi-FI" sz="2400" dirty="0"/>
              <a:t>Ensin </a:t>
            </a:r>
            <a:r>
              <a:rPr lang="fi-FI" sz="2400" b="1" dirty="0"/>
              <a:t>tuotetaan</a:t>
            </a:r>
            <a:r>
              <a:rPr lang="fi-FI" sz="2400" dirty="0"/>
              <a:t> raaka-aine (esim. puuvilla). Siitä </a:t>
            </a:r>
            <a:r>
              <a:rPr lang="fi-FI" sz="2400" b="1" dirty="0"/>
              <a:t>valmistetaan</a:t>
            </a:r>
            <a:r>
              <a:rPr lang="fi-FI" sz="2400" dirty="0"/>
              <a:t> t-paita, jota ihminen </a:t>
            </a:r>
            <a:r>
              <a:rPr lang="fi-FI" sz="2400" b="1" dirty="0"/>
              <a:t>käyttää</a:t>
            </a:r>
            <a:r>
              <a:rPr lang="fi-FI" sz="2400" dirty="0"/>
              <a:t>. Kun se menee rikki, se </a:t>
            </a:r>
            <a:r>
              <a:rPr lang="fi-FI" sz="2400" b="1" dirty="0"/>
              <a:t>poistetaan</a:t>
            </a:r>
            <a:r>
              <a:rPr lang="fi-FI" sz="2400" dirty="0"/>
              <a:t> käytöstä. Elinkaari on siis tuotteen matka alusta loppuun eli tuotteen syntymästä</a:t>
            </a:r>
            <a:r>
              <a:rPr lang="fi-FI" dirty="0"/>
              <a:t> sen hävittämiseen</a:t>
            </a:r>
            <a:r>
              <a:rPr lang="fi-FI" sz="2400" dirty="0"/>
              <a:t>. </a:t>
            </a:r>
          </a:p>
          <a:p>
            <a:pPr>
              <a:lnSpc>
                <a:spcPct val="170000"/>
              </a:lnSpc>
            </a:pPr>
            <a:r>
              <a:rPr lang="fi-FI" sz="2400" b="0" i="0" dirty="0">
                <a:effectLst/>
              </a:rPr>
              <a:t>Jokainen vaihe kuluttaa energiaa ja materiaaleja, kuten raaka-aineita, työvälineitä ja vettä. Ne kaikki vaikuttavat ympäristöön.</a:t>
            </a:r>
          </a:p>
          <a:p>
            <a:pPr marL="0" indent="0">
              <a:buNone/>
            </a:pPr>
            <a:endParaRPr lang="fi-FI" sz="2400" dirty="0"/>
          </a:p>
          <a:p>
            <a:r>
              <a:rPr lang="fi-FI" sz="2100" dirty="0"/>
              <a:t>Lähde: </a:t>
            </a:r>
            <a:r>
              <a:rPr lang="fi-FI" sz="2100" dirty="0">
                <a:hlinkClick r:id="rId2"/>
              </a:rPr>
              <a:t>Ekologinen kestävä kehitys – Kestävä kehitys (bc.fi)</a:t>
            </a:r>
            <a:r>
              <a:rPr lang="fi-FI" sz="2100" dirty="0"/>
              <a:t> </a:t>
            </a:r>
            <a:r>
              <a:rPr lang="fi-FI" sz="1400" dirty="0"/>
              <a:t>(muokattu 11.8.2023)</a:t>
            </a:r>
          </a:p>
          <a:p>
            <a:endParaRPr lang="fi-FI" dirty="0"/>
          </a:p>
        </p:txBody>
      </p:sp>
      <p:pic>
        <p:nvPicPr>
          <p:cNvPr id="1026" name="Picture 2" descr="T Paidat, Värikäs, Väri, Muoti, Tyyli">
            <a:extLst>
              <a:ext uri="{FF2B5EF4-FFF2-40B4-BE49-F238E27FC236}">
                <a16:creationId xmlns:a16="http://schemas.microsoft.com/office/drawing/2014/main" id="{FD666FBA-C645-6E3F-560B-F33266702C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63465" y="1863465"/>
            <a:ext cx="3328535" cy="4994535"/>
          </a:xfrm>
          <a:prstGeom prst="rect">
            <a:avLst/>
          </a:prstGeom>
          <a:noFill/>
          <a:extLst>
            <a:ext uri="{909E8E84-426E-40DD-AFC4-6F175D3DCCD1}">
              <a14:hiddenFill xmlns:a14="http://schemas.microsoft.com/office/drawing/2010/main">
                <a:solidFill>
                  <a:srgbClr val="FFFFFF"/>
                </a:solidFill>
              </a14:hiddenFill>
            </a:ext>
          </a:extLst>
        </p:spPr>
      </p:pic>
      <p:sp>
        <p:nvSpPr>
          <p:cNvPr id="5" name="Tekstiruutu 4">
            <a:extLst>
              <a:ext uri="{FF2B5EF4-FFF2-40B4-BE49-F238E27FC236}">
                <a16:creationId xmlns:a16="http://schemas.microsoft.com/office/drawing/2014/main" id="{B67763FA-5539-354C-5B35-79805CCA9AD9}"/>
              </a:ext>
            </a:extLst>
          </p:cNvPr>
          <p:cNvSpPr txBox="1"/>
          <p:nvPr/>
        </p:nvSpPr>
        <p:spPr>
          <a:xfrm>
            <a:off x="8971404" y="6642556"/>
            <a:ext cx="3112655" cy="215444"/>
          </a:xfrm>
          <a:prstGeom prst="rect">
            <a:avLst/>
          </a:prstGeom>
          <a:noFill/>
        </p:spPr>
        <p:txBody>
          <a:bodyPr wrap="square">
            <a:spAutoFit/>
          </a:bodyPr>
          <a:lstStyle/>
          <a:p>
            <a:r>
              <a:rPr lang="fi-FI" sz="800" dirty="0">
                <a:hlinkClick r:id="rId4"/>
              </a:rPr>
              <a:t>T Paidat Värikäs Väri - Ilmainen valokuva </a:t>
            </a:r>
            <a:r>
              <a:rPr lang="fi-FI" sz="800" dirty="0" err="1">
                <a:hlinkClick r:id="rId4"/>
              </a:rPr>
              <a:t>Pixabayssa</a:t>
            </a:r>
            <a:r>
              <a:rPr lang="fi-FI" sz="800" dirty="0">
                <a:hlinkClick r:id="rId4"/>
              </a:rPr>
              <a:t> - </a:t>
            </a:r>
            <a:r>
              <a:rPr lang="fi-FI" sz="800" dirty="0" err="1">
                <a:hlinkClick r:id="rId4"/>
              </a:rPr>
              <a:t>Pixabay</a:t>
            </a:r>
            <a:endParaRPr lang="fi-FI" sz="800" dirty="0"/>
          </a:p>
        </p:txBody>
      </p:sp>
    </p:spTree>
    <p:extLst>
      <p:ext uri="{BB962C8B-B14F-4D97-AF65-F5344CB8AC3E}">
        <p14:creationId xmlns:p14="http://schemas.microsoft.com/office/powerpoint/2010/main" val="61014950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A609636-5002-0F46-0C22-AB403402E57A}"/>
              </a:ext>
            </a:extLst>
          </p:cNvPr>
          <p:cNvSpPr>
            <a:spLocks noGrp="1"/>
          </p:cNvSpPr>
          <p:nvPr>
            <p:ph type="title"/>
          </p:nvPr>
        </p:nvSpPr>
        <p:spPr/>
        <p:txBody>
          <a:bodyPr/>
          <a:lstStyle/>
          <a:p>
            <a:r>
              <a:rPr lang="fi-FI" dirty="0"/>
              <a:t>T-paidan matka puuvillapellolta kauppaan</a:t>
            </a:r>
          </a:p>
        </p:txBody>
      </p:sp>
      <p:sp>
        <p:nvSpPr>
          <p:cNvPr id="6" name="Tekstiruutu 5">
            <a:extLst>
              <a:ext uri="{FF2B5EF4-FFF2-40B4-BE49-F238E27FC236}">
                <a16:creationId xmlns:a16="http://schemas.microsoft.com/office/drawing/2014/main" id="{B0137563-3C51-6B2D-146B-B8A794134E0E}"/>
              </a:ext>
            </a:extLst>
          </p:cNvPr>
          <p:cNvSpPr txBox="1"/>
          <p:nvPr/>
        </p:nvSpPr>
        <p:spPr>
          <a:xfrm>
            <a:off x="1540539" y="6249515"/>
            <a:ext cx="6784753" cy="369332"/>
          </a:xfrm>
          <a:prstGeom prst="rect">
            <a:avLst/>
          </a:prstGeom>
          <a:noFill/>
        </p:spPr>
        <p:txBody>
          <a:bodyPr wrap="square">
            <a:spAutoFit/>
          </a:bodyPr>
          <a:lstStyle/>
          <a:p>
            <a:r>
              <a:rPr lang="fi-FI" dirty="0"/>
              <a:t>Klikkaa videota tai mene esityksessä eteenpäin, niin näet videon.</a:t>
            </a:r>
          </a:p>
        </p:txBody>
      </p:sp>
      <p:pic>
        <p:nvPicPr>
          <p:cNvPr id="7" name="Online-media 6" title="T-paidan matka puuvillapellolta kauppaan">
            <a:hlinkClick r:id="" action="ppaction://media"/>
            <a:extLst>
              <a:ext uri="{FF2B5EF4-FFF2-40B4-BE49-F238E27FC236}">
                <a16:creationId xmlns:a16="http://schemas.microsoft.com/office/drawing/2014/main" id="{984A2C00-F5CD-6C99-1C33-D0C486826BE1}"/>
              </a:ext>
            </a:extLst>
          </p:cNvPr>
          <p:cNvPicPr>
            <a:picLocks noRot="1" noChangeAspect="1"/>
          </p:cNvPicPr>
          <p:nvPr>
            <a:videoFile r:link="rId1"/>
          </p:nvPr>
        </p:nvPicPr>
        <p:blipFill>
          <a:blip r:embed="rId3"/>
          <a:stretch>
            <a:fillRect/>
          </a:stretch>
        </p:blipFill>
        <p:spPr>
          <a:xfrm>
            <a:off x="1613043" y="2269955"/>
            <a:ext cx="6534364" cy="3691916"/>
          </a:xfrm>
          <a:prstGeom prst="rect">
            <a:avLst/>
          </a:prstGeom>
        </p:spPr>
      </p:pic>
    </p:spTree>
    <p:extLst>
      <p:ext uri="{BB962C8B-B14F-4D97-AF65-F5344CB8AC3E}">
        <p14:creationId xmlns:p14="http://schemas.microsoft.com/office/powerpoint/2010/main" val="40201262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D2E1F35-6749-2702-8D0F-7ADAAECCF643}"/>
              </a:ext>
            </a:extLst>
          </p:cNvPr>
          <p:cNvSpPr>
            <a:spLocks noGrp="1"/>
          </p:cNvSpPr>
          <p:nvPr>
            <p:ph type="title"/>
          </p:nvPr>
        </p:nvSpPr>
        <p:spPr/>
        <p:txBody>
          <a:bodyPr/>
          <a:lstStyle/>
          <a:p>
            <a:r>
              <a:rPr lang="fi-FI" dirty="0"/>
              <a:t>T-paidan elinkaaren pituus</a:t>
            </a:r>
          </a:p>
        </p:txBody>
      </p:sp>
      <p:pic>
        <p:nvPicPr>
          <p:cNvPr id="4" name="Online-media 3" title="T-paidan elinkaaren pituus">
            <a:hlinkClick r:id="" action="ppaction://media"/>
            <a:extLst>
              <a:ext uri="{FF2B5EF4-FFF2-40B4-BE49-F238E27FC236}">
                <a16:creationId xmlns:a16="http://schemas.microsoft.com/office/drawing/2014/main" id="{F44B2E55-61A0-CA94-8076-06E33A9165E7}"/>
              </a:ext>
            </a:extLst>
          </p:cNvPr>
          <p:cNvPicPr>
            <a:picLocks noRot="1" noChangeAspect="1"/>
          </p:cNvPicPr>
          <p:nvPr>
            <a:videoFile r:link="rId1"/>
          </p:nvPr>
        </p:nvPicPr>
        <p:blipFill>
          <a:blip r:embed="rId3"/>
          <a:stretch>
            <a:fillRect/>
          </a:stretch>
        </p:blipFill>
        <p:spPr>
          <a:xfrm>
            <a:off x="1316182" y="1942324"/>
            <a:ext cx="7317751" cy="4134529"/>
          </a:xfrm>
          <a:prstGeom prst="rect">
            <a:avLst/>
          </a:prstGeom>
        </p:spPr>
      </p:pic>
      <p:sp>
        <p:nvSpPr>
          <p:cNvPr id="6" name="Tekstiruutu 5">
            <a:extLst>
              <a:ext uri="{FF2B5EF4-FFF2-40B4-BE49-F238E27FC236}">
                <a16:creationId xmlns:a16="http://schemas.microsoft.com/office/drawing/2014/main" id="{A43C5E73-16AB-3F99-2DF0-AC3E79EE0050}"/>
              </a:ext>
            </a:extLst>
          </p:cNvPr>
          <p:cNvSpPr txBox="1"/>
          <p:nvPr/>
        </p:nvSpPr>
        <p:spPr>
          <a:xfrm>
            <a:off x="1316182" y="6159046"/>
            <a:ext cx="7510408" cy="369332"/>
          </a:xfrm>
          <a:prstGeom prst="rect">
            <a:avLst/>
          </a:prstGeom>
          <a:noFill/>
        </p:spPr>
        <p:txBody>
          <a:bodyPr wrap="square">
            <a:spAutoFit/>
          </a:bodyPr>
          <a:lstStyle/>
          <a:p>
            <a:r>
              <a:rPr lang="fi-FI" dirty="0"/>
              <a:t>Klikkaa videota tai mene esityksessä eteenpäin, niin näet videon.</a:t>
            </a:r>
          </a:p>
        </p:txBody>
      </p:sp>
    </p:spTree>
    <p:extLst>
      <p:ext uri="{BB962C8B-B14F-4D97-AF65-F5344CB8AC3E}">
        <p14:creationId xmlns:p14="http://schemas.microsoft.com/office/powerpoint/2010/main" val="18492391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8F44C18-0EDC-6028-57B5-EB52772CF0C4}"/>
              </a:ext>
            </a:extLst>
          </p:cNvPr>
          <p:cNvSpPr>
            <a:spLocks noGrp="1"/>
          </p:cNvSpPr>
          <p:nvPr>
            <p:ph type="title"/>
          </p:nvPr>
        </p:nvSpPr>
        <p:spPr/>
        <p:txBody>
          <a:bodyPr/>
          <a:lstStyle/>
          <a:p>
            <a:r>
              <a:rPr lang="fi-FI" dirty="0"/>
              <a:t>Katso videot ja </a:t>
            </a:r>
            <a:br>
              <a:rPr lang="fi-FI" dirty="0"/>
            </a:br>
            <a:r>
              <a:rPr lang="fi-FI" dirty="0"/>
              <a:t>vastaa kysymyksiin</a:t>
            </a:r>
          </a:p>
        </p:txBody>
      </p:sp>
      <p:sp>
        <p:nvSpPr>
          <p:cNvPr id="3" name="Alaotsikko 2">
            <a:extLst>
              <a:ext uri="{FF2B5EF4-FFF2-40B4-BE49-F238E27FC236}">
                <a16:creationId xmlns:a16="http://schemas.microsoft.com/office/drawing/2014/main" id="{41CC26E2-5A8F-787C-699B-6C2E63E4F9E5}"/>
              </a:ext>
            </a:extLst>
          </p:cNvPr>
          <p:cNvSpPr>
            <a:spLocks noGrp="1"/>
          </p:cNvSpPr>
          <p:nvPr>
            <p:ph type="subTitle" idx="1"/>
          </p:nvPr>
        </p:nvSpPr>
        <p:spPr>
          <a:xfrm>
            <a:off x="1316181" y="2558738"/>
            <a:ext cx="9559635" cy="3060729"/>
          </a:xfrm>
        </p:spPr>
        <p:txBody>
          <a:bodyPr>
            <a:normAutofit fontScale="92500" lnSpcReduction="10000"/>
          </a:bodyPr>
          <a:lstStyle/>
          <a:p>
            <a:pPr marL="457200" indent="-457200">
              <a:buAutoNum type="arabicPeriod"/>
            </a:pPr>
            <a:r>
              <a:rPr lang="fi-FI" dirty="0"/>
              <a:t>Miten alkaa t-paidan elinkaari?</a:t>
            </a:r>
          </a:p>
          <a:p>
            <a:pPr marL="457200" indent="-457200">
              <a:buAutoNum type="arabicPeriod"/>
            </a:pPr>
            <a:r>
              <a:rPr lang="fi-FI" dirty="0"/>
              <a:t>Kuinka paljon yhden t-paidan valmistamiseen tarvitaan vettä?</a:t>
            </a:r>
          </a:p>
          <a:p>
            <a:pPr marL="457200" indent="-457200">
              <a:buAutoNum type="arabicPeriod"/>
            </a:pPr>
            <a:r>
              <a:rPr lang="fi-FI" dirty="0"/>
              <a:t>Mihin puuvilla jatkaa matkaa pellolta?</a:t>
            </a:r>
          </a:p>
          <a:p>
            <a:pPr marL="457200" indent="-457200">
              <a:buAutoNum type="arabicPeriod"/>
            </a:pPr>
            <a:r>
              <a:rPr lang="fi-FI" dirty="0"/>
              <a:t>Mitä siitä tehdään?</a:t>
            </a:r>
          </a:p>
          <a:p>
            <a:pPr marL="457200" indent="-457200">
              <a:buAutoNum type="arabicPeriod"/>
            </a:pPr>
            <a:r>
              <a:rPr lang="fi-FI" dirty="0"/>
              <a:t>Mitä kankaasta tehdään?</a:t>
            </a:r>
          </a:p>
          <a:p>
            <a:pPr marL="457200" indent="-457200">
              <a:buAutoNum type="arabicPeriod"/>
            </a:pPr>
            <a:r>
              <a:rPr lang="fi-FI" dirty="0"/>
              <a:t>Mihin valmiit t-paidat menevät?</a:t>
            </a:r>
          </a:p>
          <a:p>
            <a:pPr marL="457200" indent="-457200">
              <a:buAutoNum type="arabicPeriod"/>
            </a:pPr>
            <a:r>
              <a:rPr lang="fi-FI" dirty="0"/>
              <a:t>Miten voit vähentää luonnonvarojen kulutusta?</a:t>
            </a:r>
          </a:p>
        </p:txBody>
      </p:sp>
    </p:spTree>
    <p:extLst>
      <p:ext uri="{BB962C8B-B14F-4D97-AF65-F5344CB8AC3E}">
        <p14:creationId xmlns:p14="http://schemas.microsoft.com/office/powerpoint/2010/main" val="25954137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E1C8F65-B2A7-46F6-24AC-BD43C4681E97}"/>
              </a:ext>
            </a:extLst>
          </p:cNvPr>
          <p:cNvSpPr>
            <a:spLocks noGrp="1"/>
          </p:cNvSpPr>
          <p:nvPr>
            <p:ph type="title"/>
          </p:nvPr>
        </p:nvSpPr>
        <p:spPr/>
        <p:txBody>
          <a:bodyPr/>
          <a:lstStyle/>
          <a:p>
            <a:r>
              <a:rPr lang="fi-FI" dirty="0"/>
              <a:t>Katso video ja vastaa kysymyksiin</a:t>
            </a:r>
          </a:p>
        </p:txBody>
      </p:sp>
      <p:sp>
        <p:nvSpPr>
          <p:cNvPr id="3" name="Alaotsikko 2">
            <a:extLst>
              <a:ext uri="{FF2B5EF4-FFF2-40B4-BE49-F238E27FC236}">
                <a16:creationId xmlns:a16="http://schemas.microsoft.com/office/drawing/2014/main" id="{7EE12600-3E7C-C791-5BAD-A7F2D8C9DA08}"/>
              </a:ext>
            </a:extLst>
          </p:cNvPr>
          <p:cNvSpPr>
            <a:spLocks noGrp="1"/>
          </p:cNvSpPr>
          <p:nvPr>
            <p:ph type="subTitle" idx="1"/>
          </p:nvPr>
        </p:nvSpPr>
        <p:spPr>
          <a:xfrm>
            <a:off x="1316182" y="2324070"/>
            <a:ext cx="5218182" cy="4035633"/>
          </a:xfrm>
        </p:spPr>
        <p:txBody>
          <a:bodyPr>
            <a:normAutofit fontScale="92500" lnSpcReduction="10000"/>
          </a:bodyPr>
          <a:lstStyle/>
          <a:p>
            <a:pPr marL="457200" indent="-457200">
              <a:buAutoNum type="arabicPeriod"/>
            </a:pPr>
            <a:r>
              <a:rPr lang="fi-FI" dirty="0"/>
              <a:t>Kuinka paljon jokainen suomalainen tuottaa vuodessa tekstiilijätettä = tekstiiliroskaa?</a:t>
            </a:r>
          </a:p>
          <a:p>
            <a:pPr marL="457200" indent="-457200">
              <a:buAutoNum type="arabicPeriod"/>
            </a:pPr>
            <a:r>
              <a:rPr lang="fi-FI" dirty="0"/>
              <a:t>Mitä kannattaa miettiä, kun ostaa uusia vaatteita?</a:t>
            </a:r>
          </a:p>
          <a:p>
            <a:pPr marL="457200" indent="-457200">
              <a:buAutoNum type="arabicPeriod"/>
            </a:pPr>
            <a:r>
              <a:rPr lang="fi-FI" dirty="0"/>
              <a:t>Miten voi pidentää vaatteen käyttöikää? Eli miten vaatetta voi käyttää kauemmin? (kauan, pitkän aikaa)</a:t>
            </a:r>
          </a:p>
          <a:p>
            <a:pPr marL="457200" indent="-457200">
              <a:buAutoNum type="arabicPeriod"/>
            </a:pPr>
            <a:r>
              <a:rPr lang="fi-FI" dirty="0"/>
              <a:t>Mitä voit tehdä, kun et halua enää käyttää vaatetta?</a:t>
            </a:r>
          </a:p>
        </p:txBody>
      </p:sp>
      <p:pic>
        <p:nvPicPr>
          <p:cNvPr id="2050" name="Picture 2" descr="Villapaidat, Neuleet, Näyttely, Myymälä">
            <a:extLst>
              <a:ext uri="{FF2B5EF4-FFF2-40B4-BE49-F238E27FC236}">
                <a16:creationId xmlns:a16="http://schemas.microsoft.com/office/drawing/2014/main" id="{26512BAB-2709-2697-4B5C-7E8DE67F48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1911" y="2324070"/>
            <a:ext cx="5269968" cy="3487479"/>
          </a:xfrm>
          <a:prstGeom prst="rect">
            <a:avLst/>
          </a:prstGeom>
          <a:noFill/>
          <a:extLst>
            <a:ext uri="{909E8E84-426E-40DD-AFC4-6F175D3DCCD1}">
              <a14:hiddenFill xmlns:a14="http://schemas.microsoft.com/office/drawing/2010/main">
                <a:solidFill>
                  <a:srgbClr val="FFFFFF"/>
                </a:solidFill>
              </a14:hiddenFill>
            </a:ext>
          </a:extLst>
        </p:spPr>
      </p:pic>
      <p:sp>
        <p:nvSpPr>
          <p:cNvPr id="5" name="Tekstiruutu 4">
            <a:extLst>
              <a:ext uri="{FF2B5EF4-FFF2-40B4-BE49-F238E27FC236}">
                <a16:creationId xmlns:a16="http://schemas.microsoft.com/office/drawing/2014/main" id="{E1F892B7-737B-E1A5-BF76-7392A4740C5D}"/>
              </a:ext>
            </a:extLst>
          </p:cNvPr>
          <p:cNvSpPr txBox="1"/>
          <p:nvPr/>
        </p:nvSpPr>
        <p:spPr>
          <a:xfrm>
            <a:off x="7577938" y="5596105"/>
            <a:ext cx="3394862" cy="215444"/>
          </a:xfrm>
          <a:prstGeom prst="rect">
            <a:avLst/>
          </a:prstGeom>
          <a:noFill/>
        </p:spPr>
        <p:txBody>
          <a:bodyPr wrap="square">
            <a:spAutoFit/>
          </a:bodyPr>
          <a:lstStyle/>
          <a:p>
            <a:r>
              <a:rPr lang="fi-FI" sz="800" dirty="0">
                <a:hlinkClick r:id="rId3"/>
              </a:rPr>
              <a:t>Villapaidat Neuleet Näyttely - Ilmainen valokuva </a:t>
            </a:r>
            <a:r>
              <a:rPr lang="fi-FI" sz="800" dirty="0" err="1">
                <a:hlinkClick r:id="rId3"/>
              </a:rPr>
              <a:t>Pixabayssa</a:t>
            </a:r>
            <a:r>
              <a:rPr lang="fi-FI" sz="800" dirty="0">
                <a:hlinkClick r:id="rId3"/>
              </a:rPr>
              <a:t> - </a:t>
            </a:r>
            <a:r>
              <a:rPr lang="fi-FI" sz="800" dirty="0" err="1">
                <a:hlinkClick r:id="rId3"/>
              </a:rPr>
              <a:t>Pixabay</a:t>
            </a:r>
            <a:endParaRPr lang="fi-FI" sz="800" dirty="0"/>
          </a:p>
        </p:txBody>
      </p:sp>
    </p:spTree>
    <p:extLst>
      <p:ext uri="{BB962C8B-B14F-4D97-AF65-F5344CB8AC3E}">
        <p14:creationId xmlns:p14="http://schemas.microsoft.com/office/powerpoint/2010/main" val="180370422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BD77949-1CD3-9FE3-989B-EBD3BF14F16A}"/>
              </a:ext>
            </a:extLst>
          </p:cNvPr>
          <p:cNvSpPr>
            <a:spLocks noGrp="1"/>
          </p:cNvSpPr>
          <p:nvPr>
            <p:ph type="title"/>
          </p:nvPr>
        </p:nvSpPr>
        <p:spPr/>
        <p:txBody>
          <a:bodyPr/>
          <a:lstStyle/>
          <a:p>
            <a:r>
              <a:rPr lang="fi-FI" dirty="0"/>
              <a:t>Keskustele parin kanssa tai ryhmässä</a:t>
            </a:r>
          </a:p>
        </p:txBody>
      </p:sp>
      <p:sp>
        <p:nvSpPr>
          <p:cNvPr id="3" name="Alaotsikko 2">
            <a:extLst>
              <a:ext uri="{FF2B5EF4-FFF2-40B4-BE49-F238E27FC236}">
                <a16:creationId xmlns:a16="http://schemas.microsoft.com/office/drawing/2014/main" id="{9930EAA2-13E7-FCD1-7C56-F357FA612E06}"/>
              </a:ext>
            </a:extLst>
          </p:cNvPr>
          <p:cNvSpPr>
            <a:spLocks noGrp="1"/>
          </p:cNvSpPr>
          <p:nvPr>
            <p:ph type="subTitle" idx="1"/>
          </p:nvPr>
        </p:nvSpPr>
        <p:spPr>
          <a:xfrm>
            <a:off x="1316181" y="2324070"/>
            <a:ext cx="5505859" cy="3604119"/>
          </a:xfrm>
        </p:spPr>
        <p:txBody>
          <a:bodyPr>
            <a:normAutofit/>
          </a:bodyPr>
          <a:lstStyle/>
          <a:p>
            <a:r>
              <a:rPr lang="fi-FI" dirty="0"/>
              <a:t>Korjaatko sinä vaatteita?</a:t>
            </a:r>
          </a:p>
          <a:p>
            <a:r>
              <a:rPr lang="fi-FI" dirty="0"/>
              <a:t>Ostatko paljon uusia vaatteita? </a:t>
            </a:r>
            <a:br>
              <a:rPr lang="fi-FI" dirty="0"/>
            </a:br>
            <a:r>
              <a:rPr lang="fi-FI" dirty="0"/>
              <a:t>Kuinka monta kuukaudessa?</a:t>
            </a:r>
          </a:p>
          <a:p>
            <a:r>
              <a:rPr lang="fi-FI" dirty="0"/>
              <a:t>Ostatko vaatteita kirpputorilta?</a:t>
            </a:r>
          </a:p>
          <a:p>
            <a:r>
              <a:rPr lang="fi-FI" dirty="0"/>
              <a:t>Mitä teet vanhoille vaatteille, joita et halua enää käyttää?</a:t>
            </a:r>
          </a:p>
          <a:p>
            <a:r>
              <a:rPr lang="fi-FI" dirty="0"/>
              <a:t>Myytkö kirpputorilla vanhoja tavaroita? Entä </a:t>
            </a:r>
            <a:r>
              <a:rPr lang="fi-FI" dirty="0" err="1"/>
              <a:t>tori.fi:ssä</a:t>
            </a:r>
            <a:r>
              <a:rPr lang="fi-FI" dirty="0"/>
              <a:t>?</a:t>
            </a:r>
          </a:p>
          <a:p>
            <a:endParaRPr lang="fi-FI" dirty="0"/>
          </a:p>
        </p:txBody>
      </p:sp>
      <p:pic>
        <p:nvPicPr>
          <p:cNvPr id="3074" name="Picture 2" descr="Farkut, Housut, Korjaus, Ommella">
            <a:extLst>
              <a:ext uri="{FF2B5EF4-FFF2-40B4-BE49-F238E27FC236}">
                <a16:creationId xmlns:a16="http://schemas.microsoft.com/office/drawing/2014/main" id="{0789658E-EB86-3637-F181-A8CDD1CCF9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89014" y="1361735"/>
            <a:ext cx="3337464" cy="2223946"/>
          </a:xfrm>
          <a:prstGeom prst="rect">
            <a:avLst/>
          </a:prstGeom>
          <a:noFill/>
          <a:extLst>
            <a:ext uri="{909E8E84-426E-40DD-AFC4-6F175D3DCCD1}">
              <a14:hiddenFill xmlns:a14="http://schemas.microsoft.com/office/drawing/2010/main">
                <a:solidFill>
                  <a:srgbClr val="FFFFFF"/>
                </a:solidFill>
              </a14:hiddenFill>
            </a:ext>
          </a:extLst>
        </p:spPr>
      </p:pic>
      <p:sp>
        <p:nvSpPr>
          <p:cNvPr id="5" name="Tekstiruutu 4">
            <a:extLst>
              <a:ext uri="{FF2B5EF4-FFF2-40B4-BE49-F238E27FC236}">
                <a16:creationId xmlns:a16="http://schemas.microsoft.com/office/drawing/2014/main" id="{5456250C-C8AF-770C-5BA6-3D29386EE14E}"/>
              </a:ext>
            </a:extLst>
          </p:cNvPr>
          <p:cNvSpPr txBox="1"/>
          <p:nvPr/>
        </p:nvSpPr>
        <p:spPr>
          <a:xfrm>
            <a:off x="8147373" y="3321278"/>
            <a:ext cx="3179105" cy="215444"/>
          </a:xfrm>
          <a:prstGeom prst="rect">
            <a:avLst/>
          </a:prstGeom>
          <a:noFill/>
        </p:spPr>
        <p:txBody>
          <a:bodyPr wrap="square">
            <a:spAutoFit/>
          </a:bodyPr>
          <a:lstStyle/>
          <a:p>
            <a:r>
              <a:rPr lang="fi-FI" sz="800" dirty="0">
                <a:hlinkClick r:id="rId3"/>
              </a:rPr>
              <a:t>Farkut Housut Korjaus - Ilmainen valokuva </a:t>
            </a:r>
            <a:r>
              <a:rPr lang="fi-FI" sz="800" dirty="0" err="1">
                <a:hlinkClick r:id="rId3"/>
              </a:rPr>
              <a:t>Pixabayssa</a:t>
            </a:r>
            <a:r>
              <a:rPr lang="fi-FI" sz="800" dirty="0">
                <a:hlinkClick r:id="rId3"/>
              </a:rPr>
              <a:t> - </a:t>
            </a:r>
            <a:r>
              <a:rPr lang="fi-FI" sz="800" dirty="0" err="1">
                <a:hlinkClick r:id="rId3"/>
              </a:rPr>
              <a:t>Pixabay</a:t>
            </a:r>
            <a:endParaRPr lang="fi-FI" sz="800" dirty="0"/>
          </a:p>
        </p:txBody>
      </p:sp>
      <p:pic>
        <p:nvPicPr>
          <p:cNvPr id="3076" name="Picture 4" descr="Mekkoja, Vaatteet, Vaatetus, Naulakot">
            <a:extLst>
              <a:ext uri="{FF2B5EF4-FFF2-40B4-BE49-F238E27FC236}">
                <a16:creationId xmlns:a16="http://schemas.microsoft.com/office/drawing/2014/main" id="{B3E9C0EE-2860-CD65-D6F0-65D87B87CD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89014" y="3765891"/>
            <a:ext cx="3337464" cy="2695932"/>
          </a:xfrm>
          <a:prstGeom prst="rect">
            <a:avLst/>
          </a:prstGeom>
          <a:noFill/>
          <a:extLst>
            <a:ext uri="{909E8E84-426E-40DD-AFC4-6F175D3DCCD1}">
              <a14:hiddenFill xmlns:a14="http://schemas.microsoft.com/office/drawing/2010/main">
                <a:solidFill>
                  <a:srgbClr val="FFFFFF"/>
                </a:solidFill>
              </a14:hiddenFill>
            </a:ext>
          </a:extLst>
        </p:spPr>
      </p:pic>
      <p:sp>
        <p:nvSpPr>
          <p:cNvPr id="7" name="Tekstiruutu 6">
            <a:extLst>
              <a:ext uri="{FF2B5EF4-FFF2-40B4-BE49-F238E27FC236}">
                <a16:creationId xmlns:a16="http://schemas.microsoft.com/office/drawing/2014/main" id="{1F435178-A122-B0A5-8246-93C3A8F7CDC9}"/>
              </a:ext>
            </a:extLst>
          </p:cNvPr>
          <p:cNvSpPr txBox="1"/>
          <p:nvPr/>
        </p:nvSpPr>
        <p:spPr>
          <a:xfrm>
            <a:off x="8018572" y="6246379"/>
            <a:ext cx="3436705" cy="215444"/>
          </a:xfrm>
          <a:prstGeom prst="rect">
            <a:avLst/>
          </a:prstGeom>
          <a:noFill/>
        </p:spPr>
        <p:txBody>
          <a:bodyPr wrap="square">
            <a:spAutoFit/>
          </a:bodyPr>
          <a:lstStyle/>
          <a:p>
            <a:r>
              <a:rPr lang="fi-FI" sz="800" dirty="0">
                <a:hlinkClick r:id="rId5"/>
              </a:rPr>
              <a:t>Mekkoja Vaatteet Vaatetus - Ilmainen valokuva </a:t>
            </a:r>
            <a:r>
              <a:rPr lang="fi-FI" sz="800" dirty="0" err="1">
                <a:hlinkClick r:id="rId5"/>
              </a:rPr>
              <a:t>Pixabayssa</a:t>
            </a:r>
            <a:r>
              <a:rPr lang="fi-FI" sz="800" dirty="0">
                <a:hlinkClick r:id="rId5"/>
              </a:rPr>
              <a:t> - </a:t>
            </a:r>
            <a:r>
              <a:rPr lang="fi-FI" sz="800" dirty="0" err="1">
                <a:hlinkClick r:id="rId5"/>
              </a:rPr>
              <a:t>Pixabay</a:t>
            </a:r>
            <a:endParaRPr lang="fi-FI" sz="800" dirty="0"/>
          </a:p>
        </p:txBody>
      </p:sp>
    </p:spTree>
    <p:extLst>
      <p:ext uri="{BB962C8B-B14F-4D97-AF65-F5344CB8AC3E}">
        <p14:creationId xmlns:p14="http://schemas.microsoft.com/office/powerpoint/2010/main" val="58133300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3F95914-769D-C215-8EC1-B55D92346174}"/>
              </a:ext>
            </a:extLst>
          </p:cNvPr>
          <p:cNvSpPr>
            <a:spLocks noGrp="1"/>
          </p:cNvSpPr>
          <p:nvPr>
            <p:ph type="title"/>
          </p:nvPr>
        </p:nvSpPr>
        <p:spPr/>
        <p:txBody>
          <a:bodyPr/>
          <a:lstStyle/>
          <a:p>
            <a:r>
              <a:rPr lang="fi-FI" dirty="0"/>
              <a:t>Keskustele ryhmässä ja etsikää tietoa yhdessä.</a:t>
            </a:r>
          </a:p>
        </p:txBody>
      </p:sp>
      <p:sp>
        <p:nvSpPr>
          <p:cNvPr id="3" name="Alaotsikko 2">
            <a:extLst>
              <a:ext uri="{FF2B5EF4-FFF2-40B4-BE49-F238E27FC236}">
                <a16:creationId xmlns:a16="http://schemas.microsoft.com/office/drawing/2014/main" id="{EB052744-771A-7E38-39A8-2A96338E7082}"/>
              </a:ext>
            </a:extLst>
          </p:cNvPr>
          <p:cNvSpPr>
            <a:spLocks noGrp="1"/>
          </p:cNvSpPr>
          <p:nvPr>
            <p:ph type="subTitle" idx="1"/>
          </p:nvPr>
        </p:nvSpPr>
        <p:spPr>
          <a:xfrm>
            <a:off x="1316181" y="2324070"/>
            <a:ext cx="5416392" cy="4179472"/>
          </a:xfrm>
        </p:spPr>
        <p:txBody>
          <a:bodyPr>
            <a:normAutofit fontScale="92500" lnSpcReduction="10000"/>
          </a:bodyPr>
          <a:lstStyle/>
          <a:p>
            <a:r>
              <a:rPr lang="fi-FI" sz="2000" dirty="0"/>
              <a:t>Millainen on jogurttipurkin elinkaari? </a:t>
            </a:r>
            <a:br>
              <a:rPr lang="fi-FI" sz="2000" dirty="0"/>
            </a:br>
            <a:r>
              <a:rPr lang="fi-FI" sz="2000" dirty="0"/>
              <a:t>Mitä materiaaleja siihen tarvitaan? </a:t>
            </a:r>
            <a:br>
              <a:rPr lang="fi-FI" sz="2000" dirty="0"/>
            </a:br>
            <a:r>
              <a:rPr lang="fi-FI" sz="2000" dirty="0"/>
              <a:t>Mistä maasta ne tulevat? </a:t>
            </a:r>
            <a:br>
              <a:rPr lang="fi-FI" sz="2000" dirty="0"/>
            </a:br>
            <a:r>
              <a:rPr lang="fi-FI" sz="2000" dirty="0"/>
              <a:t>Mihin maahan materiaalit viedään?</a:t>
            </a:r>
          </a:p>
          <a:p>
            <a:endParaRPr lang="fi-FI" sz="2000" dirty="0"/>
          </a:p>
          <a:p>
            <a:r>
              <a:rPr lang="fi-FI" sz="2000" dirty="0"/>
              <a:t>Mitä tapahtuu jogurttipurkille? </a:t>
            </a:r>
            <a:br>
              <a:rPr lang="fi-FI" sz="2000" dirty="0"/>
            </a:br>
            <a:r>
              <a:rPr lang="fi-FI" sz="2000" dirty="0"/>
              <a:t>Mitä siihen laitetaan? Miten se liikkuu?</a:t>
            </a:r>
          </a:p>
          <a:p>
            <a:endParaRPr lang="fi-FI" sz="2000" dirty="0"/>
          </a:p>
          <a:p>
            <a:r>
              <a:rPr lang="fi-FI" sz="2000" dirty="0"/>
              <a:t>Kun jogurtti on syöty, mihin tyhjä jogurttipurkki menee? Roskiin vai kierrätykseen? </a:t>
            </a:r>
            <a:br>
              <a:rPr lang="fi-FI" sz="2000" dirty="0"/>
            </a:br>
            <a:r>
              <a:rPr lang="fi-FI" sz="2000" dirty="0"/>
              <a:t>Mitä materiaalista voidaan tehdä?</a:t>
            </a:r>
          </a:p>
          <a:p>
            <a:r>
              <a:rPr lang="fi-FI" sz="1900" dirty="0">
                <a:hlinkClick r:id="rId2"/>
              </a:rPr>
              <a:t>jogurttipurkin elinkaari </a:t>
            </a:r>
            <a:r>
              <a:rPr lang="fi-FI" sz="1900" dirty="0" err="1">
                <a:hlinkClick r:id="rId2"/>
              </a:rPr>
              <a:t>by</a:t>
            </a:r>
            <a:r>
              <a:rPr lang="fi-FI" sz="1900" dirty="0">
                <a:hlinkClick r:id="rId2"/>
              </a:rPr>
              <a:t> Erika Ojavuo (prezi.com)</a:t>
            </a:r>
            <a:endParaRPr lang="fi-FI" sz="1900" dirty="0"/>
          </a:p>
        </p:txBody>
      </p:sp>
      <p:pic>
        <p:nvPicPr>
          <p:cNvPr id="4098" name="Picture 2" descr="Maito, Kvarkki, Jogurtti, Ruokaa">
            <a:extLst>
              <a:ext uri="{FF2B5EF4-FFF2-40B4-BE49-F238E27FC236}">
                <a16:creationId xmlns:a16="http://schemas.microsoft.com/office/drawing/2014/main" id="{1A3E7215-248B-0630-280A-4E005D0E38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4021" y="2398498"/>
            <a:ext cx="4854973" cy="3834976"/>
          </a:xfrm>
          <a:prstGeom prst="rect">
            <a:avLst/>
          </a:prstGeom>
          <a:noFill/>
          <a:extLst>
            <a:ext uri="{909E8E84-426E-40DD-AFC4-6F175D3DCCD1}">
              <a14:hiddenFill xmlns:a14="http://schemas.microsoft.com/office/drawing/2010/main">
                <a:solidFill>
                  <a:srgbClr val="FFFFFF"/>
                </a:solidFill>
              </a14:hiddenFill>
            </a:ext>
          </a:extLst>
        </p:spPr>
      </p:pic>
      <p:sp>
        <p:nvSpPr>
          <p:cNvPr id="5" name="Tekstiruutu 4">
            <a:extLst>
              <a:ext uri="{FF2B5EF4-FFF2-40B4-BE49-F238E27FC236}">
                <a16:creationId xmlns:a16="http://schemas.microsoft.com/office/drawing/2014/main" id="{2E5A108E-98C5-B33F-9D0A-453DA6F29D9C}"/>
              </a:ext>
            </a:extLst>
          </p:cNvPr>
          <p:cNvSpPr txBox="1"/>
          <p:nvPr/>
        </p:nvSpPr>
        <p:spPr>
          <a:xfrm>
            <a:off x="7074503" y="6010073"/>
            <a:ext cx="4093505" cy="215444"/>
          </a:xfrm>
          <a:prstGeom prst="rect">
            <a:avLst/>
          </a:prstGeom>
          <a:noFill/>
        </p:spPr>
        <p:txBody>
          <a:bodyPr wrap="square">
            <a:spAutoFit/>
          </a:bodyPr>
          <a:lstStyle/>
          <a:p>
            <a:r>
              <a:rPr lang="fi-FI" sz="800" dirty="0">
                <a:hlinkClick r:id="rId4"/>
              </a:rPr>
              <a:t>Maito Kvarkki Jogurtti - Ilmainen valokuva </a:t>
            </a:r>
            <a:r>
              <a:rPr lang="fi-FI" sz="800" dirty="0" err="1">
                <a:hlinkClick r:id="rId4"/>
              </a:rPr>
              <a:t>Pixabayssa</a:t>
            </a:r>
            <a:r>
              <a:rPr lang="fi-FI" sz="800" dirty="0">
                <a:hlinkClick r:id="rId4"/>
              </a:rPr>
              <a:t> - </a:t>
            </a:r>
            <a:r>
              <a:rPr lang="fi-FI" sz="800" dirty="0" err="1">
                <a:hlinkClick r:id="rId4"/>
              </a:rPr>
              <a:t>Pixabay</a:t>
            </a:r>
            <a:endParaRPr lang="fi-FI" sz="800" dirty="0"/>
          </a:p>
        </p:txBody>
      </p:sp>
    </p:spTree>
    <p:extLst>
      <p:ext uri="{BB962C8B-B14F-4D97-AF65-F5344CB8AC3E}">
        <p14:creationId xmlns:p14="http://schemas.microsoft.com/office/powerpoint/2010/main" val="386555077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6478DE8C-498A-9E1B-D6F9-AA44951BB7C1}"/>
              </a:ext>
            </a:extLst>
          </p:cNvPr>
          <p:cNvSpPr txBox="1">
            <a:spLocks/>
          </p:cNvSpPr>
          <p:nvPr/>
        </p:nvSpPr>
        <p:spPr>
          <a:xfrm>
            <a:off x="609599" y="1600201"/>
            <a:ext cx="6344753" cy="4762814"/>
          </a:xfrm>
          <a:prstGeom prst="rect">
            <a:avLst/>
          </a:prstGeom>
        </p:spPr>
        <p:txBody>
          <a:bodyPr vert="horz" lIns="91440" tIns="45720" rIns="91440" bIns="45720" rtlCol="0">
            <a:normAutofit fontScale="85000" lnSpcReduction="10000"/>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10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i-FI" sz="2000" dirty="0"/>
              <a:t>Energiaa tehdään tuotetta tai palvelua varten, esim. sähköä</a:t>
            </a:r>
            <a:br>
              <a:rPr lang="fi-FI" sz="2000" dirty="0"/>
            </a:br>
            <a:r>
              <a:rPr lang="fi-FI" sz="2000" dirty="0"/>
              <a:t>valoja varten. Energian tuottaminen </a:t>
            </a:r>
          </a:p>
          <a:p>
            <a:pPr marL="800100" lvl="1" indent="-342900" algn="l">
              <a:buFont typeface="Arial" panose="020B0604020202020204" pitchFamily="34" charset="0"/>
              <a:buChar char="•"/>
            </a:pPr>
            <a:r>
              <a:rPr lang="fi-FI" dirty="0"/>
              <a:t>maksaa paljon, </a:t>
            </a:r>
          </a:p>
          <a:p>
            <a:pPr marL="800100" lvl="1" indent="-342900" algn="l">
              <a:buFont typeface="Arial" panose="020B0604020202020204" pitchFamily="34" charset="0"/>
              <a:buChar char="•"/>
            </a:pPr>
            <a:r>
              <a:rPr lang="fi-FI" dirty="0"/>
              <a:t>likaa ja saastuttaa luontoa</a:t>
            </a:r>
          </a:p>
          <a:p>
            <a:pPr marL="800100" lvl="1" indent="-342900" algn="l">
              <a:buFont typeface="Arial" panose="020B0604020202020204" pitchFamily="34" charset="0"/>
              <a:buChar char="•"/>
            </a:pPr>
            <a:r>
              <a:rPr lang="fi-FI" dirty="0"/>
              <a:t>kuluttaa luonnonvaroja esim. öljyä.</a:t>
            </a:r>
            <a:br>
              <a:rPr lang="fi-FI" dirty="0"/>
            </a:br>
            <a:endParaRPr lang="fi-FI" dirty="0"/>
          </a:p>
          <a:p>
            <a:r>
              <a:rPr lang="fi-FI" dirty="0"/>
              <a:t>Energiatehokkuus tarkoittaa seuraavia asioita:</a:t>
            </a:r>
            <a:br>
              <a:rPr lang="fi-FI" dirty="0"/>
            </a:br>
            <a:endParaRPr lang="fi-FI" dirty="0"/>
          </a:p>
          <a:p>
            <a:pPr marL="457200" indent="-457200">
              <a:buFont typeface="+mj-lt"/>
              <a:buAutoNum type="arabicPeriod"/>
            </a:pPr>
            <a:r>
              <a:rPr lang="fi-FI" sz="2000" dirty="0"/>
              <a:t>Valmistetaan tuotteita ja palveluita, jotka käyttävät mahdollisimman vähän energiaa. </a:t>
            </a:r>
            <a:br>
              <a:rPr lang="fi-FI" sz="2000" dirty="0"/>
            </a:br>
            <a:endParaRPr lang="fi-FI" sz="2000" dirty="0"/>
          </a:p>
          <a:p>
            <a:pPr marL="457200" indent="-457200">
              <a:buFont typeface="+mj-lt"/>
              <a:buAutoNum type="arabicPeriod"/>
            </a:pPr>
            <a:r>
              <a:rPr lang="fi-FI" sz="2000" dirty="0"/>
              <a:t>Vähennetään energian käyttöä. Sammutetaan valot, kun kukaan ei ole huoneessa.</a:t>
            </a:r>
            <a:br>
              <a:rPr lang="fi-FI" sz="2000" dirty="0"/>
            </a:br>
            <a:endParaRPr lang="fi-FI" sz="2000" dirty="0"/>
          </a:p>
          <a:p>
            <a:pPr marL="457200" indent="-457200">
              <a:buFont typeface="+mj-lt"/>
              <a:buAutoNum type="arabicPeriod"/>
            </a:pPr>
            <a:r>
              <a:rPr lang="fi-FI" sz="2000" dirty="0"/>
              <a:t>Valitaan energiaa, joka likaa vähemmän ympäristöä.</a:t>
            </a:r>
            <a:br>
              <a:rPr lang="fi-FI" sz="2000" dirty="0"/>
            </a:br>
            <a:endParaRPr lang="fi-FI" sz="2000" dirty="0"/>
          </a:p>
        </p:txBody>
      </p:sp>
      <p:sp>
        <p:nvSpPr>
          <p:cNvPr id="4" name="Title 1">
            <a:extLst>
              <a:ext uri="{FF2B5EF4-FFF2-40B4-BE49-F238E27FC236}">
                <a16:creationId xmlns:a16="http://schemas.microsoft.com/office/drawing/2014/main" id="{8EFB3966-17F3-E1F3-28DA-AC839E976BBD}"/>
              </a:ext>
            </a:extLst>
          </p:cNvPr>
          <p:cNvSpPr txBox="1">
            <a:spLocks/>
          </p:cNvSpPr>
          <p:nvPr/>
        </p:nvSpPr>
        <p:spPr>
          <a:xfrm>
            <a:off x="385048" y="365125"/>
            <a:ext cx="10515600" cy="1325563"/>
          </a:xfrm>
          <a:prstGeom prst="rect">
            <a:avLst/>
          </a:prstGeom>
        </p:spPr>
        <p:txBody>
          <a:bodyPr vert="horz" lIns="91440" tIns="45720" rIns="91440" bIns="45720" rtlCol="0" anchor="ctr">
            <a:noAutofit/>
          </a:bodyPr>
          <a:lstStyle>
            <a:lvl1pPr algn="l" defTabSz="914400" rtl="0" eaLnBrk="1" latinLnBrk="0" hangingPunct="1">
              <a:lnSpc>
                <a:spcPct val="100000"/>
              </a:lnSpc>
              <a:spcBef>
                <a:spcPct val="0"/>
              </a:spcBef>
              <a:buNone/>
              <a:defRPr sz="5000" kern="1200">
                <a:solidFill>
                  <a:schemeClr val="accent6"/>
                </a:solidFill>
                <a:latin typeface="Arial Black" panose="020B0A04020102020204" pitchFamily="34" charset="0"/>
                <a:ea typeface="+mj-ea"/>
                <a:cs typeface="+mj-cs"/>
              </a:defRPr>
            </a:lvl1pPr>
          </a:lstStyle>
          <a:p>
            <a:r>
              <a:rPr lang="fi-FI" b="1" dirty="0">
                <a:solidFill>
                  <a:srgbClr val="0070C0"/>
                </a:solidFill>
              </a:rPr>
              <a:t>Energia</a:t>
            </a:r>
            <a:r>
              <a:rPr lang="fi-FI" b="1" dirty="0">
                <a:solidFill>
                  <a:srgbClr val="00B050"/>
                </a:solidFill>
              </a:rPr>
              <a:t>tehokkuus</a:t>
            </a:r>
          </a:p>
        </p:txBody>
      </p:sp>
      <p:grpSp>
        <p:nvGrpSpPr>
          <p:cNvPr id="6" name="Group 5">
            <a:extLst>
              <a:ext uri="{FF2B5EF4-FFF2-40B4-BE49-F238E27FC236}">
                <a16:creationId xmlns:a16="http://schemas.microsoft.com/office/drawing/2014/main" id="{6C3DA2D1-1350-20CB-9AAD-E3E57D52BED4}"/>
              </a:ext>
            </a:extLst>
          </p:cNvPr>
          <p:cNvGrpSpPr/>
          <p:nvPr/>
        </p:nvGrpSpPr>
        <p:grpSpPr>
          <a:xfrm>
            <a:off x="6954352" y="226186"/>
            <a:ext cx="4881838" cy="2929004"/>
            <a:chOff x="7753507" y="3440662"/>
            <a:chExt cx="4186592" cy="2609393"/>
          </a:xfrm>
        </p:grpSpPr>
        <p:pic>
          <p:nvPicPr>
            <p:cNvPr id="7" name="Picture 6" descr="A factory with smoke coming out of it&#10;&#10;Description automatically generated with low confidence">
              <a:extLst>
                <a:ext uri="{FF2B5EF4-FFF2-40B4-BE49-F238E27FC236}">
                  <a16:creationId xmlns:a16="http://schemas.microsoft.com/office/drawing/2014/main" id="{ECDB2CC3-65C5-EFCA-57AB-6C61E12CBE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53507" y="3440662"/>
              <a:ext cx="4133692" cy="2609393"/>
            </a:xfrm>
            <a:prstGeom prst="rect">
              <a:avLst/>
            </a:prstGeom>
          </p:spPr>
        </p:pic>
        <p:sp>
          <p:nvSpPr>
            <p:cNvPr id="8" name="TextBox 7">
              <a:extLst>
                <a:ext uri="{FF2B5EF4-FFF2-40B4-BE49-F238E27FC236}">
                  <a16:creationId xmlns:a16="http://schemas.microsoft.com/office/drawing/2014/main" id="{67E3AB74-7995-A24A-0838-62A73E429F73}"/>
                </a:ext>
              </a:extLst>
            </p:cNvPr>
            <p:cNvSpPr txBox="1"/>
            <p:nvPr/>
          </p:nvSpPr>
          <p:spPr>
            <a:xfrm>
              <a:off x="10423026" y="5803834"/>
              <a:ext cx="1517073" cy="246221"/>
            </a:xfrm>
            <a:prstGeom prst="rect">
              <a:avLst/>
            </a:prstGeom>
            <a:noFill/>
          </p:spPr>
          <p:txBody>
            <a:bodyPr wrap="square">
              <a:spAutoFit/>
            </a:bodyPr>
            <a:lstStyle/>
            <a:p>
              <a:r>
                <a:rPr lang="fi-FI" sz="1000" dirty="0" err="1">
                  <a:solidFill>
                    <a:schemeClr val="bg1"/>
                  </a:solidFill>
                </a:rPr>
                <a:t>bixabay</a:t>
              </a:r>
              <a:r>
                <a:rPr lang="fi-FI" sz="1000" dirty="0">
                  <a:solidFill>
                    <a:schemeClr val="bg1"/>
                  </a:solidFill>
                </a:rPr>
                <a:t> CC0 2023 </a:t>
              </a:r>
              <a:r>
                <a:rPr lang="fi-FI" sz="1000" dirty="0" err="1">
                  <a:solidFill>
                    <a:schemeClr val="bg1"/>
                  </a:solidFill>
                </a:rPr>
                <a:t>jwvein</a:t>
              </a:r>
              <a:endParaRPr lang="fi-FI" sz="1000" dirty="0">
                <a:solidFill>
                  <a:schemeClr val="bg1"/>
                </a:solidFill>
              </a:endParaRPr>
            </a:p>
          </p:txBody>
        </p:sp>
      </p:grpSp>
      <p:grpSp>
        <p:nvGrpSpPr>
          <p:cNvPr id="9" name="Group 8">
            <a:extLst>
              <a:ext uri="{FF2B5EF4-FFF2-40B4-BE49-F238E27FC236}">
                <a16:creationId xmlns:a16="http://schemas.microsoft.com/office/drawing/2014/main" id="{92029EF2-70E6-3027-C6DA-5A0C1315ABC1}"/>
              </a:ext>
            </a:extLst>
          </p:cNvPr>
          <p:cNvGrpSpPr/>
          <p:nvPr/>
        </p:nvGrpSpPr>
        <p:grpSpPr>
          <a:xfrm>
            <a:off x="7281326" y="3505199"/>
            <a:ext cx="2540001" cy="2647723"/>
            <a:chOff x="7281326" y="3505199"/>
            <a:chExt cx="2540001" cy="2647723"/>
          </a:xfrm>
        </p:grpSpPr>
        <p:pic>
          <p:nvPicPr>
            <p:cNvPr id="10" name="Picture 9">
              <a:extLst>
                <a:ext uri="{FF2B5EF4-FFF2-40B4-BE49-F238E27FC236}">
                  <a16:creationId xmlns:a16="http://schemas.microsoft.com/office/drawing/2014/main" id="{A8E99CD8-8F2B-02F5-EC9A-DA0EBB253F12}"/>
                </a:ext>
              </a:extLst>
            </p:cNvPr>
            <p:cNvPicPr>
              <a:picLocks noChangeAspect="1"/>
            </p:cNvPicPr>
            <p:nvPr/>
          </p:nvPicPr>
          <p:blipFill>
            <a:blip r:embed="rId3"/>
            <a:stretch>
              <a:fillRect/>
            </a:stretch>
          </p:blipFill>
          <p:spPr>
            <a:xfrm>
              <a:off x="7281326" y="3505199"/>
              <a:ext cx="2540001" cy="2540001"/>
            </a:xfrm>
            <a:prstGeom prst="rect">
              <a:avLst/>
            </a:prstGeom>
          </p:spPr>
        </p:pic>
        <p:sp>
          <p:nvSpPr>
            <p:cNvPr id="11" name="TextBox 10">
              <a:extLst>
                <a:ext uri="{FF2B5EF4-FFF2-40B4-BE49-F238E27FC236}">
                  <a16:creationId xmlns:a16="http://schemas.microsoft.com/office/drawing/2014/main" id="{60FE5F3E-375C-F2EB-5E07-680A7C2243BB}"/>
                </a:ext>
              </a:extLst>
            </p:cNvPr>
            <p:cNvSpPr txBox="1"/>
            <p:nvPr/>
          </p:nvSpPr>
          <p:spPr>
            <a:xfrm>
              <a:off x="8334482" y="5937478"/>
              <a:ext cx="1486845" cy="215444"/>
            </a:xfrm>
            <a:prstGeom prst="rect">
              <a:avLst/>
            </a:prstGeom>
            <a:noFill/>
          </p:spPr>
          <p:txBody>
            <a:bodyPr wrap="square">
              <a:spAutoFit/>
            </a:bodyPr>
            <a:lstStyle/>
            <a:p>
              <a:r>
                <a:rPr lang="fi-FI" sz="800" dirty="0"/>
                <a:t>Papunet CC0 2023 Sergio </a:t>
              </a:r>
              <a:r>
                <a:rPr lang="fi-FI" sz="800" dirty="0" err="1"/>
                <a:t>Palao</a:t>
              </a:r>
              <a:endParaRPr lang="fi-FI" sz="800" dirty="0"/>
            </a:p>
          </p:txBody>
        </p:sp>
      </p:grpSp>
      <p:grpSp>
        <p:nvGrpSpPr>
          <p:cNvPr id="12" name="Group 11">
            <a:extLst>
              <a:ext uri="{FF2B5EF4-FFF2-40B4-BE49-F238E27FC236}">
                <a16:creationId xmlns:a16="http://schemas.microsoft.com/office/drawing/2014/main" id="{DFF86395-6F54-41C1-601E-AE28579F8D62}"/>
              </a:ext>
            </a:extLst>
          </p:cNvPr>
          <p:cNvGrpSpPr/>
          <p:nvPr/>
        </p:nvGrpSpPr>
        <p:grpSpPr>
          <a:xfrm>
            <a:off x="9805296" y="3702812"/>
            <a:ext cx="2254478" cy="2450110"/>
            <a:chOff x="9805296" y="3702812"/>
            <a:chExt cx="2254478" cy="2450110"/>
          </a:xfrm>
        </p:grpSpPr>
        <p:pic>
          <p:nvPicPr>
            <p:cNvPr id="13" name="Picture 12" descr="A picture containing text, screenshot, font, logo&#10;&#10;Description automatically generated">
              <a:extLst>
                <a:ext uri="{FF2B5EF4-FFF2-40B4-BE49-F238E27FC236}">
                  <a16:creationId xmlns:a16="http://schemas.microsoft.com/office/drawing/2014/main" id="{EB96A0DD-32AE-3A4D-8512-F1C1B29B5D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4075" y="3702812"/>
              <a:ext cx="2155699" cy="2282296"/>
            </a:xfrm>
            <a:prstGeom prst="rect">
              <a:avLst/>
            </a:prstGeom>
          </p:spPr>
        </p:pic>
        <p:sp>
          <p:nvSpPr>
            <p:cNvPr id="14" name="TextBox 13">
              <a:extLst>
                <a:ext uri="{FF2B5EF4-FFF2-40B4-BE49-F238E27FC236}">
                  <a16:creationId xmlns:a16="http://schemas.microsoft.com/office/drawing/2014/main" id="{BCD4B65A-89B1-D915-77C8-C971689C80EC}"/>
                </a:ext>
              </a:extLst>
            </p:cNvPr>
            <p:cNvSpPr txBox="1"/>
            <p:nvPr/>
          </p:nvSpPr>
          <p:spPr>
            <a:xfrm>
              <a:off x="9805296" y="5937478"/>
              <a:ext cx="1396161" cy="215444"/>
            </a:xfrm>
            <a:prstGeom prst="rect">
              <a:avLst/>
            </a:prstGeom>
            <a:noFill/>
          </p:spPr>
          <p:txBody>
            <a:bodyPr wrap="square">
              <a:spAutoFit/>
            </a:bodyPr>
            <a:lstStyle/>
            <a:p>
              <a:r>
                <a:rPr lang="fi-FI" sz="800" dirty="0" err="1"/>
                <a:t>pixabay</a:t>
              </a:r>
              <a:r>
                <a:rPr lang="fi-FI" sz="800" dirty="0"/>
                <a:t> CC0 2023 </a:t>
              </a:r>
              <a:r>
                <a:rPr lang="fi-FI" sz="800" dirty="0" err="1"/>
                <a:t>MVOPro</a:t>
              </a:r>
              <a:endParaRPr lang="fi-FI" sz="800" dirty="0"/>
            </a:p>
          </p:txBody>
        </p:sp>
      </p:grpSp>
    </p:spTree>
    <p:extLst>
      <p:ext uri="{BB962C8B-B14F-4D97-AF65-F5344CB8AC3E}">
        <p14:creationId xmlns:p14="http://schemas.microsoft.com/office/powerpoint/2010/main" val="256488087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201F80BE-127C-01F4-5265-BBA7F1DF21E3}"/>
              </a:ext>
            </a:extLst>
          </p:cNvPr>
          <p:cNvSpPr txBox="1">
            <a:spLocks/>
          </p:cNvSpPr>
          <p:nvPr/>
        </p:nvSpPr>
        <p:spPr>
          <a:xfrm>
            <a:off x="609599" y="1600201"/>
            <a:ext cx="11421184" cy="4717472"/>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10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i-FI" sz="2000" dirty="0"/>
              <a:t>valitaan materiaaleja ja raaka-aineita, jotka tarvitsevat vähän energiaa.</a:t>
            </a:r>
          </a:p>
          <a:p>
            <a:r>
              <a:rPr lang="fi-FI" sz="2000" dirty="0"/>
              <a:t>suunnitellaan valmistus sellaiseksi, että ei tuhlata energiaa.</a:t>
            </a:r>
          </a:p>
          <a:p>
            <a:r>
              <a:rPr lang="fi-FI" sz="2000" dirty="0"/>
              <a:t>valmistetaan kestäviä tuotteita, joita voi huoltaa ja korjata. Tiedätkö sinä tällaisia tuotteita?</a:t>
            </a:r>
          </a:p>
          <a:p>
            <a:r>
              <a:rPr lang="fi-FI" sz="2000" dirty="0"/>
              <a:t>tuotetta ei tarvitse kuljettaa kauas tai kuljetus käyttää vähän energiaa. </a:t>
            </a:r>
          </a:p>
          <a:p>
            <a:endParaRPr lang="fi-FI" sz="2000" dirty="0"/>
          </a:p>
          <a:p>
            <a:r>
              <a:rPr lang="fi-FI" sz="2000" dirty="0"/>
              <a:t>Kun energiatehokkuus paranee, kasvihuonepäästöt kuten hiilidioksidipäästöt (CO₂) vähenevät,</a:t>
            </a:r>
          </a:p>
          <a:p>
            <a:r>
              <a:rPr lang="fi-FI" sz="2000" dirty="0"/>
              <a:t>energiankulutus pienenee ja rahaa säästyy.</a:t>
            </a:r>
          </a:p>
          <a:p>
            <a:endParaRPr lang="fi-FI" sz="2000" dirty="0"/>
          </a:p>
          <a:p>
            <a:r>
              <a:rPr lang="fi-FI" sz="2000" dirty="0"/>
              <a:t>Energiatehokkuus säästää luontoa.</a:t>
            </a:r>
          </a:p>
          <a:p>
            <a:endParaRPr lang="fi-FI" sz="2000" dirty="0"/>
          </a:p>
        </p:txBody>
      </p:sp>
      <p:sp>
        <p:nvSpPr>
          <p:cNvPr id="5" name="Title 1">
            <a:extLst>
              <a:ext uri="{FF2B5EF4-FFF2-40B4-BE49-F238E27FC236}">
                <a16:creationId xmlns:a16="http://schemas.microsoft.com/office/drawing/2014/main" id="{172E30FF-52DE-FFC8-97A5-CB75957B26C5}"/>
              </a:ext>
            </a:extLst>
          </p:cNvPr>
          <p:cNvSpPr>
            <a:spLocks noGrp="1"/>
          </p:cNvSpPr>
          <p:nvPr>
            <p:ph type="title"/>
          </p:nvPr>
        </p:nvSpPr>
        <p:spPr>
          <a:xfrm>
            <a:off x="448382" y="365125"/>
            <a:ext cx="11421184" cy="1325563"/>
          </a:xfrm>
        </p:spPr>
        <p:txBody>
          <a:bodyPr/>
          <a:lstStyle/>
          <a:p>
            <a:r>
              <a:rPr lang="fi-FI" b="1" dirty="0">
                <a:solidFill>
                  <a:srgbClr val="0070C0"/>
                </a:solidFill>
              </a:rPr>
              <a:t>Energia</a:t>
            </a:r>
            <a:r>
              <a:rPr lang="fi-FI" b="1" dirty="0">
                <a:solidFill>
                  <a:srgbClr val="00B050"/>
                </a:solidFill>
              </a:rPr>
              <a:t>tehokkuus paranee, kun</a:t>
            </a:r>
          </a:p>
        </p:txBody>
      </p:sp>
      <p:sp>
        <p:nvSpPr>
          <p:cNvPr id="6" name="TextBox 5">
            <a:extLst>
              <a:ext uri="{FF2B5EF4-FFF2-40B4-BE49-F238E27FC236}">
                <a16:creationId xmlns:a16="http://schemas.microsoft.com/office/drawing/2014/main" id="{44080807-6B33-1927-9188-50E37D0C0C2E}"/>
              </a:ext>
            </a:extLst>
          </p:cNvPr>
          <p:cNvSpPr txBox="1"/>
          <p:nvPr/>
        </p:nvSpPr>
        <p:spPr>
          <a:xfrm>
            <a:off x="9979681" y="2357856"/>
            <a:ext cx="2134095" cy="215444"/>
          </a:xfrm>
          <a:prstGeom prst="rect">
            <a:avLst/>
          </a:prstGeom>
          <a:noFill/>
        </p:spPr>
        <p:txBody>
          <a:bodyPr wrap="square">
            <a:spAutoFit/>
          </a:bodyPr>
          <a:lstStyle/>
          <a:p>
            <a:r>
              <a:rPr lang="fi-FI" sz="800" dirty="0" err="1"/>
              <a:t>pixabay</a:t>
            </a:r>
            <a:r>
              <a:rPr lang="fi-FI" sz="800" dirty="0"/>
              <a:t> CC0 2023 </a:t>
            </a:r>
            <a:r>
              <a:rPr lang="fi-FI" sz="800" dirty="0" err="1"/>
              <a:t>OpenClipart-Vectors</a:t>
            </a:r>
            <a:endParaRPr lang="fi-FI" sz="800" dirty="0"/>
          </a:p>
        </p:txBody>
      </p:sp>
      <p:pic>
        <p:nvPicPr>
          <p:cNvPr id="7" name="Picture 6" descr="A red blue and yellow pliers and a screwdriver&#10;&#10;Description automatically generated with medium confidence">
            <a:extLst>
              <a:ext uri="{FF2B5EF4-FFF2-40B4-BE49-F238E27FC236}">
                <a16:creationId xmlns:a16="http://schemas.microsoft.com/office/drawing/2014/main" id="{6F79BC77-3E46-0BF9-49B3-AA5E9C5AFC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9681" y="1289526"/>
            <a:ext cx="1195420" cy="1113235"/>
          </a:xfrm>
          <a:prstGeom prst="rect">
            <a:avLst/>
          </a:prstGeom>
        </p:spPr>
      </p:pic>
      <p:sp>
        <p:nvSpPr>
          <p:cNvPr id="8" name="TextBox 7">
            <a:extLst>
              <a:ext uri="{FF2B5EF4-FFF2-40B4-BE49-F238E27FC236}">
                <a16:creationId xmlns:a16="http://schemas.microsoft.com/office/drawing/2014/main" id="{A1959C8D-56F9-E325-3135-42299DF09094}"/>
              </a:ext>
            </a:extLst>
          </p:cNvPr>
          <p:cNvSpPr txBox="1"/>
          <p:nvPr/>
        </p:nvSpPr>
        <p:spPr>
          <a:xfrm>
            <a:off x="5933902" y="6302878"/>
            <a:ext cx="1524630" cy="338554"/>
          </a:xfrm>
          <a:prstGeom prst="rect">
            <a:avLst/>
          </a:prstGeom>
          <a:noFill/>
        </p:spPr>
        <p:txBody>
          <a:bodyPr wrap="square">
            <a:spAutoFit/>
          </a:bodyPr>
          <a:lstStyle/>
          <a:p>
            <a:r>
              <a:rPr lang="fi-FI" sz="800" dirty="0" err="1"/>
              <a:t>pixabay</a:t>
            </a:r>
            <a:r>
              <a:rPr lang="fi-FI" sz="800" dirty="0"/>
              <a:t> CC0 2023 </a:t>
            </a:r>
            <a:r>
              <a:rPr lang="fi-FI" sz="800" dirty="0" err="1"/>
              <a:t>CryptoSkylark</a:t>
            </a:r>
            <a:endParaRPr lang="fi-FI" sz="800" dirty="0"/>
          </a:p>
        </p:txBody>
      </p:sp>
      <p:pic>
        <p:nvPicPr>
          <p:cNvPr id="9" name="Picture 8" descr="A blue cross on a white background&#10;&#10;Description automatically generated with medium confidence">
            <a:extLst>
              <a:ext uri="{FF2B5EF4-FFF2-40B4-BE49-F238E27FC236}">
                <a16:creationId xmlns:a16="http://schemas.microsoft.com/office/drawing/2014/main" id="{6BC1E21B-1335-5AEE-E0D0-19DA563C50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8249" y="4317668"/>
            <a:ext cx="689273" cy="430257"/>
          </a:xfrm>
          <a:prstGeom prst="rect">
            <a:avLst/>
          </a:prstGeom>
          <a:ln w="3175">
            <a:solidFill>
              <a:schemeClr val="accent1"/>
            </a:solidFill>
          </a:ln>
        </p:spPr>
      </p:pic>
      <p:sp>
        <p:nvSpPr>
          <p:cNvPr id="10" name="TextBox 9">
            <a:extLst>
              <a:ext uri="{FF2B5EF4-FFF2-40B4-BE49-F238E27FC236}">
                <a16:creationId xmlns:a16="http://schemas.microsoft.com/office/drawing/2014/main" id="{1A026ECB-C062-33B6-1650-892596C29E58}"/>
              </a:ext>
            </a:extLst>
          </p:cNvPr>
          <p:cNvSpPr txBox="1"/>
          <p:nvPr/>
        </p:nvSpPr>
        <p:spPr>
          <a:xfrm>
            <a:off x="8153884" y="6302878"/>
            <a:ext cx="1481667" cy="338554"/>
          </a:xfrm>
          <a:prstGeom prst="rect">
            <a:avLst/>
          </a:prstGeom>
          <a:noFill/>
        </p:spPr>
        <p:txBody>
          <a:bodyPr wrap="square">
            <a:spAutoFit/>
          </a:bodyPr>
          <a:lstStyle/>
          <a:p>
            <a:r>
              <a:rPr lang="fi-FI" sz="800" dirty="0" err="1"/>
              <a:t>bixabay</a:t>
            </a:r>
            <a:r>
              <a:rPr lang="fi-FI" sz="800" dirty="0"/>
              <a:t> CC0 2023 </a:t>
            </a:r>
            <a:r>
              <a:rPr lang="fi-FI" sz="800" dirty="0" err="1"/>
              <a:t>turguthatipa</a:t>
            </a:r>
            <a:endParaRPr lang="fi-FI" sz="800" dirty="0"/>
          </a:p>
        </p:txBody>
      </p:sp>
      <p:pic>
        <p:nvPicPr>
          <p:cNvPr id="11" name="Picture 10" descr="A black and white bicycle&#10;&#10;Description automatically generated with medium confidence">
            <a:extLst>
              <a:ext uri="{FF2B5EF4-FFF2-40B4-BE49-F238E27FC236}">
                <a16:creationId xmlns:a16="http://schemas.microsoft.com/office/drawing/2014/main" id="{CD2A7A0F-1686-2E41-8302-DBD511B7B7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8017" y="4255599"/>
            <a:ext cx="3671477" cy="2082416"/>
          </a:xfrm>
          <a:prstGeom prst="rect">
            <a:avLst/>
          </a:prstGeom>
        </p:spPr>
      </p:pic>
    </p:spTree>
    <p:extLst>
      <p:ext uri="{BB962C8B-B14F-4D97-AF65-F5344CB8AC3E}">
        <p14:creationId xmlns:p14="http://schemas.microsoft.com/office/powerpoint/2010/main" val="191731141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FD34B8F-A7FD-500C-6BCB-19AD38456047}"/>
              </a:ext>
            </a:extLst>
          </p:cNvPr>
          <p:cNvPicPr>
            <a:picLocks noChangeAspect="1"/>
          </p:cNvPicPr>
          <p:nvPr/>
        </p:nvPicPr>
        <p:blipFill>
          <a:blip r:embed="rId2"/>
          <a:stretch>
            <a:fillRect/>
          </a:stretch>
        </p:blipFill>
        <p:spPr>
          <a:xfrm flipH="1">
            <a:off x="6064531" y="4951382"/>
            <a:ext cx="2307291" cy="1716355"/>
          </a:xfrm>
          <a:prstGeom prst="rect">
            <a:avLst/>
          </a:prstGeom>
        </p:spPr>
      </p:pic>
      <p:sp>
        <p:nvSpPr>
          <p:cNvPr id="2" name="Title 1">
            <a:extLst>
              <a:ext uri="{FF2B5EF4-FFF2-40B4-BE49-F238E27FC236}">
                <a16:creationId xmlns:a16="http://schemas.microsoft.com/office/drawing/2014/main" id="{9AAA5657-446B-F365-8EC5-7E83C1FAA684}"/>
              </a:ext>
            </a:extLst>
          </p:cNvPr>
          <p:cNvSpPr>
            <a:spLocks noGrp="1"/>
          </p:cNvSpPr>
          <p:nvPr>
            <p:ph type="title"/>
          </p:nvPr>
        </p:nvSpPr>
        <p:spPr/>
        <p:txBody>
          <a:bodyPr/>
          <a:lstStyle/>
          <a:p>
            <a:r>
              <a:rPr lang="fi-FI" dirty="0"/>
              <a:t>Ilmastonmuutos</a:t>
            </a:r>
          </a:p>
        </p:txBody>
      </p:sp>
      <p:sp>
        <p:nvSpPr>
          <p:cNvPr id="3" name="Subtitle 2">
            <a:extLst>
              <a:ext uri="{FF2B5EF4-FFF2-40B4-BE49-F238E27FC236}">
                <a16:creationId xmlns:a16="http://schemas.microsoft.com/office/drawing/2014/main" id="{61292E04-5D4D-C80B-51D6-122F21FFD5E0}"/>
              </a:ext>
            </a:extLst>
          </p:cNvPr>
          <p:cNvSpPr>
            <a:spLocks noGrp="1"/>
          </p:cNvSpPr>
          <p:nvPr>
            <p:ph type="subTitle" idx="1"/>
          </p:nvPr>
        </p:nvSpPr>
        <p:spPr>
          <a:xfrm>
            <a:off x="1316183" y="2235057"/>
            <a:ext cx="5181722" cy="4214295"/>
          </a:xfrm>
        </p:spPr>
        <p:txBody>
          <a:bodyPr>
            <a:normAutofit fontScale="70000" lnSpcReduction="20000"/>
          </a:bodyPr>
          <a:lstStyle/>
          <a:p>
            <a:r>
              <a:rPr lang="fi-FI" i="1" dirty="0"/>
              <a:t>Ilma, ilmasto</a:t>
            </a:r>
            <a:br>
              <a:rPr lang="fi-FI" i="1" dirty="0"/>
            </a:br>
            <a:r>
              <a:rPr lang="fi-FI" i="1" dirty="0"/>
              <a:t>Muuttua, muutos</a:t>
            </a:r>
            <a:br>
              <a:rPr lang="fi-FI" dirty="0"/>
            </a:br>
            <a:endParaRPr lang="fi-FI" dirty="0"/>
          </a:p>
          <a:p>
            <a:pPr marL="342900" indent="-342900">
              <a:buFont typeface="Arial" panose="020B0604020202020204" pitchFamily="34" charset="0"/>
              <a:buChar char="•"/>
            </a:pPr>
            <a:r>
              <a:rPr lang="fi-FI" b="1" dirty="0"/>
              <a:t>Ilmastonmuutos tarkoittaa, että lämpötila maapallolla nousee ja ilma lämpenee. Maapallon ilmasto lämpenee.</a:t>
            </a:r>
            <a:br>
              <a:rPr lang="fi-FI" dirty="0"/>
            </a:br>
            <a:endParaRPr lang="fi-FI" dirty="0"/>
          </a:p>
          <a:p>
            <a:pPr marL="342900" indent="-342900">
              <a:buFont typeface="Arial" panose="020B0604020202020204" pitchFamily="34" charset="0"/>
              <a:buChar char="•"/>
            </a:pPr>
            <a:r>
              <a:rPr lang="fi-FI" dirty="0"/>
              <a:t>Se aiheuttaa paljon ongelmia ihmisille, eläimille ja luonnolle.</a:t>
            </a:r>
            <a:br>
              <a:rPr lang="fi-FI" dirty="0"/>
            </a:br>
            <a:endParaRPr lang="fi-FI" dirty="0"/>
          </a:p>
          <a:p>
            <a:pPr marL="342900" indent="-342900">
              <a:buFont typeface="Arial" panose="020B0604020202020204" pitchFamily="34" charset="0"/>
              <a:buChar char="•"/>
            </a:pPr>
            <a:r>
              <a:rPr lang="fi-FI" dirty="0"/>
              <a:t>Lämpötilan nouseminen vaikuttaa toisilla alueilla enemmän kuin toisilla.</a:t>
            </a:r>
            <a:br>
              <a:rPr lang="fi-FI" dirty="0"/>
            </a:br>
            <a:endParaRPr lang="fi-FI" dirty="0"/>
          </a:p>
          <a:p>
            <a:pPr marL="342900" indent="-342900">
              <a:buFont typeface="Arial" panose="020B0604020202020204" pitchFamily="34" charset="0"/>
              <a:buChar char="•"/>
            </a:pPr>
            <a:r>
              <a:rPr lang="fi-FI" dirty="0"/>
              <a:t>Ilmastonmuutos on ihmisten aiheuttama.</a:t>
            </a:r>
            <a:br>
              <a:rPr lang="fi-FI" dirty="0"/>
            </a:br>
            <a:endParaRPr lang="fi-FI" dirty="0"/>
          </a:p>
          <a:p>
            <a:pPr marL="342900" indent="-342900">
              <a:buFont typeface="Arial" panose="020B0604020202020204" pitchFamily="34" charset="0"/>
              <a:buChar char="•"/>
            </a:pPr>
            <a:r>
              <a:rPr lang="fi-FI" dirty="0">
                <a:hlinkClick r:id="rId3"/>
              </a:rPr>
              <a:t>Mikä ilmastonmuutos? - YouTube</a:t>
            </a:r>
            <a:endParaRPr lang="fi-FI" dirty="0"/>
          </a:p>
        </p:txBody>
      </p:sp>
      <p:pic>
        <p:nvPicPr>
          <p:cNvPr id="5" name="Picture 4">
            <a:extLst>
              <a:ext uri="{FF2B5EF4-FFF2-40B4-BE49-F238E27FC236}">
                <a16:creationId xmlns:a16="http://schemas.microsoft.com/office/drawing/2014/main" id="{72A31458-0554-5E47-EBB2-83ED6D0FBCCA}"/>
              </a:ext>
            </a:extLst>
          </p:cNvPr>
          <p:cNvPicPr>
            <a:picLocks noChangeAspect="1"/>
          </p:cNvPicPr>
          <p:nvPr/>
        </p:nvPicPr>
        <p:blipFill>
          <a:blip r:embed="rId4"/>
          <a:stretch>
            <a:fillRect/>
          </a:stretch>
        </p:blipFill>
        <p:spPr>
          <a:xfrm>
            <a:off x="7334250" y="698954"/>
            <a:ext cx="3952875" cy="3952875"/>
          </a:xfrm>
          <a:prstGeom prst="rect">
            <a:avLst/>
          </a:prstGeom>
        </p:spPr>
      </p:pic>
      <p:sp>
        <p:nvSpPr>
          <p:cNvPr id="8" name="Oval 7">
            <a:extLst>
              <a:ext uri="{FF2B5EF4-FFF2-40B4-BE49-F238E27FC236}">
                <a16:creationId xmlns:a16="http://schemas.microsoft.com/office/drawing/2014/main" id="{1F60B309-8290-EAB5-FDA6-D9E3DA05639F}"/>
              </a:ext>
            </a:extLst>
          </p:cNvPr>
          <p:cNvSpPr/>
          <p:nvPr/>
        </p:nvSpPr>
        <p:spPr>
          <a:xfrm>
            <a:off x="7922103" y="4133362"/>
            <a:ext cx="367247" cy="369536"/>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Oval 8">
            <a:extLst>
              <a:ext uri="{FF2B5EF4-FFF2-40B4-BE49-F238E27FC236}">
                <a16:creationId xmlns:a16="http://schemas.microsoft.com/office/drawing/2014/main" id="{3B19712E-1103-CF5D-DAA8-77ADD0D75CEC}"/>
              </a:ext>
            </a:extLst>
          </p:cNvPr>
          <p:cNvSpPr/>
          <p:nvPr/>
        </p:nvSpPr>
        <p:spPr>
          <a:xfrm>
            <a:off x="7466142" y="4832819"/>
            <a:ext cx="164826" cy="156206"/>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Oval 9">
            <a:extLst>
              <a:ext uri="{FF2B5EF4-FFF2-40B4-BE49-F238E27FC236}">
                <a16:creationId xmlns:a16="http://schemas.microsoft.com/office/drawing/2014/main" id="{618F0588-B061-5561-B970-4858F12082BE}"/>
              </a:ext>
            </a:extLst>
          </p:cNvPr>
          <p:cNvSpPr/>
          <p:nvPr/>
        </p:nvSpPr>
        <p:spPr>
          <a:xfrm>
            <a:off x="7671429" y="4542372"/>
            <a:ext cx="194029" cy="218914"/>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 name="TextBox 3">
            <a:extLst>
              <a:ext uri="{FF2B5EF4-FFF2-40B4-BE49-F238E27FC236}">
                <a16:creationId xmlns:a16="http://schemas.microsoft.com/office/drawing/2014/main" id="{B03AE2BA-2D83-036F-E9A7-556C4CF3B4D2}"/>
              </a:ext>
            </a:extLst>
          </p:cNvPr>
          <p:cNvSpPr txBox="1"/>
          <p:nvPr/>
        </p:nvSpPr>
        <p:spPr>
          <a:xfrm>
            <a:off x="7671429" y="6611612"/>
            <a:ext cx="1778442" cy="246221"/>
          </a:xfrm>
          <a:prstGeom prst="rect">
            <a:avLst/>
          </a:prstGeom>
          <a:noFill/>
        </p:spPr>
        <p:txBody>
          <a:bodyPr wrap="square" rtlCol="0">
            <a:spAutoFit/>
          </a:bodyPr>
          <a:lstStyle/>
          <a:p>
            <a:r>
              <a:rPr lang="fi-FI" sz="1000" dirty="0"/>
              <a:t>Kuvat: </a:t>
            </a:r>
            <a:r>
              <a:rPr lang="fi-FI" sz="1000" dirty="0">
                <a:hlinkClick r:id="rId5"/>
              </a:rPr>
              <a:t>Papunet Kuvapankki</a:t>
            </a:r>
            <a:endParaRPr lang="fi-FI" sz="1000" dirty="0"/>
          </a:p>
        </p:txBody>
      </p:sp>
    </p:spTree>
    <p:extLst>
      <p:ext uri="{BB962C8B-B14F-4D97-AF65-F5344CB8AC3E}">
        <p14:creationId xmlns:p14="http://schemas.microsoft.com/office/powerpoint/2010/main" val="413414015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A light bulb with a glowing light&#10;&#10;Description automatically generated with low confidence">
            <a:extLst>
              <a:ext uri="{FF2B5EF4-FFF2-40B4-BE49-F238E27FC236}">
                <a16:creationId xmlns:a16="http://schemas.microsoft.com/office/drawing/2014/main" id="{C5253401-DDAD-F2BA-4B98-5586DDDA27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9012" y="4948552"/>
            <a:ext cx="1777930" cy="1066758"/>
          </a:xfrm>
          <a:prstGeom prst="rect">
            <a:avLst/>
          </a:prstGeom>
        </p:spPr>
      </p:pic>
      <p:grpSp>
        <p:nvGrpSpPr>
          <p:cNvPr id="29" name="Group 28">
            <a:extLst>
              <a:ext uri="{FF2B5EF4-FFF2-40B4-BE49-F238E27FC236}">
                <a16:creationId xmlns:a16="http://schemas.microsoft.com/office/drawing/2014/main" id="{891EC689-D33E-8924-664B-36B18953B00A}"/>
              </a:ext>
            </a:extLst>
          </p:cNvPr>
          <p:cNvGrpSpPr/>
          <p:nvPr/>
        </p:nvGrpSpPr>
        <p:grpSpPr>
          <a:xfrm>
            <a:off x="1424499" y="4042622"/>
            <a:ext cx="2539162" cy="2227546"/>
            <a:chOff x="8750896" y="2673299"/>
            <a:chExt cx="3240520" cy="3546683"/>
          </a:xfrm>
        </p:grpSpPr>
        <p:pic>
          <p:nvPicPr>
            <p:cNvPr id="30" name="Picture 29" descr="A picture containing design&#10;&#10;Description automatically generated">
              <a:extLst>
                <a:ext uri="{FF2B5EF4-FFF2-40B4-BE49-F238E27FC236}">
                  <a16:creationId xmlns:a16="http://schemas.microsoft.com/office/drawing/2014/main" id="{487D07B7-084A-2DD1-E80A-EFE323317DFD}"/>
                </a:ext>
              </a:extLst>
            </p:cNvPr>
            <p:cNvPicPr>
              <a:picLocks noChangeAspect="1"/>
            </p:cNvPicPr>
            <p:nvPr/>
          </p:nvPicPr>
          <p:blipFill rotWithShape="1">
            <a:blip r:embed="rId3">
              <a:extLst>
                <a:ext uri="{28A0092B-C50C-407E-A947-70E740481C1C}">
                  <a14:useLocalDpi xmlns:a14="http://schemas.microsoft.com/office/drawing/2010/main" val="0"/>
                </a:ext>
              </a:extLst>
            </a:blip>
            <a:srcRect t="369" r="2325"/>
            <a:stretch/>
          </p:blipFill>
          <p:spPr>
            <a:xfrm>
              <a:off x="8750896" y="2673299"/>
              <a:ext cx="3240520" cy="3248620"/>
            </a:xfrm>
            <a:prstGeom prst="snip1Rect">
              <a:avLst/>
            </a:prstGeom>
          </p:spPr>
        </p:pic>
        <p:sp>
          <p:nvSpPr>
            <p:cNvPr id="31" name="TextBox 30">
              <a:extLst>
                <a:ext uri="{FF2B5EF4-FFF2-40B4-BE49-F238E27FC236}">
                  <a16:creationId xmlns:a16="http://schemas.microsoft.com/office/drawing/2014/main" id="{1E07F9A6-F919-346D-384D-D3D1A85DDF6B}"/>
                </a:ext>
              </a:extLst>
            </p:cNvPr>
            <p:cNvSpPr txBox="1"/>
            <p:nvPr/>
          </p:nvSpPr>
          <p:spPr>
            <a:xfrm>
              <a:off x="9058913" y="5814199"/>
              <a:ext cx="1832085" cy="405783"/>
            </a:xfrm>
            <a:prstGeom prst="snip1Rect">
              <a:avLst/>
            </a:prstGeom>
            <a:noFill/>
          </p:spPr>
          <p:txBody>
            <a:bodyPr wrap="square">
              <a:spAutoFit/>
            </a:bodyPr>
            <a:lstStyle/>
            <a:p>
              <a:r>
                <a:rPr lang="fi-FI" sz="800" dirty="0" err="1"/>
                <a:t>pixabay</a:t>
              </a:r>
              <a:r>
                <a:rPr lang="fi-FI" sz="800" dirty="0"/>
                <a:t> CC0 2023 </a:t>
              </a:r>
              <a:r>
                <a:rPr lang="fi-FI" sz="800" dirty="0" err="1"/>
                <a:t>MVOPro</a:t>
              </a:r>
              <a:endParaRPr lang="fi-FI" sz="800" dirty="0"/>
            </a:p>
          </p:txBody>
        </p:sp>
      </p:grpSp>
      <p:pic>
        <p:nvPicPr>
          <p:cNvPr id="32" name="Picture 31" descr="A hand holding a towel in a washing machine&#10;&#10;Description automatically generated with low confidence">
            <a:extLst>
              <a:ext uri="{FF2B5EF4-FFF2-40B4-BE49-F238E27FC236}">
                <a16:creationId xmlns:a16="http://schemas.microsoft.com/office/drawing/2014/main" id="{CE5D0333-E9D5-3F79-A4B1-06AF781155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4407" y="4919237"/>
            <a:ext cx="1188185" cy="1188185"/>
          </a:xfrm>
          <a:prstGeom prst="rect">
            <a:avLst/>
          </a:prstGeom>
        </p:spPr>
      </p:pic>
      <p:pic>
        <p:nvPicPr>
          <p:cNvPr id="33" name="Picture 32" descr="A dishwasher with plates and a spoon&#10;&#10;Description automatically generated with medium confidence">
            <a:extLst>
              <a:ext uri="{FF2B5EF4-FFF2-40B4-BE49-F238E27FC236}">
                <a16:creationId xmlns:a16="http://schemas.microsoft.com/office/drawing/2014/main" id="{7D6302FF-1C59-2A32-B09E-D7697FDC23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96406" y="4879167"/>
            <a:ext cx="1263572" cy="1263572"/>
          </a:xfrm>
          <a:prstGeom prst="rect">
            <a:avLst/>
          </a:prstGeom>
        </p:spPr>
      </p:pic>
      <p:sp>
        <p:nvSpPr>
          <p:cNvPr id="34" name="TextBox 33">
            <a:extLst>
              <a:ext uri="{FF2B5EF4-FFF2-40B4-BE49-F238E27FC236}">
                <a16:creationId xmlns:a16="http://schemas.microsoft.com/office/drawing/2014/main" id="{2618D6F2-9AA8-9380-113B-217171002A5A}"/>
              </a:ext>
            </a:extLst>
          </p:cNvPr>
          <p:cNvSpPr txBox="1"/>
          <p:nvPr/>
        </p:nvSpPr>
        <p:spPr>
          <a:xfrm>
            <a:off x="4444554" y="5999700"/>
            <a:ext cx="1471731" cy="215444"/>
          </a:xfrm>
          <a:prstGeom prst="rect">
            <a:avLst/>
          </a:prstGeom>
          <a:noFill/>
        </p:spPr>
        <p:txBody>
          <a:bodyPr wrap="square">
            <a:spAutoFit/>
          </a:bodyPr>
          <a:lstStyle/>
          <a:p>
            <a:r>
              <a:rPr lang="fi-FI" sz="800" dirty="0"/>
              <a:t>Papunet CC0 2023 Sergio </a:t>
            </a:r>
            <a:r>
              <a:rPr lang="fi-FI" sz="800" dirty="0" err="1"/>
              <a:t>Palao</a:t>
            </a:r>
            <a:endParaRPr lang="fi-FI" sz="800" dirty="0"/>
          </a:p>
        </p:txBody>
      </p:sp>
      <p:sp>
        <p:nvSpPr>
          <p:cNvPr id="35" name="TextBox 34">
            <a:extLst>
              <a:ext uri="{FF2B5EF4-FFF2-40B4-BE49-F238E27FC236}">
                <a16:creationId xmlns:a16="http://schemas.microsoft.com/office/drawing/2014/main" id="{02634172-EED1-0000-773C-2CCBCE31EE84}"/>
              </a:ext>
            </a:extLst>
          </p:cNvPr>
          <p:cNvSpPr txBox="1"/>
          <p:nvPr/>
        </p:nvSpPr>
        <p:spPr>
          <a:xfrm>
            <a:off x="7842302" y="5661146"/>
            <a:ext cx="731143" cy="338554"/>
          </a:xfrm>
          <a:prstGeom prst="rect">
            <a:avLst/>
          </a:prstGeom>
          <a:noFill/>
        </p:spPr>
        <p:txBody>
          <a:bodyPr wrap="square">
            <a:spAutoFit/>
          </a:bodyPr>
          <a:lstStyle/>
          <a:p>
            <a:r>
              <a:rPr lang="fi-FI" sz="800" dirty="0" err="1">
                <a:solidFill>
                  <a:schemeClr val="bg1"/>
                </a:solidFill>
              </a:rPr>
              <a:t>pixabay</a:t>
            </a:r>
            <a:r>
              <a:rPr lang="fi-FI" sz="800" dirty="0">
                <a:solidFill>
                  <a:schemeClr val="bg1"/>
                </a:solidFill>
              </a:rPr>
              <a:t> CC0 2023 </a:t>
            </a:r>
            <a:r>
              <a:rPr lang="fi-FI" sz="800" dirty="0" err="1">
                <a:solidFill>
                  <a:schemeClr val="bg1"/>
                </a:solidFill>
              </a:rPr>
              <a:t>qimono</a:t>
            </a:r>
            <a:endParaRPr lang="fi-FI" sz="800" dirty="0">
              <a:solidFill>
                <a:schemeClr val="bg1"/>
              </a:solidFill>
            </a:endParaRPr>
          </a:p>
        </p:txBody>
      </p:sp>
      <p:sp>
        <p:nvSpPr>
          <p:cNvPr id="36" name="Title 1">
            <a:extLst>
              <a:ext uri="{FF2B5EF4-FFF2-40B4-BE49-F238E27FC236}">
                <a16:creationId xmlns:a16="http://schemas.microsoft.com/office/drawing/2014/main" id="{8AD6E827-970A-26DA-F9F3-C22BA215D714}"/>
              </a:ext>
            </a:extLst>
          </p:cNvPr>
          <p:cNvSpPr>
            <a:spLocks noGrp="1"/>
          </p:cNvSpPr>
          <p:nvPr>
            <p:ph type="title"/>
          </p:nvPr>
        </p:nvSpPr>
        <p:spPr>
          <a:xfrm>
            <a:off x="838200" y="365125"/>
            <a:ext cx="10515600" cy="1325563"/>
          </a:xfrm>
        </p:spPr>
        <p:txBody>
          <a:bodyPr/>
          <a:lstStyle/>
          <a:p>
            <a:r>
              <a:rPr lang="fi-FI" dirty="0"/>
              <a:t>Mietitään ryhmissä</a:t>
            </a:r>
          </a:p>
        </p:txBody>
      </p:sp>
      <p:sp>
        <p:nvSpPr>
          <p:cNvPr id="37" name="Content Placeholder 2">
            <a:extLst>
              <a:ext uri="{FF2B5EF4-FFF2-40B4-BE49-F238E27FC236}">
                <a16:creationId xmlns:a16="http://schemas.microsoft.com/office/drawing/2014/main" id="{9A8EE1AE-F451-0F16-5C08-6BB933948C60}"/>
              </a:ext>
            </a:extLst>
          </p:cNvPr>
          <p:cNvSpPr txBox="1">
            <a:spLocks/>
          </p:cNvSpPr>
          <p:nvPr/>
        </p:nvSpPr>
        <p:spPr>
          <a:xfrm>
            <a:off x="609600" y="1600201"/>
            <a:ext cx="10972800" cy="2563719"/>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10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i-FI" sz="2800" dirty="0"/>
              <a:t>Miten sinä toimit?</a:t>
            </a:r>
          </a:p>
          <a:p>
            <a:r>
              <a:rPr lang="fi-FI" sz="2800" dirty="0"/>
              <a:t>Oletko energiatehokas? Miten?</a:t>
            </a:r>
          </a:p>
        </p:txBody>
      </p:sp>
    </p:spTree>
    <p:extLst>
      <p:ext uri="{BB962C8B-B14F-4D97-AF65-F5344CB8AC3E}">
        <p14:creationId xmlns:p14="http://schemas.microsoft.com/office/powerpoint/2010/main" val="424126589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31F40-61B3-A70A-4958-51B22FAEA888}"/>
              </a:ext>
            </a:extLst>
          </p:cNvPr>
          <p:cNvSpPr>
            <a:spLocks noGrp="1"/>
          </p:cNvSpPr>
          <p:nvPr>
            <p:ph type="title"/>
          </p:nvPr>
        </p:nvSpPr>
        <p:spPr>
          <a:xfrm>
            <a:off x="838200" y="365125"/>
            <a:ext cx="10515600" cy="1325563"/>
          </a:xfrm>
        </p:spPr>
        <p:txBody>
          <a:bodyPr/>
          <a:lstStyle/>
          <a:p>
            <a:r>
              <a:rPr lang="fi-FI" b="1" dirty="0">
                <a:solidFill>
                  <a:srgbClr val="0070C0"/>
                </a:solidFill>
              </a:rPr>
              <a:t>Materiaali</a:t>
            </a:r>
            <a:r>
              <a:rPr lang="fi-FI" b="1" dirty="0">
                <a:solidFill>
                  <a:srgbClr val="00B050"/>
                </a:solidFill>
              </a:rPr>
              <a:t>tehokkuus</a:t>
            </a:r>
          </a:p>
        </p:txBody>
      </p:sp>
      <p:sp>
        <p:nvSpPr>
          <p:cNvPr id="3" name="TextBox 2">
            <a:extLst>
              <a:ext uri="{FF2B5EF4-FFF2-40B4-BE49-F238E27FC236}">
                <a16:creationId xmlns:a16="http://schemas.microsoft.com/office/drawing/2014/main" id="{EA7293E7-1CC6-C392-6FA6-D43D3457B087}"/>
              </a:ext>
            </a:extLst>
          </p:cNvPr>
          <p:cNvSpPr txBox="1"/>
          <p:nvPr/>
        </p:nvSpPr>
        <p:spPr>
          <a:xfrm>
            <a:off x="609602" y="1628800"/>
            <a:ext cx="6246508" cy="5324535"/>
          </a:xfrm>
          <a:prstGeom prst="rect">
            <a:avLst/>
          </a:prstGeom>
          <a:noFill/>
        </p:spPr>
        <p:txBody>
          <a:bodyPr wrap="square" rtlCol="0">
            <a:spAutoFit/>
          </a:bodyPr>
          <a:lstStyle/>
          <a:p>
            <a:r>
              <a:rPr lang="fi-FI" sz="2000" dirty="0"/>
              <a:t>Kun tehdään tuotteita, tarvitaan materiaalia. Esim. tarvitset taikinaa, kun teet piparkakkuja. On tärkeää miettiä materiaalitehokkuutta. Se tarkoittaa seuraavia asioita:</a:t>
            </a:r>
            <a:br>
              <a:rPr lang="fi-FI" sz="2000" dirty="0"/>
            </a:br>
            <a:endParaRPr lang="fi-FI" sz="2000" dirty="0"/>
          </a:p>
          <a:p>
            <a:pPr marL="285750" indent="-285750">
              <a:buFont typeface="Arial" panose="020B0604020202020204" pitchFamily="34" charset="0"/>
              <a:buChar char="•"/>
            </a:pPr>
            <a:r>
              <a:rPr lang="fi-FI" sz="2000" dirty="0"/>
              <a:t>Kun käytetään taikina viisaasti, </a:t>
            </a:r>
          </a:p>
          <a:p>
            <a:pPr marL="742950" lvl="1" indent="-285750">
              <a:buFont typeface="Arial" panose="020B0604020202020204" pitchFamily="34" charset="0"/>
              <a:buChar char="•"/>
            </a:pPr>
            <a:r>
              <a:rPr lang="fi-FI" sz="2000" dirty="0"/>
              <a:t>taikina riittää moneen piparkakkuun.</a:t>
            </a:r>
          </a:p>
          <a:p>
            <a:pPr marL="742950" lvl="1" indent="-285750">
              <a:buFont typeface="Arial" panose="020B0604020202020204" pitchFamily="34" charset="0"/>
              <a:buChar char="•"/>
            </a:pPr>
            <a:r>
              <a:rPr lang="fi-FI" sz="2000" dirty="0"/>
              <a:t>Tulee kerralla monta piparkakkua samasta taikinamäärästä.</a:t>
            </a:r>
          </a:p>
          <a:p>
            <a:pPr lvl="1"/>
            <a:r>
              <a:rPr lang="fi-FI" sz="2000" dirty="0"/>
              <a:t>&gt;&gt;&gt; Taikinaa ei tarvitse heittää pois. Kaiken taikinan voi käyttää. Säästyy rahaa. </a:t>
            </a:r>
            <a:br>
              <a:rPr lang="fi-FI" sz="2000" dirty="0"/>
            </a:br>
            <a:endParaRPr lang="fi-FI" sz="2000" dirty="0"/>
          </a:p>
          <a:p>
            <a:pPr marL="285750" indent="-285750">
              <a:buFont typeface="Arial" panose="020B0604020202020204" pitchFamily="34" charset="0"/>
              <a:buChar char="•"/>
            </a:pPr>
            <a:r>
              <a:rPr lang="fi-FI" sz="2000" dirty="0"/>
              <a:t>Tavoite on, että käytetään mahdollisimman vähän materiaaleja ja, että tulee vain vähän hävikkiä tuotteen koko elinkaaren aikana. </a:t>
            </a:r>
            <a:br>
              <a:rPr lang="fi-FI" sz="2000" dirty="0"/>
            </a:br>
            <a:r>
              <a:rPr lang="fi-FI" sz="2000" dirty="0"/>
              <a:t>&gt;&gt;&gt; Huonot vaikutukset ympäristölle vähenevät.</a:t>
            </a:r>
            <a:br>
              <a:rPr lang="fi-FI" sz="2000" dirty="0"/>
            </a:br>
            <a:endParaRPr lang="fi-FI" sz="2000" dirty="0"/>
          </a:p>
        </p:txBody>
      </p:sp>
      <p:sp>
        <p:nvSpPr>
          <p:cNvPr id="4" name="TextBox 3">
            <a:extLst>
              <a:ext uri="{FF2B5EF4-FFF2-40B4-BE49-F238E27FC236}">
                <a16:creationId xmlns:a16="http://schemas.microsoft.com/office/drawing/2014/main" id="{22281C43-4234-7AC4-C581-B45DBDB38734}"/>
              </a:ext>
            </a:extLst>
          </p:cNvPr>
          <p:cNvSpPr txBox="1"/>
          <p:nvPr/>
        </p:nvSpPr>
        <p:spPr>
          <a:xfrm>
            <a:off x="8509210" y="83127"/>
            <a:ext cx="2844590" cy="369332"/>
          </a:xfrm>
          <a:prstGeom prst="rect">
            <a:avLst/>
          </a:prstGeom>
          <a:noFill/>
        </p:spPr>
        <p:txBody>
          <a:bodyPr wrap="square" rtlCol="0">
            <a:spAutoFit/>
          </a:bodyPr>
          <a:lstStyle/>
          <a:p>
            <a:r>
              <a:rPr lang="fi-FI" dirty="0"/>
              <a:t>Muistitikun pakkaustapa</a:t>
            </a:r>
          </a:p>
        </p:txBody>
      </p:sp>
      <p:grpSp>
        <p:nvGrpSpPr>
          <p:cNvPr id="5" name="Group 4">
            <a:extLst>
              <a:ext uri="{FF2B5EF4-FFF2-40B4-BE49-F238E27FC236}">
                <a16:creationId xmlns:a16="http://schemas.microsoft.com/office/drawing/2014/main" id="{B73EB1C3-A317-15EB-6725-9D0101795722}"/>
              </a:ext>
            </a:extLst>
          </p:cNvPr>
          <p:cNvGrpSpPr/>
          <p:nvPr/>
        </p:nvGrpSpPr>
        <p:grpSpPr>
          <a:xfrm>
            <a:off x="8149071" y="1394332"/>
            <a:ext cx="3564868" cy="2365705"/>
            <a:chOff x="6682456" y="1628800"/>
            <a:chExt cx="3564868" cy="2365705"/>
          </a:xfrm>
        </p:grpSpPr>
        <p:pic>
          <p:nvPicPr>
            <p:cNvPr id="6" name="Picture 5" descr="A person making cookies on a table&#10;&#10;Description automatically generated with low confidence">
              <a:extLst>
                <a:ext uri="{FF2B5EF4-FFF2-40B4-BE49-F238E27FC236}">
                  <a16:creationId xmlns:a16="http://schemas.microsoft.com/office/drawing/2014/main" id="{7B5F6A62-773F-F248-E8D3-36828004F6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82456" y="1628800"/>
              <a:ext cx="3467100" cy="2314575"/>
            </a:xfrm>
            <a:prstGeom prst="rect">
              <a:avLst/>
            </a:prstGeom>
          </p:spPr>
        </p:pic>
        <p:sp>
          <p:nvSpPr>
            <p:cNvPr id="7" name="TextBox 6">
              <a:extLst>
                <a:ext uri="{FF2B5EF4-FFF2-40B4-BE49-F238E27FC236}">
                  <a16:creationId xmlns:a16="http://schemas.microsoft.com/office/drawing/2014/main" id="{92AF2C3A-8122-8199-25FC-49826553F88E}"/>
                </a:ext>
              </a:extLst>
            </p:cNvPr>
            <p:cNvSpPr txBox="1"/>
            <p:nvPr/>
          </p:nvSpPr>
          <p:spPr>
            <a:xfrm>
              <a:off x="9234683" y="3748284"/>
              <a:ext cx="1012641" cy="246221"/>
            </a:xfrm>
            <a:prstGeom prst="rect">
              <a:avLst/>
            </a:prstGeom>
            <a:noFill/>
          </p:spPr>
          <p:txBody>
            <a:bodyPr wrap="square" rtlCol="0">
              <a:spAutoFit/>
            </a:bodyPr>
            <a:lstStyle/>
            <a:p>
              <a:r>
                <a:rPr lang="fi-FI" sz="1000" dirty="0">
                  <a:solidFill>
                    <a:schemeClr val="bg1"/>
                  </a:solidFill>
                </a:rPr>
                <a:t>Meta CC0 2023</a:t>
              </a:r>
            </a:p>
          </p:txBody>
        </p:sp>
      </p:grpSp>
      <p:grpSp>
        <p:nvGrpSpPr>
          <p:cNvPr id="8" name="Group 7">
            <a:extLst>
              <a:ext uri="{FF2B5EF4-FFF2-40B4-BE49-F238E27FC236}">
                <a16:creationId xmlns:a16="http://schemas.microsoft.com/office/drawing/2014/main" id="{D8670B89-43A7-D5C7-217A-3C1371DFA638}"/>
              </a:ext>
            </a:extLst>
          </p:cNvPr>
          <p:cNvGrpSpPr/>
          <p:nvPr/>
        </p:nvGrpSpPr>
        <p:grpSpPr>
          <a:xfrm>
            <a:off x="7060701" y="4137179"/>
            <a:ext cx="3640597" cy="2315570"/>
            <a:chOff x="8427971" y="3719332"/>
            <a:chExt cx="3640597" cy="2315570"/>
          </a:xfrm>
        </p:grpSpPr>
        <p:pic>
          <p:nvPicPr>
            <p:cNvPr id="9" name="Picture 8" descr="Close-up of a laser cutting machine&#10;&#10;Description automatically generated">
              <a:extLst>
                <a:ext uri="{FF2B5EF4-FFF2-40B4-BE49-F238E27FC236}">
                  <a16:creationId xmlns:a16="http://schemas.microsoft.com/office/drawing/2014/main" id="{CBB431C3-96A9-AABF-A8F0-0560A2B859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7971" y="3719332"/>
              <a:ext cx="3467100" cy="2310497"/>
            </a:xfrm>
            <a:prstGeom prst="rect">
              <a:avLst/>
            </a:prstGeom>
          </p:spPr>
        </p:pic>
        <p:sp>
          <p:nvSpPr>
            <p:cNvPr id="10" name="TextBox 9">
              <a:extLst>
                <a:ext uri="{FF2B5EF4-FFF2-40B4-BE49-F238E27FC236}">
                  <a16:creationId xmlns:a16="http://schemas.microsoft.com/office/drawing/2014/main" id="{FF4EDED4-0B2C-6DE3-96D4-7EFEB0740EB8}"/>
                </a:ext>
              </a:extLst>
            </p:cNvPr>
            <p:cNvSpPr txBox="1"/>
            <p:nvPr/>
          </p:nvSpPr>
          <p:spPr>
            <a:xfrm>
              <a:off x="10466320" y="5788681"/>
              <a:ext cx="1602248" cy="246221"/>
            </a:xfrm>
            <a:prstGeom prst="rect">
              <a:avLst/>
            </a:prstGeom>
            <a:noFill/>
          </p:spPr>
          <p:txBody>
            <a:bodyPr wrap="square" rtlCol="0">
              <a:spAutoFit/>
            </a:bodyPr>
            <a:lstStyle/>
            <a:p>
              <a:r>
                <a:rPr lang="fi-FI" sz="1000" dirty="0" err="1">
                  <a:solidFill>
                    <a:schemeClr val="bg1"/>
                  </a:solidFill>
                </a:rPr>
                <a:t>Bixabay</a:t>
              </a:r>
              <a:r>
                <a:rPr lang="fi-FI" sz="1000" dirty="0">
                  <a:solidFill>
                    <a:schemeClr val="bg1"/>
                  </a:solidFill>
                </a:rPr>
                <a:t> CC0 2023 </a:t>
              </a:r>
              <a:r>
                <a:rPr lang="fi-FI" sz="1000" dirty="0" err="1">
                  <a:solidFill>
                    <a:schemeClr val="bg1"/>
                  </a:solidFill>
                </a:rPr>
                <a:t>InWay</a:t>
              </a:r>
              <a:endParaRPr lang="fi-FI" sz="1000" dirty="0">
                <a:solidFill>
                  <a:schemeClr val="bg1"/>
                </a:solidFill>
              </a:endParaRPr>
            </a:p>
          </p:txBody>
        </p:sp>
      </p:grpSp>
    </p:spTree>
    <p:extLst>
      <p:ext uri="{BB962C8B-B14F-4D97-AF65-F5344CB8AC3E}">
        <p14:creationId xmlns:p14="http://schemas.microsoft.com/office/powerpoint/2010/main" val="271523969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3654B-8FE9-4569-844D-073CA199F788}"/>
              </a:ext>
            </a:extLst>
          </p:cNvPr>
          <p:cNvSpPr>
            <a:spLocks noGrp="1"/>
          </p:cNvSpPr>
          <p:nvPr>
            <p:ph type="title"/>
          </p:nvPr>
        </p:nvSpPr>
        <p:spPr>
          <a:xfrm>
            <a:off x="838200" y="365125"/>
            <a:ext cx="10515600" cy="1325563"/>
          </a:xfrm>
        </p:spPr>
        <p:txBody>
          <a:bodyPr/>
          <a:lstStyle/>
          <a:p>
            <a:r>
              <a:rPr lang="fi-FI" b="1" dirty="0">
                <a:solidFill>
                  <a:srgbClr val="0070C0"/>
                </a:solidFill>
              </a:rPr>
              <a:t>Materiaali</a:t>
            </a:r>
            <a:r>
              <a:rPr lang="fi-FI" b="1" dirty="0">
                <a:solidFill>
                  <a:srgbClr val="00B050"/>
                </a:solidFill>
              </a:rPr>
              <a:t>tehokkuus paranee</a:t>
            </a:r>
          </a:p>
        </p:txBody>
      </p:sp>
      <p:sp>
        <p:nvSpPr>
          <p:cNvPr id="3" name="TextBox 2">
            <a:extLst>
              <a:ext uri="{FF2B5EF4-FFF2-40B4-BE49-F238E27FC236}">
                <a16:creationId xmlns:a16="http://schemas.microsoft.com/office/drawing/2014/main" id="{AD261DFE-3F35-66B8-0EFF-12C65E1209CB}"/>
              </a:ext>
            </a:extLst>
          </p:cNvPr>
          <p:cNvSpPr txBox="1"/>
          <p:nvPr/>
        </p:nvSpPr>
        <p:spPr>
          <a:xfrm>
            <a:off x="609602" y="1628800"/>
            <a:ext cx="10952646" cy="5078313"/>
          </a:xfrm>
          <a:prstGeom prst="rect">
            <a:avLst/>
          </a:prstGeom>
          <a:noFill/>
        </p:spPr>
        <p:txBody>
          <a:bodyPr wrap="square" rtlCol="0">
            <a:spAutoFit/>
          </a:bodyPr>
          <a:lstStyle/>
          <a:p>
            <a:r>
              <a:rPr lang="fi-FI" dirty="0"/>
              <a:t>Kun teet oikeita valintoja, materiaalitehokkuus paranee. </a:t>
            </a:r>
            <a:br>
              <a:rPr lang="fi-FI" dirty="0"/>
            </a:br>
            <a:r>
              <a:rPr lang="fi-FI" dirty="0"/>
              <a:t>Tee valintoja, jotka ovat parempia ihmisille ja luonnolle.</a:t>
            </a:r>
            <a:br>
              <a:rPr lang="fi-FI" dirty="0"/>
            </a:br>
            <a:r>
              <a:rPr lang="fi-FI" dirty="0"/>
              <a:t> </a:t>
            </a:r>
          </a:p>
          <a:p>
            <a:pPr marL="342900" indent="-342900">
              <a:buFont typeface="Arial" panose="020B0604020202020204" pitchFamily="34" charset="0"/>
              <a:buChar char="•"/>
            </a:pPr>
            <a:r>
              <a:rPr lang="fi-FI" dirty="0"/>
              <a:t>Valitse materiaaleja, jotka kestävät kauan ja kuluttavat vähän luontoa.</a:t>
            </a:r>
            <a:br>
              <a:rPr lang="fi-FI" dirty="0"/>
            </a:br>
            <a:endParaRPr lang="fi-FI" dirty="0"/>
          </a:p>
          <a:p>
            <a:pPr marL="342900" indent="-342900">
              <a:buFont typeface="Arial" panose="020B0604020202020204" pitchFamily="34" charset="0"/>
              <a:buChar char="•"/>
            </a:pPr>
            <a:r>
              <a:rPr lang="fi-FI" dirty="0"/>
              <a:t>Suunnitellaan ja valmistetaan tuote niin, että </a:t>
            </a:r>
          </a:p>
          <a:p>
            <a:pPr marL="800100" lvl="1" indent="-342900">
              <a:buFont typeface="Courier New" panose="02070309020205020404" pitchFamily="49" charset="0"/>
              <a:buChar char="o"/>
            </a:pPr>
            <a:r>
              <a:rPr lang="fi-FI" dirty="0"/>
              <a:t>se kestää kauan, </a:t>
            </a:r>
          </a:p>
          <a:p>
            <a:pPr marL="800100" lvl="1" indent="-342900">
              <a:buFont typeface="Courier New" panose="02070309020205020404" pitchFamily="49" charset="0"/>
              <a:buChar char="o"/>
            </a:pPr>
            <a:r>
              <a:rPr lang="fi-FI" dirty="0"/>
              <a:t>sitä voi käyttää monella tavalla ja </a:t>
            </a:r>
          </a:p>
          <a:p>
            <a:pPr marL="800100" lvl="1" indent="-342900">
              <a:buFont typeface="Courier New" panose="02070309020205020404" pitchFamily="49" charset="0"/>
              <a:buChar char="o"/>
            </a:pPr>
            <a:r>
              <a:rPr lang="fi-FI" dirty="0"/>
              <a:t>sitä voi huoltaa ja korjata.</a:t>
            </a:r>
            <a:br>
              <a:rPr lang="fi-FI" dirty="0"/>
            </a:br>
            <a:endParaRPr lang="fi-FI" dirty="0"/>
          </a:p>
          <a:p>
            <a:pPr marL="342900" indent="-342900">
              <a:buFont typeface="Arial" panose="020B0604020202020204" pitchFamily="34" charset="0"/>
              <a:buChar char="•"/>
            </a:pPr>
            <a:r>
              <a:rPr lang="fi-FI" dirty="0"/>
              <a:t>Valmistetaan tuote niin, ettei kulu turhaan materiaalia. &gt;&gt;&gt; Materiaalia ei tarvitse hävittää tai kierrättää turhaan.</a:t>
            </a:r>
            <a:br>
              <a:rPr lang="fi-FI" dirty="0"/>
            </a:br>
            <a:endParaRPr lang="fi-FI" dirty="0"/>
          </a:p>
          <a:p>
            <a:pPr marL="342900" indent="-342900">
              <a:buFont typeface="Arial" panose="020B0604020202020204" pitchFamily="34" charset="0"/>
              <a:buChar char="•"/>
            </a:pPr>
            <a:r>
              <a:rPr lang="fi-FI" dirty="0"/>
              <a:t>Valitaan energiaa, joka ei vahingoita luontoa. &gt;&gt;&gt; Huonot vaikutukset ympäristölle vähenevät.</a:t>
            </a:r>
            <a:br>
              <a:rPr lang="fi-FI" dirty="0"/>
            </a:br>
            <a:endParaRPr lang="fi-FI" dirty="0"/>
          </a:p>
          <a:p>
            <a:pPr marL="342900" indent="-342900">
              <a:buFont typeface="Arial" panose="020B0604020202020204" pitchFamily="34" charset="0"/>
              <a:buChar char="•"/>
            </a:pPr>
            <a:r>
              <a:rPr lang="fi-FI" dirty="0"/>
              <a:t>Suunnitellaan tuotteelle oikean kokoinen paketti. &gt;&gt;&gt; Materiaalia pakkaamiseen kuluu vähän.</a:t>
            </a:r>
            <a:br>
              <a:rPr lang="fi-FI" dirty="0"/>
            </a:br>
            <a:endParaRPr lang="fi-FI" dirty="0"/>
          </a:p>
          <a:p>
            <a:pPr marL="342900" indent="-342900">
              <a:buFont typeface="Arial" panose="020B0604020202020204" pitchFamily="34" charset="0"/>
              <a:buChar char="•"/>
            </a:pPr>
            <a:r>
              <a:rPr lang="fi-FI" dirty="0"/>
              <a:t>Valitaan kuljetus, joka käyttää vähän energiaa. &gt;&gt;&gt; Huonot vaikutukset ympäristölle vähenevät.</a:t>
            </a:r>
          </a:p>
        </p:txBody>
      </p:sp>
      <p:sp>
        <p:nvSpPr>
          <p:cNvPr id="4" name="TextBox 3">
            <a:extLst>
              <a:ext uri="{FF2B5EF4-FFF2-40B4-BE49-F238E27FC236}">
                <a16:creationId xmlns:a16="http://schemas.microsoft.com/office/drawing/2014/main" id="{CA5B7D5F-7B11-2E34-05AF-CBF9CDAC1AC5}"/>
              </a:ext>
            </a:extLst>
          </p:cNvPr>
          <p:cNvSpPr txBox="1"/>
          <p:nvPr/>
        </p:nvSpPr>
        <p:spPr>
          <a:xfrm>
            <a:off x="8327840" y="104576"/>
            <a:ext cx="3517035" cy="646331"/>
          </a:xfrm>
          <a:prstGeom prst="rect">
            <a:avLst/>
          </a:prstGeom>
          <a:noFill/>
        </p:spPr>
        <p:txBody>
          <a:bodyPr wrap="square" rtlCol="0">
            <a:spAutoFit/>
          </a:bodyPr>
          <a:lstStyle/>
          <a:p>
            <a:r>
              <a:rPr lang="fi-FI" dirty="0"/>
              <a:t>Paita tarvitsee kangasta</a:t>
            </a:r>
          </a:p>
          <a:p>
            <a:r>
              <a:rPr lang="fi-FI" dirty="0"/>
              <a:t>Pienten esineiden pakkaustapa</a:t>
            </a:r>
          </a:p>
        </p:txBody>
      </p:sp>
      <p:pic>
        <p:nvPicPr>
          <p:cNvPr id="5" name="Picture 4" descr="A person cutting a piece of fabric&#10;&#10;Description automatically generated with low confidence">
            <a:extLst>
              <a:ext uri="{FF2B5EF4-FFF2-40B4-BE49-F238E27FC236}">
                <a16:creationId xmlns:a16="http://schemas.microsoft.com/office/drawing/2014/main" id="{DB8DCF54-B700-19D3-8E98-223DD707A9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25865" y="2014582"/>
            <a:ext cx="3319010" cy="2224831"/>
          </a:xfrm>
          <a:prstGeom prst="rect">
            <a:avLst/>
          </a:prstGeom>
        </p:spPr>
      </p:pic>
      <p:sp>
        <p:nvSpPr>
          <p:cNvPr id="6" name="TextBox 5">
            <a:extLst>
              <a:ext uri="{FF2B5EF4-FFF2-40B4-BE49-F238E27FC236}">
                <a16:creationId xmlns:a16="http://schemas.microsoft.com/office/drawing/2014/main" id="{E8EC3798-8796-C41E-85C9-16FBF8A5EE80}"/>
              </a:ext>
            </a:extLst>
          </p:cNvPr>
          <p:cNvSpPr txBox="1"/>
          <p:nvPr/>
        </p:nvSpPr>
        <p:spPr>
          <a:xfrm>
            <a:off x="10783105" y="4023969"/>
            <a:ext cx="1141390" cy="215444"/>
          </a:xfrm>
          <a:prstGeom prst="rect">
            <a:avLst/>
          </a:prstGeom>
          <a:noFill/>
        </p:spPr>
        <p:txBody>
          <a:bodyPr wrap="square" rtlCol="0">
            <a:spAutoFit/>
          </a:bodyPr>
          <a:lstStyle/>
          <a:p>
            <a:r>
              <a:rPr lang="fi-FI" sz="800" dirty="0"/>
              <a:t>Meta CC0 2023</a:t>
            </a:r>
          </a:p>
        </p:txBody>
      </p:sp>
    </p:spTree>
    <p:extLst>
      <p:ext uri="{BB962C8B-B14F-4D97-AF65-F5344CB8AC3E}">
        <p14:creationId xmlns:p14="http://schemas.microsoft.com/office/powerpoint/2010/main" val="341659881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18C8F-3534-CDB9-339F-3F79A1486918}"/>
              </a:ext>
            </a:extLst>
          </p:cNvPr>
          <p:cNvSpPr>
            <a:spLocks noGrp="1"/>
          </p:cNvSpPr>
          <p:nvPr>
            <p:ph type="title"/>
          </p:nvPr>
        </p:nvSpPr>
        <p:spPr>
          <a:xfrm>
            <a:off x="838200" y="365125"/>
            <a:ext cx="10515600" cy="1325563"/>
          </a:xfrm>
        </p:spPr>
        <p:txBody>
          <a:bodyPr/>
          <a:lstStyle/>
          <a:p>
            <a:r>
              <a:rPr lang="fi-FI" b="1" dirty="0">
                <a:solidFill>
                  <a:srgbClr val="0070C0"/>
                </a:solidFill>
              </a:rPr>
              <a:t>Materiaali</a:t>
            </a:r>
            <a:r>
              <a:rPr lang="fi-FI" b="1" dirty="0">
                <a:solidFill>
                  <a:srgbClr val="00B050"/>
                </a:solidFill>
              </a:rPr>
              <a:t>tehokkuus paranee</a:t>
            </a:r>
          </a:p>
        </p:txBody>
      </p:sp>
      <p:sp>
        <p:nvSpPr>
          <p:cNvPr id="3" name="TextBox 2">
            <a:extLst>
              <a:ext uri="{FF2B5EF4-FFF2-40B4-BE49-F238E27FC236}">
                <a16:creationId xmlns:a16="http://schemas.microsoft.com/office/drawing/2014/main" id="{FFA9A270-129C-DF52-413B-9E0C7A5D7F3D}"/>
              </a:ext>
            </a:extLst>
          </p:cNvPr>
          <p:cNvSpPr txBox="1"/>
          <p:nvPr/>
        </p:nvSpPr>
        <p:spPr>
          <a:xfrm>
            <a:off x="506963" y="2244626"/>
            <a:ext cx="6574969" cy="3785652"/>
          </a:xfrm>
          <a:prstGeom prst="rect">
            <a:avLst/>
          </a:prstGeom>
          <a:noFill/>
        </p:spPr>
        <p:txBody>
          <a:bodyPr wrap="square" rtlCol="0">
            <a:spAutoFit/>
          </a:bodyPr>
          <a:lstStyle/>
          <a:p>
            <a:r>
              <a:rPr lang="fi-FI" sz="2000" dirty="0"/>
              <a:t>Kun materiaalitehokkuus paranee</a:t>
            </a:r>
            <a:br>
              <a:rPr lang="fi-FI" sz="2000" dirty="0"/>
            </a:br>
            <a:endParaRPr lang="fi-FI" sz="2000" dirty="0"/>
          </a:p>
          <a:p>
            <a:pPr marL="285750" indent="-285750">
              <a:buFont typeface="Arial" panose="020B0604020202020204" pitchFamily="34" charset="0"/>
              <a:buChar char="•"/>
            </a:pPr>
            <a:r>
              <a:rPr lang="fi-FI" sz="2000" dirty="0"/>
              <a:t>luonnonvaroja säästyy,</a:t>
            </a:r>
            <a:br>
              <a:rPr lang="fi-FI" sz="2000" dirty="0"/>
            </a:br>
            <a:endParaRPr lang="fi-FI" sz="2000" dirty="0"/>
          </a:p>
          <a:p>
            <a:pPr marL="285750" indent="-285750">
              <a:buFont typeface="Arial" panose="020B0604020202020204" pitchFamily="34" charset="0"/>
              <a:buChar char="•"/>
            </a:pPr>
            <a:r>
              <a:rPr lang="fi-FI" sz="2000" dirty="0"/>
              <a:t>kasvihuonepäästöt vähenevät,</a:t>
            </a:r>
            <a:br>
              <a:rPr lang="fi-FI" sz="2000" dirty="0"/>
            </a:br>
            <a:endParaRPr lang="fi-FI" sz="2000" dirty="0"/>
          </a:p>
          <a:p>
            <a:pPr marL="285750" indent="-285750">
              <a:buFont typeface="Arial" panose="020B0604020202020204" pitchFamily="34" charset="0"/>
              <a:buChar char="•"/>
            </a:pPr>
            <a:r>
              <a:rPr lang="fi-FI" sz="2000" dirty="0"/>
              <a:t>energiankulutus pienenee ja</a:t>
            </a:r>
            <a:br>
              <a:rPr lang="fi-FI" sz="2000" dirty="0"/>
            </a:br>
            <a:endParaRPr lang="fi-FI" sz="2000" dirty="0"/>
          </a:p>
          <a:p>
            <a:pPr marL="285750" indent="-285750">
              <a:buFont typeface="Arial" panose="020B0604020202020204" pitchFamily="34" charset="0"/>
              <a:buChar char="•"/>
            </a:pPr>
            <a:r>
              <a:rPr lang="fi-FI" sz="2000" dirty="0"/>
              <a:t>rahaa säästyy. </a:t>
            </a:r>
          </a:p>
          <a:p>
            <a:pPr marL="285750" indent="-285750">
              <a:buFont typeface="Arial" panose="020B0604020202020204" pitchFamily="34" charset="0"/>
              <a:buChar char="•"/>
            </a:pPr>
            <a:endParaRPr lang="fi-FI" sz="2000" dirty="0"/>
          </a:p>
          <a:p>
            <a:endParaRPr lang="fi-FI" sz="2000" dirty="0"/>
          </a:p>
          <a:p>
            <a:r>
              <a:rPr lang="fi-FI" sz="2000" dirty="0"/>
              <a:t>Parempi materiaalitehokkuus säästää ympäristöä.</a:t>
            </a:r>
          </a:p>
        </p:txBody>
      </p:sp>
      <p:grpSp>
        <p:nvGrpSpPr>
          <p:cNvPr id="4" name="Group 3">
            <a:extLst>
              <a:ext uri="{FF2B5EF4-FFF2-40B4-BE49-F238E27FC236}">
                <a16:creationId xmlns:a16="http://schemas.microsoft.com/office/drawing/2014/main" id="{AF9392B6-7951-242D-AA22-6ADCD5A5A784}"/>
              </a:ext>
            </a:extLst>
          </p:cNvPr>
          <p:cNvGrpSpPr/>
          <p:nvPr/>
        </p:nvGrpSpPr>
        <p:grpSpPr>
          <a:xfrm>
            <a:off x="5029249" y="1703913"/>
            <a:ext cx="3063742" cy="1962794"/>
            <a:chOff x="8342954" y="2774802"/>
            <a:chExt cx="3560271" cy="2353727"/>
          </a:xfrm>
        </p:grpSpPr>
        <p:pic>
          <p:nvPicPr>
            <p:cNvPr id="5" name="Picture 4" descr="Stacks of coins with a plant growing out of them&#10;&#10;Description automatically generated with low confidence">
              <a:extLst>
                <a:ext uri="{FF2B5EF4-FFF2-40B4-BE49-F238E27FC236}">
                  <a16:creationId xmlns:a16="http://schemas.microsoft.com/office/drawing/2014/main" id="{3473B6DD-EDEB-7931-8698-490BEB1F50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42954" y="2774802"/>
              <a:ext cx="3438447" cy="2294088"/>
            </a:xfrm>
            <a:prstGeom prst="rect">
              <a:avLst/>
            </a:prstGeom>
          </p:spPr>
        </p:pic>
        <p:sp>
          <p:nvSpPr>
            <p:cNvPr id="6" name="TextBox 5">
              <a:extLst>
                <a:ext uri="{FF2B5EF4-FFF2-40B4-BE49-F238E27FC236}">
                  <a16:creationId xmlns:a16="http://schemas.microsoft.com/office/drawing/2014/main" id="{F4DCCC4A-3FFA-B979-ECE5-DFA574C7322F}"/>
                </a:ext>
              </a:extLst>
            </p:cNvPr>
            <p:cNvSpPr txBox="1"/>
            <p:nvPr/>
          </p:nvSpPr>
          <p:spPr>
            <a:xfrm>
              <a:off x="9582589" y="4833268"/>
              <a:ext cx="2320636" cy="295261"/>
            </a:xfrm>
            <a:prstGeom prst="rect">
              <a:avLst/>
            </a:prstGeom>
            <a:noFill/>
          </p:spPr>
          <p:txBody>
            <a:bodyPr wrap="square" rtlCol="0">
              <a:spAutoFit/>
            </a:bodyPr>
            <a:lstStyle/>
            <a:p>
              <a:r>
                <a:rPr lang="fi-FI" sz="1000" dirty="0" err="1"/>
                <a:t>pixabay</a:t>
              </a:r>
              <a:r>
                <a:rPr lang="fi-FI" sz="1000" dirty="0"/>
                <a:t> CC0 2023 nattanan23</a:t>
              </a:r>
            </a:p>
          </p:txBody>
        </p:sp>
      </p:grpSp>
      <p:grpSp>
        <p:nvGrpSpPr>
          <p:cNvPr id="7" name="Group 6">
            <a:extLst>
              <a:ext uri="{FF2B5EF4-FFF2-40B4-BE49-F238E27FC236}">
                <a16:creationId xmlns:a16="http://schemas.microsoft.com/office/drawing/2014/main" id="{DD63D5D8-5E43-5893-6317-C281C71D00B5}"/>
              </a:ext>
            </a:extLst>
          </p:cNvPr>
          <p:cNvGrpSpPr/>
          <p:nvPr/>
        </p:nvGrpSpPr>
        <p:grpSpPr>
          <a:xfrm>
            <a:off x="8856833" y="1690688"/>
            <a:ext cx="3335167" cy="1913060"/>
            <a:chOff x="6015391" y="3960974"/>
            <a:chExt cx="3723985" cy="2291402"/>
          </a:xfrm>
        </p:grpSpPr>
        <p:pic>
          <p:nvPicPr>
            <p:cNvPr id="8" name="Picture 7" descr="A group of butterflies on a flower&#10;&#10;Description automatically generated with medium confidence">
              <a:extLst>
                <a:ext uri="{FF2B5EF4-FFF2-40B4-BE49-F238E27FC236}">
                  <a16:creationId xmlns:a16="http://schemas.microsoft.com/office/drawing/2014/main" id="{441C3855-7D48-E84A-9734-CEE35C255F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5391" y="3960974"/>
              <a:ext cx="3438446" cy="2291402"/>
            </a:xfrm>
            <a:prstGeom prst="rect">
              <a:avLst/>
            </a:prstGeom>
          </p:spPr>
        </p:pic>
        <p:sp>
          <p:nvSpPr>
            <p:cNvPr id="9" name="TextBox 8">
              <a:extLst>
                <a:ext uri="{FF2B5EF4-FFF2-40B4-BE49-F238E27FC236}">
                  <a16:creationId xmlns:a16="http://schemas.microsoft.com/office/drawing/2014/main" id="{A2C266C1-1409-84E5-607B-3872A4F454E4}"/>
                </a:ext>
              </a:extLst>
            </p:cNvPr>
            <p:cNvSpPr txBox="1"/>
            <p:nvPr/>
          </p:nvSpPr>
          <p:spPr>
            <a:xfrm>
              <a:off x="8229860" y="5971253"/>
              <a:ext cx="1509516" cy="246221"/>
            </a:xfrm>
            <a:prstGeom prst="rect">
              <a:avLst/>
            </a:prstGeom>
            <a:noFill/>
          </p:spPr>
          <p:txBody>
            <a:bodyPr wrap="square">
              <a:spAutoFit/>
            </a:bodyPr>
            <a:lstStyle/>
            <a:p>
              <a:r>
                <a:rPr lang="fi-FI" sz="1000" dirty="0" err="1">
                  <a:solidFill>
                    <a:schemeClr val="bg1"/>
                  </a:solidFill>
                </a:rPr>
                <a:t>pixabay</a:t>
              </a:r>
              <a:r>
                <a:rPr lang="fi-FI" sz="1000" dirty="0">
                  <a:solidFill>
                    <a:schemeClr val="bg1"/>
                  </a:solidFill>
                </a:rPr>
                <a:t> CC0 2023 </a:t>
              </a:r>
              <a:r>
                <a:rPr lang="fi-FI" sz="1000" dirty="0" err="1">
                  <a:solidFill>
                    <a:schemeClr val="bg1"/>
                  </a:solidFill>
                </a:rPr>
                <a:t>bogitw</a:t>
              </a:r>
              <a:endParaRPr lang="fi-FI" sz="1000" dirty="0">
                <a:solidFill>
                  <a:schemeClr val="bg1"/>
                </a:solidFill>
              </a:endParaRPr>
            </a:p>
          </p:txBody>
        </p:sp>
      </p:grpSp>
      <p:grpSp>
        <p:nvGrpSpPr>
          <p:cNvPr id="10" name="Group 9">
            <a:extLst>
              <a:ext uri="{FF2B5EF4-FFF2-40B4-BE49-F238E27FC236}">
                <a16:creationId xmlns:a16="http://schemas.microsoft.com/office/drawing/2014/main" id="{D0F2E513-945B-249A-A181-7CFA5C5EED84}"/>
              </a:ext>
            </a:extLst>
          </p:cNvPr>
          <p:cNvGrpSpPr/>
          <p:nvPr/>
        </p:nvGrpSpPr>
        <p:grpSpPr>
          <a:xfrm>
            <a:off x="7135442" y="4332656"/>
            <a:ext cx="4585200" cy="1489544"/>
            <a:chOff x="4389399" y="1488333"/>
            <a:chExt cx="4585200" cy="1489544"/>
          </a:xfrm>
        </p:grpSpPr>
        <p:pic>
          <p:nvPicPr>
            <p:cNvPr id="11" name="Picture 10" descr="A picture containing cloud, sky, outdoor, ground&#10;&#10;Description automatically generated">
              <a:extLst>
                <a:ext uri="{FF2B5EF4-FFF2-40B4-BE49-F238E27FC236}">
                  <a16:creationId xmlns:a16="http://schemas.microsoft.com/office/drawing/2014/main" id="{BBAEEBB7-DF22-A0FA-B90A-15696FE4B1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9399" y="1488333"/>
              <a:ext cx="4510862" cy="1466030"/>
            </a:xfrm>
            <a:prstGeom prst="rect">
              <a:avLst/>
            </a:prstGeom>
          </p:spPr>
        </p:pic>
        <p:sp>
          <p:nvSpPr>
            <p:cNvPr id="12" name="TextBox 11">
              <a:extLst>
                <a:ext uri="{FF2B5EF4-FFF2-40B4-BE49-F238E27FC236}">
                  <a16:creationId xmlns:a16="http://schemas.microsoft.com/office/drawing/2014/main" id="{C516DA85-D2BD-64C1-FF52-1AD97DE4E29B}"/>
                </a:ext>
              </a:extLst>
            </p:cNvPr>
            <p:cNvSpPr txBox="1"/>
            <p:nvPr/>
          </p:nvSpPr>
          <p:spPr>
            <a:xfrm>
              <a:off x="7404627" y="2731656"/>
              <a:ext cx="1569972" cy="246221"/>
            </a:xfrm>
            <a:prstGeom prst="rect">
              <a:avLst/>
            </a:prstGeom>
            <a:noFill/>
          </p:spPr>
          <p:txBody>
            <a:bodyPr wrap="square">
              <a:spAutoFit/>
            </a:bodyPr>
            <a:lstStyle/>
            <a:p>
              <a:r>
                <a:rPr lang="fi-FI" sz="1000" dirty="0" err="1"/>
                <a:t>pixabay</a:t>
              </a:r>
              <a:r>
                <a:rPr lang="fi-FI" sz="1000" dirty="0"/>
                <a:t> CC0 2023 </a:t>
              </a:r>
              <a:r>
                <a:rPr lang="fi-FI" sz="1000" dirty="0" err="1"/>
                <a:t>shibang</a:t>
              </a:r>
              <a:endParaRPr lang="fi-FI" sz="1000" dirty="0"/>
            </a:p>
          </p:txBody>
        </p:sp>
      </p:grpSp>
      <p:sp>
        <p:nvSpPr>
          <p:cNvPr id="13" name="Arrow: Down 12">
            <a:extLst>
              <a:ext uri="{FF2B5EF4-FFF2-40B4-BE49-F238E27FC236}">
                <a16:creationId xmlns:a16="http://schemas.microsoft.com/office/drawing/2014/main" id="{6325F1A9-AB1F-1850-C0E1-4D3EF4A6E728}"/>
              </a:ext>
            </a:extLst>
          </p:cNvPr>
          <p:cNvSpPr/>
          <p:nvPr/>
        </p:nvSpPr>
        <p:spPr>
          <a:xfrm rot="10800000">
            <a:off x="8146473" y="1703913"/>
            <a:ext cx="559220" cy="1870696"/>
          </a:xfrm>
          <a:prstGeom prst="downArrow">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4" name="Arrow: Down 13">
            <a:extLst>
              <a:ext uri="{FF2B5EF4-FFF2-40B4-BE49-F238E27FC236}">
                <a16:creationId xmlns:a16="http://schemas.microsoft.com/office/drawing/2014/main" id="{DBBAE8BD-9A6A-5367-BD6D-0963E9AE7D97}"/>
              </a:ext>
            </a:extLst>
          </p:cNvPr>
          <p:cNvSpPr/>
          <p:nvPr/>
        </p:nvSpPr>
        <p:spPr>
          <a:xfrm>
            <a:off x="6457986" y="4332656"/>
            <a:ext cx="528992" cy="1416297"/>
          </a:xfrm>
          <a:prstGeom prst="downArrow">
            <a:avLst/>
          </a:prstGeom>
          <a:solidFill>
            <a:srgbClr val="D9274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253719704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washing dishes in a sink&#10;&#10;Description automatically generated with medium confidence">
            <a:extLst>
              <a:ext uri="{FF2B5EF4-FFF2-40B4-BE49-F238E27FC236}">
                <a16:creationId xmlns:a16="http://schemas.microsoft.com/office/drawing/2014/main" id="{F6F9C566-24CA-2D11-DEA5-B3EEB6DF4E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37996" y="5031157"/>
            <a:ext cx="1657350" cy="1193292"/>
          </a:xfrm>
          <a:prstGeom prst="rect">
            <a:avLst/>
          </a:prstGeom>
        </p:spPr>
      </p:pic>
      <p:sp>
        <p:nvSpPr>
          <p:cNvPr id="3" name="Title 1">
            <a:extLst>
              <a:ext uri="{FF2B5EF4-FFF2-40B4-BE49-F238E27FC236}">
                <a16:creationId xmlns:a16="http://schemas.microsoft.com/office/drawing/2014/main" id="{13E0EFC9-11D4-E23B-3A09-30767A42A775}"/>
              </a:ext>
            </a:extLst>
          </p:cNvPr>
          <p:cNvSpPr>
            <a:spLocks noGrp="1"/>
          </p:cNvSpPr>
          <p:nvPr>
            <p:ph type="title"/>
          </p:nvPr>
        </p:nvSpPr>
        <p:spPr>
          <a:xfrm>
            <a:off x="838200" y="365125"/>
            <a:ext cx="10515600" cy="1325563"/>
          </a:xfrm>
        </p:spPr>
        <p:txBody>
          <a:bodyPr/>
          <a:lstStyle/>
          <a:p>
            <a:r>
              <a:rPr lang="fi-FI" dirty="0"/>
              <a:t>Mietitään ryhmissä</a:t>
            </a:r>
          </a:p>
        </p:txBody>
      </p:sp>
      <p:sp>
        <p:nvSpPr>
          <p:cNvPr id="4" name="Content Placeholder 2">
            <a:extLst>
              <a:ext uri="{FF2B5EF4-FFF2-40B4-BE49-F238E27FC236}">
                <a16:creationId xmlns:a16="http://schemas.microsoft.com/office/drawing/2014/main" id="{08EB5374-FB77-A397-808D-8DCE1106635F}"/>
              </a:ext>
            </a:extLst>
          </p:cNvPr>
          <p:cNvSpPr txBox="1">
            <a:spLocks/>
          </p:cNvSpPr>
          <p:nvPr/>
        </p:nvSpPr>
        <p:spPr>
          <a:xfrm>
            <a:off x="609600" y="1600201"/>
            <a:ext cx="11232258" cy="3077597"/>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10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i-FI" sz="2800" dirty="0"/>
              <a:t>Miten sinä itse olet materiaalitehokas? </a:t>
            </a:r>
          </a:p>
          <a:p>
            <a:r>
              <a:rPr lang="fi-FI" sz="2800" dirty="0"/>
              <a:t>Voitko parantaa omaa tekemistä?</a:t>
            </a:r>
          </a:p>
          <a:p>
            <a:endParaRPr lang="fi-FI" sz="2800" dirty="0"/>
          </a:p>
          <a:p>
            <a:endParaRPr lang="fi-FI" sz="2800" dirty="0"/>
          </a:p>
        </p:txBody>
      </p:sp>
      <p:grpSp>
        <p:nvGrpSpPr>
          <p:cNvPr id="5" name="Group 4">
            <a:extLst>
              <a:ext uri="{FF2B5EF4-FFF2-40B4-BE49-F238E27FC236}">
                <a16:creationId xmlns:a16="http://schemas.microsoft.com/office/drawing/2014/main" id="{574D665E-F069-7B33-904D-1AAAB62A3289}"/>
              </a:ext>
            </a:extLst>
          </p:cNvPr>
          <p:cNvGrpSpPr/>
          <p:nvPr/>
        </p:nvGrpSpPr>
        <p:grpSpPr>
          <a:xfrm>
            <a:off x="678438" y="5036093"/>
            <a:ext cx="1853166" cy="1214116"/>
            <a:chOff x="678438" y="5036093"/>
            <a:chExt cx="1853166" cy="1214116"/>
          </a:xfrm>
        </p:grpSpPr>
        <p:pic>
          <p:nvPicPr>
            <p:cNvPr id="6" name="Picture 5" descr="A picture containing tool, person, indoor&#10;&#10;Description automatically generated">
              <a:extLst>
                <a:ext uri="{FF2B5EF4-FFF2-40B4-BE49-F238E27FC236}">
                  <a16:creationId xmlns:a16="http://schemas.microsoft.com/office/drawing/2014/main" id="{54E268CE-EA76-0E49-88D4-1810A4F378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894" y="5036093"/>
              <a:ext cx="1792710" cy="1194673"/>
            </a:xfrm>
            <a:prstGeom prst="rect">
              <a:avLst/>
            </a:prstGeom>
          </p:spPr>
        </p:pic>
        <p:sp>
          <p:nvSpPr>
            <p:cNvPr id="7" name="TextBox 6">
              <a:extLst>
                <a:ext uri="{FF2B5EF4-FFF2-40B4-BE49-F238E27FC236}">
                  <a16:creationId xmlns:a16="http://schemas.microsoft.com/office/drawing/2014/main" id="{9F861DA7-5CA6-5CAF-C8FB-BA41F42A9BDD}"/>
                </a:ext>
              </a:extLst>
            </p:cNvPr>
            <p:cNvSpPr txBox="1"/>
            <p:nvPr/>
          </p:nvSpPr>
          <p:spPr>
            <a:xfrm>
              <a:off x="678438" y="6034765"/>
              <a:ext cx="1581112" cy="215444"/>
            </a:xfrm>
            <a:prstGeom prst="rect">
              <a:avLst/>
            </a:prstGeom>
            <a:noFill/>
          </p:spPr>
          <p:txBody>
            <a:bodyPr wrap="square">
              <a:spAutoFit/>
            </a:bodyPr>
            <a:lstStyle/>
            <a:p>
              <a:r>
                <a:rPr lang="fi-FI" sz="800" dirty="0" err="1"/>
                <a:t>pixabay</a:t>
              </a:r>
              <a:r>
                <a:rPr lang="fi-FI" sz="800" dirty="0"/>
                <a:t> CC0 2023 </a:t>
              </a:r>
              <a:r>
                <a:rPr lang="fi-FI" sz="800" dirty="0" err="1"/>
                <a:t>MyriamsFotos</a:t>
              </a:r>
              <a:endParaRPr lang="fi-FI" sz="800" dirty="0"/>
            </a:p>
          </p:txBody>
        </p:sp>
      </p:grpSp>
      <p:grpSp>
        <p:nvGrpSpPr>
          <p:cNvPr id="8" name="Group 7">
            <a:extLst>
              <a:ext uri="{FF2B5EF4-FFF2-40B4-BE49-F238E27FC236}">
                <a16:creationId xmlns:a16="http://schemas.microsoft.com/office/drawing/2014/main" id="{7760058D-728A-EAB3-0444-EE03A376E618}"/>
              </a:ext>
            </a:extLst>
          </p:cNvPr>
          <p:cNvGrpSpPr/>
          <p:nvPr/>
        </p:nvGrpSpPr>
        <p:grpSpPr>
          <a:xfrm>
            <a:off x="3138055" y="5033174"/>
            <a:ext cx="1774010" cy="1217035"/>
            <a:chOff x="2971801" y="5033174"/>
            <a:chExt cx="1774010" cy="1217035"/>
          </a:xfrm>
        </p:grpSpPr>
        <p:pic>
          <p:nvPicPr>
            <p:cNvPr id="9" name="Picture 8" descr="A picture containing vegetable, natural foods, produce, whole food&#10;&#10;Description automatically generated">
              <a:extLst>
                <a:ext uri="{FF2B5EF4-FFF2-40B4-BE49-F238E27FC236}">
                  <a16:creationId xmlns:a16="http://schemas.microsoft.com/office/drawing/2014/main" id="{9C6FEA52-F185-05C4-199B-899C45EF97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23432" y="5033174"/>
              <a:ext cx="1722379" cy="1197592"/>
            </a:xfrm>
            <a:prstGeom prst="rect">
              <a:avLst/>
            </a:prstGeom>
          </p:spPr>
        </p:pic>
        <p:sp>
          <p:nvSpPr>
            <p:cNvPr id="10" name="TextBox 9">
              <a:extLst>
                <a:ext uri="{FF2B5EF4-FFF2-40B4-BE49-F238E27FC236}">
                  <a16:creationId xmlns:a16="http://schemas.microsoft.com/office/drawing/2014/main" id="{D2EE474A-5D6E-C7A5-6DCE-0128C02E25E5}"/>
                </a:ext>
              </a:extLst>
            </p:cNvPr>
            <p:cNvSpPr txBox="1"/>
            <p:nvPr/>
          </p:nvSpPr>
          <p:spPr>
            <a:xfrm>
              <a:off x="2971801" y="6034765"/>
              <a:ext cx="1486845" cy="215444"/>
            </a:xfrm>
            <a:prstGeom prst="rect">
              <a:avLst/>
            </a:prstGeom>
            <a:noFill/>
          </p:spPr>
          <p:txBody>
            <a:bodyPr wrap="square">
              <a:spAutoFit/>
            </a:bodyPr>
            <a:lstStyle/>
            <a:p>
              <a:r>
                <a:rPr lang="fi-FI" sz="800" dirty="0" err="1"/>
                <a:t>pixabay</a:t>
              </a:r>
              <a:r>
                <a:rPr lang="fi-FI" sz="800" dirty="0"/>
                <a:t> CC0 2023 </a:t>
              </a:r>
              <a:r>
                <a:rPr lang="fi-FI" sz="800" dirty="0" err="1"/>
                <a:t>congerdesign</a:t>
              </a:r>
              <a:endParaRPr lang="fi-FI" sz="800" dirty="0"/>
            </a:p>
          </p:txBody>
        </p:sp>
      </p:grpSp>
      <p:grpSp>
        <p:nvGrpSpPr>
          <p:cNvPr id="11" name="Group 10">
            <a:extLst>
              <a:ext uri="{FF2B5EF4-FFF2-40B4-BE49-F238E27FC236}">
                <a16:creationId xmlns:a16="http://schemas.microsoft.com/office/drawing/2014/main" id="{A56B2008-9096-DB3D-BC9A-BEA39AFE5C79}"/>
              </a:ext>
            </a:extLst>
          </p:cNvPr>
          <p:cNvGrpSpPr/>
          <p:nvPr/>
        </p:nvGrpSpPr>
        <p:grpSpPr>
          <a:xfrm>
            <a:off x="5602868" y="5056121"/>
            <a:ext cx="1479071" cy="1216210"/>
            <a:chOff x="5199644" y="5033174"/>
            <a:chExt cx="1479071" cy="1216210"/>
          </a:xfrm>
        </p:grpSpPr>
        <p:pic>
          <p:nvPicPr>
            <p:cNvPr id="12" name="Picture 11" descr="A picture containing person, nail, finger, thumb&#10;&#10;Description automatically generated">
              <a:extLst>
                <a:ext uri="{FF2B5EF4-FFF2-40B4-BE49-F238E27FC236}">
                  <a16:creationId xmlns:a16="http://schemas.microsoft.com/office/drawing/2014/main" id="{AFC671FE-B0EC-BD97-D900-8E88658296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99644" y="5033174"/>
              <a:ext cx="1193599" cy="1193599"/>
            </a:xfrm>
            <a:prstGeom prst="rect">
              <a:avLst/>
            </a:prstGeom>
          </p:spPr>
        </p:pic>
        <p:sp>
          <p:nvSpPr>
            <p:cNvPr id="13" name="TextBox 12">
              <a:extLst>
                <a:ext uri="{FF2B5EF4-FFF2-40B4-BE49-F238E27FC236}">
                  <a16:creationId xmlns:a16="http://schemas.microsoft.com/office/drawing/2014/main" id="{FEB7F09A-7B17-6ACB-1DEA-1A2327AABFEA}"/>
                </a:ext>
              </a:extLst>
            </p:cNvPr>
            <p:cNvSpPr txBox="1"/>
            <p:nvPr/>
          </p:nvSpPr>
          <p:spPr>
            <a:xfrm>
              <a:off x="5374700" y="5910830"/>
              <a:ext cx="1304015" cy="338554"/>
            </a:xfrm>
            <a:prstGeom prst="rect">
              <a:avLst/>
            </a:prstGeom>
            <a:noFill/>
          </p:spPr>
          <p:txBody>
            <a:bodyPr wrap="square">
              <a:spAutoFit/>
            </a:bodyPr>
            <a:lstStyle/>
            <a:p>
              <a:r>
                <a:rPr lang="fi-FI" sz="800" dirty="0"/>
                <a:t>Papunet CC0 2023 github.com.-</a:t>
              </a:r>
              <a:r>
                <a:rPr lang="fi-FI" sz="800" dirty="0" err="1"/>
                <a:t>jehna</a:t>
              </a:r>
              <a:endParaRPr lang="fi-FI" sz="800" dirty="0"/>
            </a:p>
          </p:txBody>
        </p:sp>
      </p:grpSp>
      <p:grpSp>
        <p:nvGrpSpPr>
          <p:cNvPr id="14" name="Group 13">
            <a:extLst>
              <a:ext uri="{FF2B5EF4-FFF2-40B4-BE49-F238E27FC236}">
                <a16:creationId xmlns:a16="http://schemas.microsoft.com/office/drawing/2014/main" id="{09480E77-6507-F417-3ECE-4DD7AAB1FE39}"/>
              </a:ext>
            </a:extLst>
          </p:cNvPr>
          <p:cNvGrpSpPr/>
          <p:nvPr/>
        </p:nvGrpSpPr>
        <p:grpSpPr>
          <a:xfrm>
            <a:off x="7440661" y="5031157"/>
            <a:ext cx="1710895" cy="1241174"/>
            <a:chOff x="6847076" y="5031157"/>
            <a:chExt cx="1647020" cy="1218227"/>
          </a:xfrm>
        </p:grpSpPr>
        <p:pic>
          <p:nvPicPr>
            <p:cNvPr id="15" name="Picture 14" descr="A person using a scale in a grocery store&#10;&#10;Description automatically generated with low confidence">
              <a:extLst>
                <a:ext uri="{FF2B5EF4-FFF2-40B4-BE49-F238E27FC236}">
                  <a16:creationId xmlns:a16="http://schemas.microsoft.com/office/drawing/2014/main" id="{DE982080-8422-BD30-E513-8E4E32432D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47076" y="5031157"/>
              <a:ext cx="1594121" cy="1195591"/>
            </a:xfrm>
            <a:prstGeom prst="rect">
              <a:avLst/>
            </a:prstGeom>
          </p:spPr>
        </p:pic>
        <p:sp>
          <p:nvSpPr>
            <p:cNvPr id="16" name="TextBox 15">
              <a:extLst>
                <a:ext uri="{FF2B5EF4-FFF2-40B4-BE49-F238E27FC236}">
                  <a16:creationId xmlns:a16="http://schemas.microsoft.com/office/drawing/2014/main" id="{19580D4A-E0BA-5AB1-E4DF-A9CD83F1C948}"/>
                </a:ext>
              </a:extLst>
            </p:cNvPr>
            <p:cNvSpPr txBox="1"/>
            <p:nvPr/>
          </p:nvSpPr>
          <p:spPr>
            <a:xfrm>
              <a:off x="7536243" y="5910830"/>
              <a:ext cx="957853" cy="338554"/>
            </a:xfrm>
            <a:prstGeom prst="rect">
              <a:avLst/>
            </a:prstGeom>
            <a:noFill/>
          </p:spPr>
          <p:txBody>
            <a:bodyPr wrap="square">
              <a:spAutoFit/>
            </a:bodyPr>
            <a:lstStyle/>
            <a:p>
              <a:r>
                <a:rPr lang="fi-FI" sz="800" dirty="0">
                  <a:solidFill>
                    <a:schemeClr val="bg1"/>
                  </a:solidFill>
                </a:rPr>
                <a:t>Papunet CC0 2023 </a:t>
              </a:r>
              <a:r>
                <a:rPr lang="fi-FI" sz="800" dirty="0" err="1">
                  <a:solidFill>
                    <a:schemeClr val="bg1"/>
                  </a:solidFill>
                </a:rPr>
                <a:t>Annakaisa</a:t>
              </a:r>
              <a:r>
                <a:rPr lang="fi-FI" sz="800" dirty="0">
                  <a:solidFill>
                    <a:schemeClr val="bg1"/>
                  </a:solidFill>
                </a:rPr>
                <a:t> Ojanen</a:t>
              </a:r>
            </a:p>
          </p:txBody>
        </p:sp>
      </p:grpSp>
      <p:sp>
        <p:nvSpPr>
          <p:cNvPr id="17" name="TextBox 16">
            <a:extLst>
              <a:ext uri="{FF2B5EF4-FFF2-40B4-BE49-F238E27FC236}">
                <a16:creationId xmlns:a16="http://schemas.microsoft.com/office/drawing/2014/main" id="{3B1C9C2C-035C-BDD1-A189-F00A914E4124}"/>
              </a:ext>
            </a:extLst>
          </p:cNvPr>
          <p:cNvSpPr txBox="1"/>
          <p:nvPr/>
        </p:nvSpPr>
        <p:spPr>
          <a:xfrm>
            <a:off x="10473222" y="5787604"/>
            <a:ext cx="979884" cy="461665"/>
          </a:xfrm>
          <a:prstGeom prst="rect">
            <a:avLst/>
          </a:prstGeom>
          <a:noFill/>
        </p:spPr>
        <p:txBody>
          <a:bodyPr wrap="square">
            <a:spAutoFit/>
          </a:bodyPr>
          <a:lstStyle/>
          <a:p>
            <a:r>
              <a:rPr lang="fi-FI" sz="800" dirty="0">
                <a:solidFill>
                  <a:schemeClr val="bg1"/>
                </a:solidFill>
              </a:rPr>
              <a:t>Papunet CC0 2023 Tiina Huttunen - Markus Paloheimo</a:t>
            </a:r>
          </a:p>
        </p:txBody>
      </p:sp>
    </p:spTree>
    <p:extLst>
      <p:ext uri="{BB962C8B-B14F-4D97-AF65-F5344CB8AC3E}">
        <p14:creationId xmlns:p14="http://schemas.microsoft.com/office/powerpoint/2010/main" val="412276092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fi-FI" dirty="0"/>
              <a:t>Ympäristömerkit</a:t>
            </a:r>
            <a:endParaRPr dirty="0"/>
          </a:p>
        </p:txBody>
      </p:sp>
      <p:sp>
        <p:nvSpPr>
          <p:cNvPr id="131" name="Google Shape;13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fi-FI" dirty="0"/>
              <a:t>Ympäristömerkit kertovat, että tuote on valmistettu eettisesti.</a:t>
            </a:r>
            <a:endParaRPr dirty="0"/>
          </a:p>
          <a:p>
            <a:pPr marL="0" lvl="0" indent="0" algn="l" rtl="0">
              <a:lnSpc>
                <a:spcPct val="90000"/>
              </a:lnSpc>
              <a:spcBef>
                <a:spcPts val="1000"/>
              </a:spcBef>
              <a:spcAft>
                <a:spcPts val="0"/>
              </a:spcAft>
              <a:buClr>
                <a:schemeClr val="dk1"/>
              </a:buClr>
              <a:buSzPts val="1800"/>
              <a:buNone/>
            </a:pPr>
            <a:r>
              <a:rPr lang="fi-FI" sz="1800" u="sng" dirty="0">
                <a:solidFill>
                  <a:schemeClr val="hlink"/>
                </a:solidFill>
                <a:hlinkClick r:id="rId3"/>
              </a:rPr>
              <a:t>https://www.martat.fi/marttakoulu/kodinhoito/merkit-apuna/</a:t>
            </a:r>
            <a:r>
              <a:rPr lang="fi-FI" sz="1800" dirty="0"/>
              <a:t> </a:t>
            </a:r>
            <a:endParaRPr lang="fi-FI" dirty="0"/>
          </a:p>
          <a:p>
            <a:pPr marL="228600" lvl="0" indent="-114300" algn="l" rtl="0">
              <a:lnSpc>
                <a:spcPct val="90000"/>
              </a:lnSpc>
              <a:spcBef>
                <a:spcPts val="1000"/>
              </a:spcBef>
              <a:spcAft>
                <a:spcPts val="0"/>
              </a:spcAft>
              <a:buClr>
                <a:schemeClr val="dk1"/>
              </a:buClr>
              <a:buSzPts val="1800"/>
              <a:buNone/>
            </a:pPr>
            <a:endParaRPr sz="1800" dirty="0"/>
          </a:p>
          <a:p>
            <a:pPr marL="0" lvl="0" indent="0" algn="l" rtl="0">
              <a:lnSpc>
                <a:spcPct val="90000"/>
              </a:lnSpc>
              <a:spcBef>
                <a:spcPts val="1000"/>
              </a:spcBef>
              <a:spcAft>
                <a:spcPts val="0"/>
              </a:spcAft>
              <a:buClr>
                <a:schemeClr val="dk1"/>
              </a:buClr>
              <a:buSzPts val="1800"/>
              <a:buNone/>
            </a:pPr>
            <a:endParaRPr sz="1800" dirty="0"/>
          </a:p>
        </p:txBody>
      </p:sp>
      <p:pic>
        <p:nvPicPr>
          <p:cNvPr id="133" name="Google Shape;133;p18" descr="https://www.ymparistoosaava.fi/kiinteistonhoitoala/uploadkuvat/Joutsen.jpg"/>
          <p:cNvPicPr preferRelativeResize="0"/>
          <p:nvPr/>
        </p:nvPicPr>
        <p:blipFill rotWithShape="1">
          <a:blip r:embed="rId4">
            <a:alphaModFix/>
          </a:blip>
          <a:srcRect/>
          <a:stretch/>
        </p:blipFill>
        <p:spPr>
          <a:xfrm>
            <a:off x="6637231" y="4624440"/>
            <a:ext cx="1253359" cy="1405573"/>
          </a:xfrm>
          <a:prstGeom prst="rect">
            <a:avLst/>
          </a:prstGeom>
          <a:noFill/>
          <a:ln>
            <a:noFill/>
          </a:ln>
        </p:spPr>
      </p:pic>
      <p:pic>
        <p:nvPicPr>
          <p:cNvPr id="134" name="Google Shape;134;p18" descr="https://www.ymparistoosaava.fi/kiinteistonhoitoala/uploadkuvat/luomu-suomi.gif"/>
          <p:cNvPicPr preferRelativeResize="0"/>
          <p:nvPr/>
        </p:nvPicPr>
        <p:blipFill rotWithShape="1">
          <a:blip r:embed="rId5">
            <a:alphaModFix/>
          </a:blip>
          <a:srcRect/>
          <a:stretch/>
        </p:blipFill>
        <p:spPr>
          <a:xfrm>
            <a:off x="551352" y="4833303"/>
            <a:ext cx="1371600" cy="1343660"/>
          </a:xfrm>
          <a:prstGeom prst="rect">
            <a:avLst/>
          </a:prstGeom>
          <a:noFill/>
          <a:ln>
            <a:noFill/>
          </a:ln>
        </p:spPr>
      </p:pic>
      <p:pic>
        <p:nvPicPr>
          <p:cNvPr id="135" name="Google Shape;135;p18" descr="https://www.ymparistoosaava.fi/kiinteistonhoitoala/uploadkuvat/EU_Luomumerkki.jpg"/>
          <p:cNvPicPr preferRelativeResize="0"/>
          <p:nvPr/>
        </p:nvPicPr>
        <p:blipFill rotWithShape="1">
          <a:blip r:embed="rId6">
            <a:alphaModFix/>
          </a:blip>
          <a:srcRect/>
          <a:stretch/>
        </p:blipFill>
        <p:spPr>
          <a:xfrm>
            <a:off x="3545534" y="5149850"/>
            <a:ext cx="1019810" cy="710565"/>
          </a:xfrm>
          <a:prstGeom prst="rect">
            <a:avLst/>
          </a:prstGeom>
          <a:noFill/>
          <a:ln>
            <a:noFill/>
          </a:ln>
        </p:spPr>
      </p:pic>
      <p:pic>
        <p:nvPicPr>
          <p:cNvPr id="136" name="Google Shape;136;p18" descr="https://www.ymparistoosaava.fi/kiinteistonhoitoala/uploadkuvat/leppakerttu.jpg"/>
          <p:cNvPicPr preferRelativeResize="0"/>
          <p:nvPr/>
        </p:nvPicPr>
        <p:blipFill rotWithShape="1">
          <a:blip r:embed="rId7">
            <a:alphaModFix/>
          </a:blip>
          <a:srcRect/>
          <a:stretch/>
        </p:blipFill>
        <p:spPr>
          <a:xfrm>
            <a:off x="1922952" y="3544500"/>
            <a:ext cx="1350645" cy="1350645"/>
          </a:xfrm>
          <a:prstGeom prst="rect">
            <a:avLst/>
          </a:prstGeom>
          <a:noFill/>
          <a:ln>
            <a:noFill/>
          </a:ln>
        </p:spPr>
      </p:pic>
      <p:pic>
        <p:nvPicPr>
          <p:cNvPr id="138" name="Google Shape;138;p18" descr="https://www.ymparistoosaava.fi/kiinteistonhoitoala/uploadkuvat/Kylmalaite_energiamerkinta.jpg"/>
          <p:cNvPicPr preferRelativeResize="0"/>
          <p:nvPr/>
        </p:nvPicPr>
        <p:blipFill rotWithShape="1">
          <a:blip r:embed="rId8">
            <a:alphaModFix/>
          </a:blip>
          <a:srcRect/>
          <a:stretch/>
        </p:blipFill>
        <p:spPr>
          <a:xfrm>
            <a:off x="10245648" y="3594418"/>
            <a:ext cx="1216660" cy="2477770"/>
          </a:xfrm>
          <a:prstGeom prst="rect">
            <a:avLst/>
          </a:prstGeom>
          <a:noFill/>
          <a:ln>
            <a:noFill/>
          </a:ln>
        </p:spPr>
      </p:pic>
      <p:pic>
        <p:nvPicPr>
          <p:cNvPr id="139" name="Google Shape;139;p18" descr="https://www.ymparistoosaava.fi/kiinteistonhoitoala/uploadkuvat/Reilu_kauppa.png"/>
          <p:cNvPicPr preferRelativeResize="0"/>
          <p:nvPr/>
        </p:nvPicPr>
        <p:blipFill rotWithShape="1">
          <a:blip r:embed="rId9">
            <a:alphaModFix/>
          </a:blip>
          <a:srcRect/>
          <a:stretch/>
        </p:blipFill>
        <p:spPr>
          <a:xfrm>
            <a:off x="4912375" y="3509435"/>
            <a:ext cx="1091565" cy="1666875"/>
          </a:xfrm>
          <a:prstGeom prst="rect">
            <a:avLst/>
          </a:prstGeom>
          <a:noFill/>
          <a:ln>
            <a:noFill/>
          </a:ln>
        </p:spPr>
      </p:pic>
      <p:pic>
        <p:nvPicPr>
          <p:cNvPr id="2" name="Kuva 5">
            <a:extLst>
              <a:ext uri="{FF2B5EF4-FFF2-40B4-BE49-F238E27FC236}">
                <a16:creationId xmlns:a16="http://schemas.microsoft.com/office/drawing/2014/main" id="{44A52DFA-E099-C187-654A-DEF3E74D6D94}"/>
              </a:ext>
            </a:extLst>
          </p:cNvPr>
          <p:cNvPicPr>
            <a:picLocks noChangeAspect="1"/>
          </p:cNvPicPr>
          <p:nvPr/>
        </p:nvPicPr>
        <p:blipFill>
          <a:blip r:embed="rId10"/>
          <a:stretch>
            <a:fillRect/>
          </a:stretch>
        </p:blipFill>
        <p:spPr>
          <a:xfrm>
            <a:off x="8358997" y="3400672"/>
            <a:ext cx="1453515" cy="1453515"/>
          </a:xfrm>
          <a:prstGeom prst="rect">
            <a:avLst/>
          </a:prstGeo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DC7E000-3FA9-02A8-DF67-A7DA52DF2347}"/>
              </a:ext>
            </a:extLst>
          </p:cNvPr>
          <p:cNvSpPr>
            <a:spLocks noGrp="1"/>
          </p:cNvSpPr>
          <p:nvPr>
            <p:ph type="title"/>
          </p:nvPr>
        </p:nvSpPr>
        <p:spPr/>
        <p:txBody>
          <a:bodyPr/>
          <a:lstStyle/>
          <a:p>
            <a:r>
              <a:rPr lang="fi-FI"/>
              <a:t>Ympäristömerkkejä</a:t>
            </a:r>
          </a:p>
        </p:txBody>
      </p:sp>
      <p:pic>
        <p:nvPicPr>
          <p:cNvPr id="4" name="Sisällön paikkamerkki 3">
            <a:extLst>
              <a:ext uri="{FF2B5EF4-FFF2-40B4-BE49-F238E27FC236}">
                <a16:creationId xmlns:a16="http://schemas.microsoft.com/office/drawing/2014/main" id="{D25C305D-D94B-7BB5-30AD-9233B623C5C4}"/>
              </a:ext>
            </a:extLst>
          </p:cNvPr>
          <p:cNvPicPr>
            <a:picLocks noGrp="1" noChangeAspect="1"/>
          </p:cNvPicPr>
          <p:nvPr>
            <p:ph idx="1"/>
          </p:nvPr>
        </p:nvPicPr>
        <p:blipFill>
          <a:blip r:embed="rId2"/>
          <a:stretch>
            <a:fillRect/>
          </a:stretch>
        </p:blipFill>
        <p:spPr>
          <a:xfrm>
            <a:off x="772845" y="2092897"/>
            <a:ext cx="1581150" cy="1571625"/>
          </a:xfrm>
          <a:prstGeom prst="rect">
            <a:avLst/>
          </a:prstGeom>
        </p:spPr>
      </p:pic>
      <p:pic>
        <p:nvPicPr>
          <p:cNvPr id="6" name="Kuva 5">
            <a:extLst>
              <a:ext uri="{FF2B5EF4-FFF2-40B4-BE49-F238E27FC236}">
                <a16:creationId xmlns:a16="http://schemas.microsoft.com/office/drawing/2014/main" id="{08109D10-3F4D-C4CF-1F78-E2984F1487AA}"/>
              </a:ext>
            </a:extLst>
          </p:cNvPr>
          <p:cNvPicPr>
            <a:picLocks noChangeAspect="1"/>
          </p:cNvPicPr>
          <p:nvPr/>
        </p:nvPicPr>
        <p:blipFill>
          <a:blip r:embed="rId3"/>
          <a:stretch>
            <a:fillRect/>
          </a:stretch>
        </p:blipFill>
        <p:spPr>
          <a:xfrm>
            <a:off x="2809874" y="2092897"/>
            <a:ext cx="1638300" cy="1638300"/>
          </a:xfrm>
          <a:prstGeom prst="rect">
            <a:avLst/>
          </a:prstGeom>
        </p:spPr>
      </p:pic>
      <p:pic>
        <p:nvPicPr>
          <p:cNvPr id="7" name="Kuva 6">
            <a:extLst>
              <a:ext uri="{FF2B5EF4-FFF2-40B4-BE49-F238E27FC236}">
                <a16:creationId xmlns:a16="http://schemas.microsoft.com/office/drawing/2014/main" id="{BCACED46-EB6B-9DF5-88F5-094D02E57532}"/>
              </a:ext>
            </a:extLst>
          </p:cNvPr>
          <p:cNvPicPr>
            <a:picLocks noChangeAspect="1"/>
          </p:cNvPicPr>
          <p:nvPr/>
        </p:nvPicPr>
        <p:blipFill>
          <a:blip r:embed="rId4"/>
          <a:stretch>
            <a:fillRect/>
          </a:stretch>
        </p:blipFill>
        <p:spPr>
          <a:xfrm>
            <a:off x="9102781" y="2409762"/>
            <a:ext cx="1333500" cy="1333500"/>
          </a:xfrm>
          <a:prstGeom prst="rect">
            <a:avLst/>
          </a:prstGeom>
        </p:spPr>
      </p:pic>
      <p:pic>
        <p:nvPicPr>
          <p:cNvPr id="8" name="Kuva 7">
            <a:extLst>
              <a:ext uri="{FF2B5EF4-FFF2-40B4-BE49-F238E27FC236}">
                <a16:creationId xmlns:a16="http://schemas.microsoft.com/office/drawing/2014/main" id="{4F7E678A-789F-886F-336A-4CFE5521F349}"/>
              </a:ext>
            </a:extLst>
          </p:cNvPr>
          <p:cNvPicPr>
            <a:picLocks noChangeAspect="1"/>
          </p:cNvPicPr>
          <p:nvPr/>
        </p:nvPicPr>
        <p:blipFill>
          <a:blip r:embed="rId5"/>
          <a:stretch>
            <a:fillRect/>
          </a:stretch>
        </p:blipFill>
        <p:spPr>
          <a:xfrm>
            <a:off x="7183574" y="2276037"/>
            <a:ext cx="1428750" cy="1485900"/>
          </a:xfrm>
          <a:prstGeom prst="rect">
            <a:avLst/>
          </a:prstGeom>
        </p:spPr>
      </p:pic>
      <p:pic>
        <p:nvPicPr>
          <p:cNvPr id="9" name="Kuva 8">
            <a:extLst>
              <a:ext uri="{FF2B5EF4-FFF2-40B4-BE49-F238E27FC236}">
                <a16:creationId xmlns:a16="http://schemas.microsoft.com/office/drawing/2014/main" id="{2B19DF9E-3283-188B-574A-BE8C7BC236A8}"/>
              </a:ext>
            </a:extLst>
          </p:cNvPr>
          <p:cNvPicPr>
            <a:picLocks noChangeAspect="1"/>
          </p:cNvPicPr>
          <p:nvPr/>
        </p:nvPicPr>
        <p:blipFill>
          <a:blip r:embed="rId6"/>
          <a:stretch>
            <a:fillRect/>
          </a:stretch>
        </p:blipFill>
        <p:spPr>
          <a:xfrm>
            <a:off x="4815840" y="2354263"/>
            <a:ext cx="1676400" cy="1114425"/>
          </a:xfrm>
          <a:prstGeom prst="rect">
            <a:avLst/>
          </a:prstGeom>
        </p:spPr>
      </p:pic>
      <p:pic>
        <p:nvPicPr>
          <p:cNvPr id="10" name="Kuva 9">
            <a:extLst>
              <a:ext uri="{FF2B5EF4-FFF2-40B4-BE49-F238E27FC236}">
                <a16:creationId xmlns:a16="http://schemas.microsoft.com/office/drawing/2014/main" id="{D6A23FDB-773D-4585-0C95-FBD28BAC2DA9}"/>
              </a:ext>
            </a:extLst>
          </p:cNvPr>
          <p:cNvPicPr>
            <a:picLocks noChangeAspect="1"/>
          </p:cNvPicPr>
          <p:nvPr/>
        </p:nvPicPr>
        <p:blipFill>
          <a:blip r:embed="rId7"/>
          <a:stretch>
            <a:fillRect/>
          </a:stretch>
        </p:blipFill>
        <p:spPr>
          <a:xfrm>
            <a:off x="794384" y="4356545"/>
            <a:ext cx="1466850" cy="733425"/>
          </a:xfrm>
          <a:prstGeom prst="rect">
            <a:avLst/>
          </a:prstGeom>
        </p:spPr>
      </p:pic>
      <p:pic>
        <p:nvPicPr>
          <p:cNvPr id="11" name="Kuva 10">
            <a:extLst>
              <a:ext uri="{FF2B5EF4-FFF2-40B4-BE49-F238E27FC236}">
                <a16:creationId xmlns:a16="http://schemas.microsoft.com/office/drawing/2014/main" id="{D7DB5318-7526-214C-F9F0-34BEB59F5F46}"/>
              </a:ext>
            </a:extLst>
          </p:cNvPr>
          <p:cNvPicPr>
            <a:picLocks noChangeAspect="1"/>
          </p:cNvPicPr>
          <p:nvPr/>
        </p:nvPicPr>
        <p:blipFill>
          <a:blip r:embed="rId8"/>
          <a:stretch>
            <a:fillRect/>
          </a:stretch>
        </p:blipFill>
        <p:spPr>
          <a:xfrm>
            <a:off x="2995612" y="4356545"/>
            <a:ext cx="1266825" cy="942975"/>
          </a:xfrm>
          <a:prstGeom prst="rect">
            <a:avLst/>
          </a:prstGeom>
        </p:spPr>
      </p:pic>
      <p:pic>
        <p:nvPicPr>
          <p:cNvPr id="12" name="Kuva 11">
            <a:extLst>
              <a:ext uri="{FF2B5EF4-FFF2-40B4-BE49-F238E27FC236}">
                <a16:creationId xmlns:a16="http://schemas.microsoft.com/office/drawing/2014/main" id="{CC687B15-9DA8-0C32-60EB-DC377FF2F766}"/>
              </a:ext>
            </a:extLst>
          </p:cNvPr>
          <p:cNvPicPr>
            <a:picLocks noChangeAspect="1"/>
          </p:cNvPicPr>
          <p:nvPr/>
        </p:nvPicPr>
        <p:blipFill>
          <a:blip r:embed="rId9"/>
          <a:stretch>
            <a:fillRect/>
          </a:stretch>
        </p:blipFill>
        <p:spPr>
          <a:xfrm>
            <a:off x="4996815" y="4222053"/>
            <a:ext cx="1314450" cy="1076325"/>
          </a:xfrm>
          <a:prstGeom prst="rect">
            <a:avLst/>
          </a:prstGeom>
        </p:spPr>
      </p:pic>
      <p:pic>
        <p:nvPicPr>
          <p:cNvPr id="13" name="Kuva 12">
            <a:extLst>
              <a:ext uri="{FF2B5EF4-FFF2-40B4-BE49-F238E27FC236}">
                <a16:creationId xmlns:a16="http://schemas.microsoft.com/office/drawing/2014/main" id="{725F27D4-9B6C-3A89-09EF-9454CB71669E}"/>
              </a:ext>
            </a:extLst>
          </p:cNvPr>
          <p:cNvPicPr>
            <a:picLocks noChangeAspect="1"/>
          </p:cNvPicPr>
          <p:nvPr/>
        </p:nvPicPr>
        <p:blipFill>
          <a:blip r:embed="rId10"/>
          <a:stretch>
            <a:fillRect/>
          </a:stretch>
        </p:blipFill>
        <p:spPr>
          <a:xfrm>
            <a:off x="7278824" y="4060128"/>
            <a:ext cx="1238250" cy="1238250"/>
          </a:xfrm>
          <a:prstGeom prst="rect">
            <a:avLst/>
          </a:prstGeom>
        </p:spPr>
      </p:pic>
      <p:pic>
        <p:nvPicPr>
          <p:cNvPr id="14" name="Kuva 13">
            <a:extLst>
              <a:ext uri="{FF2B5EF4-FFF2-40B4-BE49-F238E27FC236}">
                <a16:creationId xmlns:a16="http://schemas.microsoft.com/office/drawing/2014/main" id="{0D4BD520-F52B-BBD2-D532-6984FB7D5327}"/>
              </a:ext>
            </a:extLst>
          </p:cNvPr>
          <p:cNvPicPr>
            <a:picLocks noChangeAspect="1"/>
          </p:cNvPicPr>
          <p:nvPr/>
        </p:nvPicPr>
        <p:blipFill rotWithShape="1">
          <a:blip r:embed="rId11"/>
          <a:srcRect r="11661"/>
          <a:stretch/>
        </p:blipFill>
        <p:spPr>
          <a:xfrm>
            <a:off x="9562419" y="4147201"/>
            <a:ext cx="1747725" cy="1998217"/>
          </a:xfrm>
          <a:prstGeom prst="rect">
            <a:avLst/>
          </a:prstGeom>
        </p:spPr>
      </p:pic>
      <p:pic>
        <p:nvPicPr>
          <p:cNvPr id="15" name="Kuva 14">
            <a:extLst>
              <a:ext uri="{FF2B5EF4-FFF2-40B4-BE49-F238E27FC236}">
                <a16:creationId xmlns:a16="http://schemas.microsoft.com/office/drawing/2014/main" id="{4DEBF69D-3CDB-5219-E803-18BEBFBB6CBF}"/>
              </a:ext>
            </a:extLst>
          </p:cNvPr>
          <p:cNvPicPr>
            <a:picLocks noChangeAspect="1"/>
          </p:cNvPicPr>
          <p:nvPr/>
        </p:nvPicPr>
        <p:blipFill>
          <a:blip r:embed="rId12"/>
          <a:stretch>
            <a:fillRect/>
          </a:stretch>
        </p:blipFill>
        <p:spPr>
          <a:xfrm>
            <a:off x="9910618" y="489198"/>
            <a:ext cx="2132629" cy="1421753"/>
          </a:xfrm>
          <a:prstGeom prst="rect">
            <a:avLst/>
          </a:prstGeom>
        </p:spPr>
      </p:pic>
      <p:pic>
        <p:nvPicPr>
          <p:cNvPr id="16" name="Kuva 15">
            <a:extLst>
              <a:ext uri="{FF2B5EF4-FFF2-40B4-BE49-F238E27FC236}">
                <a16:creationId xmlns:a16="http://schemas.microsoft.com/office/drawing/2014/main" id="{93E8FB87-C174-2927-7EF2-B0A644CC3ADB}"/>
              </a:ext>
            </a:extLst>
          </p:cNvPr>
          <p:cNvPicPr>
            <a:picLocks noChangeAspect="1"/>
          </p:cNvPicPr>
          <p:nvPr/>
        </p:nvPicPr>
        <p:blipFill>
          <a:blip r:embed="rId13"/>
          <a:stretch>
            <a:fillRect/>
          </a:stretch>
        </p:blipFill>
        <p:spPr>
          <a:xfrm>
            <a:off x="8079750" y="489198"/>
            <a:ext cx="1543050" cy="1543050"/>
          </a:xfrm>
          <a:prstGeom prst="rect">
            <a:avLst/>
          </a:prstGeom>
        </p:spPr>
      </p:pic>
      <p:sp>
        <p:nvSpPr>
          <p:cNvPr id="18" name="Tekstiruutu 17">
            <a:extLst>
              <a:ext uri="{FF2B5EF4-FFF2-40B4-BE49-F238E27FC236}">
                <a16:creationId xmlns:a16="http://schemas.microsoft.com/office/drawing/2014/main" id="{578193F6-9762-7EE8-F86E-792D9F95AFE9}"/>
              </a:ext>
            </a:extLst>
          </p:cNvPr>
          <p:cNvSpPr txBox="1"/>
          <p:nvPr/>
        </p:nvSpPr>
        <p:spPr>
          <a:xfrm>
            <a:off x="2606040" y="5862738"/>
            <a:ext cx="6096000" cy="646331"/>
          </a:xfrm>
          <a:prstGeom prst="rect">
            <a:avLst/>
          </a:prstGeom>
          <a:noFill/>
        </p:spPr>
        <p:txBody>
          <a:bodyPr wrap="square">
            <a:spAutoFit/>
          </a:bodyPr>
          <a:lstStyle/>
          <a:p>
            <a:r>
              <a:rPr lang="fi-FI" dirty="0">
                <a:hlinkClick r:id="rId14"/>
              </a:rPr>
              <a:t>https://www.martat.fi/marttakoulu/kodinhoito/merkit-apuna/</a:t>
            </a:r>
            <a:endParaRPr lang="fi-FI" dirty="0"/>
          </a:p>
          <a:p>
            <a:endParaRPr lang="fi-FI" dirty="0"/>
          </a:p>
        </p:txBody>
      </p:sp>
    </p:spTree>
    <p:extLst>
      <p:ext uri="{BB962C8B-B14F-4D97-AF65-F5344CB8AC3E}">
        <p14:creationId xmlns:p14="http://schemas.microsoft.com/office/powerpoint/2010/main" val="379784983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45E62F2-4662-218F-0DE0-72726765BB67}"/>
              </a:ext>
            </a:extLst>
          </p:cNvPr>
          <p:cNvSpPr>
            <a:spLocks noGrp="1"/>
          </p:cNvSpPr>
          <p:nvPr>
            <p:ph type="title"/>
          </p:nvPr>
        </p:nvSpPr>
        <p:spPr>
          <a:xfrm>
            <a:off x="572493" y="238539"/>
            <a:ext cx="11047013" cy="1434415"/>
          </a:xfrm>
        </p:spPr>
        <p:txBody>
          <a:bodyPr vert="horz" lIns="91440" tIns="45720" rIns="91440" bIns="45720" rtlCol="0" anchor="b">
            <a:normAutofit/>
          </a:bodyPr>
          <a:lstStyle/>
          <a:p>
            <a:r>
              <a:rPr lang="en-US" sz="5400"/>
              <a:t>Joutsenmerkki</a:t>
            </a:r>
          </a:p>
        </p:txBody>
      </p:sp>
      <p:pic>
        <p:nvPicPr>
          <p:cNvPr id="6" name="Sisällön paikkamerkki 5" descr="Kuva, joka sisältää kohteen logo, Fontti, Grafiikka, valkoinen&#10;&#10;Kuvaus luotu automaattisesti">
            <a:extLst>
              <a:ext uri="{FF2B5EF4-FFF2-40B4-BE49-F238E27FC236}">
                <a16:creationId xmlns:a16="http://schemas.microsoft.com/office/drawing/2014/main" id="{E189B6A2-86FF-6D1E-7D43-68EF0DCDAD2A}"/>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6455" t="11633" r="20054" b="-2"/>
          <a:stretch/>
        </p:blipFill>
        <p:spPr>
          <a:xfrm>
            <a:off x="381661" y="2266121"/>
            <a:ext cx="3943849" cy="3697357"/>
          </a:xfrm>
          <a:custGeom>
            <a:avLst/>
            <a:gdLst/>
            <a:ahLst/>
            <a:cxnLst/>
            <a:rect l="l" t="t" r="r" b="b"/>
            <a:pathLst>
              <a:path w="3807743" h="6307845">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p:spPr>
      </p:pic>
      <p:sp>
        <p:nvSpPr>
          <p:cNvPr id="4" name="Sisällön paikkamerkki 3">
            <a:extLst>
              <a:ext uri="{FF2B5EF4-FFF2-40B4-BE49-F238E27FC236}">
                <a16:creationId xmlns:a16="http://schemas.microsoft.com/office/drawing/2014/main" id="{74736A6C-FA8C-64E8-D9ED-21EB4057634A}"/>
              </a:ext>
            </a:extLst>
          </p:cNvPr>
          <p:cNvSpPr>
            <a:spLocks noGrp="1"/>
          </p:cNvSpPr>
          <p:nvPr>
            <p:ph sz="half" idx="2"/>
          </p:nvPr>
        </p:nvSpPr>
        <p:spPr>
          <a:xfrm>
            <a:off x="4905954" y="2190585"/>
            <a:ext cx="6713552" cy="4114800"/>
          </a:xfrm>
        </p:spPr>
        <p:txBody>
          <a:bodyPr vert="horz" lIns="91440" tIns="45720" rIns="91440" bIns="45720" rtlCol="0" anchor="t">
            <a:normAutofit lnSpcReduction="10000"/>
          </a:bodyPr>
          <a:lstStyle/>
          <a:p>
            <a:r>
              <a:rPr lang="fi-FI" sz="2400" b="0" i="0" dirty="0">
                <a:solidFill>
                  <a:srgbClr val="2C2A29"/>
                </a:solidFill>
                <a:effectLst/>
                <a:latin typeface="CoreSans"/>
              </a:rPr>
              <a:t>Pohjoismainen ympäristömerkki </a:t>
            </a:r>
          </a:p>
          <a:p>
            <a:r>
              <a:rPr lang="fi-FI" sz="2400" dirty="0">
                <a:solidFill>
                  <a:srgbClr val="2C2A29"/>
                </a:solidFill>
                <a:latin typeface="CoreSans"/>
              </a:rPr>
              <a:t>Monissa tavaroissa, hotelleissa ja palveluissa</a:t>
            </a:r>
            <a:endParaRPr lang="fi-FI" sz="2400" b="0" i="0" dirty="0">
              <a:solidFill>
                <a:srgbClr val="2C2A29"/>
              </a:solidFill>
              <a:effectLst/>
              <a:latin typeface="CoreSans"/>
            </a:endParaRPr>
          </a:p>
          <a:p>
            <a:r>
              <a:rPr lang="fi-FI" sz="2400" b="0" i="0" dirty="0">
                <a:solidFill>
                  <a:srgbClr val="2C2A29"/>
                </a:solidFill>
                <a:effectLst/>
                <a:latin typeface="CoreSans"/>
              </a:rPr>
              <a:t>Se auttaa hillitsemään ilmastonmuutosta</a:t>
            </a:r>
          </a:p>
          <a:p>
            <a:r>
              <a:rPr lang="fi-FI" sz="2400" dirty="0">
                <a:solidFill>
                  <a:srgbClr val="2C2A29"/>
                </a:solidFill>
                <a:latin typeface="CoreSans"/>
              </a:rPr>
              <a:t>Se </a:t>
            </a:r>
            <a:r>
              <a:rPr lang="fi-FI" sz="2400" b="0" i="0" dirty="0">
                <a:solidFill>
                  <a:srgbClr val="2C2A29"/>
                </a:solidFill>
                <a:effectLst/>
                <a:latin typeface="CoreSans"/>
              </a:rPr>
              <a:t>tukee luonnon monimuotoisuuden säilyttämistä</a:t>
            </a:r>
          </a:p>
          <a:p>
            <a:r>
              <a:rPr lang="fi-FI" sz="2400" dirty="0">
                <a:solidFill>
                  <a:srgbClr val="2C2A29"/>
                </a:solidFill>
                <a:latin typeface="CoreSans"/>
              </a:rPr>
              <a:t>se</a:t>
            </a:r>
            <a:r>
              <a:rPr lang="fi-FI" sz="2400" b="0" i="0" dirty="0">
                <a:solidFill>
                  <a:srgbClr val="2C2A29"/>
                </a:solidFill>
                <a:effectLst/>
                <a:latin typeface="CoreSans"/>
              </a:rPr>
              <a:t> edistää resurssitehokkuutta ja kiertotaloutta. </a:t>
            </a:r>
          </a:p>
          <a:p>
            <a:r>
              <a:rPr lang="fi-FI" sz="2400" b="0" i="0" dirty="0">
                <a:solidFill>
                  <a:srgbClr val="2C2A29"/>
                </a:solidFill>
                <a:effectLst/>
                <a:latin typeface="CoreSans"/>
              </a:rPr>
              <a:t>Ympäristön lisäksi kemikaaleihin ja terveyteen liittyvät vaatimukset ovat tärkeitä</a:t>
            </a:r>
          </a:p>
          <a:p>
            <a:r>
              <a:rPr lang="fi-FI" sz="2400" b="0" i="0" dirty="0">
                <a:solidFill>
                  <a:srgbClr val="2C2A29"/>
                </a:solidFill>
                <a:effectLst/>
                <a:latin typeface="CoreSans"/>
              </a:rPr>
              <a:t>Tehtävä: Mene kauppaan ja etsi ainakin 5 Joutsenmerkki tavaraa tai palvelua</a:t>
            </a:r>
            <a:endParaRPr lang="en-US" sz="2400" b="0" i="0" dirty="0">
              <a:effectLst/>
            </a:endParaRPr>
          </a:p>
        </p:txBody>
      </p:sp>
    </p:spTree>
    <p:extLst>
      <p:ext uri="{BB962C8B-B14F-4D97-AF65-F5344CB8AC3E}">
        <p14:creationId xmlns:p14="http://schemas.microsoft.com/office/powerpoint/2010/main" val="380566792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FBCDC70-19AC-62FF-A1B6-5DB4A9329A01}"/>
              </a:ext>
            </a:extLst>
          </p:cNvPr>
          <p:cNvSpPr>
            <a:spLocks noGrp="1"/>
          </p:cNvSpPr>
          <p:nvPr>
            <p:ph type="title"/>
          </p:nvPr>
        </p:nvSpPr>
        <p:spPr/>
        <p:txBody>
          <a:bodyPr/>
          <a:lstStyle/>
          <a:p>
            <a:r>
              <a:rPr lang="fi-FI" dirty="0"/>
              <a:t>Reilun kaupan merkki</a:t>
            </a:r>
          </a:p>
        </p:txBody>
      </p:sp>
      <p:pic>
        <p:nvPicPr>
          <p:cNvPr id="6" name="Sisällön paikkamerkki 5" descr="Kuva, joka sisältää kohteen Grafiikka, teksti, graafinen suunnittelu, Fontti&#10;&#10;Kuvaus luotu automaattisesti">
            <a:extLst>
              <a:ext uri="{FF2B5EF4-FFF2-40B4-BE49-F238E27FC236}">
                <a16:creationId xmlns:a16="http://schemas.microsoft.com/office/drawing/2014/main" id="{A9FFD474-11F2-E1EB-AFFF-0CDECE194CB8}"/>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475209" y="2031978"/>
            <a:ext cx="2865292" cy="3327202"/>
          </a:xfrm>
        </p:spPr>
      </p:pic>
      <p:sp>
        <p:nvSpPr>
          <p:cNvPr id="4" name="Sisällön paikkamerkki 3">
            <a:extLst>
              <a:ext uri="{FF2B5EF4-FFF2-40B4-BE49-F238E27FC236}">
                <a16:creationId xmlns:a16="http://schemas.microsoft.com/office/drawing/2014/main" id="{9778D052-AECA-5E78-8202-049CAA9FC187}"/>
              </a:ext>
            </a:extLst>
          </p:cNvPr>
          <p:cNvSpPr>
            <a:spLocks noGrp="1"/>
          </p:cNvSpPr>
          <p:nvPr>
            <p:ph sz="half" idx="2"/>
          </p:nvPr>
        </p:nvSpPr>
        <p:spPr>
          <a:xfrm>
            <a:off x="4683319" y="2031978"/>
            <a:ext cx="6861976" cy="3628970"/>
          </a:xfrm>
        </p:spPr>
        <p:txBody>
          <a:bodyPr>
            <a:normAutofit fontScale="92500" lnSpcReduction="10000"/>
          </a:bodyPr>
          <a:lstStyle/>
          <a:p>
            <a:r>
              <a:rPr lang="fi-FI" b="0" i="0" dirty="0">
                <a:solidFill>
                  <a:srgbClr val="1E1E1E"/>
                </a:solidFill>
                <a:effectLst/>
                <a:latin typeface="Exo 2"/>
              </a:rPr>
              <a:t>Reilu: tasapuolisuus, ystävällisyys ja huomioi jokaisen. Se on oikein kaikkia kohtaan.</a:t>
            </a:r>
          </a:p>
          <a:p>
            <a:r>
              <a:rPr lang="fi-FI" b="0" i="0" dirty="0">
                <a:solidFill>
                  <a:srgbClr val="1E1E1E"/>
                </a:solidFill>
                <a:effectLst/>
                <a:latin typeface="Exo 2"/>
              </a:rPr>
              <a:t>Reilu kauppa otta</a:t>
            </a:r>
            <a:r>
              <a:rPr lang="fi-FI" dirty="0">
                <a:solidFill>
                  <a:srgbClr val="1E1E1E"/>
                </a:solidFill>
                <a:latin typeface="Exo 2"/>
              </a:rPr>
              <a:t>a huomioon ympäristön ja ihmisoikeudet.</a:t>
            </a:r>
          </a:p>
          <a:p>
            <a:r>
              <a:rPr lang="fi-FI" dirty="0">
                <a:solidFill>
                  <a:srgbClr val="1E1E1E"/>
                </a:solidFill>
                <a:latin typeface="Exo 2"/>
              </a:rPr>
              <a:t>Työntekijöille maksetaan reilua palkkaa, eikä lapsityövoimaa käytetä. </a:t>
            </a:r>
          </a:p>
          <a:p>
            <a:r>
              <a:rPr lang="fi-FI" dirty="0">
                <a:solidFill>
                  <a:srgbClr val="1E1E1E"/>
                </a:solidFill>
                <a:latin typeface="Exo 2"/>
              </a:rPr>
              <a:t>Se </a:t>
            </a:r>
            <a:r>
              <a:rPr lang="fi-FI" b="0" i="0" dirty="0">
                <a:solidFill>
                  <a:srgbClr val="1E1E1E"/>
                </a:solidFill>
                <a:effectLst/>
                <a:latin typeface="Exo 2"/>
              </a:rPr>
              <a:t>kehittää kaupankäyntiä reilummaksi.</a:t>
            </a:r>
          </a:p>
          <a:p>
            <a:r>
              <a:rPr lang="fi-FI" dirty="0">
                <a:solidFill>
                  <a:srgbClr val="1E1E1E"/>
                </a:solidFill>
                <a:latin typeface="Exo 2"/>
              </a:rPr>
              <a:t>Tuotteet on merkitty tällä logolla.</a:t>
            </a:r>
            <a:r>
              <a:rPr lang="fi-FI" b="0" i="0" dirty="0">
                <a:solidFill>
                  <a:srgbClr val="1E1E1E"/>
                </a:solidFill>
                <a:effectLst/>
                <a:latin typeface="Exo 2"/>
              </a:rPr>
              <a:t> </a:t>
            </a:r>
            <a:endParaRPr lang="fi-FI" b="0" i="0" dirty="0">
              <a:solidFill>
                <a:srgbClr val="000000"/>
              </a:solidFill>
              <a:effectLst/>
              <a:latin typeface="Exo 2"/>
            </a:endParaRPr>
          </a:p>
        </p:txBody>
      </p:sp>
    </p:spTree>
    <p:extLst>
      <p:ext uri="{BB962C8B-B14F-4D97-AF65-F5344CB8AC3E}">
        <p14:creationId xmlns:p14="http://schemas.microsoft.com/office/powerpoint/2010/main" val="4101259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4142A29-215B-29A7-5CAF-F67D7E6B6C86}"/>
              </a:ext>
            </a:extLst>
          </p:cNvPr>
          <p:cNvSpPr>
            <a:spLocks noGrp="1"/>
          </p:cNvSpPr>
          <p:nvPr>
            <p:ph type="title"/>
          </p:nvPr>
        </p:nvSpPr>
        <p:spPr>
          <a:xfrm>
            <a:off x="6248400" y="365125"/>
            <a:ext cx="5105400" cy="1443355"/>
          </a:xfrm>
        </p:spPr>
        <p:txBody>
          <a:bodyPr vert="horz" lIns="91440" tIns="45720" rIns="91440" bIns="45720" rtlCol="0" anchor="b">
            <a:normAutofit/>
          </a:bodyPr>
          <a:lstStyle/>
          <a:p>
            <a:r>
              <a:rPr lang="en-US" kern="1200" dirty="0" err="1">
                <a:solidFill>
                  <a:schemeClr val="tx1"/>
                </a:solidFill>
                <a:latin typeface="+mj-lt"/>
                <a:ea typeface="+mj-ea"/>
                <a:cs typeface="+mj-cs"/>
              </a:rPr>
              <a:t>Kaakaopavuista</a:t>
            </a:r>
            <a:r>
              <a:rPr lang="en-US" kern="1200" dirty="0">
                <a:solidFill>
                  <a:schemeClr val="tx1"/>
                </a:solidFill>
                <a:latin typeface="+mj-lt"/>
                <a:ea typeface="+mj-ea"/>
                <a:cs typeface="+mj-cs"/>
              </a:rPr>
              <a:t> </a:t>
            </a:r>
            <a:r>
              <a:rPr lang="en-US" kern="1200" dirty="0" err="1">
                <a:solidFill>
                  <a:schemeClr val="tx1"/>
                </a:solidFill>
                <a:latin typeface="+mj-lt"/>
                <a:ea typeface="+mj-ea"/>
                <a:cs typeface="+mj-cs"/>
              </a:rPr>
              <a:t>suklaata</a:t>
            </a:r>
            <a:r>
              <a:rPr lang="en-US" kern="1200" dirty="0">
                <a:solidFill>
                  <a:schemeClr val="tx1"/>
                </a:solidFill>
                <a:latin typeface="+mj-lt"/>
                <a:ea typeface="+mj-ea"/>
                <a:cs typeface="+mj-cs"/>
              </a:rPr>
              <a:t> </a:t>
            </a:r>
          </a:p>
        </p:txBody>
      </p:sp>
      <p:pic>
        <p:nvPicPr>
          <p:cNvPr id="7" name="Sisällön paikkamerkki 6" descr="Kuva, joka sisältää kohteen henkilö, ruoka, puu, käsi&#10;&#10;Kuvaus luotu automaattisesti">
            <a:extLst>
              <a:ext uri="{FF2B5EF4-FFF2-40B4-BE49-F238E27FC236}">
                <a16:creationId xmlns:a16="http://schemas.microsoft.com/office/drawing/2014/main" id="{4EE49438-D530-B3AA-6D99-93EFBA48DCBB}"/>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r="1" b="7841"/>
          <a:stretch/>
        </p:blipFill>
        <p:spPr>
          <a:xfrm>
            <a:off x="20" y="10"/>
            <a:ext cx="5632353" cy="3867140"/>
          </a:xfrm>
          <a:custGeom>
            <a:avLst/>
            <a:gdLst/>
            <a:ahLst/>
            <a:cxnLst/>
            <a:rect l="l" t="t" r="r" b="b"/>
            <a:pathLst>
              <a:path w="6105136" h="4191746">
                <a:moveTo>
                  <a:pt x="0" y="0"/>
                </a:moveTo>
                <a:lnTo>
                  <a:pt x="5607799" y="0"/>
                </a:lnTo>
                <a:lnTo>
                  <a:pt x="5571513" y="27327"/>
                </a:lnTo>
                <a:cubicBezTo>
                  <a:pt x="5516855" y="89886"/>
                  <a:pt x="5497833" y="180727"/>
                  <a:pt x="5456712" y="261788"/>
                </a:cubicBezTo>
                <a:cubicBezTo>
                  <a:pt x="5516289" y="304550"/>
                  <a:pt x="5587520" y="313948"/>
                  <a:pt x="5651844" y="341674"/>
                </a:cubicBezTo>
                <a:cubicBezTo>
                  <a:pt x="5718760" y="370809"/>
                  <a:pt x="5718760" y="392425"/>
                  <a:pt x="5663501" y="477009"/>
                </a:cubicBezTo>
                <a:cubicBezTo>
                  <a:pt x="5807259" y="495339"/>
                  <a:pt x="5807259" y="495339"/>
                  <a:pt x="5762794" y="628324"/>
                </a:cubicBezTo>
                <a:cubicBezTo>
                  <a:pt x="5883243" y="640542"/>
                  <a:pt x="5962676" y="703511"/>
                  <a:pt x="5981237" y="841197"/>
                </a:cubicBezTo>
                <a:cubicBezTo>
                  <a:pt x="5990305" y="907926"/>
                  <a:pt x="6044700" y="939409"/>
                  <a:pt x="6105136" y="984052"/>
                </a:cubicBezTo>
                <a:cubicBezTo>
                  <a:pt x="6030022" y="1027286"/>
                  <a:pt x="5979081" y="1117509"/>
                  <a:pt x="5891443" y="1022115"/>
                </a:cubicBezTo>
                <a:cubicBezTo>
                  <a:pt x="5859498" y="987342"/>
                  <a:pt x="5862517" y="1031513"/>
                  <a:pt x="5858202" y="1044202"/>
                </a:cubicBezTo>
                <a:cubicBezTo>
                  <a:pt x="5847842" y="1075215"/>
                  <a:pt x="5869424" y="1095893"/>
                  <a:pt x="5883673" y="1119387"/>
                </a:cubicBezTo>
                <a:cubicBezTo>
                  <a:pt x="5897486" y="1142885"/>
                  <a:pt x="5913893" y="1167789"/>
                  <a:pt x="5917778" y="1194108"/>
                </a:cubicBezTo>
                <a:cubicBezTo>
                  <a:pt x="5920365" y="1212434"/>
                  <a:pt x="5907848" y="1239216"/>
                  <a:pt x="5894034" y="1252846"/>
                </a:cubicBezTo>
                <a:cubicBezTo>
                  <a:pt x="5821506" y="1324743"/>
                  <a:pt x="5864677" y="1486396"/>
                  <a:pt x="5727393" y="1507074"/>
                </a:cubicBezTo>
                <a:cubicBezTo>
                  <a:pt x="5665659" y="1516469"/>
                  <a:pt x="5635872" y="1575680"/>
                  <a:pt x="5590543" y="1608104"/>
                </a:cubicBezTo>
                <a:cubicBezTo>
                  <a:pt x="5432970" y="1721355"/>
                  <a:pt x="5327632" y="1867030"/>
                  <a:pt x="5278850" y="2067214"/>
                </a:cubicBezTo>
                <a:cubicBezTo>
                  <a:pt x="5265468" y="2122664"/>
                  <a:pt x="5214092" y="2167309"/>
                  <a:pt x="5180851" y="2216179"/>
                </a:cubicBezTo>
                <a:cubicBezTo>
                  <a:pt x="5196826" y="2251892"/>
                  <a:pt x="5284029" y="2174826"/>
                  <a:pt x="5253380" y="2268808"/>
                </a:cubicBezTo>
                <a:cubicBezTo>
                  <a:pt x="5230067" y="2339298"/>
                  <a:pt x="5170490" y="2383001"/>
                  <a:pt x="5114368" y="2424825"/>
                </a:cubicBezTo>
                <a:cubicBezTo>
                  <a:pt x="5050475" y="2472284"/>
                  <a:pt x="4979676" y="2510347"/>
                  <a:pt x="4950749" y="2598221"/>
                </a:cubicBezTo>
                <a:cubicBezTo>
                  <a:pt x="4944706" y="2617020"/>
                  <a:pt x="4925279" y="2636755"/>
                  <a:pt x="4908013" y="2644276"/>
                </a:cubicBezTo>
                <a:cubicBezTo>
                  <a:pt x="4007468" y="4190779"/>
                  <a:pt x="1790648" y="4201115"/>
                  <a:pt x="1535079" y="4190306"/>
                </a:cubicBezTo>
                <a:cubicBezTo>
                  <a:pt x="1225543" y="4176680"/>
                  <a:pt x="932844" y="4081285"/>
                  <a:pt x="645760" y="3962397"/>
                </a:cubicBezTo>
                <a:cubicBezTo>
                  <a:pt x="524448" y="3912117"/>
                  <a:pt x="411775" y="3840689"/>
                  <a:pt x="293915" y="3785239"/>
                </a:cubicBezTo>
                <a:cubicBezTo>
                  <a:pt x="212539" y="3746940"/>
                  <a:pt x="140444" y="3691254"/>
                  <a:pt x="68403" y="3637448"/>
                </a:cubicBezTo>
                <a:lnTo>
                  <a:pt x="0" y="3589272"/>
                </a:lnTo>
                <a:close/>
              </a:path>
            </a:pathLst>
          </a:custGeom>
        </p:spPr>
      </p:pic>
      <p:pic>
        <p:nvPicPr>
          <p:cNvPr id="8" name="Sisällön paikkamerkki 5" descr="Kuva, joka sisältää kohteen ruoka, makeinen, Välipala, konditoria&#10;&#10;Kuvaus luotu automaattisesti">
            <a:extLst>
              <a:ext uri="{FF2B5EF4-FFF2-40B4-BE49-F238E27FC236}">
                <a16:creationId xmlns:a16="http://schemas.microsoft.com/office/drawing/2014/main" id="{6E7A75E7-763E-4B65-373A-D1FA02EEA584}"/>
              </a:ext>
            </a:extLst>
          </p:cNvPr>
          <p:cNvPicPr>
            <a:picLocks noChangeAspect="1"/>
          </p:cNvPicPr>
          <p:nvPr/>
        </p:nvPicPr>
        <p:blipFill rotWithShape="1">
          <a:blip r:embed="rId3">
            <a:extLst>
              <a:ext uri="{28A0092B-C50C-407E-A947-70E740481C1C}">
                <a14:useLocalDpi xmlns:a14="http://schemas.microsoft.com/office/drawing/2010/main" val="0"/>
              </a:ext>
            </a:extLst>
          </a:blip>
          <a:srcRect t="26407" r="-1" b="26670"/>
          <a:stretch/>
        </p:blipFill>
        <p:spPr>
          <a:xfrm>
            <a:off x="526270" y="3961518"/>
            <a:ext cx="5414116" cy="2553582"/>
          </a:xfrm>
          <a:custGeom>
            <a:avLst/>
            <a:gdLst/>
            <a:ahLst/>
            <a:cxnLst/>
            <a:rect l="l" t="t" r="r" b="b"/>
            <a:pathLst>
              <a:path w="5414116" h="2553582">
                <a:moveTo>
                  <a:pt x="158526" y="1316979"/>
                </a:moveTo>
                <a:lnTo>
                  <a:pt x="156754" y="1330318"/>
                </a:lnTo>
                <a:lnTo>
                  <a:pt x="150357" y="1343402"/>
                </a:lnTo>
                <a:cubicBezTo>
                  <a:pt x="148595" y="1346671"/>
                  <a:pt x="147784" y="1347597"/>
                  <a:pt x="148224" y="1345403"/>
                </a:cubicBezTo>
                <a:cubicBezTo>
                  <a:pt x="148536" y="1343890"/>
                  <a:pt x="150150" y="1339188"/>
                  <a:pt x="152759" y="1332109"/>
                </a:cubicBezTo>
                <a:close/>
                <a:moveTo>
                  <a:pt x="183999" y="1247985"/>
                </a:moveTo>
                <a:lnTo>
                  <a:pt x="185425" y="1249095"/>
                </a:lnTo>
                <a:lnTo>
                  <a:pt x="177909" y="1267545"/>
                </a:lnTo>
                <a:cubicBezTo>
                  <a:pt x="172543" y="1280910"/>
                  <a:pt x="167559" y="1293511"/>
                  <a:pt x="163267" y="1304542"/>
                </a:cubicBezTo>
                <a:lnTo>
                  <a:pt x="158526" y="1316979"/>
                </a:lnTo>
                <a:lnTo>
                  <a:pt x="160096" y="1305161"/>
                </a:lnTo>
                <a:cubicBezTo>
                  <a:pt x="166154" y="1273946"/>
                  <a:pt x="174799" y="1251295"/>
                  <a:pt x="183999" y="1247985"/>
                </a:cubicBezTo>
                <a:close/>
                <a:moveTo>
                  <a:pt x="2747400" y="406"/>
                </a:moveTo>
                <a:cubicBezTo>
                  <a:pt x="3035071" y="-4281"/>
                  <a:pt x="3341945" y="31161"/>
                  <a:pt x="3649095" y="133697"/>
                </a:cubicBezTo>
                <a:cubicBezTo>
                  <a:pt x="3849864" y="200721"/>
                  <a:pt x="4603144" y="576730"/>
                  <a:pt x="4698157" y="641897"/>
                </a:cubicBezTo>
                <a:cubicBezTo>
                  <a:pt x="4795794" y="709015"/>
                  <a:pt x="4865356" y="805949"/>
                  <a:pt x="4969229" y="864848"/>
                </a:cubicBezTo>
                <a:cubicBezTo>
                  <a:pt x="5024230" y="895855"/>
                  <a:pt x="5072076" y="940214"/>
                  <a:pt x="5031717" y="1024948"/>
                </a:cubicBezTo>
                <a:cubicBezTo>
                  <a:pt x="5020170" y="1048963"/>
                  <a:pt x="5029183" y="1072811"/>
                  <a:pt x="5057014" y="1071682"/>
                </a:cubicBezTo>
                <a:cubicBezTo>
                  <a:pt x="5109680" y="1069387"/>
                  <a:pt x="5118666" y="1110271"/>
                  <a:pt x="5135838" y="1143392"/>
                </a:cubicBezTo>
                <a:cubicBezTo>
                  <a:pt x="5166252" y="1202027"/>
                  <a:pt x="5193622" y="1263285"/>
                  <a:pt x="5266156" y="1289064"/>
                </a:cubicBezTo>
                <a:cubicBezTo>
                  <a:pt x="5238324" y="1323279"/>
                  <a:pt x="5215649" y="1311585"/>
                  <a:pt x="5195858" y="1298567"/>
                </a:cubicBezTo>
                <a:cubicBezTo>
                  <a:pt x="5143669" y="1263879"/>
                  <a:pt x="5093474" y="1226987"/>
                  <a:pt x="5041179" y="1192607"/>
                </a:cubicBezTo>
                <a:cubicBezTo>
                  <a:pt x="5007224" y="1170236"/>
                  <a:pt x="4975133" y="1142623"/>
                  <a:pt x="4918135" y="1145234"/>
                </a:cubicBezTo>
                <a:cubicBezTo>
                  <a:pt x="4935797" y="1231274"/>
                  <a:pt x="5007025" y="1262427"/>
                  <a:pt x="5060171" y="1300349"/>
                </a:cubicBezTo>
                <a:cubicBezTo>
                  <a:pt x="5126536" y="1347737"/>
                  <a:pt x="5152263" y="1413621"/>
                  <a:pt x="5184421" y="1487704"/>
                </a:cubicBezTo>
                <a:cubicBezTo>
                  <a:pt x="5122415" y="1489134"/>
                  <a:pt x="5103753" y="1435610"/>
                  <a:pt x="5058648" y="1427657"/>
                </a:cubicBezTo>
                <a:cubicBezTo>
                  <a:pt x="5053296" y="1435084"/>
                  <a:pt x="5045346" y="1445577"/>
                  <a:pt x="5045794" y="1446015"/>
                </a:cubicBezTo>
                <a:cubicBezTo>
                  <a:pt x="5106451" y="1496737"/>
                  <a:pt x="5117537" y="1568193"/>
                  <a:pt x="5101767" y="1647359"/>
                </a:cubicBezTo>
                <a:cubicBezTo>
                  <a:pt x="5093584" y="1688209"/>
                  <a:pt x="5115626" y="1706770"/>
                  <a:pt x="5135030" y="1731061"/>
                </a:cubicBezTo>
                <a:cubicBezTo>
                  <a:pt x="5203090" y="1816944"/>
                  <a:pt x="5278566" y="1897224"/>
                  <a:pt x="5321944" y="2003361"/>
                </a:cubicBezTo>
                <a:cubicBezTo>
                  <a:pt x="5239878" y="1971324"/>
                  <a:pt x="5191106" y="1897335"/>
                  <a:pt x="5107240" y="1850840"/>
                </a:cubicBezTo>
                <a:cubicBezTo>
                  <a:pt x="5146549" y="1965041"/>
                  <a:pt x="5224816" y="2036621"/>
                  <a:pt x="5290952" y="2116036"/>
                </a:cubicBezTo>
                <a:cubicBezTo>
                  <a:pt x="5321198" y="2152238"/>
                  <a:pt x="5345753" y="2195120"/>
                  <a:pt x="5388446" y="2220887"/>
                </a:cubicBezTo>
                <a:cubicBezTo>
                  <a:pt x="5403552" y="2230128"/>
                  <a:pt x="5428090" y="2247608"/>
                  <a:pt x="5403992" y="2273010"/>
                </a:cubicBezTo>
                <a:cubicBezTo>
                  <a:pt x="5383871" y="2294002"/>
                  <a:pt x="5363583" y="2281535"/>
                  <a:pt x="5345240" y="2269525"/>
                </a:cubicBezTo>
                <a:cubicBezTo>
                  <a:pt x="5301305" y="2240459"/>
                  <a:pt x="5249677" y="2227961"/>
                  <a:pt x="5181971" y="2212341"/>
                </a:cubicBezTo>
                <a:cubicBezTo>
                  <a:pt x="5210776" y="2304349"/>
                  <a:pt x="5323140" y="2305426"/>
                  <a:pt x="5342451" y="2399541"/>
                </a:cubicBezTo>
                <a:cubicBezTo>
                  <a:pt x="5276493" y="2399374"/>
                  <a:pt x="5240279" y="2358756"/>
                  <a:pt x="5193127" y="2341296"/>
                </a:cubicBezTo>
                <a:cubicBezTo>
                  <a:pt x="5150483" y="2325566"/>
                  <a:pt x="5134316" y="2337131"/>
                  <a:pt x="5128778" y="2384953"/>
                </a:cubicBezTo>
                <a:cubicBezTo>
                  <a:pt x="5120098" y="2459440"/>
                  <a:pt x="5082689" y="2490060"/>
                  <a:pt x="5024779" y="2455361"/>
                </a:cubicBezTo>
                <a:cubicBezTo>
                  <a:pt x="4971160" y="2423009"/>
                  <a:pt x="4955618" y="2448088"/>
                  <a:pt x="4957119" y="2492221"/>
                </a:cubicBezTo>
                <a:cubicBezTo>
                  <a:pt x="4957659" y="2508307"/>
                  <a:pt x="4955422" y="2522819"/>
                  <a:pt x="4951208" y="2536243"/>
                </a:cubicBezTo>
                <a:lnTo>
                  <a:pt x="4942986" y="2553582"/>
                </a:lnTo>
                <a:lnTo>
                  <a:pt x="0" y="2553582"/>
                </a:lnTo>
                <a:lnTo>
                  <a:pt x="10415" y="2540282"/>
                </a:lnTo>
                <a:cubicBezTo>
                  <a:pt x="21321" y="2529317"/>
                  <a:pt x="34083" y="2520126"/>
                  <a:pt x="50390" y="2514109"/>
                </a:cubicBezTo>
                <a:cubicBezTo>
                  <a:pt x="60150" y="2510393"/>
                  <a:pt x="69288" y="2504190"/>
                  <a:pt x="78593" y="2498362"/>
                </a:cubicBezTo>
                <a:cubicBezTo>
                  <a:pt x="79663" y="2490260"/>
                  <a:pt x="77016" y="2483287"/>
                  <a:pt x="68604" y="2478966"/>
                </a:cubicBezTo>
                <a:cubicBezTo>
                  <a:pt x="15119" y="2451323"/>
                  <a:pt x="33815" y="2412284"/>
                  <a:pt x="51592" y="2367344"/>
                </a:cubicBezTo>
                <a:cubicBezTo>
                  <a:pt x="73482" y="2311677"/>
                  <a:pt x="117178" y="2293901"/>
                  <a:pt x="167239" y="2281968"/>
                </a:cubicBezTo>
                <a:cubicBezTo>
                  <a:pt x="184333" y="2277976"/>
                  <a:pt x="204809" y="2283134"/>
                  <a:pt x="218700" y="2261009"/>
                </a:cubicBezTo>
                <a:cubicBezTo>
                  <a:pt x="202945" y="2233233"/>
                  <a:pt x="167661" y="2244301"/>
                  <a:pt x="144260" y="2232104"/>
                </a:cubicBezTo>
                <a:cubicBezTo>
                  <a:pt x="124982" y="2221882"/>
                  <a:pt x="89225" y="2216464"/>
                  <a:pt x="132450" y="2182200"/>
                </a:cubicBezTo>
                <a:cubicBezTo>
                  <a:pt x="145069" y="2172139"/>
                  <a:pt x="138401" y="2161211"/>
                  <a:pt x="128269" y="2157485"/>
                </a:cubicBezTo>
                <a:cubicBezTo>
                  <a:pt x="45771" y="2128357"/>
                  <a:pt x="114856" y="2054401"/>
                  <a:pt x="102768" y="2004430"/>
                </a:cubicBezTo>
                <a:cubicBezTo>
                  <a:pt x="99143" y="1990876"/>
                  <a:pt x="114661" y="1971808"/>
                  <a:pt x="128485" y="1969383"/>
                </a:cubicBezTo>
                <a:cubicBezTo>
                  <a:pt x="216478" y="1953355"/>
                  <a:pt x="255260" y="1875600"/>
                  <a:pt x="316632" y="1814867"/>
                </a:cubicBezTo>
                <a:cubicBezTo>
                  <a:pt x="286607" y="1778049"/>
                  <a:pt x="240843" y="1760915"/>
                  <a:pt x="204084" y="1732869"/>
                </a:cubicBezTo>
                <a:cubicBezTo>
                  <a:pt x="165873" y="1703815"/>
                  <a:pt x="170805" y="1689937"/>
                  <a:pt x="227085" y="1644378"/>
                </a:cubicBezTo>
                <a:cubicBezTo>
                  <a:pt x="135002" y="1609983"/>
                  <a:pt x="135002" y="1609983"/>
                  <a:pt x="194840" y="1531510"/>
                </a:cubicBezTo>
                <a:cubicBezTo>
                  <a:pt x="155738" y="1518118"/>
                  <a:pt x="147268" y="1431235"/>
                  <a:pt x="153201" y="1357062"/>
                </a:cubicBezTo>
                <a:lnTo>
                  <a:pt x="156754" y="1330318"/>
                </a:lnTo>
                <a:lnTo>
                  <a:pt x="158203" y="1327353"/>
                </a:lnTo>
                <a:cubicBezTo>
                  <a:pt x="164944" y="1313010"/>
                  <a:pt x="174305" y="1292418"/>
                  <a:pt x="183908" y="1271808"/>
                </a:cubicBezTo>
                <a:lnTo>
                  <a:pt x="192178" y="1254359"/>
                </a:lnTo>
                <a:lnTo>
                  <a:pt x="197963" y="1258870"/>
                </a:lnTo>
                <a:cubicBezTo>
                  <a:pt x="201319" y="1265759"/>
                  <a:pt x="204343" y="1269123"/>
                  <a:pt x="207082" y="1270177"/>
                </a:cubicBezTo>
                <a:cubicBezTo>
                  <a:pt x="215301" y="1273335"/>
                  <a:pt x="220953" y="1255680"/>
                  <a:pt x="225258" y="1249926"/>
                </a:cubicBezTo>
                <a:cubicBezTo>
                  <a:pt x="239225" y="1231830"/>
                  <a:pt x="229470" y="1215162"/>
                  <a:pt x="225383" y="1197822"/>
                </a:cubicBezTo>
                <a:cubicBezTo>
                  <a:pt x="223809" y="1191435"/>
                  <a:pt x="212069" y="1213060"/>
                  <a:pt x="198195" y="1241661"/>
                </a:cubicBezTo>
                <a:lnTo>
                  <a:pt x="192178" y="1254359"/>
                </a:lnTo>
                <a:lnTo>
                  <a:pt x="185425" y="1249095"/>
                </a:lnTo>
                <a:lnTo>
                  <a:pt x="194847" y="1225969"/>
                </a:lnTo>
                <a:cubicBezTo>
                  <a:pt x="218144" y="1169629"/>
                  <a:pt x="242658" y="1113997"/>
                  <a:pt x="248781" y="1110761"/>
                </a:cubicBezTo>
                <a:cubicBezTo>
                  <a:pt x="313786" y="1076283"/>
                  <a:pt x="321395" y="965784"/>
                  <a:pt x="418181" y="974220"/>
                </a:cubicBezTo>
                <a:cubicBezTo>
                  <a:pt x="461819" y="977818"/>
                  <a:pt x="495215" y="944914"/>
                  <a:pt x="532987" y="931088"/>
                </a:cubicBezTo>
                <a:cubicBezTo>
                  <a:pt x="664440" y="883526"/>
                  <a:pt x="768295" y="806734"/>
                  <a:pt x="846702" y="686183"/>
                </a:cubicBezTo>
                <a:cubicBezTo>
                  <a:pt x="868484" y="652881"/>
                  <a:pt x="913166" y="632329"/>
                  <a:pt x="946487" y="606427"/>
                </a:cubicBezTo>
                <a:cubicBezTo>
                  <a:pt x="943857" y="580742"/>
                  <a:pt x="867909" y="616319"/>
                  <a:pt x="909859" y="561037"/>
                </a:cubicBezTo>
                <a:cubicBezTo>
                  <a:pt x="941546" y="519374"/>
                  <a:pt x="991572" y="500749"/>
                  <a:pt x="1038549" y="483076"/>
                </a:cubicBezTo>
                <a:cubicBezTo>
                  <a:pt x="1092404" y="463016"/>
                  <a:pt x="1148626" y="449861"/>
                  <a:pt x="1187871" y="397948"/>
                </a:cubicBezTo>
                <a:cubicBezTo>
                  <a:pt x="1194206" y="389666"/>
                  <a:pt x="1884389" y="14461"/>
                  <a:pt x="2747400" y="406"/>
                </a:cubicBezTo>
                <a:close/>
              </a:path>
            </a:pathLst>
          </a:custGeom>
        </p:spPr>
      </p:pic>
      <p:sp>
        <p:nvSpPr>
          <p:cNvPr id="4" name="Sisällön paikkamerkki 3">
            <a:extLst>
              <a:ext uri="{FF2B5EF4-FFF2-40B4-BE49-F238E27FC236}">
                <a16:creationId xmlns:a16="http://schemas.microsoft.com/office/drawing/2014/main" id="{6DA46FD8-E9A5-8732-F8D6-E58071A6204D}"/>
              </a:ext>
            </a:extLst>
          </p:cNvPr>
          <p:cNvSpPr>
            <a:spLocks noGrp="1"/>
          </p:cNvSpPr>
          <p:nvPr>
            <p:ph sz="half" idx="1"/>
          </p:nvPr>
        </p:nvSpPr>
        <p:spPr>
          <a:xfrm>
            <a:off x="6248399" y="1971041"/>
            <a:ext cx="5105400" cy="4205922"/>
          </a:xfrm>
        </p:spPr>
        <p:txBody>
          <a:bodyPr vert="horz" lIns="91440" tIns="45720" rIns="91440" bIns="45720" rtlCol="0">
            <a:normAutofit fontScale="92500"/>
          </a:bodyPr>
          <a:lstStyle/>
          <a:p>
            <a:r>
              <a:rPr lang="en-US" sz="2000" dirty="0" err="1"/>
              <a:t>Kaakaopuut</a:t>
            </a:r>
            <a:r>
              <a:rPr lang="en-US" sz="2000" dirty="0"/>
              <a:t> </a:t>
            </a:r>
            <a:r>
              <a:rPr lang="en-US" sz="2000" dirty="0" err="1"/>
              <a:t>kasvavat</a:t>
            </a:r>
            <a:r>
              <a:rPr lang="en-US" sz="2000" dirty="0"/>
              <a:t> </a:t>
            </a:r>
            <a:r>
              <a:rPr lang="en-US" sz="2000" dirty="0" err="1"/>
              <a:t>luonnonvaraisena</a:t>
            </a:r>
            <a:r>
              <a:rPr lang="en-US" sz="2000" dirty="0"/>
              <a:t> </a:t>
            </a:r>
            <a:r>
              <a:rPr lang="en-US" sz="2000" dirty="0" err="1"/>
              <a:t>Etelä-Amerikassa</a:t>
            </a:r>
            <a:r>
              <a:rPr lang="en-US" sz="2000" dirty="0"/>
              <a:t> ja </a:t>
            </a:r>
            <a:r>
              <a:rPr lang="en-US" sz="2000" dirty="0" err="1"/>
              <a:t>viljeltynä</a:t>
            </a:r>
            <a:r>
              <a:rPr lang="en-US" sz="2000" dirty="0"/>
              <a:t> </a:t>
            </a:r>
            <a:r>
              <a:rPr lang="en-US" sz="2000" dirty="0" err="1"/>
              <a:t>Länsi-Afrikassa</a:t>
            </a:r>
            <a:r>
              <a:rPr lang="en-US" sz="2000" dirty="0"/>
              <a:t> ja </a:t>
            </a:r>
            <a:r>
              <a:rPr lang="en-US" sz="2000" dirty="0" err="1"/>
              <a:t>Indonesiassa</a:t>
            </a:r>
            <a:r>
              <a:rPr lang="en-US" sz="2000" dirty="0"/>
              <a:t>. </a:t>
            </a:r>
          </a:p>
          <a:p>
            <a:r>
              <a:rPr lang="en-US" sz="2000" dirty="0" err="1"/>
              <a:t>Kaakaopavuista</a:t>
            </a:r>
            <a:r>
              <a:rPr lang="en-US" sz="2000" dirty="0"/>
              <a:t> </a:t>
            </a:r>
            <a:r>
              <a:rPr lang="en-US" sz="2000" dirty="0" err="1"/>
              <a:t>tehdään</a:t>
            </a:r>
            <a:r>
              <a:rPr lang="en-US" sz="2000" dirty="0"/>
              <a:t> </a:t>
            </a:r>
            <a:r>
              <a:rPr lang="en-US" sz="2000" dirty="0" err="1"/>
              <a:t>kaakaota</a:t>
            </a:r>
            <a:r>
              <a:rPr lang="en-US" sz="2000" dirty="0"/>
              <a:t> ja </a:t>
            </a:r>
            <a:r>
              <a:rPr lang="en-US" sz="2000" dirty="0" err="1"/>
              <a:t>suklaata</a:t>
            </a:r>
            <a:r>
              <a:rPr lang="en-US" sz="2000" dirty="0"/>
              <a:t>.</a:t>
            </a:r>
          </a:p>
          <a:p>
            <a:r>
              <a:rPr lang="en-US" sz="2000" dirty="0" err="1"/>
              <a:t>Lapsityövoiman</a:t>
            </a:r>
            <a:r>
              <a:rPr lang="en-US" sz="2000" dirty="0"/>
              <a:t> </a:t>
            </a:r>
            <a:r>
              <a:rPr lang="en-US" sz="2000" dirty="0" err="1"/>
              <a:t>käyttö</a:t>
            </a:r>
            <a:r>
              <a:rPr lang="en-US" sz="2000" dirty="0"/>
              <a:t> </a:t>
            </a:r>
            <a:r>
              <a:rPr lang="en-US" sz="2000" dirty="0" err="1"/>
              <a:t>tarkoittaa</a:t>
            </a:r>
            <a:r>
              <a:rPr lang="en-US" sz="2000" dirty="0"/>
              <a:t>, </a:t>
            </a:r>
            <a:r>
              <a:rPr lang="en-US" sz="2000" dirty="0" err="1"/>
              <a:t>että</a:t>
            </a:r>
            <a:r>
              <a:rPr lang="en-US" sz="2000" dirty="0"/>
              <a:t> </a:t>
            </a:r>
            <a:r>
              <a:rPr lang="en-US" sz="2000" dirty="0" err="1"/>
              <a:t>lapset</a:t>
            </a:r>
            <a:r>
              <a:rPr lang="en-US" sz="2000" dirty="0"/>
              <a:t> </a:t>
            </a:r>
            <a:r>
              <a:rPr lang="en-US" sz="2000" dirty="0" err="1"/>
              <a:t>tekevät</a:t>
            </a:r>
            <a:r>
              <a:rPr lang="en-US" sz="2000" dirty="0"/>
              <a:t> </a:t>
            </a:r>
            <a:r>
              <a:rPr lang="en-US" sz="2000" dirty="0" err="1"/>
              <a:t>työtä</a:t>
            </a:r>
            <a:r>
              <a:rPr lang="en-US" sz="2000" dirty="0"/>
              <a:t>, </a:t>
            </a:r>
            <a:r>
              <a:rPr lang="en-US" sz="2000" dirty="0" err="1"/>
              <a:t>eivätkä</a:t>
            </a:r>
            <a:r>
              <a:rPr lang="en-US" sz="2000" dirty="0"/>
              <a:t> ole </a:t>
            </a:r>
            <a:r>
              <a:rPr lang="en-US" sz="2000" dirty="0" err="1"/>
              <a:t>koulussa</a:t>
            </a:r>
            <a:r>
              <a:rPr lang="en-US" sz="2000" dirty="0"/>
              <a:t> </a:t>
            </a:r>
          </a:p>
          <a:p>
            <a:r>
              <a:rPr lang="en-US" sz="2000" dirty="0"/>
              <a:t>Monet </a:t>
            </a:r>
            <a:r>
              <a:rPr lang="en-US" sz="2000" dirty="0" err="1"/>
              <a:t>yritykset</a:t>
            </a:r>
            <a:r>
              <a:rPr lang="en-US" sz="2000" dirty="0"/>
              <a:t> </a:t>
            </a:r>
            <a:r>
              <a:rPr lang="en-US" sz="2000" dirty="0" err="1"/>
              <a:t>eivät</a:t>
            </a:r>
            <a:r>
              <a:rPr lang="en-US" sz="2000" dirty="0"/>
              <a:t> </a:t>
            </a:r>
            <a:r>
              <a:rPr lang="en-US" sz="2000" dirty="0" err="1"/>
              <a:t>enää</a:t>
            </a:r>
            <a:r>
              <a:rPr lang="en-US" sz="2000" dirty="0"/>
              <a:t> </a:t>
            </a:r>
            <a:r>
              <a:rPr lang="en-US" sz="2000" dirty="0" err="1"/>
              <a:t>käytä</a:t>
            </a:r>
            <a:r>
              <a:rPr lang="en-US" sz="2000" dirty="0"/>
              <a:t> </a:t>
            </a:r>
            <a:r>
              <a:rPr lang="en-US" sz="2000" dirty="0" err="1"/>
              <a:t>lapsityövoimaa</a:t>
            </a:r>
            <a:r>
              <a:rPr lang="en-US" sz="2000" dirty="0"/>
              <a:t>.</a:t>
            </a:r>
          </a:p>
          <a:p>
            <a:r>
              <a:rPr lang="en-US" sz="2000" dirty="0">
                <a:hlinkClick r:id="rId4"/>
              </a:rPr>
              <a:t>https://yle.fi/a/3-12222907</a:t>
            </a:r>
            <a:endParaRPr lang="en-US" sz="2000" dirty="0"/>
          </a:p>
          <a:p>
            <a:r>
              <a:rPr lang="en-US" sz="2000" dirty="0" err="1"/>
              <a:t>Tehtävä</a:t>
            </a:r>
            <a:r>
              <a:rPr lang="en-US" sz="2000" dirty="0"/>
              <a:t>: </a:t>
            </a:r>
            <a:r>
              <a:rPr lang="en-US" sz="2000" dirty="0" err="1"/>
              <a:t>Minkälaisia</a:t>
            </a:r>
            <a:r>
              <a:rPr lang="en-US" sz="2000" dirty="0"/>
              <a:t> </a:t>
            </a:r>
            <a:r>
              <a:rPr lang="en-US" sz="2000" dirty="0" err="1"/>
              <a:t>erilaisia</a:t>
            </a:r>
            <a:r>
              <a:rPr lang="en-US" sz="2000" dirty="0"/>
              <a:t> </a:t>
            </a:r>
            <a:r>
              <a:rPr lang="en-US" sz="2000" dirty="0" err="1"/>
              <a:t>reilun</a:t>
            </a:r>
            <a:r>
              <a:rPr lang="en-US" sz="2000" dirty="0"/>
              <a:t> </a:t>
            </a:r>
            <a:r>
              <a:rPr lang="en-US" sz="2000" dirty="0" err="1"/>
              <a:t>suklaan</a:t>
            </a:r>
            <a:r>
              <a:rPr lang="en-US" sz="2000" dirty="0"/>
              <a:t> </a:t>
            </a:r>
            <a:r>
              <a:rPr lang="en-US" sz="2000" dirty="0" err="1"/>
              <a:t>merkkejä</a:t>
            </a:r>
            <a:r>
              <a:rPr lang="en-US" sz="2000" dirty="0"/>
              <a:t> </a:t>
            </a:r>
            <a:r>
              <a:rPr lang="en-US" sz="2000" dirty="0" err="1"/>
              <a:t>sinä</a:t>
            </a:r>
            <a:r>
              <a:rPr lang="en-US" sz="2000" dirty="0"/>
              <a:t> </a:t>
            </a:r>
            <a:r>
              <a:rPr lang="en-US" sz="2000" dirty="0" err="1"/>
              <a:t>löydät</a:t>
            </a:r>
            <a:r>
              <a:rPr lang="en-US" sz="2000" dirty="0"/>
              <a:t> </a:t>
            </a:r>
            <a:r>
              <a:rPr lang="en-US" sz="2000" dirty="0" err="1"/>
              <a:t>eri</a:t>
            </a:r>
            <a:r>
              <a:rPr lang="en-US" sz="2000" dirty="0"/>
              <a:t> </a:t>
            </a:r>
            <a:r>
              <a:rPr lang="en-US" sz="2000" dirty="0" err="1"/>
              <a:t>suklaista</a:t>
            </a:r>
            <a:r>
              <a:rPr lang="en-US" sz="2000" dirty="0"/>
              <a:t>?</a:t>
            </a:r>
          </a:p>
          <a:p>
            <a:endParaRPr lang="en-US" sz="2000" dirty="0"/>
          </a:p>
          <a:p>
            <a:endParaRPr lang="en-US" sz="2000" dirty="0"/>
          </a:p>
        </p:txBody>
      </p:sp>
      <p:sp>
        <p:nvSpPr>
          <p:cNvPr id="3" name="テキスト ボックス 2">
            <a:extLst>
              <a:ext uri="{FF2B5EF4-FFF2-40B4-BE49-F238E27FC236}">
                <a16:creationId xmlns:a16="http://schemas.microsoft.com/office/drawing/2014/main" id="{6EC9C0F6-500E-3F6F-0136-35E43DCD9E5C}"/>
              </a:ext>
            </a:extLst>
          </p:cNvPr>
          <p:cNvSpPr txBox="1"/>
          <p:nvPr/>
        </p:nvSpPr>
        <p:spPr>
          <a:xfrm>
            <a:off x="4286250" y="6504213"/>
            <a:ext cx="1176296"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sz="1100" dirty="0">
                <a:ea typeface="游ゴシック"/>
                <a:cs typeface="Calibri"/>
              </a:rPr>
              <a:t>papunet.net</a:t>
            </a:r>
          </a:p>
        </p:txBody>
      </p:sp>
    </p:spTree>
    <p:extLst>
      <p:ext uri="{BB962C8B-B14F-4D97-AF65-F5344CB8AC3E}">
        <p14:creationId xmlns:p14="http://schemas.microsoft.com/office/powerpoint/2010/main" val="6580119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C4B39-CADC-979B-C15C-A083AE8165D0}"/>
              </a:ext>
            </a:extLst>
          </p:cNvPr>
          <p:cNvSpPr>
            <a:spLocks noGrp="1"/>
          </p:cNvSpPr>
          <p:nvPr>
            <p:ph type="title"/>
          </p:nvPr>
        </p:nvSpPr>
        <p:spPr/>
        <p:txBody>
          <a:bodyPr/>
          <a:lstStyle/>
          <a:p>
            <a:r>
              <a:rPr lang="fi-FI" dirty="0"/>
              <a:t>Mistä ilmastonmuutos johtuu?</a:t>
            </a:r>
          </a:p>
        </p:txBody>
      </p:sp>
      <p:sp>
        <p:nvSpPr>
          <p:cNvPr id="3" name="Content Placeholder 2">
            <a:extLst>
              <a:ext uri="{FF2B5EF4-FFF2-40B4-BE49-F238E27FC236}">
                <a16:creationId xmlns:a16="http://schemas.microsoft.com/office/drawing/2014/main" id="{68087154-118A-9E9D-5D2D-E812409F6B74}"/>
              </a:ext>
            </a:extLst>
          </p:cNvPr>
          <p:cNvSpPr>
            <a:spLocks noGrp="1"/>
          </p:cNvSpPr>
          <p:nvPr>
            <p:ph idx="1"/>
          </p:nvPr>
        </p:nvSpPr>
        <p:spPr>
          <a:xfrm>
            <a:off x="1316182" y="1825625"/>
            <a:ext cx="5943359" cy="4351338"/>
          </a:xfrm>
        </p:spPr>
        <p:txBody>
          <a:bodyPr>
            <a:normAutofit fontScale="77500" lnSpcReduction="20000"/>
          </a:bodyPr>
          <a:lstStyle/>
          <a:p>
            <a:r>
              <a:rPr lang="fi-FI" dirty="0"/>
              <a:t>Maapallon lämpötila nousee, kun </a:t>
            </a:r>
            <a:r>
              <a:rPr lang="fi-FI" b="1" dirty="0"/>
              <a:t>ilmakehään tulee liikaa </a:t>
            </a:r>
            <a:r>
              <a:rPr lang="fi-FI" b="1" i="1" dirty="0"/>
              <a:t>hiilidioksidia</a:t>
            </a:r>
            <a:r>
              <a:rPr lang="fi-FI" dirty="0"/>
              <a:t>.</a:t>
            </a:r>
            <a:br>
              <a:rPr lang="fi-FI" dirty="0"/>
            </a:br>
            <a:endParaRPr lang="fi-FI" dirty="0"/>
          </a:p>
          <a:p>
            <a:r>
              <a:rPr lang="fi-FI" dirty="0"/>
              <a:t>Hiilidioksidia syntyy, kun teollisuus käyttää polttoaineena </a:t>
            </a:r>
            <a:r>
              <a:rPr lang="fi-FI" i="1" dirty="0">
                <a:highlight>
                  <a:srgbClr val="FFFF00"/>
                </a:highlight>
              </a:rPr>
              <a:t>kivihiiltä</a:t>
            </a:r>
            <a:r>
              <a:rPr lang="fi-FI" dirty="0">
                <a:highlight>
                  <a:srgbClr val="FFFF00"/>
                </a:highlight>
              </a:rPr>
              <a:t> tai </a:t>
            </a:r>
            <a:r>
              <a:rPr lang="fi-FI" i="1" dirty="0">
                <a:highlight>
                  <a:srgbClr val="FFFF00"/>
                </a:highlight>
              </a:rPr>
              <a:t>maaöljyä</a:t>
            </a:r>
            <a:r>
              <a:rPr lang="fi-FI" dirty="0">
                <a:highlight>
                  <a:srgbClr val="FFFF00"/>
                </a:highlight>
              </a:rPr>
              <a:t>. Nämä ovat fossiilisia polttoaineita.</a:t>
            </a:r>
            <a:br>
              <a:rPr lang="fi-FI" dirty="0"/>
            </a:br>
            <a:endParaRPr lang="fi-FI" dirty="0"/>
          </a:p>
          <a:p>
            <a:r>
              <a:rPr lang="fi-FI" dirty="0"/>
              <a:t>Fossiilisten polttoaineiden käyttöä yritetään rajoittaa ja korvata esimerkiksi tuulivoimalla.</a:t>
            </a:r>
            <a:br>
              <a:rPr lang="fi-FI" dirty="0"/>
            </a:br>
            <a:endParaRPr lang="fi-FI" dirty="0"/>
          </a:p>
          <a:p>
            <a:pPr marL="0" indent="0">
              <a:buNone/>
            </a:pPr>
            <a:r>
              <a:rPr lang="fi-FI" i="1" dirty="0"/>
              <a:t>Hiili, hiiltä = kemiallinen aine</a:t>
            </a:r>
            <a:br>
              <a:rPr lang="fi-FI" i="1" dirty="0"/>
            </a:br>
            <a:r>
              <a:rPr lang="fi-FI" i="1" dirty="0"/>
              <a:t>Hiilidioksidi = kemiallinen aine</a:t>
            </a:r>
          </a:p>
        </p:txBody>
      </p:sp>
      <p:pic>
        <p:nvPicPr>
          <p:cNvPr id="5" name="Picture 4">
            <a:extLst>
              <a:ext uri="{FF2B5EF4-FFF2-40B4-BE49-F238E27FC236}">
                <a16:creationId xmlns:a16="http://schemas.microsoft.com/office/drawing/2014/main" id="{29BD5AB9-2EE4-B702-B26F-5B6365C5284C}"/>
              </a:ext>
            </a:extLst>
          </p:cNvPr>
          <p:cNvPicPr>
            <a:picLocks noChangeAspect="1"/>
          </p:cNvPicPr>
          <p:nvPr/>
        </p:nvPicPr>
        <p:blipFill>
          <a:blip r:embed="rId2"/>
          <a:stretch>
            <a:fillRect/>
          </a:stretch>
        </p:blipFill>
        <p:spPr>
          <a:xfrm>
            <a:off x="7787145" y="2041778"/>
            <a:ext cx="1704578" cy="1704578"/>
          </a:xfrm>
          <a:prstGeom prst="rect">
            <a:avLst/>
          </a:prstGeom>
        </p:spPr>
      </p:pic>
      <p:pic>
        <p:nvPicPr>
          <p:cNvPr id="7" name="Picture 6">
            <a:extLst>
              <a:ext uri="{FF2B5EF4-FFF2-40B4-BE49-F238E27FC236}">
                <a16:creationId xmlns:a16="http://schemas.microsoft.com/office/drawing/2014/main" id="{4DEDF735-2AC9-C184-96CA-46B9937211F1}"/>
              </a:ext>
            </a:extLst>
          </p:cNvPr>
          <p:cNvPicPr>
            <a:picLocks noChangeAspect="1"/>
          </p:cNvPicPr>
          <p:nvPr/>
        </p:nvPicPr>
        <p:blipFill>
          <a:blip r:embed="rId3"/>
          <a:stretch>
            <a:fillRect/>
          </a:stretch>
        </p:blipFill>
        <p:spPr>
          <a:xfrm>
            <a:off x="9153236" y="6492875"/>
            <a:ext cx="2838594" cy="253330"/>
          </a:xfrm>
          <a:prstGeom prst="rect">
            <a:avLst/>
          </a:prstGeom>
        </p:spPr>
      </p:pic>
      <p:pic>
        <p:nvPicPr>
          <p:cNvPr id="9" name="Picture 8">
            <a:extLst>
              <a:ext uri="{FF2B5EF4-FFF2-40B4-BE49-F238E27FC236}">
                <a16:creationId xmlns:a16="http://schemas.microsoft.com/office/drawing/2014/main" id="{11C3EB4E-E57E-A9E8-4B3C-58826E5699DC}"/>
              </a:ext>
            </a:extLst>
          </p:cNvPr>
          <p:cNvPicPr>
            <a:picLocks noChangeAspect="1"/>
          </p:cNvPicPr>
          <p:nvPr/>
        </p:nvPicPr>
        <p:blipFill>
          <a:blip r:embed="rId4"/>
          <a:stretch>
            <a:fillRect/>
          </a:stretch>
        </p:blipFill>
        <p:spPr>
          <a:xfrm>
            <a:off x="9859818" y="2772173"/>
            <a:ext cx="878465" cy="878465"/>
          </a:xfrm>
          <a:prstGeom prst="rect">
            <a:avLst/>
          </a:prstGeom>
        </p:spPr>
      </p:pic>
      <p:pic>
        <p:nvPicPr>
          <p:cNvPr id="11" name="Picture 10">
            <a:extLst>
              <a:ext uri="{FF2B5EF4-FFF2-40B4-BE49-F238E27FC236}">
                <a16:creationId xmlns:a16="http://schemas.microsoft.com/office/drawing/2014/main" id="{6761E148-8F28-F6BC-3B11-3D876233A0E6}"/>
              </a:ext>
            </a:extLst>
          </p:cNvPr>
          <p:cNvPicPr>
            <a:picLocks noChangeAspect="1"/>
          </p:cNvPicPr>
          <p:nvPr/>
        </p:nvPicPr>
        <p:blipFill rotWithShape="1">
          <a:blip r:embed="rId5"/>
          <a:srcRect l="21015" r="21914"/>
          <a:stretch/>
        </p:blipFill>
        <p:spPr>
          <a:xfrm>
            <a:off x="8379567" y="4448039"/>
            <a:ext cx="1217658" cy="2133592"/>
          </a:xfrm>
          <a:prstGeom prst="rect">
            <a:avLst/>
          </a:prstGeom>
        </p:spPr>
      </p:pic>
      <p:sp>
        <p:nvSpPr>
          <p:cNvPr id="12" name="Arrow: Down 11">
            <a:extLst>
              <a:ext uri="{FF2B5EF4-FFF2-40B4-BE49-F238E27FC236}">
                <a16:creationId xmlns:a16="http://schemas.microsoft.com/office/drawing/2014/main" id="{785CA58C-CCBB-05A0-3DEF-3D18BCEF97A6}"/>
              </a:ext>
            </a:extLst>
          </p:cNvPr>
          <p:cNvSpPr/>
          <p:nvPr/>
        </p:nvSpPr>
        <p:spPr>
          <a:xfrm>
            <a:off x="8639434" y="3825749"/>
            <a:ext cx="1413164" cy="35109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200583984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9C6EFCA-3C47-6C69-D856-0B7566FE822F}"/>
              </a:ext>
            </a:extLst>
          </p:cNvPr>
          <p:cNvPicPr>
            <a:picLocks noChangeAspect="1"/>
          </p:cNvPicPr>
          <p:nvPr/>
        </p:nvPicPr>
        <p:blipFill>
          <a:blip r:embed="rId2"/>
          <a:stretch>
            <a:fillRect/>
          </a:stretch>
        </p:blipFill>
        <p:spPr>
          <a:xfrm>
            <a:off x="660850" y="2235420"/>
            <a:ext cx="4467755" cy="3687950"/>
          </a:xfrm>
          <a:prstGeom prst="rect">
            <a:avLst/>
          </a:prstGeom>
        </p:spPr>
      </p:pic>
      <p:sp>
        <p:nvSpPr>
          <p:cNvPr id="2" name="Title 1">
            <a:extLst>
              <a:ext uri="{FF2B5EF4-FFF2-40B4-BE49-F238E27FC236}">
                <a16:creationId xmlns:a16="http://schemas.microsoft.com/office/drawing/2014/main" id="{06AB4F47-733A-61F3-74B6-D8231A70F93A}"/>
              </a:ext>
            </a:extLst>
          </p:cNvPr>
          <p:cNvSpPr>
            <a:spLocks noGrp="1"/>
          </p:cNvSpPr>
          <p:nvPr>
            <p:ph type="title"/>
          </p:nvPr>
        </p:nvSpPr>
        <p:spPr/>
        <p:txBody>
          <a:bodyPr/>
          <a:lstStyle/>
          <a:p>
            <a:r>
              <a:rPr lang="fi-FI" dirty="0"/>
              <a:t>Energiamerkintä (EU)</a:t>
            </a:r>
          </a:p>
        </p:txBody>
      </p:sp>
      <p:sp>
        <p:nvSpPr>
          <p:cNvPr id="3" name="Subtitle 2">
            <a:extLst>
              <a:ext uri="{FF2B5EF4-FFF2-40B4-BE49-F238E27FC236}">
                <a16:creationId xmlns:a16="http://schemas.microsoft.com/office/drawing/2014/main" id="{E0049B8D-3A1D-C493-D1FB-A67746F9E097}"/>
              </a:ext>
            </a:extLst>
          </p:cNvPr>
          <p:cNvSpPr>
            <a:spLocks noGrp="1"/>
          </p:cNvSpPr>
          <p:nvPr>
            <p:ph type="subTitle" idx="1"/>
          </p:nvPr>
        </p:nvSpPr>
        <p:spPr>
          <a:xfrm>
            <a:off x="5141263" y="2235420"/>
            <a:ext cx="6155218" cy="3518529"/>
          </a:xfrm>
        </p:spPr>
        <p:txBody>
          <a:bodyPr>
            <a:normAutofit fontScale="85000" lnSpcReduction="10000"/>
          </a:bodyPr>
          <a:lstStyle/>
          <a:p>
            <a:pPr fontAlgn="base"/>
            <a:r>
              <a:rPr lang="fi-FI" b="0" i="0" dirty="0">
                <a:effectLst/>
                <a:latin typeface="Open Sans" panose="020B0606030504020204" pitchFamily="34" charset="0"/>
              </a:rPr>
              <a:t>Energiamerkintä auttaa sinua vertaamaan laitteiden </a:t>
            </a:r>
            <a:r>
              <a:rPr lang="fi-FI" dirty="0">
                <a:latin typeface="Open Sans" panose="020B0606030504020204" pitchFamily="34" charset="0"/>
              </a:rPr>
              <a:t>sähkön</a:t>
            </a:r>
            <a:r>
              <a:rPr lang="fi-FI" b="0" i="0" dirty="0">
                <a:effectLst/>
                <a:latin typeface="Open Sans" panose="020B0606030504020204" pitchFamily="34" charset="0"/>
              </a:rPr>
              <a:t>kulutusta. Se auttaa valitsemaan tuotteen, joka kuluttaa vähemmän </a:t>
            </a:r>
            <a:r>
              <a:rPr lang="fi-FI" dirty="0">
                <a:latin typeface="Open Sans" panose="020B0606030504020204" pitchFamily="34" charset="0"/>
              </a:rPr>
              <a:t>sähköä</a:t>
            </a:r>
            <a:r>
              <a:rPr lang="fi-FI" b="0" i="0" dirty="0">
                <a:effectLst/>
                <a:latin typeface="Open Sans" panose="020B0606030504020204" pitchFamily="34" charset="0"/>
              </a:rPr>
              <a:t>. Näin sinä voit säästää rahaa laitteen elinkaaren aikana.</a:t>
            </a:r>
            <a:endParaRPr lang="fi-FI" dirty="0">
              <a:latin typeface="Open Sans" panose="020B0606030504020204" pitchFamily="34" charset="0"/>
            </a:endParaRPr>
          </a:p>
          <a:p>
            <a:pPr fontAlgn="base"/>
            <a:r>
              <a:rPr lang="fi-FI" b="0" i="0" dirty="0">
                <a:effectLst/>
                <a:latin typeface="Open Sans" panose="020B0606030504020204" pitchFamily="34" charset="0"/>
              </a:rPr>
              <a:t>Se kannustaa myös yrityksiä kehittämään energiatehokkaita laitteita.</a:t>
            </a:r>
          </a:p>
          <a:p>
            <a:pPr fontAlgn="base"/>
            <a:r>
              <a:rPr lang="fi-FI" dirty="0">
                <a:latin typeface="Open Sans" panose="020B0606030504020204" pitchFamily="34" charset="0"/>
              </a:rPr>
              <a:t>E</a:t>
            </a:r>
            <a:r>
              <a:rPr lang="fi-FI" b="0" i="0" dirty="0">
                <a:effectLst/>
                <a:latin typeface="Open Sans" panose="020B0606030504020204" pitchFamily="34" charset="0"/>
              </a:rPr>
              <a:t>nergiamerkintä jakaa laitteet luokkiin A-G.</a:t>
            </a:r>
          </a:p>
          <a:p>
            <a:pPr marL="342900" indent="-342900" fontAlgn="base">
              <a:buFont typeface="Arial" panose="020B0604020202020204" pitchFamily="34" charset="0"/>
              <a:buChar char="•"/>
            </a:pPr>
            <a:r>
              <a:rPr lang="fi-FI" b="0" i="0" dirty="0">
                <a:effectLst/>
                <a:latin typeface="Open Sans" panose="020B0606030504020204" pitchFamily="34" charset="0"/>
              </a:rPr>
              <a:t>A-luokan laitteet ovat energiatehokkaimpia.</a:t>
            </a:r>
          </a:p>
          <a:p>
            <a:pPr marL="342900" indent="-342900" fontAlgn="base">
              <a:buFont typeface="Arial" panose="020B0604020202020204" pitchFamily="34" charset="0"/>
              <a:buChar char="•"/>
            </a:pPr>
            <a:r>
              <a:rPr lang="fi-FI" b="0" i="0" dirty="0">
                <a:effectLst/>
                <a:latin typeface="Open Sans" panose="020B0606030504020204" pitchFamily="34" charset="0"/>
              </a:rPr>
              <a:t>G-luokan tuotteet ovat tehottomimpia.</a:t>
            </a:r>
            <a:endParaRPr lang="fi-FI" dirty="0"/>
          </a:p>
        </p:txBody>
      </p:sp>
      <p:sp>
        <p:nvSpPr>
          <p:cNvPr id="6" name="TextBox 5">
            <a:extLst>
              <a:ext uri="{FF2B5EF4-FFF2-40B4-BE49-F238E27FC236}">
                <a16:creationId xmlns:a16="http://schemas.microsoft.com/office/drawing/2014/main" id="{4882D1F6-9382-80CF-433E-5017494854AD}"/>
              </a:ext>
            </a:extLst>
          </p:cNvPr>
          <p:cNvSpPr txBox="1"/>
          <p:nvPr/>
        </p:nvSpPr>
        <p:spPr>
          <a:xfrm>
            <a:off x="5497191" y="6550223"/>
            <a:ext cx="4510504" cy="307777"/>
          </a:xfrm>
          <a:prstGeom prst="rect">
            <a:avLst/>
          </a:prstGeom>
          <a:noFill/>
        </p:spPr>
        <p:txBody>
          <a:bodyPr wrap="square" rtlCol="0">
            <a:spAutoFit/>
          </a:bodyPr>
          <a:lstStyle/>
          <a:p>
            <a:r>
              <a:rPr lang="fi-FI" sz="1400" b="0" i="0" dirty="0">
                <a:solidFill>
                  <a:srgbClr val="54595F"/>
                </a:solidFill>
                <a:effectLst/>
                <a:latin typeface="Open Sans" panose="020B0606030504020204" pitchFamily="34" charset="0"/>
              </a:rPr>
              <a:t>Lähde: </a:t>
            </a:r>
            <a:r>
              <a:rPr lang="fi-FI" sz="1400" dirty="0">
                <a:hlinkClick r:id="rId3"/>
              </a:rPr>
              <a:t>https://energiamerkinta.fi/energiamerkinta/</a:t>
            </a:r>
            <a:r>
              <a:rPr lang="fi-FI" sz="1400" dirty="0"/>
              <a:t> </a:t>
            </a:r>
          </a:p>
        </p:txBody>
      </p:sp>
    </p:spTree>
    <p:extLst>
      <p:ext uri="{BB962C8B-B14F-4D97-AF65-F5344CB8AC3E}">
        <p14:creationId xmlns:p14="http://schemas.microsoft.com/office/powerpoint/2010/main" val="213655185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F1FEF86-2454-3844-DB4A-BFFC3AADAF21}"/>
              </a:ext>
            </a:extLst>
          </p:cNvPr>
          <p:cNvSpPr>
            <a:spLocks noGrp="1"/>
          </p:cNvSpPr>
          <p:nvPr>
            <p:ph type="title"/>
          </p:nvPr>
        </p:nvSpPr>
        <p:spPr>
          <a:xfrm>
            <a:off x="7028120" y="698954"/>
            <a:ext cx="3847697" cy="1325563"/>
          </a:xfrm>
        </p:spPr>
        <p:txBody>
          <a:bodyPr/>
          <a:lstStyle/>
          <a:p>
            <a:r>
              <a:rPr lang="fi-FI" sz="4400" dirty="0"/>
              <a:t>Lineaarinen talous</a:t>
            </a:r>
          </a:p>
        </p:txBody>
      </p:sp>
      <p:sp>
        <p:nvSpPr>
          <p:cNvPr id="3" name="Alaotsikko 2">
            <a:extLst>
              <a:ext uri="{FF2B5EF4-FFF2-40B4-BE49-F238E27FC236}">
                <a16:creationId xmlns:a16="http://schemas.microsoft.com/office/drawing/2014/main" id="{1EC1FEF0-466C-DD3C-B1A0-D6B45B1E4DB5}"/>
              </a:ext>
            </a:extLst>
          </p:cNvPr>
          <p:cNvSpPr>
            <a:spLocks noGrp="1"/>
          </p:cNvSpPr>
          <p:nvPr>
            <p:ph type="subTitle" idx="1"/>
          </p:nvPr>
        </p:nvSpPr>
        <p:spPr>
          <a:xfrm>
            <a:off x="7155711" y="2324069"/>
            <a:ext cx="4205507" cy="4327583"/>
          </a:xfrm>
        </p:spPr>
        <p:txBody>
          <a:bodyPr>
            <a:normAutofit/>
          </a:bodyPr>
          <a:lstStyle/>
          <a:p>
            <a:r>
              <a:rPr lang="fi-FI" sz="2000" dirty="0"/>
              <a:t>NÄIN ON TEHTY KAUAN:</a:t>
            </a:r>
          </a:p>
          <a:p>
            <a:r>
              <a:rPr lang="fi-FI" sz="2000" dirty="0"/>
              <a:t>Raaka-aineiden hankinta, tuotteen valmistus, pakkaaminen ja kuljetus ei ole vastuullista. </a:t>
            </a:r>
          </a:p>
          <a:p>
            <a:r>
              <a:rPr lang="fi-FI" sz="2000" dirty="0"/>
              <a:t>Lopuksi tuote menee roskiin kaatopaikalle tai polttoon.</a:t>
            </a:r>
          </a:p>
          <a:p>
            <a:r>
              <a:rPr lang="fi-FI" sz="2000" dirty="0"/>
              <a:t>Näin syntyi myös paljon ongelmia:</a:t>
            </a:r>
          </a:p>
          <a:p>
            <a:pPr marL="342900" indent="-342900">
              <a:buFont typeface="Arial" panose="020B0604020202020204" pitchFamily="34" charset="0"/>
              <a:buChar char="•"/>
            </a:pPr>
            <a:r>
              <a:rPr lang="fi-FI" sz="2000" dirty="0"/>
              <a:t>Ilma on saastunut.</a:t>
            </a:r>
          </a:p>
          <a:p>
            <a:pPr marL="342900" indent="-342900">
              <a:buFont typeface="Arial" panose="020B0604020202020204" pitchFamily="34" charset="0"/>
              <a:buChar char="•"/>
            </a:pPr>
            <a:r>
              <a:rPr lang="fi-FI" sz="2000" dirty="0"/>
              <a:t>Kaatopaikkoja on paljon.</a:t>
            </a:r>
          </a:p>
          <a:p>
            <a:pPr marL="342900" indent="-342900">
              <a:buFont typeface="Arial" panose="020B0604020202020204" pitchFamily="34" charset="0"/>
              <a:buChar char="•"/>
            </a:pPr>
            <a:r>
              <a:rPr lang="fi-FI" sz="2000" dirty="0"/>
              <a:t>Merissä ja luonnossa on roskia.</a:t>
            </a:r>
            <a:br>
              <a:rPr lang="fi-FI" sz="2000" dirty="0"/>
            </a:br>
            <a:endParaRPr lang="fi-FI" sz="2000" dirty="0"/>
          </a:p>
        </p:txBody>
      </p:sp>
      <p:pic>
        <p:nvPicPr>
          <p:cNvPr id="4" name="Sisällön paikkamerkki 6">
            <a:extLst>
              <a:ext uri="{FF2B5EF4-FFF2-40B4-BE49-F238E27FC236}">
                <a16:creationId xmlns:a16="http://schemas.microsoft.com/office/drawing/2014/main" id="{2B7005AD-AF6E-9CDB-CD7E-23AB2942D432}"/>
              </a:ext>
            </a:extLst>
          </p:cNvPr>
          <p:cNvPicPr>
            <a:picLocks noChangeAspect="1"/>
          </p:cNvPicPr>
          <p:nvPr/>
        </p:nvPicPr>
        <p:blipFill rotWithShape="1">
          <a:blip r:embed="rId2"/>
          <a:srcRect t="1262" r="-1" b="362"/>
          <a:stretch/>
        </p:blipFill>
        <p:spPr>
          <a:xfrm>
            <a:off x="0" y="10"/>
            <a:ext cx="6936390" cy="6857990"/>
          </a:xfrm>
          <a:prstGeom prst="rect">
            <a:avLst/>
          </a:prstGeom>
        </p:spPr>
      </p:pic>
      <p:sp>
        <p:nvSpPr>
          <p:cNvPr id="5" name="Tekstiruutu 4">
            <a:extLst>
              <a:ext uri="{FF2B5EF4-FFF2-40B4-BE49-F238E27FC236}">
                <a16:creationId xmlns:a16="http://schemas.microsoft.com/office/drawing/2014/main" id="{55A66589-A93B-45BB-1F15-6999A2A43AAB}"/>
              </a:ext>
            </a:extLst>
          </p:cNvPr>
          <p:cNvSpPr txBox="1"/>
          <p:nvPr/>
        </p:nvSpPr>
        <p:spPr>
          <a:xfrm>
            <a:off x="71919" y="6560586"/>
            <a:ext cx="1068513" cy="215444"/>
          </a:xfrm>
          <a:prstGeom prst="rect">
            <a:avLst/>
          </a:prstGeom>
          <a:noFill/>
        </p:spPr>
        <p:txBody>
          <a:bodyPr wrap="square" rtlCol="0">
            <a:spAutoFit/>
          </a:bodyPr>
          <a:lstStyle/>
          <a:p>
            <a:r>
              <a:rPr lang="fi-FI" sz="800" dirty="0"/>
              <a:t>Kuvat canva.com</a:t>
            </a:r>
          </a:p>
        </p:txBody>
      </p:sp>
    </p:spTree>
    <p:extLst>
      <p:ext uri="{BB962C8B-B14F-4D97-AF65-F5344CB8AC3E}">
        <p14:creationId xmlns:p14="http://schemas.microsoft.com/office/powerpoint/2010/main" val="120247409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C54AAFB-448C-2A3F-5586-D7887210F5A6}"/>
              </a:ext>
            </a:extLst>
          </p:cNvPr>
          <p:cNvSpPr>
            <a:spLocks noGrp="1"/>
          </p:cNvSpPr>
          <p:nvPr>
            <p:ph type="title"/>
          </p:nvPr>
        </p:nvSpPr>
        <p:spPr>
          <a:xfrm>
            <a:off x="1316182" y="698954"/>
            <a:ext cx="4574255" cy="1325563"/>
          </a:xfrm>
        </p:spPr>
        <p:txBody>
          <a:bodyPr/>
          <a:lstStyle/>
          <a:p>
            <a:r>
              <a:rPr lang="fi-FI" dirty="0"/>
              <a:t>Kiertotalous</a:t>
            </a:r>
          </a:p>
        </p:txBody>
      </p:sp>
      <p:sp>
        <p:nvSpPr>
          <p:cNvPr id="3" name="Alaotsikko 2">
            <a:extLst>
              <a:ext uri="{FF2B5EF4-FFF2-40B4-BE49-F238E27FC236}">
                <a16:creationId xmlns:a16="http://schemas.microsoft.com/office/drawing/2014/main" id="{78E6CA99-C385-56F3-B354-5AED87E7577B}"/>
              </a:ext>
            </a:extLst>
          </p:cNvPr>
          <p:cNvSpPr>
            <a:spLocks noGrp="1"/>
          </p:cNvSpPr>
          <p:nvPr>
            <p:ph type="subTitle" idx="1"/>
          </p:nvPr>
        </p:nvSpPr>
        <p:spPr>
          <a:xfrm>
            <a:off x="1316182" y="2124846"/>
            <a:ext cx="4113574" cy="3790432"/>
          </a:xfrm>
        </p:spPr>
        <p:txBody>
          <a:bodyPr>
            <a:normAutofit fontScale="85000" lnSpcReduction="20000"/>
          </a:bodyPr>
          <a:lstStyle/>
          <a:p>
            <a:r>
              <a:rPr lang="fi-FI" dirty="0"/>
              <a:t>NÄIN MEIDÄN PITÄÄ TEHDÄ:</a:t>
            </a:r>
          </a:p>
          <a:p>
            <a:r>
              <a:rPr lang="fi-FI" dirty="0"/>
              <a:t>Raaka-aineet hankitaan vastuullisesti.</a:t>
            </a:r>
          </a:p>
          <a:p>
            <a:r>
              <a:rPr lang="fi-FI" dirty="0"/>
              <a:t>Mietitään koko ajan luontoa ja ihmisiä.</a:t>
            </a:r>
          </a:p>
          <a:p>
            <a:r>
              <a:rPr lang="fi-FI" dirty="0"/>
              <a:t>Korjataan tavaroita. </a:t>
            </a:r>
          </a:p>
          <a:p>
            <a:r>
              <a:rPr lang="fi-FI" dirty="0"/>
              <a:t>Vanhasta tavarasta tehdään raaka-ainetta.</a:t>
            </a:r>
          </a:p>
          <a:p>
            <a:r>
              <a:rPr lang="fi-FI" dirty="0"/>
              <a:t>Roskaa eli poltettavaa jätettä tulee vain vähän.</a:t>
            </a:r>
          </a:p>
          <a:p>
            <a:r>
              <a:rPr lang="fi-FI" dirty="0"/>
              <a:t>Näin me voimme parantaa asioita.</a:t>
            </a:r>
          </a:p>
        </p:txBody>
      </p:sp>
      <p:pic>
        <p:nvPicPr>
          <p:cNvPr id="4" name="Kuva 3">
            <a:extLst>
              <a:ext uri="{FF2B5EF4-FFF2-40B4-BE49-F238E27FC236}">
                <a16:creationId xmlns:a16="http://schemas.microsoft.com/office/drawing/2014/main" id="{E29BAB3E-8689-1502-FB49-73819DF0865E}"/>
              </a:ext>
            </a:extLst>
          </p:cNvPr>
          <p:cNvPicPr>
            <a:picLocks noChangeAspect="1"/>
          </p:cNvPicPr>
          <p:nvPr/>
        </p:nvPicPr>
        <p:blipFill rotWithShape="1">
          <a:blip r:embed="rId2"/>
          <a:srcRect t="52"/>
          <a:stretch/>
        </p:blipFill>
        <p:spPr>
          <a:xfrm>
            <a:off x="5313225"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5" name="Tekstiruutu 4">
            <a:extLst>
              <a:ext uri="{FF2B5EF4-FFF2-40B4-BE49-F238E27FC236}">
                <a16:creationId xmlns:a16="http://schemas.microsoft.com/office/drawing/2014/main" id="{72D4679E-A4E0-D918-E67A-7064D3934DD0}"/>
              </a:ext>
            </a:extLst>
          </p:cNvPr>
          <p:cNvSpPr txBox="1"/>
          <p:nvPr/>
        </p:nvSpPr>
        <p:spPr>
          <a:xfrm>
            <a:off x="7972746" y="6550312"/>
            <a:ext cx="1068513" cy="215444"/>
          </a:xfrm>
          <a:prstGeom prst="rect">
            <a:avLst/>
          </a:prstGeom>
          <a:noFill/>
        </p:spPr>
        <p:txBody>
          <a:bodyPr wrap="square" rtlCol="0">
            <a:spAutoFit/>
          </a:bodyPr>
          <a:lstStyle/>
          <a:p>
            <a:r>
              <a:rPr lang="fi-FI" sz="800" dirty="0"/>
              <a:t>Kuvat canva.com</a:t>
            </a:r>
          </a:p>
        </p:txBody>
      </p:sp>
    </p:spTree>
    <p:extLst>
      <p:ext uri="{BB962C8B-B14F-4D97-AF65-F5344CB8AC3E}">
        <p14:creationId xmlns:p14="http://schemas.microsoft.com/office/powerpoint/2010/main" val="42203241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26BA9A7-F2A0-89F6-73A7-F74501BED6FD}"/>
              </a:ext>
            </a:extLst>
          </p:cNvPr>
          <p:cNvSpPr>
            <a:spLocks noGrp="1"/>
          </p:cNvSpPr>
          <p:nvPr>
            <p:ph type="title"/>
          </p:nvPr>
        </p:nvSpPr>
        <p:spPr/>
        <p:txBody>
          <a:bodyPr/>
          <a:lstStyle/>
          <a:p>
            <a:r>
              <a:rPr lang="fi-FI" dirty="0"/>
              <a:t>Kiertotalous</a:t>
            </a:r>
          </a:p>
        </p:txBody>
      </p:sp>
      <p:sp>
        <p:nvSpPr>
          <p:cNvPr id="3" name="Alaotsikko 2">
            <a:extLst>
              <a:ext uri="{FF2B5EF4-FFF2-40B4-BE49-F238E27FC236}">
                <a16:creationId xmlns:a16="http://schemas.microsoft.com/office/drawing/2014/main" id="{6E7EDD5B-D56C-D9F1-4CEE-554AEB1F0A78}"/>
              </a:ext>
            </a:extLst>
          </p:cNvPr>
          <p:cNvSpPr>
            <a:spLocks noGrp="1"/>
          </p:cNvSpPr>
          <p:nvPr>
            <p:ph type="subTitle" idx="1"/>
          </p:nvPr>
        </p:nvSpPr>
        <p:spPr>
          <a:xfrm>
            <a:off x="1316181" y="2324070"/>
            <a:ext cx="5284183" cy="3429367"/>
          </a:xfrm>
        </p:spPr>
        <p:txBody>
          <a:bodyPr>
            <a:normAutofit fontScale="85000" lnSpcReduction="10000"/>
          </a:bodyPr>
          <a:lstStyle/>
          <a:p>
            <a:r>
              <a:rPr lang="fi-FI" dirty="0"/>
              <a:t>Talousmalli, jossa tehtaat tekevät vähemmän tavaroita eli tuotteita. Tuotteita käytetään mahdollisimman kauan. Niitä</a:t>
            </a:r>
          </a:p>
          <a:p>
            <a:pPr marL="342900" indent="-342900">
              <a:buFont typeface="Arial" panose="020B0604020202020204" pitchFamily="34" charset="0"/>
              <a:buChar char="•"/>
            </a:pPr>
            <a:r>
              <a:rPr lang="fi-FI" dirty="0"/>
              <a:t>lainataan, </a:t>
            </a:r>
          </a:p>
          <a:p>
            <a:pPr marL="342900" indent="-342900">
              <a:buFont typeface="Arial" panose="020B0604020202020204" pitchFamily="34" charset="0"/>
              <a:buChar char="•"/>
            </a:pPr>
            <a:r>
              <a:rPr lang="fi-FI" dirty="0"/>
              <a:t>vuokrataan,</a:t>
            </a:r>
          </a:p>
          <a:p>
            <a:pPr marL="342900" indent="-342900">
              <a:buFont typeface="Arial" panose="020B0604020202020204" pitchFamily="34" charset="0"/>
              <a:buChar char="•"/>
            </a:pPr>
            <a:r>
              <a:rPr lang="fi-FI" dirty="0"/>
              <a:t>käytetään uudelleen, </a:t>
            </a:r>
          </a:p>
          <a:p>
            <a:pPr marL="342900" indent="-342900">
              <a:buFont typeface="Arial" panose="020B0604020202020204" pitchFamily="34" charset="0"/>
              <a:buChar char="•"/>
            </a:pPr>
            <a:r>
              <a:rPr lang="fi-FI" dirty="0"/>
              <a:t>korjataan</a:t>
            </a:r>
          </a:p>
          <a:p>
            <a:pPr marL="342900" indent="-342900">
              <a:buFont typeface="Arial" panose="020B0604020202020204" pitchFamily="34" charset="0"/>
              <a:buChar char="•"/>
            </a:pPr>
            <a:r>
              <a:rPr lang="fi-FI" dirty="0"/>
              <a:t>kunnostetaan ja</a:t>
            </a:r>
          </a:p>
          <a:p>
            <a:pPr marL="342900" indent="-342900">
              <a:buFont typeface="Arial" panose="020B0604020202020204" pitchFamily="34" charset="0"/>
              <a:buChar char="•"/>
            </a:pPr>
            <a:r>
              <a:rPr lang="fi-FI" dirty="0"/>
              <a:t>kierrätetään. </a:t>
            </a:r>
          </a:p>
        </p:txBody>
      </p:sp>
      <p:pic>
        <p:nvPicPr>
          <p:cNvPr id="5" name="Kuva 4">
            <a:extLst>
              <a:ext uri="{FF2B5EF4-FFF2-40B4-BE49-F238E27FC236}">
                <a16:creationId xmlns:a16="http://schemas.microsoft.com/office/drawing/2014/main" id="{8541C068-07F5-FF63-8AD4-FBD880F7AF5F}"/>
              </a:ext>
            </a:extLst>
          </p:cNvPr>
          <p:cNvPicPr>
            <a:picLocks noChangeAspect="1"/>
          </p:cNvPicPr>
          <p:nvPr/>
        </p:nvPicPr>
        <p:blipFill>
          <a:blip r:embed="rId2"/>
          <a:stretch>
            <a:fillRect/>
          </a:stretch>
        </p:blipFill>
        <p:spPr>
          <a:xfrm>
            <a:off x="6907817" y="2093727"/>
            <a:ext cx="5284183" cy="3521413"/>
          </a:xfrm>
          <a:prstGeom prst="rect">
            <a:avLst/>
          </a:prstGeom>
        </p:spPr>
      </p:pic>
      <p:sp>
        <p:nvSpPr>
          <p:cNvPr id="7" name="Tekstiruutu 6">
            <a:extLst>
              <a:ext uri="{FF2B5EF4-FFF2-40B4-BE49-F238E27FC236}">
                <a16:creationId xmlns:a16="http://schemas.microsoft.com/office/drawing/2014/main" id="{3774219F-24C2-4A2C-8C10-DE211CCFFA04}"/>
              </a:ext>
            </a:extLst>
          </p:cNvPr>
          <p:cNvSpPr txBox="1"/>
          <p:nvPr/>
        </p:nvSpPr>
        <p:spPr>
          <a:xfrm>
            <a:off x="9445410" y="5200133"/>
            <a:ext cx="2746590" cy="369332"/>
          </a:xfrm>
          <a:prstGeom prst="rect">
            <a:avLst/>
          </a:prstGeom>
          <a:noFill/>
        </p:spPr>
        <p:txBody>
          <a:bodyPr wrap="square">
            <a:spAutoFit/>
          </a:bodyPr>
          <a:lstStyle/>
          <a:p>
            <a:r>
              <a:rPr lang="fi-FI" sz="900" dirty="0">
                <a:hlinkClick r:id="rId3"/>
              </a:rPr>
              <a:t>Polkupyöriä Pyöräily Kaupunkipyörä - Ilmainen valokuva </a:t>
            </a:r>
            <a:r>
              <a:rPr lang="fi-FI" sz="900" dirty="0" err="1">
                <a:hlinkClick r:id="rId3"/>
              </a:rPr>
              <a:t>Pixabayssa</a:t>
            </a:r>
            <a:r>
              <a:rPr lang="fi-FI" sz="900" dirty="0">
                <a:hlinkClick r:id="rId3"/>
              </a:rPr>
              <a:t> - </a:t>
            </a:r>
            <a:r>
              <a:rPr lang="fi-FI" sz="900" dirty="0" err="1">
                <a:hlinkClick r:id="rId3"/>
              </a:rPr>
              <a:t>Pixabay</a:t>
            </a:r>
            <a:endParaRPr lang="fi-FI" sz="900" dirty="0"/>
          </a:p>
        </p:txBody>
      </p:sp>
    </p:spTree>
    <p:extLst>
      <p:ext uri="{BB962C8B-B14F-4D97-AF65-F5344CB8AC3E}">
        <p14:creationId xmlns:p14="http://schemas.microsoft.com/office/powerpoint/2010/main" val="39764535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10916739-765E-8B4D-D1AB-C2C7BB97E47A}"/>
              </a:ext>
            </a:extLst>
          </p:cNvPr>
          <p:cNvSpPr>
            <a:spLocks noGrp="1"/>
          </p:cNvSpPr>
          <p:nvPr>
            <p:ph type="title"/>
          </p:nvPr>
        </p:nvSpPr>
        <p:spPr>
          <a:xfrm>
            <a:off x="1316181" y="698954"/>
            <a:ext cx="10231971" cy="1325563"/>
          </a:xfrm>
        </p:spPr>
        <p:txBody>
          <a:bodyPr/>
          <a:lstStyle/>
          <a:p>
            <a:r>
              <a:rPr lang="fi-FI" dirty="0"/>
              <a:t>Miten kiertotalous voi muuttaa tavallisen perheen elämää?</a:t>
            </a:r>
          </a:p>
        </p:txBody>
      </p:sp>
      <p:sp>
        <p:nvSpPr>
          <p:cNvPr id="2" name="Alaotsikko 1">
            <a:extLst>
              <a:ext uri="{FF2B5EF4-FFF2-40B4-BE49-F238E27FC236}">
                <a16:creationId xmlns:a16="http://schemas.microsoft.com/office/drawing/2014/main" id="{6EA1C8C0-7A44-FD27-55C1-1E16FB78C5FD}"/>
              </a:ext>
            </a:extLst>
          </p:cNvPr>
          <p:cNvSpPr>
            <a:spLocks noGrp="1"/>
          </p:cNvSpPr>
          <p:nvPr>
            <p:ph type="subTitle" idx="1"/>
          </p:nvPr>
        </p:nvSpPr>
        <p:spPr>
          <a:xfrm>
            <a:off x="3056757" y="6168145"/>
            <a:ext cx="5551274" cy="578840"/>
          </a:xfrm>
        </p:spPr>
        <p:txBody>
          <a:bodyPr>
            <a:normAutofit fontScale="77500" lnSpcReduction="20000"/>
          </a:bodyPr>
          <a:lstStyle/>
          <a:p>
            <a:r>
              <a:rPr lang="fi-FI" dirty="0"/>
              <a:t>Klikkaa videota tai mene esityksessä eteenpäin, niin näet videon.</a:t>
            </a:r>
          </a:p>
          <a:p>
            <a:endParaRPr lang="fi-FI" dirty="0"/>
          </a:p>
        </p:txBody>
      </p:sp>
      <p:pic>
        <p:nvPicPr>
          <p:cNvPr id="4" name="Online-media 3" title="Miten kiertotalous voisi muuttaa tavallisen perheen elämää?">
            <a:hlinkClick r:id="" action="ppaction://media"/>
            <a:extLst>
              <a:ext uri="{FF2B5EF4-FFF2-40B4-BE49-F238E27FC236}">
                <a16:creationId xmlns:a16="http://schemas.microsoft.com/office/drawing/2014/main" id="{57F2B116-EF8B-FA9D-E34A-7CF06005CE65}"/>
              </a:ext>
            </a:extLst>
          </p:cNvPr>
          <p:cNvPicPr>
            <a:picLocks noRot="1" noChangeAspect="1"/>
          </p:cNvPicPr>
          <p:nvPr>
            <a:videoFile r:link="rId1"/>
          </p:nvPr>
        </p:nvPicPr>
        <p:blipFill>
          <a:blip r:embed="rId3"/>
          <a:stretch>
            <a:fillRect/>
          </a:stretch>
        </p:blipFill>
        <p:spPr>
          <a:xfrm>
            <a:off x="2993915" y="2767577"/>
            <a:ext cx="5614116" cy="3171976"/>
          </a:xfrm>
          <a:prstGeom prst="rect">
            <a:avLst/>
          </a:prstGeom>
        </p:spPr>
      </p:pic>
    </p:spTree>
    <p:extLst>
      <p:ext uri="{BB962C8B-B14F-4D97-AF65-F5344CB8AC3E}">
        <p14:creationId xmlns:p14="http://schemas.microsoft.com/office/powerpoint/2010/main" val="226906557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3FE314E-9B37-CBF0-1282-40CF2E5BD6C3}"/>
              </a:ext>
            </a:extLst>
          </p:cNvPr>
          <p:cNvSpPr>
            <a:spLocks noGrp="1"/>
          </p:cNvSpPr>
          <p:nvPr>
            <p:ph type="title"/>
          </p:nvPr>
        </p:nvSpPr>
        <p:spPr/>
        <p:txBody>
          <a:bodyPr/>
          <a:lstStyle/>
          <a:p>
            <a:r>
              <a:rPr lang="fi-FI" dirty="0"/>
              <a:t>Mitä sinä lainaat?</a:t>
            </a:r>
          </a:p>
        </p:txBody>
      </p:sp>
      <p:pic>
        <p:nvPicPr>
          <p:cNvPr id="12" name="Kuva 11">
            <a:extLst>
              <a:ext uri="{FF2B5EF4-FFF2-40B4-BE49-F238E27FC236}">
                <a16:creationId xmlns:a16="http://schemas.microsoft.com/office/drawing/2014/main" id="{74BCD4D5-A25C-0B42-5A54-64340BBBA3ED}"/>
              </a:ext>
            </a:extLst>
          </p:cNvPr>
          <p:cNvPicPr>
            <a:picLocks noChangeAspect="1"/>
          </p:cNvPicPr>
          <p:nvPr/>
        </p:nvPicPr>
        <p:blipFill>
          <a:blip r:embed="rId2"/>
          <a:stretch>
            <a:fillRect/>
          </a:stretch>
        </p:blipFill>
        <p:spPr>
          <a:xfrm>
            <a:off x="6020196" y="1860255"/>
            <a:ext cx="4021785" cy="2680143"/>
          </a:xfrm>
          <a:prstGeom prst="rect">
            <a:avLst/>
          </a:prstGeom>
        </p:spPr>
      </p:pic>
      <p:pic>
        <p:nvPicPr>
          <p:cNvPr id="5" name="Kuva 4">
            <a:extLst>
              <a:ext uri="{FF2B5EF4-FFF2-40B4-BE49-F238E27FC236}">
                <a16:creationId xmlns:a16="http://schemas.microsoft.com/office/drawing/2014/main" id="{3377D524-5246-7056-9602-A069805C2818}"/>
              </a:ext>
            </a:extLst>
          </p:cNvPr>
          <p:cNvPicPr>
            <a:picLocks noChangeAspect="1"/>
          </p:cNvPicPr>
          <p:nvPr/>
        </p:nvPicPr>
        <p:blipFill>
          <a:blip r:embed="rId3"/>
          <a:stretch>
            <a:fillRect/>
          </a:stretch>
        </p:blipFill>
        <p:spPr>
          <a:xfrm>
            <a:off x="1772713" y="1860256"/>
            <a:ext cx="4021786" cy="2680143"/>
          </a:xfrm>
          <a:prstGeom prst="rect">
            <a:avLst/>
          </a:prstGeom>
        </p:spPr>
      </p:pic>
      <p:sp>
        <p:nvSpPr>
          <p:cNvPr id="7" name="Tekstiruutu 6">
            <a:extLst>
              <a:ext uri="{FF2B5EF4-FFF2-40B4-BE49-F238E27FC236}">
                <a16:creationId xmlns:a16="http://schemas.microsoft.com/office/drawing/2014/main" id="{6A2C6C4B-618A-6DA5-BC8D-A480485EF818}"/>
              </a:ext>
            </a:extLst>
          </p:cNvPr>
          <p:cNvSpPr txBox="1"/>
          <p:nvPr/>
        </p:nvSpPr>
        <p:spPr>
          <a:xfrm>
            <a:off x="3457981" y="4147949"/>
            <a:ext cx="2810211" cy="369332"/>
          </a:xfrm>
          <a:prstGeom prst="rect">
            <a:avLst/>
          </a:prstGeom>
          <a:noFill/>
        </p:spPr>
        <p:txBody>
          <a:bodyPr wrap="square">
            <a:spAutoFit/>
          </a:bodyPr>
          <a:lstStyle/>
          <a:p>
            <a:r>
              <a:rPr lang="fi-FI" sz="900" dirty="0">
                <a:hlinkClick r:id="rId4"/>
              </a:rPr>
              <a:t>Lumikengät </a:t>
            </a:r>
            <a:r>
              <a:rPr lang="fi-FI" sz="900" dirty="0" err="1">
                <a:hlinkClick r:id="rId4"/>
              </a:rPr>
              <a:t>Lumikenkäilyä</a:t>
            </a:r>
            <a:r>
              <a:rPr lang="fi-FI" sz="900" dirty="0">
                <a:hlinkClick r:id="rId4"/>
              </a:rPr>
              <a:t> Lumi - Ilmainen valokuva </a:t>
            </a:r>
            <a:r>
              <a:rPr lang="fi-FI" sz="900" dirty="0" err="1">
                <a:hlinkClick r:id="rId4"/>
              </a:rPr>
              <a:t>Pixabayssa</a:t>
            </a:r>
            <a:r>
              <a:rPr lang="fi-FI" sz="900" dirty="0">
                <a:hlinkClick r:id="rId4"/>
              </a:rPr>
              <a:t> - </a:t>
            </a:r>
            <a:r>
              <a:rPr lang="fi-FI" sz="900" dirty="0" err="1">
                <a:hlinkClick r:id="rId4"/>
              </a:rPr>
              <a:t>Pixabay</a:t>
            </a:r>
            <a:endParaRPr lang="fi-FI" sz="900" dirty="0"/>
          </a:p>
        </p:txBody>
      </p:sp>
      <p:pic>
        <p:nvPicPr>
          <p:cNvPr id="9" name="Kuva 8">
            <a:extLst>
              <a:ext uri="{FF2B5EF4-FFF2-40B4-BE49-F238E27FC236}">
                <a16:creationId xmlns:a16="http://schemas.microsoft.com/office/drawing/2014/main" id="{6B672571-30CA-10C7-A939-F54BA0F9DFC8}"/>
              </a:ext>
            </a:extLst>
          </p:cNvPr>
          <p:cNvPicPr>
            <a:picLocks noChangeAspect="1"/>
          </p:cNvPicPr>
          <p:nvPr/>
        </p:nvPicPr>
        <p:blipFill>
          <a:blip r:embed="rId5"/>
          <a:stretch>
            <a:fillRect/>
          </a:stretch>
        </p:blipFill>
        <p:spPr>
          <a:xfrm>
            <a:off x="4306724" y="4566801"/>
            <a:ext cx="3085828" cy="2056415"/>
          </a:xfrm>
          <a:prstGeom prst="rect">
            <a:avLst/>
          </a:prstGeom>
        </p:spPr>
      </p:pic>
      <p:sp>
        <p:nvSpPr>
          <p:cNvPr id="11" name="Tekstiruutu 10">
            <a:extLst>
              <a:ext uri="{FF2B5EF4-FFF2-40B4-BE49-F238E27FC236}">
                <a16:creationId xmlns:a16="http://schemas.microsoft.com/office/drawing/2014/main" id="{08653AE1-74DD-1AE2-2765-B4A8EDA5C9EF}"/>
              </a:ext>
            </a:extLst>
          </p:cNvPr>
          <p:cNvSpPr txBox="1"/>
          <p:nvPr/>
        </p:nvSpPr>
        <p:spPr>
          <a:xfrm>
            <a:off x="4306724" y="4595556"/>
            <a:ext cx="3452911" cy="369332"/>
          </a:xfrm>
          <a:prstGeom prst="rect">
            <a:avLst/>
          </a:prstGeom>
          <a:noFill/>
        </p:spPr>
        <p:txBody>
          <a:bodyPr wrap="square">
            <a:spAutoFit/>
          </a:bodyPr>
          <a:lstStyle/>
          <a:p>
            <a:r>
              <a:rPr lang="fi-FI" sz="900" dirty="0">
                <a:hlinkClick r:id="rId6"/>
              </a:rPr>
              <a:t>Kirjasto Kirjoja Kirjahyllyt - Ilmainen valokuva </a:t>
            </a:r>
            <a:r>
              <a:rPr lang="fi-FI" sz="900" dirty="0" err="1">
                <a:hlinkClick r:id="rId6"/>
              </a:rPr>
              <a:t>Pixabayssa</a:t>
            </a:r>
            <a:r>
              <a:rPr lang="fi-FI" sz="900" dirty="0">
                <a:hlinkClick r:id="rId6"/>
              </a:rPr>
              <a:t> - </a:t>
            </a:r>
            <a:r>
              <a:rPr lang="fi-FI" sz="900" dirty="0" err="1">
                <a:hlinkClick r:id="rId6"/>
              </a:rPr>
              <a:t>Pixabay</a:t>
            </a:r>
            <a:endParaRPr lang="fi-FI" sz="900" dirty="0"/>
          </a:p>
        </p:txBody>
      </p:sp>
      <p:sp>
        <p:nvSpPr>
          <p:cNvPr id="14" name="Tekstiruutu 13">
            <a:extLst>
              <a:ext uri="{FF2B5EF4-FFF2-40B4-BE49-F238E27FC236}">
                <a16:creationId xmlns:a16="http://schemas.microsoft.com/office/drawing/2014/main" id="{B1726EE0-4D18-6F9D-4024-532A7EBFEA5B}"/>
              </a:ext>
            </a:extLst>
          </p:cNvPr>
          <p:cNvSpPr txBox="1"/>
          <p:nvPr/>
        </p:nvSpPr>
        <p:spPr>
          <a:xfrm>
            <a:off x="6493889" y="4171066"/>
            <a:ext cx="2810214" cy="369332"/>
          </a:xfrm>
          <a:prstGeom prst="rect">
            <a:avLst/>
          </a:prstGeom>
          <a:noFill/>
        </p:spPr>
        <p:txBody>
          <a:bodyPr wrap="square">
            <a:spAutoFit/>
          </a:bodyPr>
          <a:lstStyle/>
          <a:p>
            <a:r>
              <a:rPr lang="fi-FI" sz="900" dirty="0">
                <a:hlinkClick r:id="rId7"/>
              </a:rPr>
              <a:t>Yleismies Huonekalut Kokoonpano - Ilmainen valokuva </a:t>
            </a:r>
            <a:r>
              <a:rPr lang="fi-FI" sz="900" dirty="0" err="1">
                <a:hlinkClick r:id="rId7"/>
              </a:rPr>
              <a:t>Pixabayssa</a:t>
            </a:r>
            <a:r>
              <a:rPr lang="fi-FI" sz="900" dirty="0">
                <a:hlinkClick r:id="rId7"/>
              </a:rPr>
              <a:t> - </a:t>
            </a:r>
            <a:r>
              <a:rPr lang="fi-FI" sz="900" dirty="0" err="1">
                <a:hlinkClick r:id="rId7"/>
              </a:rPr>
              <a:t>Pixabay</a:t>
            </a:r>
            <a:endParaRPr lang="fi-FI" sz="900" dirty="0"/>
          </a:p>
        </p:txBody>
      </p:sp>
    </p:spTree>
    <p:extLst>
      <p:ext uri="{BB962C8B-B14F-4D97-AF65-F5344CB8AC3E}">
        <p14:creationId xmlns:p14="http://schemas.microsoft.com/office/powerpoint/2010/main" val="193267273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621D0EC-E54A-E932-B8DF-BB7D0F35B52E}"/>
              </a:ext>
            </a:extLst>
          </p:cNvPr>
          <p:cNvSpPr>
            <a:spLocks noGrp="1"/>
          </p:cNvSpPr>
          <p:nvPr>
            <p:ph type="title"/>
          </p:nvPr>
        </p:nvSpPr>
        <p:spPr/>
        <p:txBody>
          <a:bodyPr/>
          <a:lstStyle/>
          <a:p>
            <a:r>
              <a:rPr lang="fi-FI" dirty="0"/>
              <a:t>Mitä sinä vuokraat?</a:t>
            </a:r>
          </a:p>
        </p:txBody>
      </p:sp>
      <p:pic>
        <p:nvPicPr>
          <p:cNvPr id="7" name="Kuva 6">
            <a:extLst>
              <a:ext uri="{FF2B5EF4-FFF2-40B4-BE49-F238E27FC236}">
                <a16:creationId xmlns:a16="http://schemas.microsoft.com/office/drawing/2014/main" id="{BB9EB678-CB34-0A18-2332-3B81BD71E3A7}"/>
              </a:ext>
            </a:extLst>
          </p:cNvPr>
          <p:cNvPicPr>
            <a:picLocks noChangeAspect="1"/>
          </p:cNvPicPr>
          <p:nvPr/>
        </p:nvPicPr>
        <p:blipFill>
          <a:blip r:embed="rId2"/>
          <a:stretch>
            <a:fillRect/>
          </a:stretch>
        </p:blipFill>
        <p:spPr>
          <a:xfrm>
            <a:off x="320180" y="2592198"/>
            <a:ext cx="2153174" cy="3229761"/>
          </a:xfrm>
          <a:prstGeom prst="rect">
            <a:avLst/>
          </a:prstGeom>
        </p:spPr>
      </p:pic>
      <p:pic>
        <p:nvPicPr>
          <p:cNvPr id="14" name="Kuva 13">
            <a:extLst>
              <a:ext uri="{FF2B5EF4-FFF2-40B4-BE49-F238E27FC236}">
                <a16:creationId xmlns:a16="http://schemas.microsoft.com/office/drawing/2014/main" id="{F72A92A8-317B-C92D-E1CF-AD9F57C65061}"/>
              </a:ext>
            </a:extLst>
          </p:cNvPr>
          <p:cNvPicPr>
            <a:picLocks noChangeAspect="1"/>
          </p:cNvPicPr>
          <p:nvPr/>
        </p:nvPicPr>
        <p:blipFill>
          <a:blip r:embed="rId3"/>
          <a:stretch>
            <a:fillRect/>
          </a:stretch>
        </p:blipFill>
        <p:spPr>
          <a:xfrm>
            <a:off x="5329292" y="2590935"/>
            <a:ext cx="2153174" cy="3231023"/>
          </a:xfrm>
          <a:prstGeom prst="rect">
            <a:avLst/>
          </a:prstGeom>
        </p:spPr>
      </p:pic>
      <p:pic>
        <p:nvPicPr>
          <p:cNvPr id="4" name="Kuva 3">
            <a:extLst>
              <a:ext uri="{FF2B5EF4-FFF2-40B4-BE49-F238E27FC236}">
                <a16:creationId xmlns:a16="http://schemas.microsoft.com/office/drawing/2014/main" id="{46C32DA1-E75D-14C5-9318-898584EBBE09}"/>
              </a:ext>
            </a:extLst>
          </p:cNvPr>
          <p:cNvPicPr>
            <a:picLocks noChangeAspect="1"/>
          </p:cNvPicPr>
          <p:nvPr/>
        </p:nvPicPr>
        <p:blipFill>
          <a:blip r:embed="rId4"/>
          <a:stretch>
            <a:fillRect/>
          </a:stretch>
        </p:blipFill>
        <p:spPr>
          <a:xfrm>
            <a:off x="8765908" y="1024652"/>
            <a:ext cx="2932890" cy="1955260"/>
          </a:xfrm>
          <a:prstGeom prst="rect">
            <a:avLst/>
          </a:prstGeom>
        </p:spPr>
      </p:pic>
      <p:sp>
        <p:nvSpPr>
          <p:cNvPr id="6" name="Tekstiruutu 5">
            <a:extLst>
              <a:ext uri="{FF2B5EF4-FFF2-40B4-BE49-F238E27FC236}">
                <a16:creationId xmlns:a16="http://schemas.microsoft.com/office/drawing/2014/main" id="{5A287BD9-B940-D3F6-FAF0-2E81D05B5F27}"/>
              </a:ext>
            </a:extLst>
          </p:cNvPr>
          <p:cNvSpPr txBox="1"/>
          <p:nvPr/>
        </p:nvSpPr>
        <p:spPr>
          <a:xfrm>
            <a:off x="8765908" y="2425914"/>
            <a:ext cx="3020036" cy="553998"/>
          </a:xfrm>
          <a:prstGeom prst="rect">
            <a:avLst/>
          </a:prstGeom>
          <a:noFill/>
        </p:spPr>
        <p:txBody>
          <a:bodyPr wrap="square">
            <a:spAutoFit/>
          </a:bodyPr>
          <a:lstStyle/>
          <a:p>
            <a:r>
              <a:rPr lang="fi-FI" sz="600" dirty="0">
                <a:hlinkClick r:id="rId5"/>
              </a:rPr>
              <a:t>Ilmaisia Kuvia : vuosikerta, retro, ajo-, kuljetus, ajoneuvo, symboli, ajaa, museoautojen, hauska, avoauto, </a:t>
            </a:r>
            <a:r>
              <a:rPr lang="fi-FI" sz="600" dirty="0" err="1">
                <a:hlinkClick r:id="rId5"/>
              </a:rPr>
              <a:t>thunderbird</a:t>
            </a:r>
            <a:r>
              <a:rPr lang="fi-FI" sz="600" dirty="0">
                <a:hlinkClick r:id="rId5"/>
              </a:rPr>
              <a:t>, antiikki auto, malli auto, maakulkuneuvon, pienoismalli, Ystävänpäivä tausta, auto </a:t>
            </a:r>
            <a:r>
              <a:rPr lang="fi-FI" sz="600" dirty="0" err="1">
                <a:hlinkClick r:id="rId5"/>
              </a:rPr>
              <a:t>make</a:t>
            </a:r>
            <a:r>
              <a:rPr lang="fi-FI" sz="600" dirty="0">
                <a:hlinkClick r:id="rId5"/>
              </a:rPr>
              <a:t>, autojen ulkomitat, autojen suunnittelu, ylellisyyttä ajoneuvon, vaaleanpunainen auto 5184x3456 - - 1201684 - Ilmainen Kuvapankki - </a:t>
            </a:r>
            <a:r>
              <a:rPr lang="fi-FI" sz="600" dirty="0" err="1">
                <a:hlinkClick r:id="rId5"/>
              </a:rPr>
              <a:t>PxHere</a:t>
            </a:r>
            <a:endParaRPr lang="fi-FI" sz="600" dirty="0"/>
          </a:p>
        </p:txBody>
      </p:sp>
      <p:sp>
        <p:nvSpPr>
          <p:cNvPr id="9" name="Tekstiruutu 8">
            <a:extLst>
              <a:ext uri="{FF2B5EF4-FFF2-40B4-BE49-F238E27FC236}">
                <a16:creationId xmlns:a16="http://schemas.microsoft.com/office/drawing/2014/main" id="{FB013400-603E-40C5-182E-3D2386B493F9}"/>
              </a:ext>
            </a:extLst>
          </p:cNvPr>
          <p:cNvSpPr txBox="1"/>
          <p:nvPr/>
        </p:nvSpPr>
        <p:spPr>
          <a:xfrm>
            <a:off x="414152" y="5483404"/>
            <a:ext cx="2283939" cy="338554"/>
          </a:xfrm>
          <a:prstGeom prst="rect">
            <a:avLst/>
          </a:prstGeom>
          <a:noFill/>
        </p:spPr>
        <p:txBody>
          <a:bodyPr wrap="square">
            <a:spAutoFit/>
          </a:bodyPr>
          <a:lstStyle/>
          <a:p>
            <a:r>
              <a:rPr lang="en-US" sz="800" dirty="0">
                <a:hlinkClick r:id="rId6"/>
              </a:rPr>
              <a:t>White Larissa Boat · Free Stock Photo (pexels.com)</a:t>
            </a:r>
            <a:endParaRPr lang="fi-FI" sz="800" dirty="0"/>
          </a:p>
        </p:txBody>
      </p:sp>
      <p:pic>
        <p:nvPicPr>
          <p:cNvPr id="11" name="Kuva 10">
            <a:extLst>
              <a:ext uri="{FF2B5EF4-FFF2-40B4-BE49-F238E27FC236}">
                <a16:creationId xmlns:a16="http://schemas.microsoft.com/office/drawing/2014/main" id="{500C0459-F027-D1EC-7F70-5C4A9A51F37C}"/>
              </a:ext>
            </a:extLst>
          </p:cNvPr>
          <p:cNvPicPr>
            <a:picLocks noChangeAspect="1"/>
          </p:cNvPicPr>
          <p:nvPr/>
        </p:nvPicPr>
        <p:blipFill>
          <a:blip r:embed="rId7"/>
          <a:stretch>
            <a:fillRect/>
          </a:stretch>
        </p:blipFill>
        <p:spPr>
          <a:xfrm>
            <a:off x="2668573" y="2592198"/>
            <a:ext cx="2422320" cy="3229760"/>
          </a:xfrm>
          <a:prstGeom prst="rect">
            <a:avLst/>
          </a:prstGeom>
        </p:spPr>
      </p:pic>
      <p:sp>
        <p:nvSpPr>
          <p:cNvPr id="13" name="Tekstiruutu 12">
            <a:extLst>
              <a:ext uri="{FF2B5EF4-FFF2-40B4-BE49-F238E27FC236}">
                <a16:creationId xmlns:a16="http://schemas.microsoft.com/office/drawing/2014/main" id="{EAE29D70-6700-7203-23A3-873124B5526C}"/>
              </a:ext>
            </a:extLst>
          </p:cNvPr>
          <p:cNvSpPr txBox="1"/>
          <p:nvPr/>
        </p:nvSpPr>
        <p:spPr>
          <a:xfrm>
            <a:off x="2922828" y="5483404"/>
            <a:ext cx="2211917" cy="338554"/>
          </a:xfrm>
          <a:prstGeom prst="rect">
            <a:avLst/>
          </a:prstGeom>
          <a:noFill/>
        </p:spPr>
        <p:txBody>
          <a:bodyPr wrap="square">
            <a:spAutoFit/>
          </a:bodyPr>
          <a:lstStyle/>
          <a:p>
            <a:r>
              <a:rPr lang="fi-FI" sz="800" dirty="0">
                <a:hlinkClick r:id="rId8"/>
              </a:rPr>
              <a:t>Lähellä Rantaa Kesämökki Kesällä - Ilmainen valokuva </a:t>
            </a:r>
            <a:r>
              <a:rPr lang="fi-FI" sz="800" dirty="0" err="1">
                <a:hlinkClick r:id="rId8"/>
              </a:rPr>
              <a:t>Pixabayssa</a:t>
            </a:r>
            <a:r>
              <a:rPr lang="fi-FI" sz="800" dirty="0">
                <a:hlinkClick r:id="rId8"/>
              </a:rPr>
              <a:t> - </a:t>
            </a:r>
            <a:r>
              <a:rPr lang="fi-FI" sz="800" dirty="0" err="1">
                <a:hlinkClick r:id="rId8"/>
              </a:rPr>
              <a:t>Pixabay</a:t>
            </a:r>
            <a:endParaRPr lang="fi-FI" sz="800" dirty="0"/>
          </a:p>
        </p:txBody>
      </p:sp>
      <p:sp>
        <p:nvSpPr>
          <p:cNvPr id="16" name="Tekstiruutu 15">
            <a:extLst>
              <a:ext uri="{FF2B5EF4-FFF2-40B4-BE49-F238E27FC236}">
                <a16:creationId xmlns:a16="http://schemas.microsoft.com/office/drawing/2014/main" id="{B82D2696-9068-A847-335C-F1E3994F3ED0}"/>
              </a:ext>
            </a:extLst>
          </p:cNvPr>
          <p:cNvSpPr txBox="1"/>
          <p:nvPr/>
        </p:nvSpPr>
        <p:spPr>
          <a:xfrm>
            <a:off x="5418415" y="5513631"/>
            <a:ext cx="2075913" cy="338554"/>
          </a:xfrm>
          <a:prstGeom prst="rect">
            <a:avLst/>
          </a:prstGeom>
          <a:noFill/>
        </p:spPr>
        <p:txBody>
          <a:bodyPr wrap="square">
            <a:spAutoFit/>
          </a:bodyPr>
          <a:lstStyle/>
          <a:p>
            <a:r>
              <a:rPr lang="fi-FI" sz="800" dirty="0">
                <a:hlinkClick r:id="rId9"/>
              </a:rPr>
              <a:t>Pöytä Häät Juhla - Ilmainen valokuva </a:t>
            </a:r>
            <a:r>
              <a:rPr lang="fi-FI" sz="800" dirty="0" err="1">
                <a:hlinkClick r:id="rId9"/>
              </a:rPr>
              <a:t>Pixabayssa</a:t>
            </a:r>
            <a:r>
              <a:rPr lang="fi-FI" sz="800" dirty="0">
                <a:hlinkClick r:id="rId9"/>
              </a:rPr>
              <a:t> - </a:t>
            </a:r>
            <a:r>
              <a:rPr lang="fi-FI" sz="800" dirty="0" err="1">
                <a:hlinkClick r:id="rId9"/>
              </a:rPr>
              <a:t>Pixabay</a:t>
            </a:r>
            <a:endParaRPr lang="fi-FI" sz="800" dirty="0"/>
          </a:p>
        </p:txBody>
      </p:sp>
      <p:pic>
        <p:nvPicPr>
          <p:cNvPr id="17" name="Kuva 16">
            <a:extLst>
              <a:ext uri="{FF2B5EF4-FFF2-40B4-BE49-F238E27FC236}">
                <a16:creationId xmlns:a16="http://schemas.microsoft.com/office/drawing/2014/main" id="{F879D90A-6126-1489-13AA-A0FD1FEAAD68}"/>
              </a:ext>
            </a:extLst>
          </p:cNvPr>
          <p:cNvPicPr>
            <a:picLocks noChangeAspect="1"/>
          </p:cNvPicPr>
          <p:nvPr/>
        </p:nvPicPr>
        <p:blipFill>
          <a:blip r:embed="rId10"/>
          <a:stretch>
            <a:fillRect/>
          </a:stretch>
        </p:blipFill>
        <p:spPr>
          <a:xfrm>
            <a:off x="7677013" y="3141815"/>
            <a:ext cx="4021785" cy="2680143"/>
          </a:xfrm>
          <a:prstGeom prst="rect">
            <a:avLst/>
          </a:prstGeom>
        </p:spPr>
      </p:pic>
      <p:sp>
        <p:nvSpPr>
          <p:cNvPr id="18" name="Tekstiruutu 17">
            <a:extLst>
              <a:ext uri="{FF2B5EF4-FFF2-40B4-BE49-F238E27FC236}">
                <a16:creationId xmlns:a16="http://schemas.microsoft.com/office/drawing/2014/main" id="{37A136A6-4159-859B-4645-FCAEF9215A2F}"/>
              </a:ext>
            </a:extLst>
          </p:cNvPr>
          <p:cNvSpPr txBox="1"/>
          <p:nvPr/>
        </p:nvSpPr>
        <p:spPr>
          <a:xfrm>
            <a:off x="7673131" y="5567492"/>
            <a:ext cx="4198689" cy="230832"/>
          </a:xfrm>
          <a:prstGeom prst="rect">
            <a:avLst/>
          </a:prstGeom>
          <a:noFill/>
        </p:spPr>
        <p:txBody>
          <a:bodyPr wrap="square">
            <a:spAutoFit/>
          </a:bodyPr>
          <a:lstStyle/>
          <a:p>
            <a:r>
              <a:rPr lang="fi-FI" sz="900" dirty="0">
                <a:hlinkClick r:id="rId11"/>
              </a:rPr>
              <a:t>Yleismies Huonekalut Kokoonpano - Ilmainen valokuva </a:t>
            </a:r>
            <a:r>
              <a:rPr lang="fi-FI" sz="900" dirty="0" err="1">
                <a:hlinkClick r:id="rId11"/>
              </a:rPr>
              <a:t>Pixabayssa</a:t>
            </a:r>
            <a:r>
              <a:rPr lang="fi-FI" sz="900" dirty="0">
                <a:hlinkClick r:id="rId11"/>
              </a:rPr>
              <a:t> - </a:t>
            </a:r>
            <a:r>
              <a:rPr lang="fi-FI" sz="900" dirty="0" err="1">
                <a:hlinkClick r:id="rId11"/>
              </a:rPr>
              <a:t>Pixabay</a:t>
            </a:r>
            <a:endParaRPr lang="fi-FI" sz="900" dirty="0"/>
          </a:p>
        </p:txBody>
      </p:sp>
    </p:spTree>
    <p:extLst>
      <p:ext uri="{BB962C8B-B14F-4D97-AF65-F5344CB8AC3E}">
        <p14:creationId xmlns:p14="http://schemas.microsoft.com/office/powerpoint/2010/main" val="122885721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863D09E-C992-9002-1476-B97D67E71616}"/>
              </a:ext>
            </a:extLst>
          </p:cNvPr>
          <p:cNvSpPr>
            <a:spLocks noGrp="1"/>
          </p:cNvSpPr>
          <p:nvPr>
            <p:ph type="title"/>
          </p:nvPr>
        </p:nvSpPr>
        <p:spPr/>
        <p:txBody>
          <a:bodyPr/>
          <a:lstStyle/>
          <a:p>
            <a:r>
              <a:rPr lang="fi-FI" dirty="0"/>
              <a:t>Mitä sinä korjaat?</a:t>
            </a:r>
          </a:p>
        </p:txBody>
      </p:sp>
      <p:pic>
        <p:nvPicPr>
          <p:cNvPr id="7" name="Kuva 6">
            <a:extLst>
              <a:ext uri="{FF2B5EF4-FFF2-40B4-BE49-F238E27FC236}">
                <a16:creationId xmlns:a16="http://schemas.microsoft.com/office/drawing/2014/main" id="{DF80C770-F900-AD97-D5E6-497E48F6B91A}"/>
              </a:ext>
            </a:extLst>
          </p:cNvPr>
          <p:cNvPicPr>
            <a:picLocks noChangeAspect="1"/>
          </p:cNvPicPr>
          <p:nvPr/>
        </p:nvPicPr>
        <p:blipFill>
          <a:blip r:embed="rId2"/>
          <a:stretch>
            <a:fillRect/>
          </a:stretch>
        </p:blipFill>
        <p:spPr>
          <a:xfrm>
            <a:off x="4394157" y="1984781"/>
            <a:ext cx="3380371" cy="2253581"/>
          </a:xfrm>
          <a:prstGeom prst="rect">
            <a:avLst/>
          </a:prstGeom>
        </p:spPr>
      </p:pic>
      <p:pic>
        <p:nvPicPr>
          <p:cNvPr id="4" name="Kuva 3">
            <a:extLst>
              <a:ext uri="{FF2B5EF4-FFF2-40B4-BE49-F238E27FC236}">
                <a16:creationId xmlns:a16="http://schemas.microsoft.com/office/drawing/2014/main" id="{F2121C67-FC05-98F5-5FD2-65FD6B6174BA}"/>
              </a:ext>
            </a:extLst>
          </p:cNvPr>
          <p:cNvPicPr>
            <a:picLocks noChangeAspect="1"/>
          </p:cNvPicPr>
          <p:nvPr/>
        </p:nvPicPr>
        <p:blipFill>
          <a:blip r:embed="rId3"/>
          <a:stretch>
            <a:fillRect/>
          </a:stretch>
        </p:blipFill>
        <p:spPr>
          <a:xfrm>
            <a:off x="755510" y="2003591"/>
            <a:ext cx="3380371" cy="2252700"/>
          </a:xfrm>
          <a:prstGeom prst="rect">
            <a:avLst/>
          </a:prstGeom>
        </p:spPr>
      </p:pic>
      <p:sp>
        <p:nvSpPr>
          <p:cNvPr id="6" name="Tekstiruutu 5">
            <a:extLst>
              <a:ext uri="{FF2B5EF4-FFF2-40B4-BE49-F238E27FC236}">
                <a16:creationId xmlns:a16="http://schemas.microsoft.com/office/drawing/2014/main" id="{AD36AD41-0081-3D7B-DD02-98DA18AA7A46}"/>
              </a:ext>
            </a:extLst>
          </p:cNvPr>
          <p:cNvSpPr txBox="1"/>
          <p:nvPr/>
        </p:nvSpPr>
        <p:spPr>
          <a:xfrm>
            <a:off x="669728" y="4013521"/>
            <a:ext cx="3551934" cy="215444"/>
          </a:xfrm>
          <a:prstGeom prst="rect">
            <a:avLst/>
          </a:prstGeom>
          <a:noFill/>
        </p:spPr>
        <p:txBody>
          <a:bodyPr wrap="square">
            <a:spAutoFit/>
          </a:bodyPr>
          <a:lstStyle/>
          <a:p>
            <a:r>
              <a:rPr lang="fi-FI" sz="800" dirty="0">
                <a:hlinkClick r:id="rId4"/>
              </a:rPr>
              <a:t>Vaellus Kartta Suuntautuminen - Ilmainen valokuva </a:t>
            </a:r>
            <a:r>
              <a:rPr lang="fi-FI" sz="800" dirty="0" err="1">
                <a:hlinkClick r:id="rId4"/>
              </a:rPr>
              <a:t>Pixabayssa</a:t>
            </a:r>
            <a:r>
              <a:rPr lang="fi-FI" sz="800" dirty="0">
                <a:hlinkClick r:id="rId4"/>
              </a:rPr>
              <a:t> - </a:t>
            </a:r>
            <a:r>
              <a:rPr lang="fi-FI" sz="800" dirty="0" err="1">
                <a:hlinkClick r:id="rId4"/>
              </a:rPr>
              <a:t>Pixabay</a:t>
            </a:r>
            <a:endParaRPr lang="fi-FI" sz="800" dirty="0"/>
          </a:p>
        </p:txBody>
      </p:sp>
      <p:sp>
        <p:nvSpPr>
          <p:cNvPr id="9" name="Tekstiruutu 8">
            <a:extLst>
              <a:ext uri="{FF2B5EF4-FFF2-40B4-BE49-F238E27FC236}">
                <a16:creationId xmlns:a16="http://schemas.microsoft.com/office/drawing/2014/main" id="{2D8BE78E-E2FD-02E8-3860-E77711622025}"/>
              </a:ext>
            </a:extLst>
          </p:cNvPr>
          <p:cNvSpPr txBox="1"/>
          <p:nvPr/>
        </p:nvSpPr>
        <p:spPr>
          <a:xfrm>
            <a:off x="4307444" y="3794626"/>
            <a:ext cx="3551934" cy="461665"/>
          </a:xfrm>
          <a:prstGeom prst="rect">
            <a:avLst/>
          </a:prstGeom>
          <a:noFill/>
        </p:spPr>
        <p:txBody>
          <a:bodyPr wrap="square">
            <a:spAutoFit/>
          </a:bodyPr>
          <a:lstStyle/>
          <a:p>
            <a:r>
              <a:rPr lang="fi-FI" sz="600" dirty="0" err="1">
                <a:hlinkClick r:id="rId5"/>
              </a:rPr>
              <a:t>Free</a:t>
            </a:r>
            <a:r>
              <a:rPr lang="fi-FI" sz="600" dirty="0">
                <a:hlinkClick r:id="rId5"/>
              </a:rPr>
              <a:t> </a:t>
            </a:r>
            <a:r>
              <a:rPr lang="fi-FI" sz="600" dirty="0" err="1">
                <a:hlinkClick r:id="rId5"/>
              </a:rPr>
              <a:t>Images</a:t>
            </a:r>
            <a:r>
              <a:rPr lang="fi-FI" sz="600" dirty="0">
                <a:hlinkClick r:id="rId5"/>
              </a:rPr>
              <a:t> : sport, </a:t>
            </a:r>
            <a:r>
              <a:rPr lang="fi-FI" sz="600" dirty="0" err="1">
                <a:hlinkClick r:id="rId5"/>
              </a:rPr>
              <a:t>vintage</a:t>
            </a:r>
            <a:r>
              <a:rPr lang="fi-FI" sz="600" dirty="0">
                <a:hlinkClick r:id="rId5"/>
              </a:rPr>
              <a:t>, retro, </a:t>
            </a:r>
            <a:r>
              <a:rPr lang="fi-FI" sz="600" dirty="0" err="1">
                <a:hlinkClick r:id="rId5"/>
              </a:rPr>
              <a:t>old</a:t>
            </a:r>
            <a:r>
              <a:rPr lang="fi-FI" sz="600" dirty="0">
                <a:hlinkClick r:id="rId5"/>
              </a:rPr>
              <a:t>, home, </a:t>
            </a:r>
            <a:r>
              <a:rPr lang="fi-FI" sz="600" dirty="0" err="1">
                <a:hlinkClick r:id="rId5"/>
              </a:rPr>
              <a:t>transportation</a:t>
            </a:r>
            <a:r>
              <a:rPr lang="fi-FI" sz="600" dirty="0">
                <a:hlinkClick r:id="rId5"/>
              </a:rPr>
              <a:t>, transport, </a:t>
            </a:r>
            <a:r>
              <a:rPr lang="fi-FI" sz="600" dirty="0" err="1">
                <a:hlinkClick r:id="rId5"/>
              </a:rPr>
              <a:t>decoration</a:t>
            </a:r>
            <a:r>
              <a:rPr lang="fi-FI" sz="600" dirty="0">
                <a:hlinkClick r:id="rId5"/>
              </a:rPr>
              <a:t>, </a:t>
            </a:r>
            <a:r>
              <a:rPr lang="fi-FI" sz="600" dirty="0" err="1">
                <a:hlinkClick r:id="rId5"/>
              </a:rPr>
              <a:t>indoor</a:t>
            </a:r>
            <a:r>
              <a:rPr lang="fi-FI" sz="600" dirty="0">
                <a:hlinkClick r:id="rId5"/>
              </a:rPr>
              <a:t>, </a:t>
            </a:r>
            <a:r>
              <a:rPr lang="fi-FI" sz="600" dirty="0" err="1">
                <a:hlinkClick r:id="rId5"/>
              </a:rPr>
              <a:t>room</a:t>
            </a:r>
            <a:r>
              <a:rPr lang="fi-FI" sz="600" dirty="0">
                <a:hlinkClick r:id="rId5"/>
              </a:rPr>
              <a:t>, </a:t>
            </a:r>
            <a:r>
              <a:rPr lang="fi-FI" sz="600" dirty="0" err="1">
                <a:hlinkClick r:id="rId5"/>
              </a:rPr>
              <a:t>lifestyle</a:t>
            </a:r>
            <a:r>
              <a:rPr lang="fi-FI" sz="600" dirty="0">
                <a:hlinkClick r:id="rId5"/>
              </a:rPr>
              <a:t>, </a:t>
            </a:r>
            <a:r>
              <a:rPr lang="fi-FI" sz="600" dirty="0" err="1">
                <a:hlinkClick r:id="rId5"/>
              </a:rPr>
              <a:t>cycle</a:t>
            </a:r>
            <a:r>
              <a:rPr lang="fi-FI" sz="600" dirty="0">
                <a:hlinkClick r:id="rId5"/>
              </a:rPr>
              <a:t>, </a:t>
            </a:r>
            <a:r>
              <a:rPr lang="fi-FI" sz="600" dirty="0" err="1">
                <a:hlinkClick r:id="rId5"/>
              </a:rPr>
              <a:t>activity</a:t>
            </a:r>
            <a:r>
              <a:rPr lang="fi-FI" sz="600" dirty="0">
                <a:hlinkClick r:id="rId5"/>
              </a:rPr>
              <a:t>, </a:t>
            </a:r>
            <a:r>
              <a:rPr lang="fi-FI" sz="600" dirty="0" err="1">
                <a:hlinkClick r:id="rId5"/>
              </a:rPr>
              <a:t>sports</a:t>
            </a:r>
            <a:r>
              <a:rPr lang="fi-FI" sz="600" dirty="0">
                <a:hlinkClick r:id="rId5"/>
              </a:rPr>
              <a:t> </a:t>
            </a:r>
            <a:r>
              <a:rPr lang="fi-FI" sz="600" dirty="0" err="1">
                <a:hlinkClick r:id="rId5"/>
              </a:rPr>
              <a:t>equipment</a:t>
            </a:r>
            <a:r>
              <a:rPr lang="fi-FI" sz="600" dirty="0">
                <a:hlinkClick r:id="rId5"/>
              </a:rPr>
              <a:t>, </a:t>
            </a:r>
            <a:r>
              <a:rPr lang="fi-FI" sz="600" dirty="0" err="1">
                <a:hlinkClick r:id="rId5"/>
              </a:rPr>
              <a:t>mountain</a:t>
            </a:r>
            <a:r>
              <a:rPr lang="fi-FI" sz="600" dirty="0">
                <a:hlinkClick r:id="rId5"/>
              </a:rPr>
              <a:t> </a:t>
            </a:r>
            <a:r>
              <a:rPr lang="fi-FI" sz="600" dirty="0" err="1">
                <a:hlinkClick r:id="rId5"/>
              </a:rPr>
              <a:t>bike</a:t>
            </a:r>
            <a:r>
              <a:rPr lang="fi-FI" sz="600" dirty="0">
                <a:hlinkClick r:id="rId5"/>
              </a:rPr>
              <a:t>, </a:t>
            </a:r>
            <a:r>
              <a:rPr lang="fi-FI" sz="600" dirty="0" err="1">
                <a:hlinkClick r:id="rId5"/>
              </a:rPr>
              <a:t>living</a:t>
            </a:r>
            <a:r>
              <a:rPr lang="fi-FI" sz="600" dirty="0">
                <a:hlinkClick r:id="rId5"/>
              </a:rPr>
              <a:t>, </a:t>
            </a:r>
            <a:r>
              <a:rPr lang="fi-FI" sz="600" dirty="0" err="1">
                <a:hlinkClick r:id="rId5"/>
              </a:rPr>
              <a:t>race</a:t>
            </a:r>
            <a:r>
              <a:rPr lang="fi-FI" sz="600" dirty="0">
                <a:hlinkClick r:id="rId5"/>
              </a:rPr>
              <a:t>, </a:t>
            </a:r>
            <a:r>
              <a:rPr lang="fi-FI" sz="600" dirty="0" err="1">
                <a:hlinkClick r:id="rId5"/>
              </a:rPr>
              <a:t>sketch</a:t>
            </a:r>
            <a:r>
              <a:rPr lang="fi-FI" sz="600" dirty="0">
                <a:hlinkClick r:id="rId5"/>
              </a:rPr>
              <a:t>, </a:t>
            </a:r>
            <a:r>
              <a:rPr lang="fi-FI" sz="600" dirty="0" err="1">
                <a:hlinkClick r:id="rId5"/>
              </a:rPr>
              <a:t>restored</a:t>
            </a:r>
            <a:r>
              <a:rPr lang="fi-FI" sz="600" dirty="0">
                <a:hlinkClick r:id="rId5"/>
              </a:rPr>
              <a:t>, hip, </a:t>
            </a:r>
            <a:r>
              <a:rPr lang="fi-FI" sz="600" dirty="0" err="1">
                <a:hlinkClick r:id="rId5"/>
              </a:rPr>
              <a:t>bicycle</a:t>
            </a:r>
            <a:r>
              <a:rPr lang="fi-FI" sz="600" dirty="0">
                <a:hlinkClick r:id="rId5"/>
              </a:rPr>
              <a:t> </a:t>
            </a:r>
            <a:r>
              <a:rPr lang="fi-FI" sz="600" dirty="0" err="1">
                <a:hlinkClick r:id="rId5"/>
              </a:rPr>
              <a:t>frame</a:t>
            </a:r>
            <a:r>
              <a:rPr lang="fi-FI" sz="600" dirty="0">
                <a:hlinkClick r:id="rId5"/>
              </a:rPr>
              <a:t>, </a:t>
            </a:r>
            <a:r>
              <a:rPr lang="fi-FI" sz="600" dirty="0" err="1">
                <a:hlinkClick r:id="rId5"/>
              </a:rPr>
              <a:t>bicycle</a:t>
            </a:r>
            <a:r>
              <a:rPr lang="fi-FI" sz="600" dirty="0">
                <a:hlinkClick r:id="rId5"/>
              </a:rPr>
              <a:t> </a:t>
            </a:r>
            <a:r>
              <a:rPr lang="fi-FI" sz="600" dirty="0" err="1">
                <a:hlinkClick r:id="rId5"/>
              </a:rPr>
              <a:t>wheel</a:t>
            </a:r>
            <a:r>
              <a:rPr lang="fi-FI" sz="600" dirty="0">
                <a:hlinkClick r:id="rId5"/>
              </a:rPr>
              <a:t>, </a:t>
            </a:r>
            <a:r>
              <a:rPr lang="fi-FI" sz="600" dirty="0" err="1">
                <a:hlinkClick r:id="rId5"/>
              </a:rPr>
              <a:t>land</a:t>
            </a:r>
            <a:r>
              <a:rPr lang="fi-FI" sz="600" dirty="0">
                <a:hlinkClick r:id="rId5"/>
              </a:rPr>
              <a:t> </a:t>
            </a:r>
            <a:r>
              <a:rPr lang="fi-FI" sz="600" dirty="0" err="1">
                <a:hlinkClick r:id="rId5"/>
              </a:rPr>
              <a:t>vehicle</a:t>
            </a:r>
            <a:r>
              <a:rPr lang="fi-FI" sz="600" dirty="0">
                <a:hlinkClick r:id="rId5"/>
              </a:rPr>
              <a:t>, </a:t>
            </a:r>
            <a:r>
              <a:rPr lang="fi-FI" sz="600" dirty="0" err="1">
                <a:hlinkClick r:id="rId5"/>
              </a:rPr>
              <a:t>cyclo</a:t>
            </a:r>
            <a:r>
              <a:rPr lang="fi-FI" sz="600" dirty="0">
                <a:hlinkClick r:id="rId5"/>
              </a:rPr>
              <a:t> cross </a:t>
            </a:r>
            <a:r>
              <a:rPr lang="fi-FI" sz="600" dirty="0" err="1">
                <a:hlinkClick r:id="rId5"/>
              </a:rPr>
              <a:t>bicycle</a:t>
            </a:r>
            <a:r>
              <a:rPr lang="fi-FI" sz="600" dirty="0">
                <a:hlinkClick r:id="rId5"/>
              </a:rPr>
              <a:t>, </a:t>
            </a:r>
            <a:r>
              <a:rPr lang="fi-FI" sz="600" dirty="0" err="1">
                <a:hlinkClick r:id="rId5"/>
              </a:rPr>
              <a:t>bmx</a:t>
            </a:r>
            <a:r>
              <a:rPr lang="fi-FI" sz="600" dirty="0">
                <a:hlinkClick r:id="rId5"/>
              </a:rPr>
              <a:t> </a:t>
            </a:r>
            <a:r>
              <a:rPr lang="fi-FI" sz="600" dirty="0" err="1">
                <a:hlinkClick r:id="rId5"/>
              </a:rPr>
              <a:t>bike</a:t>
            </a:r>
            <a:r>
              <a:rPr lang="fi-FI" sz="600" dirty="0">
                <a:hlinkClick r:id="rId5"/>
              </a:rPr>
              <a:t>, </a:t>
            </a:r>
            <a:r>
              <a:rPr lang="fi-FI" sz="600" dirty="0" err="1">
                <a:hlinkClick r:id="rId5"/>
              </a:rPr>
              <a:t>road</a:t>
            </a:r>
            <a:r>
              <a:rPr lang="fi-FI" sz="600" dirty="0">
                <a:hlinkClick r:id="rId5"/>
              </a:rPr>
              <a:t> </a:t>
            </a:r>
            <a:r>
              <a:rPr lang="fi-FI" sz="600" dirty="0" err="1">
                <a:hlinkClick r:id="rId5"/>
              </a:rPr>
              <a:t>bicycle</a:t>
            </a:r>
            <a:r>
              <a:rPr lang="fi-FI" sz="600" dirty="0">
                <a:hlinkClick r:id="rId5"/>
              </a:rPr>
              <a:t>, racing </a:t>
            </a:r>
            <a:r>
              <a:rPr lang="fi-FI" sz="600" dirty="0" err="1">
                <a:hlinkClick r:id="rId5"/>
              </a:rPr>
              <a:t>bicycle</a:t>
            </a:r>
            <a:r>
              <a:rPr lang="fi-FI" sz="600" dirty="0">
                <a:hlinkClick r:id="rId5"/>
              </a:rPr>
              <a:t>, </a:t>
            </a:r>
            <a:r>
              <a:rPr lang="fi-FI" sz="600" dirty="0" err="1">
                <a:hlinkClick r:id="rId5"/>
              </a:rPr>
              <a:t>hybrid</a:t>
            </a:r>
            <a:r>
              <a:rPr lang="fi-FI" sz="600" dirty="0">
                <a:hlinkClick r:id="rId5"/>
              </a:rPr>
              <a:t> </a:t>
            </a:r>
            <a:r>
              <a:rPr lang="fi-FI" sz="600" dirty="0" err="1">
                <a:hlinkClick r:id="rId5"/>
              </a:rPr>
              <a:t>bicycle</a:t>
            </a:r>
            <a:r>
              <a:rPr lang="fi-FI" sz="600" dirty="0">
                <a:hlinkClick r:id="rId5"/>
              </a:rPr>
              <a:t> 3911x2608 - - 722204 - </a:t>
            </a:r>
            <a:r>
              <a:rPr lang="fi-FI" sz="600" dirty="0" err="1">
                <a:hlinkClick r:id="rId5"/>
              </a:rPr>
              <a:t>Free</a:t>
            </a:r>
            <a:r>
              <a:rPr lang="fi-FI" sz="600" dirty="0">
                <a:hlinkClick r:id="rId5"/>
              </a:rPr>
              <a:t> </a:t>
            </a:r>
            <a:r>
              <a:rPr lang="fi-FI" sz="600" dirty="0" err="1">
                <a:hlinkClick r:id="rId5"/>
              </a:rPr>
              <a:t>stock</a:t>
            </a:r>
            <a:r>
              <a:rPr lang="fi-FI" sz="600" dirty="0">
                <a:hlinkClick r:id="rId5"/>
              </a:rPr>
              <a:t> </a:t>
            </a:r>
            <a:r>
              <a:rPr lang="fi-FI" sz="600" dirty="0" err="1">
                <a:hlinkClick r:id="rId5"/>
              </a:rPr>
              <a:t>photos</a:t>
            </a:r>
            <a:r>
              <a:rPr lang="fi-FI" sz="600" dirty="0">
                <a:hlinkClick r:id="rId5"/>
              </a:rPr>
              <a:t> - </a:t>
            </a:r>
            <a:r>
              <a:rPr lang="fi-FI" sz="600" dirty="0" err="1">
                <a:hlinkClick r:id="rId5"/>
              </a:rPr>
              <a:t>PxHere</a:t>
            </a:r>
            <a:endParaRPr lang="fi-FI" sz="600" dirty="0"/>
          </a:p>
        </p:txBody>
      </p:sp>
      <p:pic>
        <p:nvPicPr>
          <p:cNvPr id="1026" name="Picture 2" descr="Pyykkinarulla, Pikkutyttö Pukeutuu">
            <a:extLst>
              <a:ext uri="{FF2B5EF4-FFF2-40B4-BE49-F238E27FC236}">
                <a16:creationId xmlns:a16="http://schemas.microsoft.com/office/drawing/2014/main" id="{406043A1-B27D-F63A-98FD-6C5CD282B26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4157" y="4490546"/>
            <a:ext cx="2997685" cy="1997532"/>
          </a:xfrm>
          <a:prstGeom prst="rect">
            <a:avLst/>
          </a:prstGeom>
          <a:noFill/>
          <a:extLst>
            <a:ext uri="{909E8E84-426E-40DD-AFC4-6F175D3DCCD1}">
              <a14:hiddenFill xmlns:a14="http://schemas.microsoft.com/office/drawing/2010/main">
                <a:solidFill>
                  <a:srgbClr val="FFFFFF"/>
                </a:solidFill>
              </a14:hiddenFill>
            </a:ext>
          </a:extLst>
        </p:spPr>
      </p:pic>
      <p:sp>
        <p:nvSpPr>
          <p:cNvPr id="11" name="Tekstiruutu 10">
            <a:extLst>
              <a:ext uri="{FF2B5EF4-FFF2-40B4-BE49-F238E27FC236}">
                <a16:creationId xmlns:a16="http://schemas.microsoft.com/office/drawing/2014/main" id="{2FA825AC-C860-FFB9-2AF4-6F8FEEC821C7}"/>
              </a:ext>
            </a:extLst>
          </p:cNvPr>
          <p:cNvSpPr txBox="1"/>
          <p:nvPr/>
        </p:nvSpPr>
        <p:spPr>
          <a:xfrm>
            <a:off x="4264953" y="6159046"/>
            <a:ext cx="3292678" cy="338554"/>
          </a:xfrm>
          <a:prstGeom prst="rect">
            <a:avLst/>
          </a:prstGeom>
          <a:noFill/>
        </p:spPr>
        <p:txBody>
          <a:bodyPr wrap="square">
            <a:spAutoFit/>
          </a:bodyPr>
          <a:lstStyle/>
          <a:p>
            <a:r>
              <a:rPr lang="fi-FI" sz="800" dirty="0">
                <a:hlinkClick r:id="rId7"/>
              </a:rPr>
              <a:t>Tekniikkaa Laitteet Elektroniikka - Ilmainen valokuva </a:t>
            </a:r>
            <a:r>
              <a:rPr lang="fi-FI" sz="800" dirty="0" err="1">
                <a:hlinkClick r:id="rId7"/>
              </a:rPr>
              <a:t>Pixabayssa</a:t>
            </a:r>
            <a:r>
              <a:rPr lang="fi-FI" sz="800" dirty="0">
                <a:hlinkClick r:id="rId7"/>
              </a:rPr>
              <a:t> - </a:t>
            </a:r>
            <a:r>
              <a:rPr lang="fi-FI" sz="800" dirty="0" err="1">
                <a:hlinkClick r:id="rId7"/>
              </a:rPr>
              <a:t>Pixabay</a:t>
            </a:r>
            <a:endParaRPr lang="fi-FI" sz="800" dirty="0"/>
          </a:p>
        </p:txBody>
      </p:sp>
      <p:pic>
        <p:nvPicPr>
          <p:cNvPr id="12" name="Kuva 11">
            <a:extLst>
              <a:ext uri="{FF2B5EF4-FFF2-40B4-BE49-F238E27FC236}">
                <a16:creationId xmlns:a16="http://schemas.microsoft.com/office/drawing/2014/main" id="{89F3E889-1B8D-6D95-D25D-5A7A05746131}"/>
              </a:ext>
            </a:extLst>
          </p:cNvPr>
          <p:cNvPicPr>
            <a:picLocks noChangeAspect="1"/>
          </p:cNvPicPr>
          <p:nvPr/>
        </p:nvPicPr>
        <p:blipFill>
          <a:blip r:embed="rId8"/>
          <a:stretch>
            <a:fillRect/>
          </a:stretch>
        </p:blipFill>
        <p:spPr>
          <a:xfrm>
            <a:off x="1009123" y="4454791"/>
            <a:ext cx="3126758" cy="2003079"/>
          </a:xfrm>
          <a:prstGeom prst="rect">
            <a:avLst/>
          </a:prstGeom>
        </p:spPr>
      </p:pic>
      <p:sp>
        <p:nvSpPr>
          <p:cNvPr id="14" name="Tekstiruutu 13">
            <a:extLst>
              <a:ext uri="{FF2B5EF4-FFF2-40B4-BE49-F238E27FC236}">
                <a16:creationId xmlns:a16="http://schemas.microsoft.com/office/drawing/2014/main" id="{2872B692-D7AA-A12D-76EB-60E3F30C83B7}"/>
              </a:ext>
            </a:extLst>
          </p:cNvPr>
          <p:cNvSpPr txBox="1"/>
          <p:nvPr/>
        </p:nvSpPr>
        <p:spPr>
          <a:xfrm>
            <a:off x="1138195" y="6159046"/>
            <a:ext cx="2997686" cy="338554"/>
          </a:xfrm>
          <a:prstGeom prst="rect">
            <a:avLst/>
          </a:prstGeom>
          <a:noFill/>
        </p:spPr>
        <p:txBody>
          <a:bodyPr wrap="square">
            <a:spAutoFit/>
          </a:bodyPr>
          <a:lstStyle/>
          <a:p>
            <a:r>
              <a:rPr lang="fi-FI" sz="800" dirty="0">
                <a:hlinkClick r:id="rId7"/>
              </a:rPr>
              <a:t>Tekniikkaa Laitteet Elektroniikka - Ilmainen valokuva </a:t>
            </a:r>
            <a:r>
              <a:rPr lang="fi-FI" sz="800" dirty="0" err="1">
                <a:hlinkClick r:id="rId7"/>
              </a:rPr>
              <a:t>Pixabayssa</a:t>
            </a:r>
            <a:r>
              <a:rPr lang="fi-FI" sz="800" dirty="0">
                <a:hlinkClick r:id="rId7"/>
              </a:rPr>
              <a:t> - </a:t>
            </a:r>
            <a:r>
              <a:rPr lang="fi-FI" sz="800" dirty="0" err="1">
                <a:hlinkClick r:id="rId7"/>
              </a:rPr>
              <a:t>Pixabay</a:t>
            </a:r>
            <a:endParaRPr lang="fi-FI" sz="800" dirty="0"/>
          </a:p>
        </p:txBody>
      </p:sp>
    </p:spTree>
    <p:extLst>
      <p:ext uri="{BB962C8B-B14F-4D97-AF65-F5344CB8AC3E}">
        <p14:creationId xmlns:p14="http://schemas.microsoft.com/office/powerpoint/2010/main" val="203017809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B27C687-B8B1-D9C8-6E00-A02A05565041}"/>
              </a:ext>
            </a:extLst>
          </p:cNvPr>
          <p:cNvSpPr>
            <a:spLocks noGrp="1"/>
          </p:cNvSpPr>
          <p:nvPr>
            <p:ph type="title"/>
          </p:nvPr>
        </p:nvSpPr>
        <p:spPr/>
        <p:txBody>
          <a:bodyPr/>
          <a:lstStyle/>
          <a:p>
            <a:r>
              <a:rPr lang="fi-FI" sz="4800" dirty="0"/>
              <a:t>Mitä sinä ostat kirpputorilta tai käytettynä?</a:t>
            </a:r>
          </a:p>
        </p:txBody>
      </p:sp>
      <p:pic>
        <p:nvPicPr>
          <p:cNvPr id="1026" name="Picture 2" descr="Kiinteistöjen, Olohuone, Sohva">
            <a:extLst>
              <a:ext uri="{FF2B5EF4-FFF2-40B4-BE49-F238E27FC236}">
                <a16:creationId xmlns:a16="http://schemas.microsoft.com/office/drawing/2014/main" id="{6D941993-3673-0370-D5A2-251E866999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921" y="2183360"/>
            <a:ext cx="2943800" cy="4412636"/>
          </a:xfrm>
          <a:prstGeom prst="rect">
            <a:avLst/>
          </a:prstGeom>
          <a:noFill/>
          <a:extLst>
            <a:ext uri="{909E8E84-426E-40DD-AFC4-6F175D3DCCD1}">
              <a14:hiddenFill xmlns:a14="http://schemas.microsoft.com/office/drawing/2010/main">
                <a:solidFill>
                  <a:srgbClr val="FFFFFF"/>
                </a:solidFill>
              </a14:hiddenFill>
            </a:ext>
          </a:extLst>
        </p:spPr>
      </p:pic>
      <p:sp>
        <p:nvSpPr>
          <p:cNvPr id="4" name="Tekstiruutu 3">
            <a:extLst>
              <a:ext uri="{FF2B5EF4-FFF2-40B4-BE49-F238E27FC236}">
                <a16:creationId xmlns:a16="http://schemas.microsoft.com/office/drawing/2014/main" id="{33C43AAC-A50F-0568-C02B-89B5D0B6B3D8}"/>
              </a:ext>
            </a:extLst>
          </p:cNvPr>
          <p:cNvSpPr txBox="1"/>
          <p:nvPr/>
        </p:nvSpPr>
        <p:spPr>
          <a:xfrm>
            <a:off x="1222018" y="6206621"/>
            <a:ext cx="2011606" cy="338554"/>
          </a:xfrm>
          <a:prstGeom prst="rect">
            <a:avLst/>
          </a:prstGeom>
          <a:noFill/>
        </p:spPr>
        <p:txBody>
          <a:bodyPr wrap="square">
            <a:spAutoFit/>
          </a:bodyPr>
          <a:lstStyle/>
          <a:p>
            <a:r>
              <a:rPr lang="fi-FI" sz="800" dirty="0">
                <a:hlinkClick r:id="rId3"/>
              </a:rPr>
              <a:t>Myymälä Vaatteet Vaatetus - Ilmainen valokuva </a:t>
            </a:r>
            <a:r>
              <a:rPr lang="fi-FI" sz="800" dirty="0" err="1">
                <a:hlinkClick r:id="rId3"/>
              </a:rPr>
              <a:t>Pixabayssa</a:t>
            </a:r>
            <a:r>
              <a:rPr lang="fi-FI" sz="800" dirty="0">
                <a:hlinkClick r:id="rId3"/>
              </a:rPr>
              <a:t> - </a:t>
            </a:r>
            <a:r>
              <a:rPr lang="fi-FI" sz="800" dirty="0" err="1">
                <a:hlinkClick r:id="rId3"/>
              </a:rPr>
              <a:t>Pixabay</a:t>
            </a:r>
            <a:endParaRPr lang="fi-FI" sz="800" dirty="0"/>
          </a:p>
        </p:txBody>
      </p:sp>
      <p:pic>
        <p:nvPicPr>
          <p:cNvPr id="1028" name="Picture 4" descr="Lastenrattaat, Buginen, Yksin, Ajoneuvo">
            <a:extLst>
              <a:ext uri="{FF2B5EF4-FFF2-40B4-BE49-F238E27FC236}">
                <a16:creationId xmlns:a16="http://schemas.microsoft.com/office/drawing/2014/main" id="{F866554D-9B70-9482-8022-EA51A9F134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7734" y="3200956"/>
            <a:ext cx="3508090" cy="2167780"/>
          </a:xfrm>
          <a:prstGeom prst="rect">
            <a:avLst/>
          </a:prstGeom>
          <a:noFill/>
          <a:extLst>
            <a:ext uri="{909E8E84-426E-40DD-AFC4-6F175D3DCCD1}">
              <a14:hiddenFill xmlns:a14="http://schemas.microsoft.com/office/drawing/2010/main">
                <a:solidFill>
                  <a:srgbClr val="FFFFFF"/>
                </a:solidFill>
              </a14:hiddenFill>
            </a:ext>
          </a:extLst>
        </p:spPr>
      </p:pic>
      <p:sp>
        <p:nvSpPr>
          <p:cNvPr id="6" name="Tekstiruutu 5">
            <a:extLst>
              <a:ext uri="{FF2B5EF4-FFF2-40B4-BE49-F238E27FC236}">
                <a16:creationId xmlns:a16="http://schemas.microsoft.com/office/drawing/2014/main" id="{B2ACE8B6-9374-FDE5-0C31-EACF7263B966}"/>
              </a:ext>
            </a:extLst>
          </p:cNvPr>
          <p:cNvSpPr txBox="1"/>
          <p:nvPr/>
        </p:nvSpPr>
        <p:spPr>
          <a:xfrm>
            <a:off x="3938241" y="5163999"/>
            <a:ext cx="3395608" cy="215444"/>
          </a:xfrm>
          <a:prstGeom prst="rect">
            <a:avLst/>
          </a:prstGeom>
          <a:noFill/>
        </p:spPr>
        <p:txBody>
          <a:bodyPr wrap="square">
            <a:spAutoFit/>
          </a:bodyPr>
          <a:lstStyle/>
          <a:p>
            <a:r>
              <a:rPr lang="fi-FI" sz="800" dirty="0">
                <a:hlinkClick r:id="rId5"/>
              </a:rPr>
              <a:t>Lastenrattaat Buginen Yksin - Ilmainen valokuva </a:t>
            </a:r>
            <a:r>
              <a:rPr lang="fi-FI" sz="800" dirty="0" err="1">
                <a:hlinkClick r:id="rId5"/>
              </a:rPr>
              <a:t>Pixabayssa</a:t>
            </a:r>
            <a:r>
              <a:rPr lang="fi-FI" sz="800" dirty="0">
                <a:hlinkClick r:id="rId5"/>
              </a:rPr>
              <a:t> - </a:t>
            </a:r>
            <a:r>
              <a:rPr lang="fi-FI" sz="800" dirty="0" err="1">
                <a:hlinkClick r:id="rId5"/>
              </a:rPr>
              <a:t>Pixabay</a:t>
            </a:r>
            <a:endParaRPr lang="fi-FI" sz="800" dirty="0"/>
          </a:p>
        </p:txBody>
      </p:sp>
      <p:pic>
        <p:nvPicPr>
          <p:cNvPr id="1030" name="Picture 6" descr="Iphone, Käsi, Näyttö, Älypuhelin">
            <a:extLst>
              <a:ext uri="{FF2B5EF4-FFF2-40B4-BE49-F238E27FC236}">
                <a16:creationId xmlns:a16="http://schemas.microsoft.com/office/drawing/2014/main" id="{45EFC4A6-0F38-8AFD-24FD-740F1C0DD9F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23837" y="2183360"/>
            <a:ext cx="3246023" cy="2163014"/>
          </a:xfrm>
          <a:prstGeom prst="rect">
            <a:avLst/>
          </a:prstGeom>
          <a:noFill/>
          <a:extLst>
            <a:ext uri="{909E8E84-426E-40DD-AFC4-6F175D3DCCD1}">
              <a14:hiddenFill xmlns:a14="http://schemas.microsoft.com/office/drawing/2010/main">
                <a:solidFill>
                  <a:srgbClr val="FFFFFF"/>
                </a:solidFill>
              </a14:hiddenFill>
            </a:ext>
          </a:extLst>
        </p:spPr>
      </p:pic>
      <p:sp>
        <p:nvSpPr>
          <p:cNvPr id="8" name="Tekstiruutu 7">
            <a:extLst>
              <a:ext uri="{FF2B5EF4-FFF2-40B4-BE49-F238E27FC236}">
                <a16:creationId xmlns:a16="http://schemas.microsoft.com/office/drawing/2014/main" id="{4E7B417F-AB62-5D2D-E580-CD0914D82449}"/>
              </a:ext>
            </a:extLst>
          </p:cNvPr>
          <p:cNvSpPr txBox="1"/>
          <p:nvPr/>
        </p:nvSpPr>
        <p:spPr>
          <a:xfrm>
            <a:off x="7773836" y="4080109"/>
            <a:ext cx="2996024" cy="215444"/>
          </a:xfrm>
          <a:prstGeom prst="rect">
            <a:avLst/>
          </a:prstGeom>
          <a:noFill/>
        </p:spPr>
        <p:txBody>
          <a:bodyPr wrap="square">
            <a:spAutoFit/>
          </a:bodyPr>
          <a:lstStyle/>
          <a:p>
            <a:r>
              <a:rPr lang="fi-FI" sz="800" dirty="0" err="1">
                <a:hlinkClick r:id="rId7"/>
              </a:rPr>
              <a:t>Iphone</a:t>
            </a:r>
            <a:r>
              <a:rPr lang="fi-FI" sz="800" dirty="0">
                <a:hlinkClick r:id="rId7"/>
              </a:rPr>
              <a:t> Käsi Näyttö - Ilmainen valokuva </a:t>
            </a:r>
            <a:r>
              <a:rPr lang="fi-FI" sz="800" dirty="0" err="1">
                <a:hlinkClick r:id="rId7"/>
              </a:rPr>
              <a:t>Pixabayssa</a:t>
            </a:r>
            <a:r>
              <a:rPr lang="fi-FI" sz="800" dirty="0">
                <a:hlinkClick r:id="rId7"/>
              </a:rPr>
              <a:t> - </a:t>
            </a:r>
            <a:r>
              <a:rPr lang="fi-FI" sz="800" dirty="0" err="1">
                <a:hlinkClick r:id="rId7"/>
              </a:rPr>
              <a:t>Pixabay</a:t>
            </a:r>
            <a:endParaRPr lang="fi-FI" sz="800" dirty="0"/>
          </a:p>
        </p:txBody>
      </p:sp>
      <p:pic>
        <p:nvPicPr>
          <p:cNvPr id="1032" name="Picture 8" descr="Myymälä, Vaatteet, Vaatetus, Linja">
            <a:extLst>
              <a:ext uri="{FF2B5EF4-FFF2-40B4-BE49-F238E27FC236}">
                <a16:creationId xmlns:a16="http://schemas.microsoft.com/office/drawing/2014/main" id="{CFC0FD3D-E5FC-C0E2-11A7-D2BA545181B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61889" y="4432982"/>
            <a:ext cx="3207971" cy="2163014"/>
          </a:xfrm>
          <a:prstGeom prst="rect">
            <a:avLst/>
          </a:prstGeom>
          <a:noFill/>
          <a:extLst>
            <a:ext uri="{909E8E84-426E-40DD-AFC4-6F175D3DCCD1}">
              <a14:hiddenFill xmlns:a14="http://schemas.microsoft.com/office/drawing/2010/main">
                <a:solidFill>
                  <a:srgbClr val="FFFFFF"/>
                </a:solidFill>
              </a14:hiddenFill>
            </a:ext>
          </a:extLst>
        </p:spPr>
      </p:pic>
      <p:sp>
        <p:nvSpPr>
          <p:cNvPr id="10" name="Tekstiruutu 9">
            <a:extLst>
              <a:ext uri="{FF2B5EF4-FFF2-40B4-BE49-F238E27FC236}">
                <a16:creationId xmlns:a16="http://schemas.microsoft.com/office/drawing/2014/main" id="{D0F180E1-4BAD-F689-573E-13557A10F0D4}"/>
              </a:ext>
            </a:extLst>
          </p:cNvPr>
          <p:cNvSpPr txBox="1"/>
          <p:nvPr/>
        </p:nvSpPr>
        <p:spPr>
          <a:xfrm>
            <a:off x="7480210" y="6370341"/>
            <a:ext cx="3395608" cy="215444"/>
          </a:xfrm>
          <a:prstGeom prst="rect">
            <a:avLst/>
          </a:prstGeom>
          <a:noFill/>
        </p:spPr>
        <p:txBody>
          <a:bodyPr wrap="square">
            <a:spAutoFit/>
          </a:bodyPr>
          <a:lstStyle/>
          <a:p>
            <a:r>
              <a:rPr lang="fi-FI" sz="800" dirty="0">
                <a:hlinkClick r:id="rId3"/>
              </a:rPr>
              <a:t>Myymälä Vaatteet Vaatetus - Ilmainen valokuva </a:t>
            </a:r>
            <a:r>
              <a:rPr lang="fi-FI" sz="800" dirty="0" err="1">
                <a:hlinkClick r:id="rId3"/>
              </a:rPr>
              <a:t>Pixabayssa</a:t>
            </a:r>
            <a:r>
              <a:rPr lang="fi-FI" sz="800" dirty="0">
                <a:hlinkClick r:id="rId3"/>
              </a:rPr>
              <a:t> - </a:t>
            </a:r>
            <a:r>
              <a:rPr lang="fi-FI" sz="800" dirty="0" err="1">
                <a:hlinkClick r:id="rId3"/>
              </a:rPr>
              <a:t>Pixabay</a:t>
            </a:r>
            <a:endParaRPr lang="fi-FI" sz="800" dirty="0"/>
          </a:p>
        </p:txBody>
      </p:sp>
    </p:spTree>
    <p:extLst>
      <p:ext uri="{BB962C8B-B14F-4D97-AF65-F5344CB8AC3E}">
        <p14:creationId xmlns:p14="http://schemas.microsoft.com/office/powerpoint/2010/main" val="274443687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5D45FA1-5890-5436-2216-D234CEEA737B}"/>
              </a:ext>
            </a:extLst>
          </p:cNvPr>
          <p:cNvSpPr>
            <a:spLocks noGrp="1"/>
          </p:cNvSpPr>
          <p:nvPr>
            <p:ph type="title"/>
          </p:nvPr>
        </p:nvSpPr>
        <p:spPr/>
        <p:txBody>
          <a:bodyPr/>
          <a:lstStyle/>
          <a:p>
            <a:r>
              <a:rPr lang="fi-FI" dirty="0"/>
              <a:t>Millä liikutaan?</a:t>
            </a:r>
          </a:p>
        </p:txBody>
      </p:sp>
      <p:sp>
        <p:nvSpPr>
          <p:cNvPr id="3" name="Alaotsikko 2">
            <a:extLst>
              <a:ext uri="{FF2B5EF4-FFF2-40B4-BE49-F238E27FC236}">
                <a16:creationId xmlns:a16="http://schemas.microsoft.com/office/drawing/2014/main" id="{65E7C2CC-0640-11A7-5C65-13EB5565237E}"/>
              </a:ext>
            </a:extLst>
          </p:cNvPr>
          <p:cNvSpPr>
            <a:spLocks noGrp="1"/>
          </p:cNvSpPr>
          <p:nvPr>
            <p:ph type="subTitle" idx="1"/>
          </p:nvPr>
        </p:nvSpPr>
        <p:spPr>
          <a:xfrm>
            <a:off x="1388101" y="2024517"/>
            <a:ext cx="5577779" cy="3060729"/>
          </a:xfrm>
        </p:spPr>
        <p:txBody>
          <a:bodyPr>
            <a:normAutofit fontScale="85000" lnSpcReduction="10000"/>
          </a:bodyPr>
          <a:lstStyle/>
          <a:p>
            <a:r>
              <a:rPr lang="fi-FI" dirty="0"/>
              <a:t>Haastattele kolmea ihmistä. </a:t>
            </a:r>
          </a:p>
          <a:p>
            <a:r>
              <a:rPr lang="fi-FI" dirty="0"/>
              <a:t>Kuinka monta kilometriä koulumatka tai työmatka on?</a:t>
            </a:r>
          </a:p>
          <a:p>
            <a:r>
              <a:rPr lang="fi-FI" dirty="0"/>
              <a:t>Millä he kulkevat koulumatkat tai työmatkat?</a:t>
            </a:r>
          </a:p>
          <a:p>
            <a:r>
              <a:rPr lang="fi-FI" dirty="0"/>
              <a:t>Jos he kulkevat omalla autolla, mikä motivoisi vaihtamaan julkiseen liikenteeseen. Mikä auttaisi siinä, että he vaihtavat oman auton esim. bussiin tai polkupyörään?</a:t>
            </a:r>
          </a:p>
          <a:p>
            <a:endParaRPr lang="fi-FI" dirty="0"/>
          </a:p>
        </p:txBody>
      </p:sp>
      <p:pic>
        <p:nvPicPr>
          <p:cNvPr id="3074" name="Picture 2" descr="Kaupungin Kartta, Sijainti, Navigointi">
            <a:extLst>
              <a:ext uri="{FF2B5EF4-FFF2-40B4-BE49-F238E27FC236}">
                <a16:creationId xmlns:a16="http://schemas.microsoft.com/office/drawing/2014/main" id="{5E83103D-D8E1-9A3E-5140-9E82ADAE9C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1651" y="1052624"/>
            <a:ext cx="4444409" cy="4444409"/>
          </a:xfrm>
          <a:prstGeom prst="rect">
            <a:avLst/>
          </a:prstGeom>
          <a:noFill/>
          <a:extLst>
            <a:ext uri="{909E8E84-426E-40DD-AFC4-6F175D3DCCD1}">
              <a14:hiddenFill xmlns:a14="http://schemas.microsoft.com/office/drawing/2010/main">
                <a:solidFill>
                  <a:srgbClr val="FFFFFF"/>
                </a:solidFill>
              </a14:hiddenFill>
            </a:ext>
          </a:extLst>
        </p:spPr>
      </p:pic>
      <p:sp>
        <p:nvSpPr>
          <p:cNvPr id="5" name="Tekstiruutu 4">
            <a:extLst>
              <a:ext uri="{FF2B5EF4-FFF2-40B4-BE49-F238E27FC236}">
                <a16:creationId xmlns:a16="http://schemas.microsoft.com/office/drawing/2014/main" id="{D5A5BD41-31C5-AF89-D352-9D1EC47A5A61}"/>
              </a:ext>
            </a:extLst>
          </p:cNvPr>
          <p:cNvSpPr txBox="1"/>
          <p:nvPr/>
        </p:nvSpPr>
        <p:spPr>
          <a:xfrm>
            <a:off x="7889093" y="5277077"/>
            <a:ext cx="3569523" cy="215444"/>
          </a:xfrm>
          <a:prstGeom prst="rect">
            <a:avLst/>
          </a:prstGeom>
          <a:noFill/>
        </p:spPr>
        <p:txBody>
          <a:bodyPr wrap="square">
            <a:spAutoFit/>
          </a:bodyPr>
          <a:lstStyle/>
          <a:p>
            <a:r>
              <a:rPr lang="fi-FI" sz="800" dirty="0">
                <a:hlinkClick r:id="rId3"/>
              </a:rPr>
              <a:t>Kaupungin Kartta Sijainti - Ilmainen vektorigrafiikka </a:t>
            </a:r>
            <a:r>
              <a:rPr lang="fi-FI" sz="800" dirty="0" err="1">
                <a:hlinkClick r:id="rId3"/>
              </a:rPr>
              <a:t>Pixabayssa</a:t>
            </a:r>
            <a:r>
              <a:rPr lang="fi-FI" sz="800" dirty="0">
                <a:hlinkClick r:id="rId3"/>
              </a:rPr>
              <a:t> - </a:t>
            </a:r>
            <a:r>
              <a:rPr lang="fi-FI" sz="800" dirty="0" err="1">
                <a:hlinkClick r:id="rId3"/>
              </a:rPr>
              <a:t>Pixabay</a:t>
            </a:r>
            <a:endParaRPr lang="fi-FI" sz="800" dirty="0"/>
          </a:p>
        </p:txBody>
      </p:sp>
    </p:spTree>
    <p:extLst>
      <p:ext uri="{BB962C8B-B14F-4D97-AF65-F5344CB8AC3E}">
        <p14:creationId xmlns:p14="http://schemas.microsoft.com/office/powerpoint/2010/main" val="174502074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FC8D5-F00F-C699-0D10-49B6AD00DEF4}"/>
              </a:ext>
            </a:extLst>
          </p:cNvPr>
          <p:cNvSpPr>
            <a:spLocks noGrp="1"/>
          </p:cNvSpPr>
          <p:nvPr>
            <p:ph type="title"/>
          </p:nvPr>
        </p:nvSpPr>
        <p:spPr>
          <a:xfrm>
            <a:off x="1316182" y="365125"/>
            <a:ext cx="5509491" cy="1325563"/>
          </a:xfrm>
        </p:spPr>
        <p:txBody>
          <a:bodyPr/>
          <a:lstStyle/>
          <a:p>
            <a:r>
              <a:rPr lang="fi-FI" dirty="0"/>
              <a:t>Kasvihuoneilmiö</a:t>
            </a:r>
          </a:p>
        </p:txBody>
      </p:sp>
      <p:sp>
        <p:nvSpPr>
          <p:cNvPr id="3" name="Content Placeholder 2">
            <a:extLst>
              <a:ext uri="{FF2B5EF4-FFF2-40B4-BE49-F238E27FC236}">
                <a16:creationId xmlns:a16="http://schemas.microsoft.com/office/drawing/2014/main" id="{8DAD9438-70FC-D3CC-870C-C109B6675B8E}"/>
              </a:ext>
            </a:extLst>
          </p:cNvPr>
          <p:cNvSpPr>
            <a:spLocks noGrp="1"/>
          </p:cNvSpPr>
          <p:nvPr>
            <p:ph idx="1"/>
          </p:nvPr>
        </p:nvSpPr>
        <p:spPr>
          <a:xfrm>
            <a:off x="1316181" y="2223190"/>
            <a:ext cx="5731881" cy="3907265"/>
          </a:xfrm>
        </p:spPr>
        <p:txBody>
          <a:bodyPr>
            <a:normAutofit fontScale="92500" lnSpcReduction="20000"/>
          </a:bodyPr>
          <a:lstStyle/>
          <a:p>
            <a:r>
              <a:rPr lang="fi-FI" dirty="0"/>
              <a:t>Kasvihuonekaasuja ovat esimerkiksi hiilidioksidi </a:t>
            </a:r>
            <a:r>
              <a:rPr lang="fi-FI" b="0" i="0" strike="noStrike" dirty="0">
                <a:effectLst/>
                <a:latin typeface="Arial" panose="020B0604020202020204" pitchFamily="34" charset="0"/>
              </a:rPr>
              <a:t>CO</a:t>
            </a:r>
            <a:r>
              <a:rPr lang="fi-FI" b="0" i="0" baseline="-25000" dirty="0">
                <a:effectLst/>
                <a:latin typeface="Arial" panose="020B0604020202020204" pitchFamily="34" charset="0"/>
              </a:rPr>
              <a:t>2</a:t>
            </a:r>
            <a:r>
              <a:rPr lang="fi-FI" dirty="0"/>
              <a:t> ja metaani.</a:t>
            </a:r>
            <a:br>
              <a:rPr lang="fi-FI" dirty="0"/>
            </a:br>
            <a:endParaRPr lang="fi-FI" dirty="0"/>
          </a:p>
          <a:p>
            <a:r>
              <a:rPr lang="fi-FI" dirty="0"/>
              <a:t>Auringonvalo ja -lämpö säteilee maapallolle ilman läpi. Kun ilmassa on paljon kasvihuonekaasuja, ne eivät pääse takaisin avaruuteen.</a:t>
            </a:r>
            <a:br>
              <a:rPr lang="fi-FI" dirty="0"/>
            </a:br>
            <a:endParaRPr lang="fi-FI" dirty="0"/>
          </a:p>
          <a:p>
            <a:r>
              <a:rPr lang="fi-FI" dirty="0"/>
              <a:t>Kasvihuonekaasujen takia maapallon ilmasto lämpenee. </a:t>
            </a:r>
          </a:p>
        </p:txBody>
      </p:sp>
      <p:pic>
        <p:nvPicPr>
          <p:cNvPr id="5" name="Picture 4">
            <a:extLst>
              <a:ext uri="{FF2B5EF4-FFF2-40B4-BE49-F238E27FC236}">
                <a16:creationId xmlns:a16="http://schemas.microsoft.com/office/drawing/2014/main" id="{0A8F8F7C-4B67-EABD-0887-D6AAD030925B}"/>
              </a:ext>
            </a:extLst>
          </p:cNvPr>
          <p:cNvPicPr>
            <a:picLocks noChangeAspect="1"/>
          </p:cNvPicPr>
          <p:nvPr/>
        </p:nvPicPr>
        <p:blipFill rotWithShape="1">
          <a:blip r:embed="rId2"/>
          <a:srcRect t="12796"/>
          <a:stretch/>
        </p:blipFill>
        <p:spPr>
          <a:xfrm>
            <a:off x="7315908" y="3241927"/>
            <a:ext cx="3954384" cy="3448373"/>
          </a:xfrm>
          <a:prstGeom prst="rect">
            <a:avLst/>
          </a:prstGeom>
        </p:spPr>
      </p:pic>
      <p:pic>
        <p:nvPicPr>
          <p:cNvPr id="7" name="Picture 6">
            <a:extLst>
              <a:ext uri="{FF2B5EF4-FFF2-40B4-BE49-F238E27FC236}">
                <a16:creationId xmlns:a16="http://schemas.microsoft.com/office/drawing/2014/main" id="{44FA5A37-E2B4-9BD6-B79C-575A040E97AD}"/>
              </a:ext>
            </a:extLst>
          </p:cNvPr>
          <p:cNvPicPr>
            <a:picLocks noChangeAspect="1"/>
          </p:cNvPicPr>
          <p:nvPr/>
        </p:nvPicPr>
        <p:blipFill>
          <a:blip r:embed="rId3"/>
          <a:stretch>
            <a:fillRect/>
          </a:stretch>
        </p:blipFill>
        <p:spPr>
          <a:xfrm>
            <a:off x="9559636" y="481013"/>
            <a:ext cx="2210666" cy="1871697"/>
          </a:xfrm>
          <a:prstGeom prst="rect">
            <a:avLst/>
          </a:prstGeom>
        </p:spPr>
      </p:pic>
      <p:sp>
        <p:nvSpPr>
          <p:cNvPr id="8" name="Freeform: Shape 7">
            <a:extLst>
              <a:ext uri="{FF2B5EF4-FFF2-40B4-BE49-F238E27FC236}">
                <a16:creationId xmlns:a16="http://schemas.microsoft.com/office/drawing/2014/main" id="{771C32C0-E587-3510-2DCC-4A34BFAB9A75}"/>
              </a:ext>
            </a:extLst>
          </p:cNvPr>
          <p:cNvSpPr/>
          <p:nvPr/>
        </p:nvSpPr>
        <p:spPr>
          <a:xfrm rot="283165">
            <a:off x="9714254" y="2289337"/>
            <a:ext cx="266725" cy="858982"/>
          </a:xfrm>
          <a:custGeom>
            <a:avLst/>
            <a:gdLst>
              <a:gd name="connsiteX0" fmla="*/ 266725 w 266725"/>
              <a:gd name="connsiteY0" fmla="*/ 0 h 858982"/>
              <a:gd name="connsiteX1" fmla="*/ 257489 w 266725"/>
              <a:gd name="connsiteY1" fmla="*/ 46182 h 858982"/>
              <a:gd name="connsiteX2" fmla="*/ 239016 w 266725"/>
              <a:gd name="connsiteY2" fmla="*/ 73891 h 858982"/>
              <a:gd name="connsiteX3" fmla="*/ 211307 w 266725"/>
              <a:gd name="connsiteY3" fmla="*/ 212437 h 858982"/>
              <a:gd name="connsiteX4" fmla="*/ 220543 w 266725"/>
              <a:gd name="connsiteY4" fmla="*/ 360219 h 858982"/>
              <a:gd name="connsiteX5" fmla="*/ 155889 w 266725"/>
              <a:gd name="connsiteY5" fmla="*/ 471055 h 858982"/>
              <a:gd name="connsiteX6" fmla="*/ 17343 w 266725"/>
              <a:gd name="connsiteY6" fmla="*/ 609600 h 858982"/>
              <a:gd name="connsiteX7" fmla="*/ 8107 w 266725"/>
              <a:gd name="connsiteY7" fmla="*/ 858982 h 85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725" h="858982">
                <a:moveTo>
                  <a:pt x="266725" y="0"/>
                </a:moveTo>
                <a:cubicBezTo>
                  <a:pt x="263646" y="15394"/>
                  <a:pt x="263001" y="31483"/>
                  <a:pt x="257489" y="46182"/>
                </a:cubicBezTo>
                <a:cubicBezTo>
                  <a:pt x="253591" y="56576"/>
                  <a:pt x="242810" y="63459"/>
                  <a:pt x="239016" y="73891"/>
                </a:cubicBezTo>
                <a:cubicBezTo>
                  <a:pt x="222248" y="120001"/>
                  <a:pt x="218143" y="164581"/>
                  <a:pt x="211307" y="212437"/>
                </a:cubicBezTo>
                <a:cubicBezTo>
                  <a:pt x="214386" y="261698"/>
                  <a:pt x="230885" y="311958"/>
                  <a:pt x="220543" y="360219"/>
                </a:cubicBezTo>
                <a:cubicBezTo>
                  <a:pt x="211581" y="402041"/>
                  <a:pt x="179199" y="435193"/>
                  <a:pt x="155889" y="471055"/>
                </a:cubicBezTo>
                <a:cubicBezTo>
                  <a:pt x="100032" y="556989"/>
                  <a:pt x="101259" y="544333"/>
                  <a:pt x="17343" y="609600"/>
                </a:cubicBezTo>
                <a:cubicBezTo>
                  <a:pt x="-15258" y="707409"/>
                  <a:pt x="8107" y="627574"/>
                  <a:pt x="8107" y="858982"/>
                </a:cubicBezTo>
              </a:path>
            </a:pathLst>
          </a:custGeom>
          <a:solidFill>
            <a:schemeClr val="bg1"/>
          </a:solidFill>
          <a:ln w="28575">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Freeform: Shape 8">
            <a:extLst>
              <a:ext uri="{FF2B5EF4-FFF2-40B4-BE49-F238E27FC236}">
                <a16:creationId xmlns:a16="http://schemas.microsoft.com/office/drawing/2014/main" id="{BD62D1DA-8FFF-AD2F-29F7-8FAF648B59D3}"/>
              </a:ext>
            </a:extLst>
          </p:cNvPr>
          <p:cNvSpPr/>
          <p:nvPr/>
        </p:nvSpPr>
        <p:spPr>
          <a:xfrm rot="283165">
            <a:off x="9866654" y="2441737"/>
            <a:ext cx="266725" cy="858982"/>
          </a:xfrm>
          <a:custGeom>
            <a:avLst/>
            <a:gdLst>
              <a:gd name="connsiteX0" fmla="*/ 266725 w 266725"/>
              <a:gd name="connsiteY0" fmla="*/ 0 h 858982"/>
              <a:gd name="connsiteX1" fmla="*/ 257489 w 266725"/>
              <a:gd name="connsiteY1" fmla="*/ 46182 h 858982"/>
              <a:gd name="connsiteX2" fmla="*/ 239016 w 266725"/>
              <a:gd name="connsiteY2" fmla="*/ 73891 h 858982"/>
              <a:gd name="connsiteX3" fmla="*/ 211307 w 266725"/>
              <a:gd name="connsiteY3" fmla="*/ 212437 h 858982"/>
              <a:gd name="connsiteX4" fmla="*/ 220543 w 266725"/>
              <a:gd name="connsiteY4" fmla="*/ 360219 h 858982"/>
              <a:gd name="connsiteX5" fmla="*/ 155889 w 266725"/>
              <a:gd name="connsiteY5" fmla="*/ 471055 h 858982"/>
              <a:gd name="connsiteX6" fmla="*/ 17343 w 266725"/>
              <a:gd name="connsiteY6" fmla="*/ 609600 h 858982"/>
              <a:gd name="connsiteX7" fmla="*/ 8107 w 266725"/>
              <a:gd name="connsiteY7" fmla="*/ 858982 h 85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725" h="858982">
                <a:moveTo>
                  <a:pt x="266725" y="0"/>
                </a:moveTo>
                <a:cubicBezTo>
                  <a:pt x="263646" y="15394"/>
                  <a:pt x="263001" y="31483"/>
                  <a:pt x="257489" y="46182"/>
                </a:cubicBezTo>
                <a:cubicBezTo>
                  <a:pt x="253591" y="56576"/>
                  <a:pt x="242810" y="63459"/>
                  <a:pt x="239016" y="73891"/>
                </a:cubicBezTo>
                <a:cubicBezTo>
                  <a:pt x="222248" y="120001"/>
                  <a:pt x="218143" y="164581"/>
                  <a:pt x="211307" y="212437"/>
                </a:cubicBezTo>
                <a:cubicBezTo>
                  <a:pt x="214386" y="261698"/>
                  <a:pt x="230885" y="311958"/>
                  <a:pt x="220543" y="360219"/>
                </a:cubicBezTo>
                <a:cubicBezTo>
                  <a:pt x="211581" y="402041"/>
                  <a:pt x="179199" y="435193"/>
                  <a:pt x="155889" y="471055"/>
                </a:cubicBezTo>
                <a:cubicBezTo>
                  <a:pt x="100032" y="556989"/>
                  <a:pt x="101259" y="544333"/>
                  <a:pt x="17343" y="609600"/>
                </a:cubicBezTo>
                <a:cubicBezTo>
                  <a:pt x="-15258" y="707409"/>
                  <a:pt x="8107" y="627574"/>
                  <a:pt x="8107" y="858982"/>
                </a:cubicBezTo>
              </a:path>
            </a:pathLst>
          </a:custGeom>
          <a:solidFill>
            <a:schemeClr val="bg1"/>
          </a:solidFill>
          <a:ln w="28575">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Freeform: Shape 9">
            <a:extLst>
              <a:ext uri="{FF2B5EF4-FFF2-40B4-BE49-F238E27FC236}">
                <a16:creationId xmlns:a16="http://schemas.microsoft.com/office/drawing/2014/main" id="{0F772988-FBF1-22CB-9641-C0D1B0964186}"/>
              </a:ext>
            </a:extLst>
          </p:cNvPr>
          <p:cNvSpPr/>
          <p:nvPr/>
        </p:nvSpPr>
        <p:spPr>
          <a:xfrm rot="283165">
            <a:off x="10019054" y="2594137"/>
            <a:ext cx="266725" cy="858982"/>
          </a:xfrm>
          <a:custGeom>
            <a:avLst/>
            <a:gdLst>
              <a:gd name="connsiteX0" fmla="*/ 266725 w 266725"/>
              <a:gd name="connsiteY0" fmla="*/ 0 h 858982"/>
              <a:gd name="connsiteX1" fmla="*/ 257489 w 266725"/>
              <a:gd name="connsiteY1" fmla="*/ 46182 h 858982"/>
              <a:gd name="connsiteX2" fmla="*/ 239016 w 266725"/>
              <a:gd name="connsiteY2" fmla="*/ 73891 h 858982"/>
              <a:gd name="connsiteX3" fmla="*/ 211307 w 266725"/>
              <a:gd name="connsiteY3" fmla="*/ 212437 h 858982"/>
              <a:gd name="connsiteX4" fmla="*/ 220543 w 266725"/>
              <a:gd name="connsiteY4" fmla="*/ 360219 h 858982"/>
              <a:gd name="connsiteX5" fmla="*/ 155889 w 266725"/>
              <a:gd name="connsiteY5" fmla="*/ 471055 h 858982"/>
              <a:gd name="connsiteX6" fmla="*/ 17343 w 266725"/>
              <a:gd name="connsiteY6" fmla="*/ 609600 h 858982"/>
              <a:gd name="connsiteX7" fmla="*/ 8107 w 266725"/>
              <a:gd name="connsiteY7" fmla="*/ 858982 h 85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725" h="858982">
                <a:moveTo>
                  <a:pt x="266725" y="0"/>
                </a:moveTo>
                <a:cubicBezTo>
                  <a:pt x="263646" y="15394"/>
                  <a:pt x="263001" y="31483"/>
                  <a:pt x="257489" y="46182"/>
                </a:cubicBezTo>
                <a:cubicBezTo>
                  <a:pt x="253591" y="56576"/>
                  <a:pt x="242810" y="63459"/>
                  <a:pt x="239016" y="73891"/>
                </a:cubicBezTo>
                <a:cubicBezTo>
                  <a:pt x="222248" y="120001"/>
                  <a:pt x="218143" y="164581"/>
                  <a:pt x="211307" y="212437"/>
                </a:cubicBezTo>
                <a:cubicBezTo>
                  <a:pt x="214386" y="261698"/>
                  <a:pt x="230885" y="311958"/>
                  <a:pt x="220543" y="360219"/>
                </a:cubicBezTo>
                <a:cubicBezTo>
                  <a:pt x="211581" y="402041"/>
                  <a:pt x="179199" y="435193"/>
                  <a:pt x="155889" y="471055"/>
                </a:cubicBezTo>
                <a:cubicBezTo>
                  <a:pt x="100032" y="556989"/>
                  <a:pt x="101259" y="544333"/>
                  <a:pt x="17343" y="609600"/>
                </a:cubicBezTo>
                <a:cubicBezTo>
                  <a:pt x="-15258" y="707409"/>
                  <a:pt x="8107" y="627574"/>
                  <a:pt x="8107" y="858982"/>
                </a:cubicBezTo>
              </a:path>
            </a:pathLst>
          </a:custGeom>
          <a:solidFill>
            <a:schemeClr val="bg1"/>
          </a:solidFill>
          <a:ln w="28575">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Freeform: Shape 10">
            <a:extLst>
              <a:ext uri="{FF2B5EF4-FFF2-40B4-BE49-F238E27FC236}">
                <a16:creationId xmlns:a16="http://schemas.microsoft.com/office/drawing/2014/main" id="{6CDF01EC-5D35-F522-E1BC-87B1AA558880}"/>
              </a:ext>
            </a:extLst>
          </p:cNvPr>
          <p:cNvSpPr/>
          <p:nvPr/>
        </p:nvSpPr>
        <p:spPr>
          <a:xfrm rot="7731503">
            <a:off x="7907424" y="2507435"/>
            <a:ext cx="266725" cy="858982"/>
          </a:xfrm>
          <a:custGeom>
            <a:avLst/>
            <a:gdLst>
              <a:gd name="connsiteX0" fmla="*/ 266725 w 266725"/>
              <a:gd name="connsiteY0" fmla="*/ 0 h 858982"/>
              <a:gd name="connsiteX1" fmla="*/ 257489 w 266725"/>
              <a:gd name="connsiteY1" fmla="*/ 46182 h 858982"/>
              <a:gd name="connsiteX2" fmla="*/ 239016 w 266725"/>
              <a:gd name="connsiteY2" fmla="*/ 73891 h 858982"/>
              <a:gd name="connsiteX3" fmla="*/ 211307 w 266725"/>
              <a:gd name="connsiteY3" fmla="*/ 212437 h 858982"/>
              <a:gd name="connsiteX4" fmla="*/ 220543 w 266725"/>
              <a:gd name="connsiteY4" fmla="*/ 360219 h 858982"/>
              <a:gd name="connsiteX5" fmla="*/ 155889 w 266725"/>
              <a:gd name="connsiteY5" fmla="*/ 471055 h 858982"/>
              <a:gd name="connsiteX6" fmla="*/ 17343 w 266725"/>
              <a:gd name="connsiteY6" fmla="*/ 609600 h 858982"/>
              <a:gd name="connsiteX7" fmla="*/ 8107 w 266725"/>
              <a:gd name="connsiteY7" fmla="*/ 858982 h 85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725" h="858982">
                <a:moveTo>
                  <a:pt x="266725" y="0"/>
                </a:moveTo>
                <a:cubicBezTo>
                  <a:pt x="263646" y="15394"/>
                  <a:pt x="263001" y="31483"/>
                  <a:pt x="257489" y="46182"/>
                </a:cubicBezTo>
                <a:cubicBezTo>
                  <a:pt x="253591" y="56576"/>
                  <a:pt x="242810" y="63459"/>
                  <a:pt x="239016" y="73891"/>
                </a:cubicBezTo>
                <a:cubicBezTo>
                  <a:pt x="222248" y="120001"/>
                  <a:pt x="218143" y="164581"/>
                  <a:pt x="211307" y="212437"/>
                </a:cubicBezTo>
                <a:cubicBezTo>
                  <a:pt x="214386" y="261698"/>
                  <a:pt x="230885" y="311958"/>
                  <a:pt x="220543" y="360219"/>
                </a:cubicBezTo>
                <a:cubicBezTo>
                  <a:pt x="211581" y="402041"/>
                  <a:pt x="179199" y="435193"/>
                  <a:pt x="155889" y="471055"/>
                </a:cubicBezTo>
                <a:cubicBezTo>
                  <a:pt x="100032" y="556989"/>
                  <a:pt x="101259" y="544333"/>
                  <a:pt x="17343" y="609600"/>
                </a:cubicBezTo>
                <a:cubicBezTo>
                  <a:pt x="-15258" y="707409"/>
                  <a:pt x="8107" y="627574"/>
                  <a:pt x="8107" y="858982"/>
                </a:cubicBezTo>
              </a:path>
            </a:pathLst>
          </a:custGeom>
          <a:solidFill>
            <a:schemeClr val="bg1"/>
          </a:solidFill>
          <a:ln w="28575">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3" name="Isosceles Triangle 12">
            <a:extLst>
              <a:ext uri="{FF2B5EF4-FFF2-40B4-BE49-F238E27FC236}">
                <a16:creationId xmlns:a16="http://schemas.microsoft.com/office/drawing/2014/main" id="{82B6C3FC-F604-6496-7452-EF5180111CF8}"/>
              </a:ext>
            </a:extLst>
          </p:cNvPr>
          <p:cNvSpPr/>
          <p:nvPr/>
        </p:nvSpPr>
        <p:spPr>
          <a:xfrm rot="18625118">
            <a:off x="7643737" y="2346045"/>
            <a:ext cx="123265" cy="304800"/>
          </a:xfrm>
          <a:prstGeom prst="triangle">
            <a:avLst/>
          </a:prstGeom>
          <a:solidFill>
            <a:schemeClr val="accent4">
              <a:lumMod val="60000"/>
              <a:lumOff val="40000"/>
            </a:schemeClr>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6" name="Isosceles Triangle 15">
            <a:extLst>
              <a:ext uri="{FF2B5EF4-FFF2-40B4-BE49-F238E27FC236}">
                <a16:creationId xmlns:a16="http://schemas.microsoft.com/office/drawing/2014/main" id="{CA409E48-C334-EF02-248D-08B39549B4A3}"/>
              </a:ext>
            </a:extLst>
          </p:cNvPr>
          <p:cNvSpPr/>
          <p:nvPr/>
        </p:nvSpPr>
        <p:spPr>
          <a:xfrm rot="11094127" flipH="1">
            <a:off x="9620981" y="3073489"/>
            <a:ext cx="116776" cy="274465"/>
          </a:xfrm>
          <a:prstGeom prst="triangle">
            <a:avLst/>
          </a:prstGeom>
          <a:solidFill>
            <a:schemeClr val="accent4">
              <a:lumMod val="60000"/>
              <a:lumOff val="40000"/>
            </a:schemeClr>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7" name="Isosceles Triangle 16">
            <a:extLst>
              <a:ext uri="{FF2B5EF4-FFF2-40B4-BE49-F238E27FC236}">
                <a16:creationId xmlns:a16="http://schemas.microsoft.com/office/drawing/2014/main" id="{69689D85-CF30-B30B-632F-CBFD423D7B27}"/>
              </a:ext>
            </a:extLst>
          </p:cNvPr>
          <p:cNvSpPr/>
          <p:nvPr/>
        </p:nvSpPr>
        <p:spPr>
          <a:xfrm rot="11094127" flipH="1">
            <a:off x="9773381" y="3225889"/>
            <a:ext cx="116776" cy="274465"/>
          </a:xfrm>
          <a:prstGeom prst="triangle">
            <a:avLst/>
          </a:prstGeom>
          <a:solidFill>
            <a:schemeClr val="accent4">
              <a:lumMod val="60000"/>
              <a:lumOff val="40000"/>
            </a:schemeClr>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8" name="Isosceles Triangle 17">
            <a:extLst>
              <a:ext uri="{FF2B5EF4-FFF2-40B4-BE49-F238E27FC236}">
                <a16:creationId xmlns:a16="http://schemas.microsoft.com/office/drawing/2014/main" id="{9C05EAC9-C651-1CEA-8A23-2EB2AA4BC93E}"/>
              </a:ext>
            </a:extLst>
          </p:cNvPr>
          <p:cNvSpPr/>
          <p:nvPr/>
        </p:nvSpPr>
        <p:spPr>
          <a:xfrm rot="11094127" flipH="1">
            <a:off x="9925781" y="3378289"/>
            <a:ext cx="116776" cy="274465"/>
          </a:xfrm>
          <a:prstGeom prst="triangle">
            <a:avLst/>
          </a:prstGeom>
          <a:solidFill>
            <a:schemeClr val="accent4">
              <a:lumMod val="60000"/>
              <a:lumOff val="40000"/>
            </a:schemeClr>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22" name="Picture 21">
            <a:extLst>
              <a:ext uri="{FF2B5EF4-FFF2-40B4-BE49-F238E27FC236}">
                <a16:creationId xmlns:a16="http://schemas.microsoft.com/office/drawing/2014/main" id="{8F96912E-646C-9BF3-CE0E-2044E99C2534}"/>
              </a:ext>
            </a:extLst>
          </p:cNvPr>
          <p:cNvPicPr>
            <a:picLocks noChangeAspect="1"/>
          </p:cNvPicPr>
          <p:nvPr/>
        </p:nvPicPr>
        <p:blipFill>
          <a:blip r:embed="rId4"/>
          <a:stretch>
            <a:fillRect/>
          </a:stretch>
        </p:blipFill>
        <p:spPr>
          <a:xfrm>
            <a:off x="8287205" y="4557612"/>
            <a:ext cx="909963" cy="1058097"/>
          </a:xfrm>
          <a:prstGeom prst="rect">
            <a:avLst/>
          </a:prstGeom>
          <a:effectLst>
            <a:softEdge rad="127000"/>
          </a:effectLst>
        </p:spPr>
      </p:pic>
      <p:sp>
        <p:nvSpPr>
          <p:cNvPr id="4" name="TextBox 3">
            <a:extLst>
              <a:ext uri="{FF2B5EF4-FFF2-40B4-BE49-F238E27FC236}">
                <a16:creationId xmlns:a16="http://schemas.microsoft.com/office/drawing/2014/main" id="{8C121777-A0A9-81B2-B7F4-4F960B952AC0}"/>
              </a:ext>
            </a:extLst>
          </p:cNvPr>
          <p:cNvSpPr txBox="1"/>
          <p:nvPr/>
        </p:nvSpPr>
        <p:spPr>
          <a:xfrm>
            <a:off x="10320664" y="6528170"/>
            <a:ext cx="1778442" cy="246221"/>
          </a:xfrm>
          <a:prstGeom prst="rect">
            <a:avLst/>
          </a:prstGeom>
          <a:noFill/>
        </p:spPr>
        <p:txBody>
          <a:bodyPr wrap="square" rtlCol="0">
            <a:spAutoFit/>
          </a:bodyPr>
          <a:lstStyle/>
          <a:p>
            <a:r>
              <a:rPr lang="fi-FI" sz="1000" dirty="0"/>
              <a:t>Kuvat: </a:t>
            </a:r>
            <a:r>
              <a:rPr lang="fi-FI" sz="1000" dirty="0">
                <a:hlinkClick r:id="rId5"/>
              </a:rPr>
              <a:t>Papunet Kuvapankki</a:t>
            </a:r>
            <a:endParaRPr lang="fi-FI" sz="1000" dirty="0"/>
          </a:p>
        </p:txBody>
      </p:sp>
    </p:spTree>
    <p:extLst>
      <p:ext uri="{BB962C8B-B14F-4D97-AF65-F5344CB8AC3E}">
        <p14:creationId xmlns:p14="http://schemas.microsoft.com/office/powerpoint/2010/main" val="377443271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B4F47-733A-61F3-74B6-D8231A70F93A}"/>
              </a:ext>
            </a:extLst>
          </p:cNvPr>
          <p:cNvSpPr>
            <a:spLocks noGrp="1"/>
          </p:cNvSpPr>
          <p:nvPr>
            <p:ph type="title"/>
          </p:nvPr>
        </p:nvSpPr>
        <p:spPr/>
        <p:txBody>
          <a:bodyPr/>
          <a:lstStyle/>
          <a:p>
            <a:r>
              <a:rPr lang="fi-FI" dirty="0"/>
              <a:t>Kiertotalouden ja kierrätyksen ero</a:t>
            </a:r>
          </a:p>
        </p:txBody>
      </p:sp>
      <p:sp>
        <p:nvSpPr>
          <p:cNvPr id="3" name="Subtitle 2">
            <a:extLst>
              <a:ext uri="{FF2B5EF4-FFF2-40B4-BE49-F238E27FC236}">
                <a16:creationId xmlns:a16="http://schemas.microsoft.com/office/drawing/2014/main" id="{E0049B8D-3A1D-C493-D1FB-A67746F9E097}"/>
              </a:ext>
            </a:extLst>
          </p:cNvPr>
          <p:cNvSpPr>
            <a:spLocks noGrp="1"/>
          </p:cNvSpPr>
          <p:nvPr>
            <p:ph type="subTitle" idx="1"/>
          </p:nvPr>
        </p:nvSpPr>
        <p:spPr/>
        <p:txBody>
          <a:bodyPr/>
          <a:lstStyle/>
          <a:p>
            <a:r>
              <a:rPr lang="fi-FI" dirty="0"/>
              <a:t>Keskustellaan kiertotaloudesta ja kierrätyksestä.</a:t>
            </a:r>
          </a:p>
          <a:p>
            <a:r>
              <a:rPr lang="fi-FI" dirty="0"/>
              <a:t>Miten ne liittyvät toisiinsa?</a:t>
            </a:r>
          </a:p>
          <a:p>
            <a:r>
              <a:rPr lang="fi-FI" dirty="0"/>
              <a:t>Mitä eroa niillä on?</a:t>
            </a:r>
          </a:p>
        </p:txBody>
      </p:sp>
    </p:spTree>
    <p:extLst>
      <p:ext uri="{BB962C8B-B14F-4D97-AF65-F5344CB8AC3E}">
        <p14:creationId xmlns:p14="http://schemas.microsoft.com/office/powerpoint/2010/main" val="39007031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A5657-446B-F365-8EC5-7E83C1FAA684}"/>
              </a:ext>
            </a:extLst>
          </p:cNvPr>
          <p:cNvSpPr>
            <a:spLocks noGrp="1"/>
          </p:cNvSpPr>
          <p:nvPr>
            <p:ph type="title"/>
          </p:nvPr>
        </p:nvSpPr>
        <p:spPr>
          <a:xfrm>
            <a:off x="1316181" y="698954"/>
            <a:ext cx="9915563" cy="1325563"/>
          </a:xfrm>
        </p:spPr>
        <p:txBody>
          <a:bodyPr/>
          <a:lstStyle/>
          <a:p>
            <a:r>
              <a:rPr lang="fi-FI" dirty="0"/>
              <a:t>Sosiaalinen kestävyys</a:t>
            </a:r>
          </a:p>
        </p:txBody>
      </p:sp>
      <p:pic>
        <p:nvPicPr>
          <p:cNvPr id="5" name="Picture 4">
            <a:extLst>
              <a:ext uri="{FF2B5EF4-FFF2-40B4-BE49-F238E27FC236}">
                <a16:creationId xmlns:a16="http://schemas.microsoft.com/office/drawing/2014/main" id="{DCBF6421-B2D0-C8BB-18DE-1EAFB2274564}"/>
              </a:ext>
            </a:extLst>
          </p:cNvPr>
          <p:cNvPicPr>
            <a:picLocks noChangeAspect="1"/>
          </p:cNvPicPr>
          <p:nvPr/>
        </p:nvPicPr>
        <p:blipFill>
          <a:blip r:embed="rId2"/>
          <a:stretch>
            <a:fillRect/>
          </a:stretch>
        </p:blipFill>
        <p:spPr>
          <a:xfrm>
            <a:off x="10418978" y="1"/>
            <a:ext cx="1773022" cy="2324070"/>
          </a:xfrm>
          <a:prstGeom prst="rect">
            <a:avLst/>
          </a:prstGeom>
        </p:spPr>
      </p:pic>
      <p:sp>
        <p:nvSpPr>
          <p:cNvPr id="3" name="TextBox 2">
            <a:extLst>
              <a:ext uri="{FF2B5EF4-FFF2-40B4-BE49-F238E27FC236}">
                <a16:creationId xmlns:a16="http://schemas.microsoft.com/office/drawing/2014/main" id="{F63716D7-1C92-F974-574D-1FDDB936CF47}"/>
              </a:ext>
            </a:extLst>
          </p:cNvPr>
          <p:cNvSpPr txBox="1"/>
          <p:nvPr/>
        </p:nvSpPr>
        <p:spPr>
          <a:xfrm>
            <a:off x="7763124" y="6500967"/>
            <a:ext cx="4405023" cy="246221"/>
          </a:xfrm>
          <a:prstGeom prst="rect">
            <a:avLst/>
          </a:prstGeom>
          <a:noFill/>
        </p:spPr>
        <p:txBody>
          <a:bodyPr wrap="square" rtlCol="0">
            <a:spAutoFit/>
          </a:bodyPr>
          <a:lstStyle/>
          <a:p>
            <a:r>
              <a:rPr lang="fi-FI" sz="1000" dirty="0"/>
              <a:t>Kuvat: Papunet tai Creative </a:t>
            </a:r>
            <a:r>
              <a:rPr lang="fi-FI" sz="1000" dirty="0" err="1"/>
              <a:t>Commons</a:t>
            </a:r>
            <a:r>
              <a:rPr lang="fi-FI" sz="1000" dirty="0"/>
              <a:t>, mikäli ei ole erikseen mainittu.</a:t>
            </a:r>
          </a:p>
        </p:txBody>
      </p:sp>
    </p:spTree>
    <p:extLst>
      <p:ext uri="{BB962C8B-B14F-4D97-AF65-F5344CB8AC3E}">
        <p14:creationId xmlns:p14="http://schemas.microsoft.com/office/powerpoint/2010/main" val="286097541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A5657-446B-F365-8EC5-7E83C1FAA684}"/>
              </a:ext>
            </a:extLst>
          </p:cNvPr>
          <p:cNvSpPr>
            <a:spLocks noGrp="1"/>
          </p:cNvSpPr>
          <p:nvPr>
            <p:ph type="title"/>
          </p:nvPr>
        </p:nvSpPr>
        <p:spPr>
          <a:xfrm>
            <a:off x="1316181" y="698954"/>
            <a:ext cx="9915563" cy="1325563"/>
          </a:xfrm>
        </p:spPr>
        <p:txBody>
          <a:bodyPr/>
          <a:lstStyle/>
          <a:p>
            <a:r>
              <a:rPr lang="fi-FI" dirty="0"/>
              <a:t>Sosiaalinen kestävyys</a:t>
            </a:r>
            <a:br>
              <a:rPr lang="fi-FI" dirty="0"/>
            </a:br>
            <a:r>
              <a:rPr lang="fi-FI" dirty="0"/>
              <a:t>ja tavoitteet</a:t>
            </a:r>
          </a:p>
        </p:txBody>
      </p:sp>
      <p:sp>
        <p:nvSpPr>
          <p:cNvPr id="3" name="Subtitle 2">
            <a:extLst>
              <a:ext uri="{FF2B5EF4-FFF2-40B4-BE49-F238E27FC236}">
                <a16:creationId xmlns:a16="http://schemas.microsoft.com/office/drawing/2014/main" id="{61292E04-5D4D-C80B-51D6-122F21FFD5E0}"/>
              </a:ext>
            </a:extLst>
          </p:cNvPr>
          <p:cNvSpPr>
            <a:spLocks noGrp="1"/>
          </p:cNvSpPr>
          <p:nvPr>
            <p:ph type="subTitle" idx="1"/>
          </p:nvPr>
        </p:nvSpPr>
        <p:spPr>
          <a:xfrm>
            <a:off x="1316179" y="2640666"/>
            <a:ext cx="8190096" cy="3518380"/>
          </a:xfrm>
        </p:spPr>
        <p:txBody>
          <a:bodyPr>
            <a:normAutofit fontScale="92500"/>
          </a:bodyPr>
          <a:lstStyle/>
          <a:p>
            <a:r>
              <a:rPr lang="fi-FI" dirty="0"/>
              <a:t>1.  	Poistaa köyhyys kaikissa sen muodoissa maailmasta</a:t>
            </a:r>
          </a:p>
          <a:p>
            <a:r>
              <a:rPr lang="fi-FI" dirty="0"/>
              <a:t>2.  	Poistaa nälkä, saavuttaa ruokaturva, </a:t>
            </a:r>
            <a:br>
              <a:rPr lang="fi-FI" dirty="0"/>
            </a:br>
            <a:r>
              <a:rPr lang="fi-FI" dirty="0"/>
              <a:t> 	parantaa ravisemusta, edistää maataloutta</a:t>
            </a:r>
          </a:p>
          <a:p>
            <a:r>
              <a:rPr lang="fi-FI" dirty="0"/>
              <a:t>3.  	Taata terveellinen elämä ja hyvinvointi kaiken ikäisille</a:t>
            </a:r>
          </a:p>
          <a:p>
            <a:r>
              <a:rPr lang="fi-FI" dirty="0"/>
              <a:t>4.  	Laadukas koulutus sekä elinikäiset  	oppimismahdollisuudet</a:t>
            </a:r>
          </a:p>
          <a:p>
            <a:r>
              <a:rPr lang="fi-FI" dirty="0"/>
              <a:t>5.  	Saavuttaa sukupuolten välinen tasa-arvo</a:t>
            </a:r>
          </a:p>
          <a:p>
            <a:r>
              <a:rPr lang="fi-FI" dirty="0"/>
              <a:t>10.  	Eriarvoisuuden vähentäminen</a:t>
            </a:r>
          </a:p>
        </p:txBody>
      </p:sp>
      <p:pic>
        <p:nvPicPr>
          <p:cNvPr id="5" name="Picture 4" descr="Text&#10;&#10;Description automatically generated">
            <a:extLst>
              <a:ext uri="{FF2B5EF4-FFF2-40B4-BE49-F238E27FC236}">
                <a16:creationId xmlns:a16="http://schemas.microsoft.com/office/drawing/2014/main" id="{2D75DCDD-E6ED-F297-84D5-1D444071A9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06275" y="281682"/>
            <a:ext cx="1232248" cy="1232248"/>
          </a:xfrm>
          <a:prstGeom prst="rect">
            <a:avLst/>
          </a:prstGeom>
        </p:spPr>
      </p:pic>
      <p:pic>
        <p:nvPicPr>
          <p:cNvPr id="6" name="Picture 5" descr="Icon&#10;&#10;Description automatically generated">
            <a:extLst>
              <a:ext uri="{FF2B5EF4-FFF2-40B4-BE49-F238E27FC236}">
                <a16:creationId xmlns:a16="http://schemas.microsoft.com/office/drawing/2014/main" id="{651D9DA5-27B4-FC16-7522-DFB10C930B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75819" y="281682"/>
            <a:ext cx="1232248" cy="1232248"/>
          </a:xfrm>
          <a:prstGeom prst="rect">
            <a:avLst/>
          </a:prstGeom>
        </p:spPr>
      </p:pic>
      <p:pic>
        <p:nvPicPr>
          <p:cNvPr id="7" name="Picture 6" descr="Icon&#10;&#10;Description automatically generated with medium confidence">
            <a:extLst>
              <a:ext uri="{FF2B5EF4-FFF2-40B4-BE49-F238E27FC236}">
                <a16:creationId xmlns:a16="http://schemas.microsoft.com/office/drawing/2014/main" id="{2500A8B9-2CCB-AF12-CE7F-C06E2C3F99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06275" y="1666941"/>
            <a:ext cx="1232248" cy="1232248"/>
          </a:xfrm>
          <a:prstGeom prst="rect">
            <a:avLst/>
          </a:prstGeom>
        </p:spPr>
      </p:pic>
      <p:pic>
        <p:nvPicPr>
          <p:cNvPr id="8" name="Picture 7" descr="A picture containing text, clipart&#10;&#10;Description automatically generated">
            <a:extLst>
              <a:ext uri="{FF2B5EF4-FFF2-40B4-BE49-F238E27FC236}">
                <a16:creationId xmlns:a16="http://schemas.microsoft.com/office/drawing/2014/main" id="{5042DDE2-EA0C-29EA-B119-1359915C6E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75819" y="1666941"/>
            <a:ext cx="1232248" cy="1232248"/>
          </a:xfrm>
          <a:prstGeom prst="rect">
            <a:avLst/>
          </a:prstGeom>
        </p:spPr>
      </p:pic>
      <p:pic>
        <p:nvPicPr>
          <p:cNvPr id="9" name="Picture 8" descr="Icon&#10;&#10;Description automatically generated with medium confidence">
            <a:extLst>
              <a:ext uri="{FF2B5EF4-FFF2-40B4-BE49-F238E27FC236}">
                <a16:creationId xmlns:a16="http://schemas.microsoft.com/office/drawing/2014/main" id="{0EED5D5F-4301-ACA2-0610-849344C7B3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06275" y="3052200"/>
            <a:ext cx="1232248" cy="1232248"/>
          </a:xfrm>
          <a:prstGeom prst="rect">
            <a:avLst/>
          </a:prstGeom>
        </p:spPr>
      </p:pic>
      <p:pic>
        <p:nvPicPr>
          <p:cNvPr id="10" name="Picture 9" descr="Icon&#10;&#10;Description automatically generated">
            <a:extLst>
              <a:ext uri="{FF2B5EF4-FFF2-40B4-BE49-F238E27FC236}">
                <a16:creationId xmlns:a16="http://schemas.microsoft.com/office/drawing/2014/main" id="{36B4682B-5205-6A7B-1E3D-905C763B707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75819" y="3052200"/>
            <a:ext cx="1232248" cy="1232248"/>
          </a:xfrm>
          <a:prstGeom prst="rect">
            <a:avLst/>
          </a:prstGeom>
        </p:spPr>
      </p:pic>
    </p:spTree>
    <p:extLst>
      <p:ext uri="{BB962C8B-B14F-4D97-AF65-F5344CB8AC3E}">
        <p14:creationId xmlns:p14="http://schemas.microsoft.com/office/powerpoint/2010/main" val="284029757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78B2C-DFF0-C9B4-A1F4-BB8324E8A0F5}"/>
              </a:ext>
            </a:extLst>
          </p:cNvPr>
          <p:cNvSpPr>
            <a:spLocks noGrp="1"/>
          </p:cNvSpPr>
          <p:nvPr>
            <p:ph type="title"/>
          </p:nvPr>
        </p:nvSpPr>
        <p:spPr/>
        <p:txBody>
          <a:bodyPr/>
          <a:lstStyle/>
          <a:p>
            <a:r>
              <a:rPr lang="fi-FI" dirty="0"/>
              <a:t>Köyhyys</a:t>
            </a:r>
          </a:p>
        </p:txBody>
      </p:sp>
      <p:sp>
        <p:nvSpPr>
          <p:cNvPr id="3" name="Content Placeholder 2">
            <a:extLst>
              <a:ext uri="{FF2B5EF4-FFF2-40B4-BE49-F238E27FC236}">
                <a16:creationId xmlns:a16="http://schemas.microsoft.com/office/drawing/2014/main" id="{B0C2B7C7-BC08-273C-8186-3917DF330FA8}"/>
              </a:ext>
            </a:extLst>
          </p:cNvPr>
          <p:cNvSpPr>
            <a:spLocks noGrp="1"/>
          </p:cNvSpPr>
          <p:nvPr>
            <p:ph idx="1"/>
          </p:nvPr>
        </p:nvSpPr>
        <p:spPr>
          <a:xfrm>
            <a:off x="1316182" y="1825625"/>
            <a:ext cx="10594872" cy="4351338"/>
          </a:xfrm>
        </p:spPr>
        <p:txBody>
          <a:bodyPr>
            <a:normAutofit/>
          </a:bodyPr>
          <a:lstStyle/>
          <a:p>
            <a:pPr marL="0" indent="0">
              <a:buNone/>
            </a:pPr>
            <a:r>
              <a:rPr lang="fi-FI" sz="2400" dirty="0"/>
              <a:t>Köyhyys tarkoittaa ihmiselle tärkeiden asioiden puuttumista, kuten</a:t>
            </a:r>
          </a:p>
          <a:p>
            <a:r>
              <a:rPr lang="fi-FI" sz="2400" dirty="0"/>
              <a:t>elintason,</a:t>
            </a:r>
          </a:p>
          <a:p>
            <a:r>
              <a:rPr lang="fi-FI" sz="2400" dirty="0"/>
              <a:t>ravitsevan ruoan,</a:t>
            </a:r>
          </a:p>
          <a:p>
            <a:r>
              <a:rPr lang="fi-FI" sz="2400" dirty="0"/>
              <a:t>koulutuksen,</a:t>
            </a:r>
          </a:p>
          <a:p>
            <a:r>
              <a:rPr lang="fi-FI" sz="2400" dirty="0"/>
              <a:t>terveydenhuollon ja</a:t>
            </a:r>
          </a:p>
          <a:p>
            <a:r>
              <a:rPr lang="fi-FI" sz="2400" dirty="0"/>
              <a:t>peruspalveluiden</a:t>
            </a:r>
          </a:p>
          <a:p>
            <a:pPr marL="0" indent="0">
              <a:buNone/>
            </a:pPr>
            <a:endParaRPr lang="fi-FI" sz="2400" dirty="0"/>
          </a:p>
          <a:p>
            <a:pPr marL="0" indent="0">
              <a:buNone/>
            </a:pPr>
            <a:r>
              <a:rPr lang="fi-FI" sz="2400" dirty="0"/>
              <a:t>Se voi tarkoittaa myös esim. poliittista osallistumattomuutta.</a:t>
            </a:r>
          </a:p>
          <a:p>
            <a:endParaRPr lang="fi-FI" sz="2400" dirty="0"/>
          </a:p>
        </p:txBody>
      </p:sp>
    </p:spTree>
    <p:extLst>
      <p:ext uri="{BB962C8B-B14F-4D97-AF65-F5344CB8AC3E}">
        <p14:creationId xmlns:p14="http://schemas.microsoft.com/office/powerpoint/2010/main" val="331369870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5A0BC-7EE8-11F3-ACC3-493B8E6521C7}"/>
              </a:ext>
            </a:extLst>
          </p:cNvPr>
          <p:cNvSpPr>
            <a:spLocks noGrp="1"/>
          </p:cNvSpPr>
          <p:nvPr>
            <p:ph type="title"/>
          </p:nvPr>
        </p:nvSpPr>
        <p:spPr/>
        <p:txBody>
          <a:bodyPr/>
          <a:lstStyle/>
          <a:p>
            <a:r>
              <a:rPr lang="fi-FI" dirty="0"/>
              <a:t>Mitä tavoitteet tarkoittavat</a:t>
            </a:r>
          </a:p>
        </p:txBody>
      </p:sp>
      <p:sp>
        <p:nvSpPr>
          <p:cNvPr id="3" name="Content Placeholder 2">
            <a:extLst>
              <a:ext uri="{FF2B5EF4-FFF2-40B4-BE49-F238E27FC236}">
                <a16:creationId xmlns:a16="http://schemas.microsoft.com/office/drawing/2014/main" id="{DAA67AF1-AD54-8744-8FBE-3458CFCE0BF2}"/>
              </a:ext>
            </a:extLst>
          </p:cNvPr>
          <p:cNvSpPr>
            <a:spLocks noGrp="1"/>
          </p:cNvSpPr>
          <p:nvPr>
            <p:ph idx="1"/>
          </p:nvPr>
        </p:nvSpPr>
        <p:spPr/>
        <p:txBody>
          <a:bodyPr/>
          <a:lstStyle/>
          <a:p>
            <a:pPr marL="0" indent="0">
              <a:buNone/>
            </a:pPr>
            <a:r>
              <a:rPr lang="fi-FI" dirty="0"/>
              <a:t>Keskustele parin kanssa, mitä sosiaalisesti kestävän kehityksen tavoitteet tarkoittavat.</a:t>
            </a:r>
            <a:br>
              <a:rPr lang="fi-FI" dirty="0"/>
            </a:br>
            <a:endParaRPr lang="fi-FI" dirty="0"/>
          </a:p>
          <a:p>
            <a:pPr marL="0" indent="0">
              <a:buNone/>
            </a:pPr>
            <a:r>
              <a:rPr lang="fi-FI" dirty="0"/>
              <a:t>Miksi tavoitteet on tehty?</a:t>
            </a:r>
          </a:p>
        </p:txBody>
      </p:sp>
    </p:spTree>
    <p:extLst>
      <p:ext uri="{BB962C8B-B14F-4D97-AF65-F5344CB8AC3E}">
        <p14:creationId xmlns:p14="http://schemas.microsoft.com/office/powerpoint/2010/main" val="31991243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A5657-446B-F365-8EC5-7E83C1FAA684}"/>
              </a:ext>
            </a:extLst>
          </p:cNvPr>
          <p:cNvSpPr>
            <a:spLocks noGrp="1"/>
          </p:cNvSpPr>
          <p:nvPr>
            <p:ph type="title"/>
          </p:nvPr>
        </p:nvSpPr>
        <p:spPr>
          <a:xfrm>
            <a:off x="1316181" y="698954"/>
            <a:ext cx="10231153" cy="1325563"/>
          </a:xfrm>
        </p:spPr>
        <p:txBody>
          <a:bodyPr/>
          <a:lstStyle/>
          <a:p>
            <a:r>
              <a:rPr lang="fi-FI" dirty="0"/>
              <a:t>Kulttuurinen kestävyys</a:t>
            </a:r>
          </a:p>
        </p:txBody>
      </p:sp>
      <p:pic>
        <p:nvPicPr>
          <p:cNvPr id="4" name="Picture 3">
            <a:extLst>
              <a:ext uri="{FF2B5EF4-FFF2-40B4-BE49-F238E27FC236}">
                <a16:creationId xmlns:a16="http://schemas.microsoft.com/office/drawing/2014/main" id="{CE6C1481-DE71-6D70-2B28-931BF4005511}"/>
              </a:ext>
            </a:extLst>
          </p:cNvPr>
          <p:cNvPicPr>
            <a:picLocks noChangeAspect="1"/>
          </p:cNvPicPr>
          <p:nvPr/>
        </p:nvPicPr>
        <p:blipFill>
          <a:blip r:embed="rId2"/>
          <a:stretch>
            <a:fillRect/>
          </a:stretch>
        </p:blipFill>
        <p:spPr>
          <a:xfrm>
            <a:off x="10418978" y="1"/>
            <a:ext cx="1773022" cy="2324070"/>
          </a:xfrm>
          <a:prstGeom prst="rect">
            <a:avLst/>
          </a:prstGeom>
        </p:spPr>
      </p:pic>
      <p:sp>
        <p:nvSpPr>
          <p:cNvPr id="5" name="TextBox 4">
            <a:extLst>
              <a:ext uri="{FF2B5EF4-FFF2-40B4-BE49-F238E27FC236}">
                <a16:creationId xmlns:a16="http://schemas.microsoft.com/office/drawing/2014/main" id="{B6640352-906D-0686-7926-3845C345C56D}"/>
              </a:ext>
            </a:extLst>
          </p:cNvPr>
          <p:cNvSpPr txBox="1"/>
          <p:nvPr/>
        </p:nvSpPr>
        <p:spPr>
          <a:xfrm>
            <a:off x="7763124" y="6492875"/>
            <a:ext cx="4405023" cy="246221"/>
          </a:xfrm>
          <a:prstGeom prst="rect">
            <a:avLst/>
          </a:prstGeom>
          <a:noFill/>
        </p:spPr>
        <p:txBody>
          <a:bodyPr wrap="square" rtlCol="0">
            <a:spAutoFit/>
          </a:bodyPr>
          <a:lstStyle/>
          <a:p>
            <a:r>
              <a:rPr lang="fi-FI" sz="1000" dirty="0"/>
              <a:t>Kuvat: Papunet tai Creative </a:t>
            </a:r>
            <a:r>
              <a:rPr lang="fi-FI" sz="1000" dirty="0" err="1"/>
              <a:t>Commons</a:t>
            </a:r>
            <a:r>
              <a:rPr lang="fi-FI" sz="1000" dirty="0"/>
              <a:t>, mikäli ei ole erikseen mainittu.</a:t>
            </a:r>
          </a:p>
        </p:txBody>
      </p:sp>
    </p:spTree>
    <p:extLst>
      <p:ext uri="{BB962C8B-B14F-4D97-AF65-F5344CB8AC3E}">
        <p14:creationId xmlns:p14="http://schemas.microsoft.com/office/powerpoint/2010/main" val="408731132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A5657-446B-F365-8EC5-7E83C1FAA684}"/>
              </a:ext>
            </a:extLst>
          </p:cNvPr>
          <p:cNvSpPr>
            <a:spLocks noGrp="1"/>
          </p:cNvSpPr>
          <p:nvPr>
            <p:ph type="title"/>
          </p:nvPr>
        </p:nvSpPr>
        <p:spPr>
          <a:xfrm>
            <a:off x="1316181" y="698954"/>
            <a:ext cx="9915563" cy="1325563"/>
          </a:xfrm>
        </p:spPr>
        <p:txBody>
          <a:bodyPr/>
          <a:lstStyle/>
          <a:p>
            <a:r>
              <a:rPr lang="fi-FI" dirty="0"/>
              <a:t>Kulttuurinen kestävyys</a:t>
            </a:r>
          </a:p>
        </p:txBody>
      </p:sp>
      <p:sp>
        <p:nvSpPr>
          <p:cNvPr id="3" name="Subtitle 2">
            <a:extLst>
              <a:ext uri="{FF2B5EF4-FFF2-40B4-BE49-F238E27FC236}">
                <a16:creationId xmlns:a16="http://schemas.microsoft.com/office/drawing/2014/main" id="{61292E04-5D4D-C80B-51D6-122F21FFD5E0}"/>
              </a:ext>
            </a:extLst>
          </p:cNvPr>
          <p:cNvSpPr>
            <a:spLocks noGrp="1"/>
          </p:cNvSpPr>
          <p:nvPr>
            <p:ph type="subTitle" idx="1"/>
          </p:nvPr>
        </p:nvSpPr>
        <p:spPr>
          <a:xfrm>
            <a:off x="1316180" y="2324070"/>
            <a:ext cx="10538652" cy="3834976"/>
          </a:xfrm>
        </p:spPr>
        <p:txBody>
          <a:bodyPr>
            <a:normAutofit/>
          </a:bodyPr>
          <a:lstStyle/>
          <a:p>
            <a:r>
              <a:rPr lang="fi-FI" sz="2000" dirty="0"/>
              <a:t>YK:n sosiaalisesti kestävän kehityksen </a:t>
            </a:r>
            <a:r>
              <a:rPr lang="fi-FI" sz="2000" dirty="0">
                <a:highlight>
                  <a:srgbClr val="FFFF00"/>
                </a:highlight>
              </a:rPr>
              <a:t>tavoitteita</a:t>
            </a:r>
            <a:r>
              <a:rPr lang="fi-FI" sz="2000" dirty="0"/>
              <a:t> ovat: </a:t>
            </a:r>
            <a:br>
              <a:rPr lang="fi-FI" sz="2000" dirty="0"/>
            </a:br>
            <a:endParaRPr lang="fi-FI" sz="2000" dirty="0"/>
          </a:p>
          <a:p>
            <a:r>
              <a:rPr lang="fi-FI" sz="2000" dirty="0"/>
              <a:t>11.	Turvallisten ja kestävien kaupunkien ja yhteisöjen rakentaminen:</a:t>
            </a:r>
            <a:br>
              <a:rPr lang="fi-FI" sz="2000" dirty="0"/>
            </a:br>
            <a:r>
              <a:rPr lang="fi-FI" sz="2000" dirty="0"/>
              <a:t> 	Kaikille riittävä, turvallinen ja edullinen asunto, peruspalvelut ja työ.</a:t>
            </a:r>
          </a:p>
          <a:p>
            <a:r>
              <a:rPr lang="fi-FI" sz="2000" dirty="0"/>
              <a:t>16.	Rauha, oikeudenmukaisuus ja hyvä hallinto: Rauhalliset yhteiskunnat.</a:t>
            </a:r>
            <a:br>
              <a:rPr lang="fi-FI" sz="2000" dirty="0"/>
            </a:br>
            <a:r>
              <a:rPr lang="fi-FI" sz="2000" dirty="0"/>
              <a:t> 	Oikeusvaltio, hyvin toimiva hallinto, vastuulliset laitokset ja avoimuus.</a:t>
            </a:r>
            <a:br>
              <a:rPr lang="fi-FI" sz="2000" dirty="0"/>
            </a:br>
            <a:r>
              <a:rPr lang="fi-FI" sz="2000" dirty="0"/>
              <a:t> 	Rikollisuuden ja väkivallan poistaminen. </a:t>
            </a:r>
          </a:p>
          <a:p>
            <a:r>
              <a:rPr lang="fi-FI" sz="2000" dirty="0"/>
              <a:t>17.  	Yhteistyö ja kumppanuus: Agenda 2030 –tavoitteiden saavuttaminen</a:t>
            </a:r>
            <a:br>
              <a:rPr lang="fi-FI" sz="2000" dirty="0"/>
            </a:br>
            <a:r>
              <a:rPr lang="fi-FI" sz="2000" dirty="0"/>
              <a:t> 	yhteistyönä. Kaikki osallistuvat; valtiot, kunnat, yritykset,</a:t>
            </a:r>
            <a:br>
              <a:rPr lang="fi-FI" sz="2000" dirty="0"/>
            </a:br>
            <a:r>
              <a:rPr lang="fi-FI" sz="2000" dirty="0"/>
              <a:t> 	yhteisöt ja kaikki me ihmiset.</a:t>
            </a:r>
          </a:p>
          <a:p>
            <a:pPr marL="457200" indent="-457200">
              <a:buAutoNum type="arabicPeriod" startAt="11"/>
            </a:pPr>
            <a:endParaRPr lang="fi-FI" sz="2000" dirty="0"/>
          </a:p>
        </p:txBody>
      </p:sp>
      <p:pic>
        <p:nvPicPr>
          <p:cNvPr id="5" name="Picture 4" descr="Icon&#10;&#10;Description automatically generated">
            <a:extLst>
              <a:ext uri="{FF2B5EF4-FFF2-40B4-BE49-F238E27FC236}">
                <a16:creationId xmlns:a16="http://schemas.microsoft.com/office/drawing/2014/main" id="{57ADB480-CE1A-DBA2-6D4B-587783EC86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46944" y="3115460"/>
            <a:ext cx="1361813" cy="1321158"/>
          </a:xfrm>
          <a:prstGeom prst="rect">
            <a:avLst/>
          </a:prstGeom>
        </p:spPr>
      </p:pic>
      <p:pic>
        <p:nvPicPr>
          <p:cNvPr id="7" name="Picture 6" descr="Table&#10;&#10;Description automatically generated with low confidence">
            <a:extLst>
              <a:ext uri="{FF2B5EF4-FFF2-40B4-BE49-F238E27FC236}">
                <a16:creationId xmlns:a16="http://schemas.microsoft.com/office/drawing/2014/main" id="{5F9C5C6A-3A6C-799E-F2F4-F4476DB462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54578" y="171239"/>
            <a:ext cx="1357996" cy="1325563"/>
          </a:xfrm>
          <a:prstGeom prst="rect">
            <a:avLst/>
          </a:prstGeom>
        </p:spPr>
      </p:pic>
      <p:pic>
        <p:nvPicPr>
          <p:cNvPr id="8" name="Picture 7" descr="Text&#10;&#10;Description automatically generated">
            <a:extLst>
              <a:ext uri="{FF2B5EF4-FFF2-40B4-BE49-F238E27FC236}">
                <a16:creationId xmlns:a16="http://schemas.microsoft.com/office/drawing/2014/main" id="{ABD1935C-95FB-3511-6858-4B1B071C65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50760" y="1647403"/>
            <a:ext cx="1357997" cy="1317456"/>
          </a:xfrm>
          <a:prstGeom prst="rect">
            <a:avLst/>
          </a:prstGeom>
        </p:spPr>
      </p:pic>
    </p:spTree>
    <p:extLst>
      <p:ext uri="{BB962C8B-B14F-4D97-AF65-F5344CB8AC3E}">
        <p14:creationId xmlns:p14="http://schemas.microsoft.com/office/powerpoint/2010/main" val="247065810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CDC51-BBF0-3E86-2D67-23C660B12EB2}"/>
              </a:ext>
            </a:extLst>
          </p:cNvPr>
          <p:cNvSpPr>
            <a:spLocks noGrp="1"/>
          </p:cNvSpPr>
          <p:nvPr>
            <p:ph type="title"/>
          </p:nvPr>
        </p:nvSpPr>
        <p:spPr/>
        <p:txBody>
          <a:bodyPr/>
          <a:lstStyle/>
          <a:p>
            <a:r>
              <a:rPr lang="fi-FI" dirty="0"/>
              <a:t>Mitä kaikkea kulttuuri on?</a:t>
            </a:r>
          </a:p>
        </p:txBody>
      </p:sp>
      <p:pic>
        <p:nvPicPr>
          <p:cNvPr id="4" name="Picture 3">
            <a:extLst>
              <a:ext uri="{FF2B5EF4-FFF2-40B4-BE49-F238E27FC236}">
                <a16:creationId xmlns:a16="http://schemas.microsoft.com/office/drawing/2014/main" id="{CFFA3982-EC20-9029-D95D-557182B0F357}"/>
              </a:ext>
            </a:extLst>
          </p:cNvPr>
          <p:cNvPicPr>
            <a:picLocks noChangeAspect="1"/>
          </p:cNvPicPr>
          <p:nvPr/>
        </p:nvPicPr>
        <p:blipFill rotWithShape="1">
          <a:blip r:embed="rId2"/>
          <a:srcRect l="1547" r="1373"/>
          <a:stretch/>
        </p:blipFill>
        <p:spPr>
          <a:xfrm>
            <a:off x="1113182" y="1690688"/>
            <a:ext cx="9559636" cy="4879767"/>
          </a:xfrm>
          <a:prstGeom prst="rect">
            <a:avLst/>
          </a:prstGeom>
        </p:spPr>
      </p:pic>
    </p:spTree>
    <p:extLst>
      <p:ext uri="{BB962C8B-B14F-4D97-AF65-F5344CB8AC3E}">
        <p14:creationId xmlns:p14="http://schemas.microsoft.com/office/powerpoint/2010/main" val="345005752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C7335-53C6-F645-6EDB-E16542A0E8C4}"/>
              </a:ext>
            </a:extLst>
          </p:cNvPr>
          <p:cNvSpPr>
            <a:spLocks noGrp="1"/>
          </p:cNvSpPr>
          <p:nvPr>
            <p:ph type="title"/>
          </p:nvPr>
        </p:nvSpPr>
        <p:spPr/>
        <p:txBody>
          <a:bodyPr/>
          <a:lstStyle/>
          <a:p>
            <a:r>
              <a:rPr lang="en-US" err="1"/>
              <a:t>Kulttuurinen</a:t>
            </a:r>
            <a:r>
              <a:rPr lang="en-US"/>
              <a:t> </a:t>
            </a:r>
            <a:r>
              <a:rPr lang="en-US" err="1"/>
              <a:t>kestävyys</a:t>
            </a:r>
          </a:p>
        </p:txBody>
      </p:sp>
      <p:sp>
        <p:nvSpPr>
          <p:cNvPr id="3" name="Content Placeholder 2">
            <a:extLst>
              <a:ext uri="{FF2B5EF4-FFF2-40B4-BE49-F238E27FC236}">
                <a16:creationId xmlns:a16="http://schemas.microsoft.com/office/drawing/2014/main" id="{41E0355A-A293-0985-6057-C6870977BBCC}"/>
              </a:ext>
            </a:extLst>
          </p:cNvPr>
          <p:cNvSpPr>
            <a:spLocks noGrp="1"/>
          </p:cNvSpPr>
          <p:nvPr>
            <p:ph idx="1"/>
          </p:nvPr>
        </p:nvSpPr>
        <p:spPr>
          <a:xfrm>
            <a:off x="1316181" y="1825625"/>
            <a:ext cx="9759985" cy="4351338"/>
          </a:xfrm>
        </p:spPr>
        <p:txBody>
          <a:bodyPr vert="horz" lIns="0" tIns="0" rIns="0" bIns="0" rtlCol="0" anchor="t">
            <a:normAutofit fontScale="85000" lnSpcReduction="20000"/>
          </a:bodyPr>
          <a:lstStyle/>
          <a:p>
            <a:r>
              <a:rPr lang="fi-FI" sz="2800" i="0" dirty="0">
                <a:effectLst/>
              </a:rPr>
              <a:t>Kulttuuria ovat mm.</a:t>
            </a:r>
            <a:r>
              <a:rPr lang="fi-FI" dirty="0"/>
              <a:t> kielet, perinteet, l</a:t>
            </a:r>
            <a:r>
              <a:rPr lang="en-US" dirty="0" err="1"/>
              <a:t>iputuspäivät</a:t>
            </a:r>
            <a:r>
              <a:rPr lang="en-US" dirty="0"/>
              <a:t>, </a:t>
            </a:r>
            <a:r>
              <a:rPr lang="en-US" dirty="0" err="1"/>
              <a:t>perinneruoat</a:t>
            </a:r>
            <a:r>
              <a:rPr lang="en-US" dirty="0"/>
              <a:t>, </a:t>
            </a:r>
            <a:r>
              <a:rPr lang="en-US" dirty="0" err="1"/>
              <a:t>taiteet</a:t>
            </a:r>
            <a:r>
              <a:rPr lang="en-US" dirty="0"/>
              <a:t>, </a:t>
            </a:r>
            <a:r>
              <a:rPr lang="en-US" dirty="0" err="1"/>
              <a:t>ihmisoikeudet</a:t>
            </a:r>
            <a:r>
              <a:rPr lang="en-US" dirty="0"/>
              <a:t> ja </a:t>
            </a:r>
            <a:r>
              <a:rPr lang="en-US" dirty="0" err="1"/>
              <a:t>rakennukset</a:t>
            </a:r>
            <a:r>
              <a:rPr lang="en-US" dirty="0"/>
              <a:t>.</a:t>
            </a:r>
          </a:p>
          <a:p>
            <a:r>
              <a:rPr lang="fi-FI" sz="2800" i="0" dirty="0">
                <a:effectLst/>
              </a:rPr>
              <a:t>Ymmärretään ja hyväksytään </a:t>
            </a:r>
            <a:r>
              <a:rPr lang="fi-FI" sz="2800" dirty="0"/>
              <a:t>erilaisia kulttuureja.</a:t>
            </a:r>
          </a:p>
          <a:p>
            <a:r>
              <a:rPr lang="fi-FI" sz="2800" dirty="0"/>
              <a:t>Halutaan säilyttää kulttuurien monimuotoisuus.</a:t>
            </a:r>
          </a:p>
          <a:p>
            <a:r>
              <a:rPr lang="fi-FI" dirty="0"/>
              <a:t>V</a:t>
            </a:r>
            <a:r>
              <a:rPr lang="fi-FI" sz="2800" dirty="0"/>
              <a:t>älitetään kulttuurit seuraaville sukupolville.</a:t>
            </a:r>
          </a:p>
          <a:p>
            <a:r>
              <a:rPr lang="fi-FI" sz="2800" dirty="0"/>
              <a:t>Tavoitteena on kulttuurien välisen yhteistyön edistäminen. Se edellyttää kaikkien oikeuksien kunnioittamista.</a:t>
            </a:r>
          </a:p>
          <a:p>
            <a:r>
              <a:rPr lang="fi-FI" sz="2800" i="0" dirty="0">
                <a:effectLst/>
              </a:rPr>
              <a:t>Kulttuurillinen kestävyys voi näkyä koulussa esimerkiksi monikulttuurisuuden tapahtumina tai joululounaana ennen joululomaa.</a:t>
            </a:r>
          </a:p>
          <a:p>
            <a:r>
              <a:rPr lang="fi-FI" dirty="0"/>
              <a:t>Eettisyys ja ihmisoikeudet</a:t>
            </a:r>
          </a:p>
          <a:p>
            <a:r>
              <a:rPr lang="fi-FI" dirty="0"/>
              <a:t>Oman identiteetin vahvistaminen</a:t>
            </a:r>
          </a:p>
        </p:txBody>
      </p:sp>
    </p:spTree>
    <p:extLst>
      <p:ext uri="{BB962C8B-B14F-4D97-AF65-F5344CB8AC3E}">
        <p14:creationId xmlns:p14="http://schemas.microsoft.com/office/powerpoint/2010/main" val="359959596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5580E5-CC1E-C835-2BF3-EE1CDF68054B}"/>
              </a:ext>
            </a:extLst>
          </p:cNvPr>
          <p:cNvPicPr>
            <a:picLocks noChangeAspect="1"/>
          </p:cNvPicPr>
          <p:nvPr/>
        </p:nvPicPr>
        <p:blipFill>
          <a:blip r:embed="rId2"/>
          <a:stretch>
            <a:fillRect/>
          </a:stretch>
        </p:blipFill>
        <p:spPr>
          <a:xfrm>
            <a:off x="1264720" y="2276129"/>
            <a:ext cx="2511196" cy="2511196"/>
          </a:xfrm>
          <a:prstGeom prst="rect">
            <a:avLst/>
          </a:prstGeom>
        </p:spPr>
      </p:pic>
      <p:sp>
        <p:nvSpPr>
          <p:cNvPr id="6" name="Title 1">
            <a:extLst>
              <a:ext uri="{FF2B5EF4-FFF2-40B4-BE49-F238E27FC236}">
                <a16:creationId xmlns:a16="http://schemas.microsoft.com/office/drawing/2014/main" id="{B64D5CA6-EA28-0D75-9598-3BEF34E85AC1}"/>
              </a:ext>
            </a:extLst>
          </p:cNvPr>
          <p:cNvSpPr txBox="1">
            <a:spLocks/>
          </p:cNvSpPr>
          <p:nvPr/>
        </p:nvSpPr>
        <p:spPr>
          <a:xfrm>
            <a:off x="1316182" y="365125"/>
            <a:ext cx="9559636" cy="1325563"/>
          </a:xfrm>
          <a:prstGeom prst="rect">
            <a:avLst/>
          </a:prstGeom>
        </p:spPr>
        <p:txBody>
          <a:bodyPr vert="horz" lIns="91440" tIns="45720" rIns="91440" bIns="45720" rtlCol="0" anchor="ctr">
            <a:noAutofit/>
          </a:bodyPr>
          <a:lstStyle>
            <a:lvl1pPr algn="l" defTabSz="914400" rtl="0" eaLnBrk="1" latinLnBrk="0" hangingPunct="1">
              <a:lnSpc>
                <a:spcPct val="100000"/>
              </a:lnSpc>
              <a:spcBef>
                <a:spcPct val="0"/>
              </a:spcBef>
              <a:buNone/>
              <a:defRPr sz="4000" kern="1200">
                <a:solidFill>
                  <a:schemeClr val="accent6"/>
                </a:solidFill>
                <a:latin typeface="Arial Black" panose="020B0A04020102020204" pitchFamily="34" charset="0"/>
                <a:ea typeface="+mj-ea"/>
                <a:cs typeface="+mj-cs"/>
              </a:defRPr>
            </a:lvl1pPr>
          </a:lstStyle>
          <a:p>
            <a:r>
              <a:rPr lang="fi-FI" dirty="0"/>
              <a:t>Ihmisoikeudet</a:t>
            </a:r>
          </a:p>
        </p:txBody>
      </p:sp>
      <p:sp>
        <p:nvSpPr>
          <p:cNvPr id="7" name="TextBox 6">
            <a:extLst>
              <a:ext uri="{FF2B5EF4-FFF2-40B4-BE49-F238E27FC236}">
                <a16:creationId xmlns:a16="http://schemas.microsoft.com/office/drawing/2014/main" id="{D6A7BF88-C9A0-3762-FE46-4B9AFFB5E419}"/>
              </a:ext>
            </a:extLst>
          </p:cNvPr>
          <p:cNvSpPr txBox="1"/>
          <p:nvPr/>
        </p:nvSpPr>
        <p:spPr>
          <a:xfrm>
            <a:off x="4142628" y="2433523"/>
            <a:ext cx="7665059" cy="2246769"/>
          </a:xfrm>
          <a:prstGeom prst="rect">
            <a:avLst/>
          </a:prstGeom>
          <a:noFill/>
        </p:spPr>
        <p:txBody>
          <a:bodyPr wrap="square" rtlCol="0">
            <a:spAutoFit/>
          </a:bodyPr>
          <a:lstStyle/>
          <a:p>
            <a:r>
              <a:rPr lang="fi-FI" sz="2000" dirty="0"/>
              <a:t>Mitä ihmisoikeudet ovat? Kesto 2.37.</a:t>
            </a:r>
            <a:br>
              <a:rPr lang="fi-FI" sz="2000" dirty="0"/>
            </a:br>
            <a:r>
              <a:rPr lang="fi-FI" sz="2000" dirty="0">
                <a:hlinkClick r:id="rId3"/>
              </a:rPr>
              <a:t>https://www.youtube.com/watch?v=wMU6g1NAn48</a:t>
            </a:r>
            <a:endParaRPr lang="fi-FI" sz="2000" dirty="0"/>
          </a:p>
          <a:p>
            <a:pPr marL="0" indent="0">
              <a:buNone/>
            </a:pPr>
            <a:endParaRPr lang="fi-FI" sz="2000" dirty="0"/>
          </a:p>
          <a:p>
            <a:r>
              <a:rPr lang="fi-FI" sz="2000" i="0" dirty="0">
                <a:solidFill>
                  <a:srgbClr val="0F0F0F"/>
                </a:solidFill>
                <a:effectLst/>
                <a:latin typeface="Roboto" panose="02000000000000000000" pitchFamily="2" charset="0"/>
              </a:rPr>
              <a:t>Ihmisoikeudet, tasa-arvo ja yhdenvertaisuus (SUOMI), Kesto 8.35.</a:t>
            </a:r>
            <a:endParaRPr lang="fi-FI" sz="2000" dirty="0"/>
          </a:p>
          <a:p>
            <a:pPr marL="0" indent="0">
              <a:buNone/>
            </a:pPr>
            <a:r>
              <a:rPr lang="fi-FI" sz="2000" dirty="0">
                <a:hlinkClick r:id="rId4"/>
              </a:rPr>
              <a:t>https://www.youtube.com/watch?v=BoSUAReevMM&amp;t=146s</a:t>
            </a:r>
            <a:endParaRPr lang="fi-FI" sz="2000" dirty="0"/>
          </a:p>
          <a:p>
            <a:endParaRPr lang="fi-FI" sz="2000" dirty="0"/>
          </a:p>
          <a:p>
            <a:r>
              <a:rPr lang="fi-FI" sz="2000" dirty="0"/>
              <a:t>Amnesty International</a:t>
            </a:r>
          </a:p>
        </p:txBody>
      </p:sp>
      <p:sp>
        <p:nvSpPr>
          <p:cNvPr id="8" name="TextBox 7">
            <a:extLst>
              <a:ext uri="{FF2B5EF4-FFF2-40B4-BE49-F238E27FC236}">
                <a16:creationId xmlns:a16="http://schemas.microsoft.com/office/drawing/2014/main" id="{2933B090-CE20-515C-96CD-CDD41A4BD157}"/>
              </a:ext>
            </a:extLst>
          </p:cNvPr>
          <p:cNvSpPr txBox="1"/>
          <p:nvPr/>
        </p:nvSpPr>
        <p:spPr>
          <a:xfrm>
            <a:off x="10413558" y="6611779"/>
            <a:ext cx="1778442" cy="246221"/>
          </a:xfrm>
          <a:prstGeom prst="rect">
            <a:avLst/>
          </a:prstGeom>
          <a:noFill/>
        </p:spPr>
        <p:txBody>
          <a:bodyPr wrap="square" rtlCol="0">
            <a:spAutoFit/>
          </a:bodyPr>
          <a:lstStyle/>
          <a:p>
            <a:r>
              <a:rPr lang="fi-FI" sz="1000" dirty="0"/>
              <a:t>Kuvat: </a:t>
            </a:r>
            <a:r>
              <a:rPr lang="fi-FI" sz="1000" dirty="0">
                <a:hlinkClick r:id="rId5"/>
              </a:rPr>
              <a:t>Papunet Kuvapankki</a:t>
            </a:r>
            <a:endParaRPr lang="fi-FI" sz="1000" dirty="0"/>
          </a:p>
        </p:txBody>
      </p:sp>
    </p:spTree>
    <p:extLst>
      <p:ext uri="{BB962C8B-B14F-4D97-AF65-F5344CB8AC3E}">
        <p14:creationId xmlns:p14="http://schemas.microsoft.com/office/powerpoint/2010/main" val="2747559114"/>
      </p:ext>
    </p:extLst>
  </p:cSld>
  <p:clrMapOvr>
    <a:masterClrMapping/>
  </p:clrMapOvr>
</p:sld>
</file>

<file path=ppt/theme/theme1.xml><?xml version="1.0" encoding="utf-8"?>
<a:theme xmlns:a="http://schemas.openxmlformats.org/drawingml/2006/main" name="Office-teema">
  <a:themeElements>
    <a:clrScheme name="OPVA">
      <a:dk1>
        <a:srgbClr val="000000"/>
      </a:dk1>
      <a:lt1>
        <a:sysClr val="window" lastClr="FFFFFF"/>
      </a:lt1>
      <a:dk2>
        <a:srgbClr val="44546A"/>
      </a:dk2>
      <a:lt2>
        <a:srgbClr val="E7E6E6"/>
      </a:lt2>
      <a:accent1>
        <a:srgbClr val="BFE9DE"/>
      </a:accent1>
      <a:accent2>
        <a:srgbClr val="ED7D31"/>
      </a:accent2>
      <a:accent3>
        <a:srgbClr val="404040"/>
      </a:accent3>
      <a:accent4>
        <a:srgbClr val="FFC000"/>
      </a:accent4>
      <a:accent5>
        <a:srgbClr val="5B9BD5"/>
      </a:accent5>
      <a:accent6>
        <a:srgbClr val="00855F"/>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Asiakirja" ma:contentTypeID="0x0101003C7E8EE5B427E84C814C1C43F4283ED5" ma:contentTypeVersion="15" ma:contentTypeDescription="Luo uusi asiakirja." ma:contentTypeScope="" ma:versionID="b7cb42788a02007d4f871993e579dc6f">
  <xsd:schema xmlns:xsd="http://www.w3.org/2001/XMLSchema" xmlns:xs="http://www.w3.org/2001/XMLSchema" xmlns:p="http://schemas.microsoft.com/office/2006/metadata/properties" xmlns:ns2="9fd5d5ac-0589-4c2a-a5a3-715f97564b00" xmlns:ns3="90585d02-f098-4b66-9e9b-c8e628037c7e" targetNamespace="http://schemas.microsoft.com/office/2006/metadata/properties" ma:root="true" ma:fieldsID="78dfedf363297ad25e29b6b511d73f15" ns2:_="" ns3:_="">
    <xsd:import namespace="9fd5d5ac-0589-4c2a-a5a3-715f97564b00"/>
    <xsd:import namespace="90585d02-f098-4b66-9e9b-c8e628037c7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ObjectDetectorVersions" minOccurs="0"/>
                <xsd:element ref="ns2:Ohj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d5d5ac-0589-4c2a-a5a3-715f97564b0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Kuvien tunnisteet" ma:readOnly="false" ma:fieldId="{5cf76f15-5ced-4ddc-b409-7134ff3c332f}" ma:taxonomyMulti="true" ma:sspId="5fb9b281-25f8-4ed3-b6e8-f02703d6e012"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Ohje" ma:index="21" nillable="true" ma:displayName="Ohje" ma:format="Dropdown" ma:internalName="Ohj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0585d02-f098-4b66-9e9b-c8e628037c7e" elementFormDefault="qualified">
    <xsd:import namespace="http://schemas.microsoft.com/office/2006/documentManagement/types"/>
    <xsd:import namespace="http://schemas.microsoft.com/office/infopath/2007/PartnerControls"/>
    <xsd:element name="SharedWithUsers" ma:index="10"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Jakamisen tiedot" ma:internalName="SharedWithDetails" ma:readOnly="true">
      <xsd:simpleType>
        <xsd:restriction base="dms:Note">
          <xsd:maxLength value="255"/>
        </xsd:restriction>
      </xsd:simpleType>
    </xsd:element>
    <xsd:element name="TaxCatchAll" ma:index="14" nillable="true" ma:displayName="Taxonomy Catch All Column" ma:hidden="true" ma:list="{d0004512-f088-4111-aab8-e4d3d56dec56}" ma:internalName="TaxCatchAll" ma:showField="CatchAllData" ma:web="90585d02-f098-4b66-9e9b-c8e628037c7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9fd5d5ac-0589-4c2a-a5a3-715f97564b00">
      <Terms xmlns="http://schemas.microsoft.com/office/infopath/2007/PartnerControls"/>
    </lcf76f155ced4ddcb4097134ff3c332f>
    <Ohje xmlns="9fd5d5ac-0589-4c2a-a5a3-715f97564b00" xsi:nil="true"/>
    <TaxCatchAll xmlns="90585d02-f098-4b66-9e9b-c8e628037c7e"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113BA7C-E689-4B78-ABCC-1F99C552542D}"/>
</file>

<file path=customXml/itemProps2.xml><?xml version="1.0" encoding="utf-8"?>
<ds:datastoreItem xmlns:ds="http://schemas.openxmlformats.org/officeDocument/2006/customXml" ds:itemID="{4A2DB8EE-B94B-4E46-A1A0-9798138E089C}">
  <ds:schemaRefs>
    <ds:schemaRef ds:uri="http://purl.org/dc/elements/1.1/"/>
    <ds:schemaRef ds:uri="http://schemas.microsoft.com/office/2006/metadata/properties"/>
    <ds:schemaRef ds:uri="http://purl.org/dc/terms/"/>
    <ds:schemaRef ds:uri="http://schemas.microsoft.com/office/2006/documentManagement/types"/>
    <ds:schemaRef ds:uri="9fd5d5ac-0589-4c2a-a5a3-715f97564b00"/>
    <ds:schemaRef ds:uri="http://purl.org/dc/dcmitype/"/>
    <ds:schemaRef ds:uri="http://schemas.microsoft.com/office/infopath/2007/PartnerControls"/>
    <ds:schemaRef ds:uri="90585d02-f098-4b66-9e9b-c8e628037c7e"/>
    <ds:schemaRef ds:uri="http://www.w3.org/XML/1998/namespace"/>
    <ds:schemaRef ds:uri="http://schemas.openxmlformats.org/package/2006/metadata/core-properties"/>
  </ds:schemaRefs>
</ds:datastoreItem>
</file>

<file path=customXml/itemProps3.xml><?xml version="1.0" encoding="utf-8"?>
<ds:datastoreItem xmlns:ds="http://schemas.openxmlformats.org/officeDocument/2006/customXml" ds:itemID="{B8CF87F3-385D-4FA5-B1A4-A21723821F7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1661</TotalTime>
  <Words>5603</Words>
  <Application>Microsoft Office PowerPoint</Application>
  <PresentationFormat>Laajakuva</PresentationFormat>
  <Paragraphs>727</Paragraphs>
  <Slides>117</Slides>
  <Notes>6</Notes>
  <HiddenSlides>0</HiddenSlides>
  <MMClips>5</MMClips>
  <ScaleCrop>false</ScaleCrop>
  <HeadingPairs>
    <vt:vector size="6" baseType="variant">
      <vt:variant>
        <vt:lpstr>Käytetyt fontit</vt:lpstr>
      </vt:variant>
      <vt:variant>
        <vt:i4>11</vt:i4>
      </vt:variant>
      <vt:variant>
        <vt:lpstr>Teema</vt:lpstr>
      </vt:variant>
      <vt:variant>
        <vt:i4>1</vt:i4>
      </vt:variant>
      <vt:variant>
        <vt:lpstr>Dian otsikot</vt:lpstr>
      </vt:variant>
      <vt:variant>
        <vt:i4>117</vt:i4>
      </vt:variant>
    </vt:vector>
  </HeadingPairs>
  <TitlesOfParts>
    <vt:vector size="129" baseType="lpstr">
      <vt:lpstr>游ゴシック</vt:lpstr>
      <vt:lpstr>Arial</vt:lpstr>
      <vt:lpstr>Arial Black</vt:lpstr>
      <vt:lpstr>Calibri</vt:lpstr>
      <vt:lpstr>CoreSans</vt:lpstr>
      <vt:lpstr>Courier New</vt:lpstr>
      <vt:lpstr>Exo 2</vt:lpstr>
      <vt:lpstr>Open Sans</vt:lpstr>
      <vt:lpstr>Roboto</vt:lpstr>
      <vt:lpstr>Verdana</vt:lpstr>
      <vt:lpstr>Wingdings</vt:lpstr>
      <vt:lpstr>Office-teema</vt:lpstr>
      <vt:lpstr>Kestävän kehityksen edistäminen, 1 osp</vt:lpstr>
      <vt:lpstr>Kestävän kehityksen edistäminen 1 osp</vt:lpstr>
      <vt:lpstr>Osaamistavoitteet: Opiskelija…</vt:lpstr>
      <vt:lpstr>Kestävä kehitys</vt:lpstr>
      <vt:lpstr>Mitä kestävä kehitys tarkoittaa?</vt:lpstr>
      <vt:lpstr>Kestävän kehityksen päämäärä</vt:lpstr>
      <vt:lpstr>Ilmastonmuutos</vt:lpstr>
      <vt:lpstr>Mistä ilmastonmuutos johtuu?</vt:lpstr>
      <vt:lpstr>Kasvihuoneilmiö</vt:lpstr>
      <vt:lpstr>Meidän oma vaikuttaminen ilmastonmuutokseen</vt:lpstr>
      <vt:lpstr>Luonnonvarat</vt:lpstr>
      <vt:lpstr>Luonnonvarat</vt:lpstr>
      <vt:lpstr>Luonnonvarat</vt:lpstr>
      <vt:lpstr>Luonnonvarojen rajallisuus</vt:lpstr>
      <vt:lpstr>Hiilen kiertokulku</vt:lpstr>
      <vt:lpstr>Hiilinielu</vt:lpstr>
      <vt:lpstr>Hiilineutraalisuus</vt:lpstr>
      <vt:lpstr>Hiilijalanjälki</vt:lpstr>
      <vt:lpstr>Miten minä itse elän ja vaikutan ympäristööni?</vt:lpstr>
      <vt:lpstr>PowerPoint-esitys</vt:lpstr>
      <vt:lpstr>PowerPoint-esitys</vt:lpstr>
      <vt:lpstr>Kestävän kehityksen jaetaan 4 osaan</vt:lpstr>
      <vt:lpstr>Agenda 2030</vt:lpstr>
      <vt:lpstr>Agenda 2030</vt:lpstr>
      <vt:lpstr>PowerPoint-esitys</vt:lpstr>
      <vt:lpstr>Tavoitteet 1–6 lyhyesti</vt:lpstr>
      <vt:lpstr>Tavoitteet 7-12 lyhyesti</vt:lpstr>
      <vt:lpstr>Tavoitteet 13-17 lyhyesti</vt:lpstr>
      <vt:lpstr>Ekologinen kestävyys </vt:lpstr>
      <vt:lpstr>Ekologinen kestävyys ja tavoitteet</vt:lpstr>
      <vt:lpstr>Mistä energiaa?</vt:lpstr>
      <vt:lpstr>Vatuullisuus</vt:lpstr>
      <vt:lpstr>PowerPoint-esitys</vt:lpstr>
      <vt:lpstr>PowerPoint-esitys</vt:lpstr>
      <vt:lpstr>Metsässä on monenlaisia puita </vt:lpstr>
      <vt:lpstr>Mitä puita näet kuvissa? </vt:lpstr>
      <vt:lpstr>Luonnon monimuotoisuuden merkitys</vt:lpstr>
      <vt:lpstr>Hyönteiset auttavat kasvattamaan uusia kasveja</vt:lpstr>
      <vt:lpstr>Uusi kasvi </vt:lpstr>
      <vt:lpstr>   Pörriäiset pelastavat maailman</vt:lpstr>
      <vt:lpstr>Luontokato </vt:lpstr>
      <vt:lpstr>Villieläinten määrä on vähentynyt </vt:lpstr>
      <vt:lpstr>Villieläinten häviäminen </vt:lpstr>
      <vt:lpstr>PowerPoint-esitys</vt:lpstr>
      <vt:lpstr>Meret ja järvet rehevöityvät </vt:lpstr>
      <vt:lpstr>Rehevöitymistä aiheuttavat </vt:lpstr>
      <vt:lpstr>Luonnonsuojelu</vt:lpstr>
      <vt:lpstr>Hyvinvointia ja terveyttä luonnosta</vt:lpstr>
      <vt:lpstr>PowerPoint-esitys</vt:lpstr>
      <vt:lpstr>Kierrätys</vt:lpstr>
      <vt:lpstr>Kiitos, kun lajittelet kotona!</vt:lpstr>
      <vt:lpstr>Muovin matka roskasta SINI-tiskiharjaksi</vt:lpstr>
      <vt:lpstr>Mitä sinä kierrätät?</vt:lpstr>
      <vt:lpstr>Mitä palautuspulloista ja alumiinitölkeistä tehdään?</vt:lpstr>
      <vt:lpstr>Mitä näistä tehdään?</vt:lpstr>
      <vt:lpstr>Taloudellinen kestävyys</vt:lpstr>
      <vt:lpstr>Taloudellinen kestävyys ja tavoitteet</vt:lpstr>
      <vt:lpstr>Taloudellinen kestävyys</vt:lpstr>
      <vt:lpstr>Tuotteen tai palvelun elinkaari</vt:lpstr>
      <vt:lpstr>Ympäristö ja elinkaariajattelu</vt:lpstr>
      <vt:lpstr>Tuotteen elinkaaren vaiheet</vt:lpstr>
      <vt:lpstr>T-paidan matka puuvillapellolta kauppaan</vt:lpstr>
      <vt:lpstr>T-paidan elinkaaren pituus</vt:lpstr>
      <vt:lpstr>Katso videot ja  vastaa kysymyksiin</vt:lpstr>
      <vt:lpstr>Katso video ja vastaa kysymyksiin</vt:lpstr>
      <vt:lpstr>Keskustele parin kanssa tai ryhmässä</vt:lpstr>
      <vt:lpstr>Keskustele ryhmässä ja etsikää tietoa yhdessä.</vt:lpstr>
      <vt:lpstr>PowerPoint-esitys</vt:lpstr>
      <vt:lpstr>Energiatehokkuus paranee, kun</vt:lpstr>
      <vt:lpstr>Mietitään ryhmissä</vt:lpstr>
      <vt:lpstr>Materiaalitehokkuus</vt:lpstr>
      <vt:lpstr>Materiaalitehokkuus paranee</vt:lpstr>
      <vt:lpstr>Materiaalitehokkuus paranee</vt:lpstr>
      <vt:lpstr>Mietitään ryhmissä</vt:lpstr>
      <vt:lpstr>Ympäristömerkit</vt:lpstr>
      <vt:lpstr>Ympäristömerkkejä</vt:lpstr>
      <vt:lpstr>Joutsenmerkki</vt:lpstr>
      <vt:lpstr>Reilun kaupan merkki</vt:lpstr>
      <vt:lpstr>Kaakaopavuista suklaata </vt:lpstr>
      <vt:lpstr>Energiamerkintä (EU)</vt:lpstr>
      <vt:lpstr>Lineaarinen talous</vt:lpstr>
      <vt:lpstr>Kiertotalous</vt:lpstr>
      <vt:lpstr>Kiertotalous</vt:lpstr>
      <vt:lpstr>Miten kiertotalous voi muuttaa tavallisen perheen elämää?</vt:lpstr>
      <vt:lpstr>Mitä sinä lainaat?</vt:lpstr>
      <vt:lpstr>Mitä sinä vuokraat?</vt:lpstr>
      <vt:lpstr>Mitä sinä korjaat?</vt:lpstr>
      <vt:lpstr>Mitä sinä ostat kirpputorilta tai käytettynä?</vt:lpstr>
      <vt:lpstr>Millä liikutaan?</vt:lpstr>
      <vt:lpstr>Kiertotalouden ja kierrätyksen ero</vt:lpstr>
      <vt:lpstr>Sosiaalinen kestävyys</vt:lpstr>
      <vt:lpstr>Sosiaalinen kestävyys ja tavoitteet</vt:lpstr>
      <vt:lpstr>Köyhyys</vt:lpstr>
      <vt:lpstr>Mitä tavoitteet tarkoittavat</vt:lpstr>
      <vt:lpstr>Kulttuurinen kestävyys</vt:lpstr>
      <vt:lpstr>Kulttuurinen kestävyys</vt:lpstr>
      <vt:lpstr>Mitä kaikkea kulttuuri on?</vt:lpstr>
      <vt:lpstr>Kulttuurinen kestävyys</vt:lpstr>
      <vt:lpstr>PowerPoint-esitys</vt:lpstr>
      <vt:lpstr>Ihmisoikeudet</vt:lpstr>
      <vt:lpstr>Oikeudenmukaisuus </vt:lpstr>
      <vt:lpstr>Ihmisoikeudet Etelä-Afrikan viinitiloilla</vt:lpstr>
      <vt:lpstr>Eettisyys ja valinnat</vt:lpstr>
      <vt:lpstr>Eettiset valinnat</vt:lpstr>
      <vt:lpstr>Mitä on eettisyys?</vt:lpstr>
      <vt:lpstr>Eettiset toimintatavat  ovat tärkeitä</vt:lpstr>
      <vt:lpstr>PowerPoint-esitys</vt:lpstr>
      <vt:lpstr>1. ruoka</vt:lpstr>
      <vt:lpstr>2. Pyykinpesu</vt:lpstr>
      <vt:lpstr>3. siivous</vt:lpstr>
      <vt:lpstr>4. Roskat</vt:lpstr>
      <vt:lpstr>5. Harkitse, korjaa ja kierrätä</vt:lpstr>
      <vt:lpstr>6. Liikkuminen</vt:lpstr>
      <vt:lpstr>7.Energian säästäminen kotona</vt:lpstr>
      <vt:lpstr>Harjoitus: mitkä ovat sinun valintoja?</vt:lpstr>
      <vt:lpstr>Kestävää jatkoa sinulle</vt:lpstr>
      <vt:lpstr>PowerPoint-esitys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Tuomas Laakkonen</dc:creator>
  <cp:lastModifiedBy>Anne-Marie Haikio</cp:lastModifiedBy>
  <cp:revision>23</cp:revision>
  <dcterms:created xsi:type="dcterms:W3CDTF">2023-08-29T09:36:32Z</dcterms:created>
  <dcterms:modified xsi:type="dcterms:W3CDTF">2024-03-12T14:52:16Z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0x0101003C7E8EE5B427E84C814C1C43F4283ED5</vt:lpwstr>
  </property>
  <property fmtid="{D5CDD505-2E9C-101B-9397-08002B2CF9AE}" pid="3" name="MediaServiceImageTags">
    <vt:lpwstr/>
  </property>
</Properties>
</file>