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9"/>
  </p:notesMasterIdLst>
  <p:sldIdLst>
    <p:sldId id="262" r:id="rId2"/>
    <p:sldId id="321" r:id="rId3"/>
    <p:sldId id="381" r:id="rId4"/>
    <p:sldId id="376" r:id="rId5"/>
    <p:sldId id="270" r:id="rId6"/>
    <p:sldId id="369" r:id="rId7"/>
    <p:sldId id="281" r:id="rId8"/>
    <p:sldId id="365" r:id="rId9"/>
    <p:sldId id="367" r:id="rId10"/>
    <p:sldId id="277" r:id="rId11"/>
    <p:sldId id="329" r:id="rId12"/>
    <p:sldId id="273" r:id="rId13"/>
    <p:sldId id="330" r:id="rId14"/>
    <p:sldId id="366" r:id="rId15"/>
    <p:sldId id="284" r:id="rId16"/>
    <p:sldId id="286" r:id="rId17"/>
    <p:sldId id="285" r:id="rId18"/>
    <p:sldId id="287" r:id="rId19"/>
    <p:sldId id="283" r:id="rId20"/>
    <p:sldId id="332" r:id="rId21"/>
    <p:sldId id="333" r:id="rId22"/>
    <p:sldId id="272" r:id="rId23"/>
    <p:sldId id="380" r:id="rId24"/>
    <p:sldId id="271" r:id="rId25"/>
    <p:sldId id="374" r:id="rId26"/>
    <p:sldId id="388" r:id="rId27"/>
    <p:sldId id="386" r:id="rId28"/>
    <p:sldId id="387" r:id="rId29"/>
    <p:sldId id="370" r:id="rId30"/>
    <p:sldId id="382" r:id="rId31"/>
    <p:sldId id="305" r:id="rId32"/>
    <p:sldId id="368" r:id="rId33"/>
    <p:sldId id="322" r:id="rId34"/>
    <p:sldId id="258" r:id="rId35"/>
    <p:sldId id="323" r:id="rId36"/>
    <p:sldId id="324" r:id="rId37"/>
    <p:sldId id="375" r:id="rId38"/>
    <p:sldId id="325" r:id="rId39"/>
    <p:sldId id="326" r:id="rId40"/>
    <p:sldId id="327" r:id="rId41"/>
    <p:sldId id="328" r:id="rId42"/>
    <p:sldId id="335" r:id="rId43"/>
    <p:sldId id="336" r:id="rId44"/>
    <p:sldId id="331" r:id="rId45"/>
    <p:sldId id="259" r:id="rId46"/>
    <p:sldId id="260" r:id="rId47"/>
    <p:sldId id="334" r:id="rId48"/>
    <p:sldId id="337" r:id="rId49"/>
    <p:sldId id="338" r:id="rId50"/>
    <p:sldId id="307" r:id="rId51"/>
    <p:sldId id="308" r:id="rId52"/>
    <p:sldId id="309" r:id="rId53"/>
    <p:sldId id="310" r:id="rId54"/>
    <p:sldId id="312" r:id="rId55"/>
    <p:sldId id="311" r:id="rId56"/>
    <p:sldId id="274" r:id="rId57"/>
    <p:sldId id="383" r:id="rId58"/>
    <p:sldId id="379" r:id="rId59"/>
    <p:sldId id="269" r:id="rId60"/>
    <p:sldId id="343" r:id="rId61"/>
    <p:sldId id="314" r:id="rId62"/>
    <p:sldId id="315" r:id="rId63"/>
    <p:sldId id="317" r:id="rId64"/>
    <p:sldId id="316" r:id="rId65"/>
    <p:sldId id="318" r:id="rId66"/>
    <p:sldId id="319" r:id="rId67"/>
    <p:sldId id="320" r:id="rId68"/>
    <p:sldId id="257" r:id="rId69"/>
    <p:sldId id="263" r:id="rId70"/>
    <p:sldId id="264" r:id="rId71"/>
    <p:sldId id="265" r:id="rId72"/>
    <p:sldId id="266" r:id="rId73"/>
    <p:sldId id="267" r:id="rId74"/>
    <p:sldId id="268" r:id="rId75"/>
    <p:sldId id="348" r:id="rId76"/>
    <p:sldId id="360" r:id="rId77"/>
    <p:sldId id="350" r:id="rId78"/>
    <p:sldId id="349" r:id="rId79"/>
    <p:sldId id="351" r:id="rId80"/>
    <p:sldId id="294" r:id="rId81"/>
    <p:sldId id="299" r:id="rId82"/>
    <p:sldId id="300" r:id="rId83"/>
    <p:sldId id="297" r:id="rId84"/>
    <p:sldId id="298" r:id="rId85"/>
    <p:sldId id="301" r:id="rId86"/>
    <p:sldId id="302" r:id="rId87"/>
    <p:sldId id="303" r:id="rId88"/>
    <p:sldId id="304" r:id="rId89"/>
    <p:sldId id="306" r:id="rId90"/>
    <p:sldId id="291" r:id="rId91"/>
    <p:sldId id="275" r:id="rId92"/>
    <p:sldId id="371" r:id="rId93"/>
    <p:sldId id="384" r:id="rId94"/>
    <p:sldId id="389" r:id="rId95"/>
    <p:sldId id="276" r:id="rId96"/>
    <p:sldId id="378" r:id="rId97"/>
    <p:sldId id="377" r:id="rId98"/>
    <p:sldId id="361" r:id="rId99"/>
    <p:sldId id="346" r:id="rId100"/>
    <p:sldId id="345" r:id="rId101"/>
    <p:sldId id="344" r:id="rId102"/>
    <p:sldId id="347" r:id="rId103"/>
    <p:sldId id="373" r:id="rId104"/>
    <p:sldId id="341" r:id="rId105"/>
    <p:sldId id="342" r:id="rId106"/>
    <p:sldId id="296" r:id="rId107"/>
    <p:sldId id="352" r:id="rId108"/>
    <p:sldId id="353" r:id="rId109"/>
    <p:sldId id="354" r:id="rId110"/>
    <p:sldId id="355" r:id="rId111"/>
    <p:sldId id="356" r:id="rId112"/>
    <p:sldId id="357" r:id="rId113"/>
    <p:sldId id="363" r:id="rId114"/>
    <p:sldId id="359" r:id="rId115"/>
    <p:sldId id="362" r:id="rId116"/>
    <p:sldId id="390" r:id="rId117"/>
    <p:sldId id="261" r:id="rId1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46028-9DBB-4F4F-8943-66FDC861B12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v-fi"/>
        </a:p>
      </dgm:t>
    </dgm:pt>
    <dgm:pt modelId="{AE0C3FF7-8E77-43DF-9FEE-B2F0C81253BF}">
      <dgm:prSet custT="1"/>
      <dgm:spPr/>
      <dgm:t>
        <a:bodyPr/>
        <a:lstStyle/>
        <a:p>
          <a:pPr algn="ctr" rtl="0"/>
          <a:r>
            <a:rPr lang="sv-fi" sz="2000" b="0" i="0" u="none" baseline="0"/>
            <a:t>Använd kollektiv trafik: tåg, buss, metro mm.</a:t>
          </a:r>
          <a:endParaRPr lang="sv-fi" sz="2000" dirty="0"/>
        </a:p>
      </dgm:t>
    </dgm:pt>
    <dgm:pt modelId="{56BF740F-3904-483B-94BE-4C6550410E38}" type="parTrans" cxnId="{06FEAFED-3FD3-468D-883C-97026D5B69EC}">
      <dgm:prSet/>
      <dgm:spPr/>
      <dgm:t>
        <a:bodyPr/>
        <a:lstStyle/>
        <a:p>
          <a:endParaRPr lang="sv-fi" sz="2000"/>
        </a:p>
      </dgm:t>
    </dgm:pt>
    <dgm:pt modelId="{49E666EF-F63E-43CD-80C5-72D62C8A326C}" type="sibTrans" cxnId="{06FEAFED-3FD3-468D-883C-97026D5B69EC}">
      <dgm:prSet/>
      <dgm:spPr/>
      <dgm:t>
        <a:bodyPr/>
        <a:lstStyle/>
        <a:p>
          <a:endParaRPr lang="sv-fi" sz="2000"/>
        </a:p>
      </dgm:t>
    </dgm:pt>
    <dgm:pt modelId="{BD64E791-61EF-47AC-86BA-3DAF419F96FD}">
      <dgm:prSet custT="1"/>
      <dgm:spPr/>
      <dgm:t>
        <a:bodyPr/>
        <a:lstStyle/>
        <a:p>
          <a:pPr algn="ctr" rtl="0"/>
          <a:r>
            <a:rPr lang="sv-fi" sz="2000" b="0" i="0" u="none" baseline="0"/>
            <a:t>Cykla och gå om det är en kort sträcka.</a:t>
          </a:r>
          <a:endParaRPr lang="sv-fi" sz="2000" dirty="0"/>
        </a:p>
      </dgm:t>
    </dgm:pt>
    <dgm:pt modelId="{80946277-BF91-4C42-BED8-18055A595BF0}" type="parTrans" cxnId="{E4EABD0F-4CFC-4B97-95BC-1F1264A3944B}">
      <dgm:prSet/>
      <dgm:spPr/>
      <dgm:t>
        <a:bodyPr/>
        <a:lstStyle/>
        <a:p>
          <a:endParaRPr lang="sv-fi" sz="2000"/>
        </a:p>
      </dgm:t>
    </dgm:pt>
    <dgm:pt modelId="{8458A62B-B5D7-4363-88DA-5941BE4FE9A4}" type="sibTrans" cxnId="{E4EABD0F-4CFC-4B97-95BC-1F1264A3944B}">
      <dgm:prSet/>
      <dgm:spPr/>
      <dgm:t>
        <a:bodyPr/>
        <a:lstStyle/>
        <a:p>
          <a:endParaRPr lang="sv-fi" sz="2000"/>
        </a:p>
      </dgm:t>
    </dgm:pt>
    <dgm:pt modelId="{513BD0B3-064F-4994-ABC7-3CD48E9D2A41}">
      <dgm:prSet custT="1"/>
      <dgm:spPr/>
      <dgm:t>
        <a:bodyPr/>
        <a:lstStyle/>
        <a:p>
          <a:pPr algn="ctr" rtl="0"/>
          <a:r>
            <a:rPr lang="sv-fi" sz="2000" b="0" i="0" u="none" baseline="0"/>
            <a:t>Tänk efter om du kan resa på något annat sätt än genom att flyga från ett land till ett annat... Hur?</a:t>
          </a:r>
          <a:endParaRPr lang="sv-fi" sz="2000" dirty="0"/>
        </a:p>
      </dgm:t>
    </dgm:pt>
    <dgm:pt modelId="{8F6DB78B-55F2-4A3D-B337-06CAC05D8429}" type="parTrans" cxnId="{8494F710-3A8D-4C76-A2A6-C0815150188A}">
      <dgm:prSet/>
      <dgm:spPr/>
      <dgm:t>
        <a:bodyPr/>
        <a:lstStyle/>
        <a:p>
          <a:endParaRPr lang="sv-fi" sz="2000"/>
        </a:p>
      </dgm:t>
    </dgm:pt>
    <dgm:pt modelId="{5814F6A9-AAF5-4F56-9B7A-F6F92A080A2C}" type="sibTrans" cxnId="{8494F710-3A8D-4C76-A2A6-C0815150188A}">
      <dgm:prSet/>
      <dgm:spPr/>
      <dgm:t>
        <a:bodyPr/>
        <a:lstStyle/>
        <a:p>
          <a:endParaRPr lang="sv-fi" sz="2000"/>
        </a:p>
      </dgm:t>
    </dgm:pt>
    <dgm:pt modelId="{B6C53DA3-0A95-40D5-A283-B2C0234E3AEB}" type="pres">
      <dgm:prSet presAssocID="{D0646028-9DBB-4F4F-8943-66FDC861B12C}" presName="vert0" presStyleCnt="0">
        <dgm:presLayoutVars>
          <dgm:dir/>
          <dgm:animOne val="branch"/>
          <dgm:animLvl val="lvl"/>
        </dgm:presLayoutVars>
      </dgm:prSet>
      <dgm:spPr/>
    </dgm:pt>
    <dgm:pt modelId="{A077E3E8-1085-4A40-9D17-F12E4A63926F}" type="pres">
      <dgm:prSet presAssocID="{AE0C3FF7-8E77-43DF-9FEE-B2F0C81253BF}" presName="thickLine" presStyleLbl="alignNode1" presStyleIdx="0" presStyleCnt="3"/>
      <dgm:spPr/>
    </dgm:pt>
    <dgm:pt modelId="{0DF84DAE-50CD-449C-8C2B-59E2E9B8EE08}" type="pres">
      <dgm:prSet presAssocID="{AE0C3FF7-8E77-43DF-9FEE-B2F0C81253BF}" presName="horz1" presStyleCnt="0"/>
      <dgm:spPr/>
    </dgm:pt>
    <dgm:pt modelId="{AD2C2392-D1A9-4C74-8E2D-72F6EC9E56E5}" type="pres">
      <dgm:prSet presAssocID="{AE0C3FF7-8E77-43DF-9FEE-B2F0C81253BF}" presName="tx1" presStyleLbl="revTx" presStyleIdx="0" presStyleCnt="3"/>
      <dgm:spPr/>
    </dgm:pt>
    <dgm:pt modelId="{E02D6D48-9982-444F-8BD3-424FD3526FE8}" type="pres">
      <dgm:prSet presAssocID="{AE0C3FF7-8E77-43DF-9FEE-B2F0C81253BF}" presName="vert1" presStyleCnt="0"/>
      <dgm:spPr/>
    </dgm:pt>
    <dgm:pt modelId="{CD1A61A2-C96C-410A-BD04-FE7E4877F221}" type="pres">
      <dgm:prSet presAssocID="{BD64E791-61EF-47AC-86BA-3DAF419F96FD}" presName="thickLine" presStyleLbl="alignNode1" presStyleIdx="1" presStyleCnt="3"/>
      <dgm:spPr/>
    </dgm:pt>
    <dgm:pt modelId="{AC2D0CEE-991F-4A1D-9FBA-56A3A1FD5EC8}" type="pres">
      <dgm:prSet presAssocID="{BD64E791-61EF-47AC-86BA-3DAF419F96FD}" presName="horz1" presStyleCnt="0"/>
      <dgm:spPr/>
    </dgm:pt>
    <dgm:pt modelId="{2B0EAAB4-C77F-4CE0-A43F-2CDDA7E1B970}" type="pres">
      <dgm:prSet presAssocID="{BD64E791-61EF-47AC-86BA-3DAF419F96FD}" presName="tx1" presStyleLbl="revTx" presStyleIdx="1" presStyleCnt="3"/>
      <dgm:spPr/>
    </dgm:pt>
    <dgm:pt modelId="{8BB6B516-EEB5-4562-B612-3C9346F53FA6}" type="pres">
      <dgm:prSet presAssocID="{BD64E791-61EF-47AC-86BA-3DAF419F96FD}" presName="vert1" presStyleCnt="0"/>
      <dgm:spPr/>
    </dgm:pt>
    <dgm:pt modelId="{8DA521C3-9884-4845-BD35-36529B818FF4}" type="pres">
      <dgm:prSet presAssocID="{513BD0B3-064F-4994-ABC7-3CD48E9D2A41}" presName="thickLine" presStyleLbl="alignNode1" presStyleIdx="2" presStyleCnt="3"/>
      <dgm:spPr/>
    </dgm:pt>
    <dgm:pt modelId="{D8BF6B45-E866-4C88-AFBA-EF3F670802A3}" type="pres">
      <dgm:prSet presAssocID="{513BD0B3-064F-4994-ABC7-3CD48E9D2A41}" presName="horz1" presStyleCnt="0"/>
      <dgm:spPr/>
    </dgm:pt>
    <dgm:pt modelId="{D0381C82-AD7E-4DCE-ACD7-6F9C15262AE1}" type="pres">
      <dgm:prSet presAssocID="{513BD0B3-064F-4994-ABC7-3CD48E9D2A41}" presName="tx1" presStyleLbl="revTx" presStyleIdx="2" presStyleCnt="3"/>
      <dgm:spPr/>
    </dgm:pt>
    <dgm:pt modelId="{29EEF068-77A5-4BE0-94B7-DECB10DB77B8}" type="pres">
      <dgm:prSet presAssocID="{513BD0B3-064F-4994-ABC7-3CD48E9D2A41}" presName="vert1" presStyleCnt="0"/>
      <dgm:spPr/>
    </dgm:pt>
  </dgm:ptLst>
  <dgm:cxnLst>
    <dgm:cxn modelId="{E4EABD0F-4CFC-4B97-95BC-1F1264A3944B}" srcId="{D0646028-9DBB-4F4F-8943-66FDC861B12C}" destId="{BD64E791-61EF-47AC-86BA-3DAF419F96FD}" srcOrd="1" destOrd="0" parTransId="{80946277-BF91-4C42-BED8-18055A595BF0}" sibTransId="{8458A62B-B5D7-4363-88DA-5941BE4FE9A4}"/>
    <dgm:cxn modelId="{8494F710-3A8D-4C76-A2A6-C0815150188A}" srcId="{D0646028-9DBB-4F4F-8943-66FDC861B12C}" destId="{513BD0B3-064F-4994-ABC7-3CD48E9D2A41}" srcOrd="2" destOrd="0" parTransId="{8F6DB78B-55F2-4A3D-B337-06CAC05D8429}" sibTransId="{5814F6A9-AAF5-4F56-9B7A-F6F92A080A2C}"/>
    <dgm:cxn modelId="{E4D66DA6-CDCC-4C4D-AFFC-5C7A6493A184}" type="presOf" srcId="{D0646028-9DBB-4F4F-8943-66FDC861B12C}" destId="{B6C53DA3-0A95-40D5-A283-B2C0234E3AEB}" srcOrd="0" destOrd="0" presId="urn:microsoft.com/office/officeart/2008/layout/LinedList"/>
    <dgm:cxn modelId="{82BE25B4-9C9F-4EC3-B95E-42C50FF7FCC9}" type="presOf" srcId="{AE0C3FF7-8E77-43DF-9FEE-B2F0C81253BF}" destId="{AD2C2392-D1A9-4C74-8E2D-72F6EC9E56E5}" srcOrd="0" destOrd="0" presId="urn:microsoft.com/office/officeart/2008/layout/LinedList"/>
    <dgm:cxn modelId="{3B46B3BC-5F12-4ABE-A1B8-E71AD4D6E4E1}" type="presOf" srcId="{513BD0B3-064F-4994-ABC7-3CD48E9D2A41}" destId="{D0381C82-AD7E-4DCE-ACD7-6F9C15262AE1}" srcOrd="0" destOrd="0" presId="urn:microsoft.com/office/officeart/2008/layout/LinedList"/>
    <dgm:cxn modelId="{D1760BC3-CA4A-4BA3-AAD4-1303EEBD0E6F}" type="presOf" srcId="{BD64E791-61EF-47AC-86BA-3DAF419F96FD}" destId="{2B0EAAB4-C77F-4CE0-A43F-2CDDA7E1B970}" srcOrd="0" destOrd="0" presId="urn:microsoft.com/office/officeart/2008/layout/LinedList"/>
    <dgm:cxn modelId="{06FEAFED-3FD3-468D-883C-97026D5B69EC}" srcId="{D0646028-9DBB-4F4F-8943-66FDC861B12C}" destId="{AE0C3FF7-8E77-43DF-9FEE-B2F0C81253BF}" srcOrd="0" destOrd="0" parTransId="{56BF740F-3904-483B-94BE-4C6550410E38}" sibTransId="{49E666EF-F63E-43CD-80C5-72D62C8A326C}"/>
    <dgm:cxn modelId="{B9956BC9-3DAE-48BC-AD2A-4E6B6BE174F9}" type="presParOf" srcId="{B6C53DA3-0A95-40D5-A283-B2C0234E3AEB}" destId="{A077E3E8-1085-4A40-9D17-F12E4A63926F}" srcOrd="0" destOrd="0" presId="urn:microsoft.com/office/officeart/2008/layout/LinedList"/>
    <dgm:cxn modelId="{022AB877-3469-4867-8C7A-63E80F3979A1}" type="presParOf" srcId="{B6C53DA3-0A95-40D5-A283-B2C0234E3AEB}" destId="{0DF84DAE-50CD-449C-8C2B-59E2E9B8EE08}" srcOrd="1" destOrd="0" presId="urn:microsoft.com/office/officeart/2008/layout/LinedList"/>
    <dgm:cxn modelId="{2D8372A1-DDA0-455D-920D-926D8B625AAF}" type="presParOf" srcId="{0DF84DAE-50CD-449C-8C2B-59E2E9B8EE08}" destId="{AD2C2392-D1A9-4C74-8E2D-72F6EC9E56E5}" srcOrd="0" destOrd="0" presId="urn:microsoft.com/office/officeart/2008/layout/LinedList"/>
    <dgm:cxn modelId="{ED9BD338-926D-438A-8C37-32B8F7DB9E83}" type="presParOf" srcId="{0DF84DAE-50CD-449C-8C2B-59E2E9B8EE08}" destId="{E02D6D48-9982-444F-8BD3-424FD3526FE8}" srcOrd="1" destOrd="0" presId="urn:microsoft.com/office/officeart/2008/layout/LinedList"/>
    <dgm:cxn modelId="{4EC7D0C5-AABA-42CF-82AB-12463B0F1C1B}" type="presParOf" srcId="{B6C53DA3-0A95-40D5-A283-B2C0234E3AEB}" destId="{CD1A61A2-C96C-410A-BD04-FE7E4877F221}" srcOrd="2" destOrd="0" presId="urn:microsoft.com/office/officeart/2008/layout/LinedList"/>
    <dgm:cxn modelId="{729BBD2F-D8CE-44DE-AABA-434813533666}" type="presParOf" srcId="{B6C53DA3-0A95-40D5-A283-B2C0234E3AEB}" destId="{AC2D0CEE-991F-4A1D-9FBA-56A3A1FD5EC8}" srcOrd="3" destOrd="0" presId="urn:microsoft.com/office/officeart/2008/layout/LinedList"/>
    <dgm:cxn modelId="{265714D0-7A9C-4D7A-B1B5-050BA5822D5A}" type="presParOf" srcId="{AC2D0CEE-991F-4A1D-9FBA-56A3A1FD5EC8}" destId="{2B0EAAB4-C77F-4CE0-A43F-2CDDA7E1B970}" srcOrd="0" destOrd="0" presId="urn:microsoft.com/office/officeart/2008/layout/LinedList"/>
    <dgm:cxn modelId="{332468F6-A444-44FC-90D0-5331B67F6308}" type="presParOf" srcId="{AC2D0CEE-991F-4A1D-9FBA-56A3A1FD5EC8}" destId="{8BB6B516-EEB5-4562-B612-3C9346F53FA6}" srcOrd="1" destOrd="0" presId="urn:microsoft.com/office/officeart/2008/layout/LinedList"/>
    <dgm:cxn modelId="{8407A3D7-14D6-4F7E-A2FB-E6C85B6F3AAC}" type="presParOf" srcId="{B6C53DA3-0A95-40D5-A283-B2C0234E3AEB}" destId="{8DA521C3-9884-4845-BD35-36529B818FF4}" srcOrd="4" destOrd="0" presId="urn:microsoft.com/office/officeart/2008/layout/LinedList"/>
    <dgm:cxn modelId="{288346AC-90FB-4D98-9EC8-B4EE85600863}" type="presParOf" srcId="{B6C53DA3-0A95-40D5-A283-B2C0234E3AEB}" destId="{D8BF6B45-E866-4C88-AFBA-EF3F670802A3}" srcOrd="5" destOrd="0" presId="urn:microsoft.com/office/officeart/2008/layout/LinedList"/>
    <dgm:cxn modelId="{62AAA9B7-04D0-4DDD-AF43-B1A4F3199EB4}" type="presParOf" srcId="{D8BF6B45-E866-4C88-AFBA-EF3F670802A3}" destId="{D0381C82-AD7E-4DCE-ACD7-6F9C15262AE1}" srcOrd="0" destOrd="0" presId="urn:microsoft.com/office/officeart/2008/layout/LinedList"/>
    <dgm:cxn modelId="{55DE5F95-6098-497D-B0E9-DC1C7F5A00C7}" type="presParOf" srcId="{D8BF6B45-E866-4C88-AFBA-EF3F670802A3}" destId="{29EEF068-77A5-4BE0-94B7-DECB10DB77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7E3E8-1085-4A40-9D17-F12E4A63926F}">
      <dsp:nvSpPr>
        <dsp:cNvPr id="0" name=""/>
        <dsp:cNvSpPr/>
      </dsp:nvSpPr>
      <dsp:spPr>
        <a:xfrm>
          <a:off x="0" y="2373"/>
          <a:ext cx="103274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C2392-D1A9-4C74-8E2D-72F6EC9E56E5}">
      <dsp:nvSpPr>
        <dsp:cNvPr id="0" name=""/>
        <dsp:cNvSpPr/>
      </dsp:nvSpPr>
      <dsp:spPr>
        <a:xfrm>
          <a:off x="0" y="2373"/>
          <a:ext cx="10327419" cy="1618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2000" b="0" i="0" u="none" kern="1200" baseline="0"/>
            <a:t>Använd kollektiv trafik: tåg, buss, metro mm.</a:t>
          </a:r>
          <a:endParaRPr lang="sv-fi" sz="2000" kern="1200" dirty="0"/>
        </a:p>
      </dsp:txBody>
      <dsp:txXfrm>
        <a:off x="0" y="2373"/>
        <a:ext cx="10327419" cy="1618813"/>
      </dsp:txXfrm>
    </dsp:sp>
    <dsp:sp modelId="{CD1A61A2-C96C-410A-BD04-FE7E4877F221}">
      <dsp:nvSpPr>
        <dsp:cNvPr id="0" name=""/>
        <dsp:cNvSpPr/>
      </dsp:nvSpPr>
      <dsp:spPr>
        <a:xfrm>
          <a:off x="0" y="1621186"/>
          <a:ext cx="10327419" cy="0"/>
        </a:xfrm>
        <a:prstGeom prst="line">
          <a:avLst/>
        </a:prstGeom>
        <a:solidFill>
          <a:schemeClr val="accent2">
            <a:hueOff val="-727682"/>
            <a:satOff val="-41964"/>
            <a:lumOff val="-1549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-15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EAAB4-C77F-4CE0-A43F-2CDDA7E1B970}">
      <dsp:nvSpPr>
        <dsp:cNvPr id="0" name=""/>
        <dsp:cNvSpPr/>
      </dsp:nvSpPr>
      <dsp:spPr>
        <a:xfrm>
          <a:off x="0" y="1621186"/>
          <a:ext cx="10327419" cy="1618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2000" b="0" i="0" u="none" kern="1200" baseline="0"/>
            <a:t>Cykla och gå om det är en kort sträcka.</a:t>
          </a:r>
          <a:endParaRPr lang="sv-fi" sz="2000" kern="1200" dirty="0"/>
        </a:p>
      </dsp:txBody>
      <dsp:txXfrm>
        <a:off x="0" y="1621186"/>
        <a:ext cx="10327419" cy="1618813"/>
      </dsp:txXfrm>
    </dsp:sp>
    <dsp:sp modelId="{8DA521C3-9884-4845-BD35-36529B818FF4}">
      <dsp:nvSpPr>
        <dsp:cNvPr id="0" name=""/>
        <dsp:cNvSpPr/>
      </dsp:nvSpPr>
      <dsp:spPr>
        <a:xfrm>
          <a:off x="0" y="3240000"/>
          <a:ext cx="10327419" cy="0"/>
        </a:xfrm>
        <a:prstGeom prst="line">
          <a:avLst/>
        </a:prstGeom>
        <a:solidFill>
          <a:schemeClr val="accent2">
            <a:hueOff val="-1455363"/>
            <a:satOff val="-83928"/>
            <a:lumOff val="-3098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-3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81C82-AD7E-4DCE-ACD7-6F9C15262AE1}">
      <dsp:nvSpPr>
        <dsp:cNvPr id="0" name=""/>
        <dsp:cNvSpPr/>
      </dsp:nvSpPr>
      <dsp:spPr>
        <a:xfrm>
          <a:off x="0" y="3240000"/>
          <a:ext cx="10327419" cy="1618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2000" b="0" i="0" u="none" kern="1200" baseline="0"/>
            <a:t>Tänk efter om du kan resa på något annat sätt än genom att flyga från ett land till ett annat... Hur?</a:t>
          </a:r>
          <a:endParaRPr lang="sv-fi" sz="2000" kern="1200" dirty="0"/>
        </a:p>
      </dsp:txBody>
      <dsp:txXfrm>
        <a:off x="0" y="3240000"/>
        <a:ext cx="10327419" cy="1618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D5CFC-9BF6-4DDA-9BF9-5BB0CF6E0CE1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226E3-22E6-4DDF-B580-C708E8CB0E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48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2D226E3-22E6-4DDF-B580-C708E8CB0E40}" type="slidenum">
              <a:rPr/>
              <a:t>26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6271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2D226E3-22E6-4DDF-B580-C708E8CB0E40}" type="slidenum">
              <a:rPr/>
              <a:t>117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2936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54E817D-ADF1-7854-1579-4934CD21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9559636" cy="1325563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9E0C23-02B0-DDFD-6D58-0769551C3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9559635" cy="30607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42867C6-CD2A-DF1F-0CC3-A90620521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74" y="4279387"/>
            <a:ext cx="5654052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96C52-BC6D-86D4-F572-9D221075C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7ED68-F309-069C-97A6-5373A8A87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6ED5-7B6C-CB22-3A41-410C54C6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0D36-F145-4F98-8488-9C5F8CA1300D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50DAB-884C-FCDF-10BD-9F89B575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D409D-434E-637C-AB03-FF183973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7BC12-69DC-45D0-945A-AC54A17979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06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EA3F-18B1-4E11-9E5D-773B18698468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F9B8-82B7-46ED-8ABC-EBC81C0EF2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132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EA3F-18B1-4E11-9E5D-773B18698468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F9B8-82B7-46ED-8ABC-EBC81C0EF2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91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EA3F-18B1-4E11-9E5D-773B18698468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F9B8-82B7-46ED-8ABC-EBC81C0EF2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745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7E18C08-9DBD-A537-A5DC-2A70F610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365125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A87884-642F-78D1-399A-2E5D604EB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182" y="1825625"/>
            <a:ext cx="95596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8EAB-DF3D-C17B-1AF0-5C44E344A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DCCF-64C3-4F27-959A-2E6149617449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D9171A-2A56-1434-8896-62CD578FC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07D202A-6726-DC44-EDA1-7E3C04828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21805-31D8-4485-9C64-09477BB239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918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accent6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kuvapankki.papunet.net/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uvapankki.papunet.net/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hyperlink" Target="https://finnwatch.org/fi/julkaisut/ihmisoikeudet-etelae-afrikan-viinitiloilla" TargetMode="Externa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s://peda.net/yhdistykset/bmol-ry/oppimateriaalit/eyy/yhteinen_ymparisto/ky/eettinen-kulutu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uvapankki.papunet.net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kuvapankki.papunet.net/" TargetMode="Externa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hyperlink" Target="https://kuvapankki.papunet.net/" TargetMode="Externa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kuvapankki.papunet.net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uvapankki.papunet.net/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uvapankki.papunet.net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lamantapatesti.sitra.fi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kuvapankki.papunet.net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uvapankki.papunet.net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/3-8610827" TargetMode="External"/><Relationship Id="rId2" Type="http://schemas.openxmlformats.org/officeDocument/2006/relationships/hyperlink" Target="https://www.youtube.com/watch?v=awSYzuPsoU0&amp;t=25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um.fi/agenda-2030-kestavan-kehityksen-tavoitteet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i/photos/tuulimyllyt-sateenkaari-kent%C3%A4t-5643293/" TargetMode="External"/><Relationship Id="rId3" Type="http://schemas.openxmlformats.org/officeDocument/2006/relationships/hyperlink" Target="http://www.fortum.fi/" TargetMode="External"/><Relationship Id="rId7" Type="http://schemas.openxmlformats.org/officeDocument/2006/relationships/image" Target="../media/image48.jpeg"/><Relationship Id="rId12" Type="http://schemas.openxmlformats.org/officeDocument/2006/relationships/hyperlink" Target="https://pixabay.com/fi/photos/aurinkos%C3%A4hk%C3%B6j%C3%A4rjestelm%C3%A4-aurinko-2742302/" TargetMode="External"/><Relationship Id="rId2" Type="http://schemas.openxmlformats.org/officeDocument/2006/relationships/hyperlink" Target="http://www.oomi.fi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aasansahko.fi/" TargetMode="External"/><Relationship Id="rId11" Type="http://schemas.openxmlformats.org/officeDocument/2006/relationships/image" Target="../media/image50.jpeg"/><Relationship Id="rId5" Type="http://schemas.openxmlformats.org/officeDocument/2006/relationships/hyperlink" Target="http://www.elenia.fi/" TargetMode="External"/><Relationship Id="rId10" Type="http://schemas.openxmlformats.org/officeDocument/2006/relationships/hyperlink" Target="https://pixabay.com/fi/photos/vesivoimala-voimalaitos-vesivoimaa-6587751/" TargetMode="External"/><Relationship Id="rId4" Type="http://schemas.openxmlformats.org/officeDocument/2006/relationships/hyperlink" Target="http://www.helen.fi/" TargetMode="External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uvapankki.papunet.net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uvapankki.papunet.net/" TargetMode="Externa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papunet.net/kuva/luonnontietoa/kuka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eena.yle.fi/1-50455528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f.fi/uhat/living-planet-raportti-2018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f.fi/uhat/living-planet-raportti-2018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maanmittauslaitos.fi/ajankohtaista/suomi-57-000-168-000-jarven-maa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uvapankki.papunet.net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hyperlink" Target="https://www.ymparisto.fi/fi-FI/Luonto/Luontotyypit/Luontotyyppien_uhanalaisuus/Itameri/Uhanalaistumisen_syyt_ja_uhkatekija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luontoon.fi/terveyttajahyvinvointialuonnosta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apunet.net/_pelit/_tarinat/kuvakirja/lue/Jokamiehenoikeudet_html_video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kuvapankki.papunet.net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paperi-kierr%C3%A4tys-j%C3%A4tett%C3%A4-ekologia-72063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Zmo6Foc8AY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pADL-MwF6Y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kierr%C3%A4tt%C3%A4%C3%A4-egypti-elefanttisaari-237874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bull.com/fi-fi/energydrink/tolkkien-elinkaari" TargetMode="External"/><Relationship Id="rId2" Type="http://schemas.openxmlformats.org/officeDocument/2006/relationships/hyperlink" Target="https://areena.yle.fi/1-4673162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hsy.fi/sv/avfall-och-atervinning/avfallsguid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fi/photos/roska-j%C3%A4teastia-j%C3%A4tett%C3%A4-2729608/" TargetMode="Externa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VZcYqJ8nJ4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keke.bc.fi/Kestava-kehitys/suomi/ekologinen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fi/photos/t-paidat-v%C3%A4rik%C3%A4s-v%C3%A4ri-muoti-tyyli-2579542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wxtWRnBFB0?feature=oembed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DGfY4W4Zyk?feature=oembed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villapaidat-neuleet-n%C3%A4yttely-428607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farkut-housut-korjaus-ommella-6487623/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fi/photos/mekkoja-vaatteet-vaatetus-naulakot-53319/" TargetMode="External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prezi.com/ia4e0gh-yk_n/jogurttipurkin-elinkaari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fi/photos/maito-kvarkki-jogurtti-ruokaa-1363027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2UouoESYXw&amp;t=42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uvapankki.papunet.net/" TargetMode="Externa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hyperlink" Target="https://www.martat.fi/marttakoulu/kodinhoito/merkit-apuna/" TargetMode="External"/><Relationship Id="rId7" Type="http://schemas.openxmlformats.org/officeDocument/2006/relationships/image" Target="../media/image1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jpg"/><Relationship Id="rId5" Type="http://schemas.openxmlformats.org/officeDocument/2006/relationships/image" Target="../media/image133.gif"/><Relationship Id="rId10" Type="http://schemas.openxmlformats.org/officeDocument/2006/relationships/image" Target="../media/image138.png"/><Relationship Id="rId4" Type="http://schemas.openxmlformats.org/officeDocument/2006/relationships/image" Target="../media/image132.jpg"/><Relationship Id="rId9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8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hyperlink" Target="https://www.martat.fi/marttakoulu/kodinhoito/merkit-apuna/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le.fi/a/3-122229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amerkinta.fi/energiamerkinta/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polkupy%C3%B6ri%C3%A4-py%C3%B6r%C3%A4ily-kaupunkipy%C3%B6r%C3%A4-5840776/" TargetMode="Externa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3xdORZwlBk?feature=oembed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hyperlink" Target="https://pixabay.com/fi/photos/yleismies-huonekalut-kokoonpano-3546194/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fi/photos/kirjasto-kirjoja-kirjahyllyt-488690/" TargetMode="External"/><Relationship Id="rId5" Type="http://schemas.openxmlformats.org/officeDocument/2006/relationships/image" Target="../media/image161.png"/><Relationship Id="rId4" Type="http://schemas.openxmlformats.org/officeDocument/2006/relationships/hyperlink" Target="https://pixabay.com/fi/photos/lumikeng%C3%A4t-lumikenk%C3%A4ily%C3%A4-lumi-alpit-417933/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i/photos/l%C3%A4hell%C3%A4-rantaa-kes%C3%A4m%C3%B6kki-kes%C3%A4ll%C3%A4-1700863/" TargetMode="External"/><Relationship Id="rId3" Type="http://schemas.openxmlformats.org/officeDocument/2006/relationships/image" Target="../media/image163.png"/><Relationship Id="rId7" Type="http://schemas.openxmlformats.org/officeDocument/2006/relationships/image" Target="../media/image16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white-larissa-boat-1209649/" TargetMode="External"/><Relationship Id="rId11" Type="http://schemas.openxmlformats.org/officeDocument/2006/relationships/hyperlink" Target="https://pixabay.com/fi/photos/yleismies-huonekalut-kokoonpano-3546194/" TargetMode="External"/><Relationship Id="rId5" Type="http://schemas.openxmlformats.org/officeDocument/2006/relationships/hyperlink" Target="https://pxhere.com/fi/photo/1201684" TargetMode="External"/><Relationship Id="rId10" Type="http://schemas.openxmlformats.org/officeDocument/2006/relationships/image" Target="../media/image159.png"/><Relationship Id="rId4" Type="http://schemas.openxmlformats.org/officeDocument/2006/relationships/image" Target="../media/image164.png"/><Relationship Id="rId9" Type="http://schemas.openxmlformats.org/officeDocument/2006/relationships/hyperlink" Target="https://pixabay.com/fi/photos/p%C3%B6yt%C3%A4-h%C3%A4%C3%A4t-juhla-romanttinen-7248581/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7.png"/><Relationship Id="rId7" Type="http://schemas.openxmlformats.org/officeDocument/2006/relationships/hyperlink" Target="https://pixabay.com/fi/photos/tekniikkaa-laitteet-elektroniikka-6801334/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hyperlink" Target="https://pxhere.com/en/photo/722204" TargetMode="External"/><Relationship Id="rId4" Type="http://schemas.openxmlformats.org/officeDocument/2006/relationships/hyperlink" Target="https://pixabay.com/fi/photos/vaellus-kartta-suuntautuminen-1312226/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hyperlink" Target="https://pixabay.com/fi/photos/myym%C3%A4l%C3%A4-vaatteet-vaatetus-linja-1338629/" TargetMode="External"/><Relationship Id="rId7" Type="http://schemas.openxmlformats.org/officeDocument/2006/relationships/hyperlink" Target="https://pixabay.com/fi/photos/iphone-k%C3%A4si-n%C3%A4ytt%C3%B6-%C3%A4lypuhelin-410311/" TargetMode="External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hyperlink" Target="https://pixabay.com/fi/photos/lastenrattaat-buginen-yksin-337696/" TargetMode="External"/><Relationship Id="rId4" Type="http://schemas.openxmlformats.org/officeDocument/2006/relationships/image" Target="../media/image17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vectors/kaupungin-kartta-sijainti-navigointi-4320755/" TargetMode="Externa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uvapankki.papunet.net/" TargetMode="Externa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U6g1NAn48" TargetMode="Externa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uvapankki.papunet.net/" TargetMode="External"/><Relationship Id="rId4" Type="http://schemas.openxmlformats.org/officeDocument/2006/relationships/hyperlink" Target="https://www.youtube.com/watch?v=BoSUAReevMM&amp;t=14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0DF0-2D32-FED3-3D38-A10E6AE1A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sv-fi" b="0" i="0" u="none" baseline="0"/>
              <a:t>Främjande av hållbar utveckling, 1 kp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6E8E0-E27C-DA6E-CCC7-A369E3975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sv-fi" b="0" i="0" u="none" baseline="0" dirty="0"/>
              <a:t>Lätt språk</a:t>
            </a:r>
          </a:p>
          <a:p>
            <a:pPr rtl="0"/>
            <a:r>
              <a:rPr lang="sv-fi" b="0" i="0" u="none" baseline="0" dirty="0">
                <a:highlight>
                  <a:srgbClr val="FFFF00"/>
                </a:highlight>
              </a:rPr>
              <a:t>T1-T2</a:t>
            </a:r>
          </a:p>
        </p:txBody>
      </p:sp>
      <p:pic>
        <p:nvPicPr>
          <p:cNvPr id="4" name="Picture 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3660A67-22DB-E8F9-EADC-6370B392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4758722"/>
            <a:ext cx="8074147" cy="20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0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9998363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Vår egen inverkan på klimatförändringen.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9998364" cy="3060729"/>
          </a:xfrm>
        </p:spPr>
        <p:txBody>
          <a:bodyPr/>
          <a:lstStyle/>
          <a:p>
            <a:pPr algn="l" rtl="0"/>
            <a:r>
              <a:rPr lang="sv-fi" b="0" i="0" u="none" baseline="0"/>
              <a:t>Fundera med ditt par hur vi själva kan påverka klimatförändringen.</a:t>
            </a:r>
          </a:p>
        </p:txBody>
      </p:sp>
    </p:spTree>
    <p:extLst>
      <p:ext uri="{BB962C8B-B14F-4D97-AF65-F5344CB8AC3E}">
        <p14:creationId xmlns:p14="http://schemas.microsoft.com/office/powerpoint/2010/main" val="101925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C6FECD-524E-0089-B32E-4CCB0248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sv-fi" sz="5400" b="0" i="0" u="none" baseline="0"/>
              <a:t>Mänskliga rättigheter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2E9FC8-94BA-7E55-B187-D2E638B33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sv-fi" sz="2200" b="0" i="0" u="none" baseline="0"/>
              <a:t>Rätt till liv och säkerhet</a:t>
            </a:r>
          </a:p>
          <a:p>
            <a:pPr algn="l" rtl="0"/>
            <a:r>
              <a:rPr lang="sv-fi" sz="2200" b="0" i="0" u="none" baseline="0"/>
              <a:t>Åsiktsfrihet och yttrandefrihet</a:t>
            </a:r>
          </a:p>
          <a:p>
            <a:pPr algn="l" rtl="0"/>
            <a:r>
              <a:rPr lang="sv-fi" sz="2200" b="0" i="0" u="none" baseline="0"/>
              <a:t>Religionsfrihet</a:t>
            </a:r>
          </a:p>
          <a:p>
            <a:pPr algn="l" rtl="0"/>
            <a:r>
              <a:rPr lang="sv-fi" sz="2200" b="0" i="0" u="none" baseline="0"/>
              <a:t>Rätt till utbildning </a:t>
            </a:r>
          </a:p>
          <a:p>
            <a:pPr algn="l" rtl="0"/>
            <a:r>
              <a:rPr lang="sv-fi" sz="2200" b="0" i="0" u="none" baseline="0"/>
              <a:t>Rätt till hälsa </a:t>
            </a:r>
          </a:p>
          <a:p>
            <a:pPr algn="l" rtl="0"/>
            <a:r>
              <a:rPr lang="sv-fi" sz="2200" b="0" i="0" u="none" baseline="0"/>
              <a:t>Rätt att ingå äktenskap och rätt att bilda familj </a:t>
            </a:r>
          </a:p>
          <a:p>
            <a:endParaRPr lang="sv-fi" sz="2200"/>
          </a:p>
        </p:txBody>
      </p:sp>
      <p:pic>
        <p:nvPicPr>
          <p:cNvPr id="6" name="Sisällön paikkamerkki 5" descr="Kuva, joka sisältää kohteen symboli, mustavalkoinen&#10;&#10;Kuvaus luotu automaattisesti">
            <a:extLst>
              <a:ext uri="{FF2B5EF4-FFF2-40B4-BE49-F238E27FC236}">
                <a16:creationId xmlns:a16="http://schemas.microsoft.com/office/drawing/2014/main" id="{76FB9AE5-B6A4-80BC-D2FC-430E4336F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56EBA8-D345-0300-BDF4-00B92DE5A3F9}"/>
              </a:ext>
            </a:extLst>
          </p:cNvPr>
          <p:cNvSpPr txBox="1"/>
          <p:nvPr/>
        </p:nvSpPr>
        <p:spPr>
          <a:xfrm>
            <a:off x="10413558" y="6619461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3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130462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fi" sz="5400" b="0" i="0" u="none" baseline="0"/>
              <a:t>Rättvisa </a:t>
            </a: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572492" y="2071316"/>
            <a:ext cx="7021003" cy="4119172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Matproduktionen i världen är förknippad med många olika problem.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Får den som producerar mat en rättvis lön?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Hurudana arbetsförhållanden har arbetstagarna? (t.ex. arbetstid)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Använder man farliga kemikalier?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Använder man barnarbetskraft?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Uppfylls de mänskliga rättigheterna?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Vilka slags förhållanden har djuren?</a:t>
            </a: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200" b="0" i="0" u="none" baseline="0"/>
              <a:t>Används naturresurserna (t.ex. skogen) hållbart?</a:t>
            </a:r>
          </a:p>
        </p:txBody>
      </p:sp>
      <p:sp>
        <p:nvSpPr>
          <p:cNvPr id="124" name="Google Shape;12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fi" sz="1000" b="0" i="0" u="none" baseline="0"/>
              <a:t>https://peda.net/yhdistykset/bmol-ry/oppimateriaalit/il/global-luonnos</a:t>
            </a:r>
          </a:p>
        </p:txBody>
      </p:sp>
      <p:pic>
        <p:nvPicPr>
          <p:cNvPr id="3" name="Sisällön paikkamerkki 4" descr="Kuva, joka sisältää kohteen piirros, luonnos, kuvitus, clipart&#10;&#10;Kuvaus luotu automaattisesti">
            <a:extLst>
              <a:ext uri="{FF2B5EF4-FFF2-40B4-BE49-F238E27FC236}">
                <a16:creationId xmlns:a16="http://schemas.microsoft.com/office/drawing/2014/main" id="{4C57B748-8D8E-485E-A7DE-81235B500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89" y="2110780"/>
            <a:ext cx="3909393" cy="3157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E4B6A-A2EA-D98C-0A87-1B29E0575AA6}"/>
              </a:ext>
            </a:extLst>
          </p:cNvPr>
          <p:cNvSpPr txBox="1"/>
          <p:nvPr/>
        </p:nvSpPr>
        <p:spPr>
          <a:xfrm>
            <a:off x="10413558" y="6598364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4"/>
              </a:rPr>
              <a:t>Papunet Kuvapankki</a:t>
            </a:r>
            <a:endParaRPr lang="sv-fi" sz="10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0A57BC-411D-4201-28E2-4C723D16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983143" cy="18465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sv-fi" sz="4200" b="0" i="0" u="none" baseline="0" dirty="0"/>
              <a:t>Mänskliga rättigheter på vingårdar i Sydafrika</a:t>
            </a:r>
            <a:endParaRPr lang="sv-fi" sz="42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4B84C8-7D29-B68D-CA06-B0F6715B3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2346960"/>
            <a:ext cx="4926905" cy="3846607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l" rtl="0"/>
            <a:r>
              <a:rPr lang="sv-fi" sz="2400" b="0" i="0" u="none" baseline="0" dirty="0"/>
              <a:t>Lönerna är otillräckliga för att man skulle kunna leva</a:t>
            </a:r>
            <a:endParaRPr lang="sv-fi" sz="2400" b="0" i="0" dirty="0">
              <a:effectLst/>
            </a:endParaRPr>
          </a:p>
          <a:p>
            <a:pPr algn="l" rtl="0"/>
            <a:r>
              <a:rPr lang="sv-fi" sz="2400" b="0" i="0" u="none" baseline="0" dirty="0"/>
              <a:t>Brister i arbetshälsan och arbetssäkerheten</a:t>
            </a:r>
            <a:endParaRPr lang="sv-fi" sz="2400" b="0" i="0" dirty="0">
              <a:effectLst/>
            </a:endParaRPr>
          </a:p>
          <a:p>
            <a:pPr algn="l" rtl="0"/>
            <a:r>
              <a:rPr lang="sv-fi" sz="2400" b="0" i="0" u="none" baseline="0" dirty="0"/>
              <a:t>Dåliga bostadsförhållanden</a:t>
            </a:r>
            <a:endParaRPr lang="sv-fi" sz="2400" dirty="0"/>
          </a:p>
          <a:p>
            <a:pPr algn="l" rtl="0"/>
            <a:r>
              <a:rPr lang="sv-fi" sz="2400" b="0" i="0" u="none" baseline="0" dirty="0"/>
              <a:t>Gästarbetare behandlas illa</a:t>
            </a:r>
            <a:endParaRPr lang="sv-fi" sz="2400" b="0" i="0" dirty="0">
              <a:effectLst/>
            </a:endParaRPr>
          </a:p>
          <a:p>
            <a:pPr algn="l" rtl="0"/>
            <a:r>
              <a:rPr lang="sv-fi" sz="2400" b="0" i="0" u="none" baseline="0" dirty="0"/>
              <a:t>Problem gällande frihet att organisera sig </a:t>
            </a:r>
            <a:endParaRPr lang="sv-fi" sz="2400" b="0" i="0" dirty="0">
              <a:effectLst/>
            </a:endParaRPr>
          </a:p>
          <a:p>
            <a:pPr marL="0" indent="0" algn="l" rtl="0">
              <a:buNone/>
            </a:pPr>
            <a:endParaRPr lang="sv-fi" sz="2000" dirty="0"/>
          </a:p>
          <a:p>
            <a:pPr marL="0" indent="0" algn="l" rtl="0">
              <a:buNone/>
            </a:pPr>
            <a:endParaRPr lang="sv-fi" sz="2000" b="0" i="0" dirty="0">
              <a:effectLst/>
            </a:endParaRPr>
          </a:p>
          <a:p>
            <a:pPr marL="0" indent="0" algn="l" rtl="0">
              <a:buNone/>
            </a:pPr>
            <a:r>
              <a:rPr lang="sv-fi" sz="1600" b="0" i="0" u="none" baseline="0" dirty="0">
                <a:hlinkClick r:id="rId2"/>
              </a:rPr>
              <a:t>Källa: https://finnwatch.org/fi/julkaisut/ihmisoikeudet-etelae-afrikan-viinitiloilla</a:t>
            </a:r>
            <a:endParaRPr lang="sv-fi" sz="1600" dirty="0"/>
          </a:p>
          <a:p>
            <a:pPr marL="0" algn="l" rtl="0"/>
            <a:endParaRPr lang="sv-fi" sz="1900" dirty="0"/>
          </a:p>
        </p:txBody>
      </p:sp>
      <p:pic>
        <p:nvPicPr>
          <p:cNvPr id="6" name="Sisällön paikkamerkki 5" descr="Kuva, joka sisältää kohteen juoma, Alkoholimyymälä, pullo, Viinipulloteline&#10;&#10;Kuvaus luotu automaattisesti">
            <a:extLst>
              <a:ext uri="{FF2B5EF4-FFF2-40B4-BE49-F238E27FC236}">
                <a16:creationId xmlns:a16="http://schemas.microsoft.com/office/drawing/2014/main" id="{3FF48A33-7D71-87E4-4515-F9030294C2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38239" y="0"/>
            <a:ext cx="6878784" cy="68579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74536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FE08B-414B-1245-8408-C0FCFAA7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Etiskhet och 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C9D53-5647-4688-4F82-F623D66FD787}"/>
              </a:ext>
            </a:extLst>
          </p:cNvPr>
          <p:cNvSpPr txBox="1"/>
          <p:nvPr/>
        </p:nvSpPr>
        <p:spPr>
          <a:xfrm>
            <a:off x="7763124" y="6492875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38773555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7A5DCE-D604-1235-D40B-D0D5A855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Etiska val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DFC929-0EF7-B837-1A55-32EF112BC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84725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sv-fi" sz="2200" b="0" i="0" u="none" baseline="0" dirty="0">
                <a:effectLst/>
              </a:rPr>
              <a:t>Konsumtion handlar alltid om val.</a:t>
            </a:r>
            <a:br>
              <a:rPr lang="sv-fi" sz="2200" b="0" i="0" dirty="0">
                <a:effectLst/>
              </a:rPr>
            </a:br>
            <a:endParaRPr lang="sv-fi" sz="2200" b="0" i="0" dirty="0">
              <a:effectLst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v-fi" sz="2200" b="0" i="0" u="none" baseline="0" dirty="0"/>
              <a:t>Ska du köpa en ny mobiltelefon, fast också den gamla fungerar?</a:t>
            </a:r>
            <a:br>
              <a:rPr lang="sv-fi" sz="2200" dirty="0"/>
            </a:br>
            <a:endParaRPr lang="sv-fi" sz="2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v-fi" sz="2200" b="0" i="0" u="none" baseline="0" dirty="0"/>
              <a:t>Modet förändras - köper du alltid nya kläder?</a:t>
            </a:r>
            <a:br>
              <a:rPr lang="sv-fi" sz="2200" dirty="0"/>
            </a:br>
            <a:endParaRPr lang="sv-fi" sz="2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v-fi" sz="2200" b="0" i="0" u="none" baseline="0" dirty="0"/>
              <a:t>Köper du billigt eller hållbart?</a:t>
            </a:r>
            <a:br>
              <a:rPr lang="sv-fi" sz="2200" dirty="0"/>
            </a:br>
            <a:endParaRPr lang="sv-fi" sz="2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v-fi" sz="2200" b="0" i="0" u="none" baseline="0" dirty="0"/>
              <a:t>Vad väljer du till mat? </a:t>
            </a:r>
            <a:br>
              <a:rPr lang="sv-fi" sz="2200" dirty="0"/>
            </a:br>
            <a:r>
              <a:rPr lang="sv-fi" sz="2200" b="0" i="0" u="none" baseline="0" dirty="0"/>
              <a:t>Varifrån kommer din mat?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sv-fi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0" indent="0" algn="l" rtl="0">
              <a:buNone/>
            </a:pPr>
            <a:r>
              <a:rPr lang="sv-fi" sz="1100" b="0" i="0" u="none" baseline="0" dirty="0">
                <a:solidFill>
                  <a:srgbClr val="333333"/>
                </a:solidFill>
                <a:latin typeface="Open Sans" panose="020B0606030504020204" pitchFamily="34" charset="0"/>
              </a:rPr>
              <a:t>Källa: </a:t>
            </a:r>
            <a:r>
              <a:rPr lang="sv-fi" sz="1100" b="0" i="0" u="none" baseline="0" dirty="0">
                <a:solidFill>
                  <a:srgbClr val="333333"/>
                </a:solidFill>
                <a:latin typeface="Open Sans" panose="020B0606030504020204" pitchFamily="34" charset="0"/>
                <a:hlinkClick r:id="rId2"/>
              </a:rPr>
              <a:t>https://peda.net/yhdistykset/bmol-ry/oppimateriaalit/eyy/yhteinen_ymparisto/ky/eettinen-kulutus</a:t>
            </a:r>
            <a:endParaRPr lang="sv-fi" sz="1100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0" indent="0" algn="l" rtl="0">
              <a:buNone/>
            </a:pPr>
            <a:endParaRPr lang="sv-fi" dirty="0"/>
          </a:p>
        </p:txBody>
      </p:sp>
      <p:pic>
        <p:nvPicPr>
          <p:cNvPr id="6" name="Sisällön paikkamerkki 5" descr="Kuva, joka sisältää kohteen clipart, Grafiikka, animaatio, Fontti&#10;&#10;Kuvaus luotu automaattisesti">
            <a:extLst>
              <a:ext uri="{FF2B5EF4-FFF2-40B4-BE49-F238E27FC236}">
                <a16:creationId xmlns:a16="http://schemas.microsoft.com/office/drawing/2014/main" id="{A0C0FC3B-9E29-F178-497C-5FE42F7B4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15" y="1963642"/>
            <a:ext cx="3194000" cy="313696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14DE5D-D72C-6849-36D3-9D6363194565}"/>
              </a:ext>
            </a:extLst>
          </p:cNvPr>
          <p:cNvSpPr txBox="1"/>
          <p:nvPr/>
        </p:nvSpPr>
        <p:spPr>
          <a:xfrm>
            <a:off x="10413558" y="6610349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4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31432502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fi" b="0" i="0" u="none" baseline="0"/>
              <a:t>Vad är etiskhet?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826912" y="2100695"/>
            <a:ext cx="5345288" cy="255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000" b="0" i="0" u="none" baseline="0"/>
              <a:t>Man beaktar att miljön ska bevaras.</a:t>
            </a:r>
            <a:br>
              <a:rPr lang="sv-fi" sz="2000"/>
            </a:b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000" b="0" i="0" u="none" baseline="0"/>
              <a:t>Man beaktar rättvisa.</a:t>
            </a:r>
            <a:br>
              <a:rPr lang="sv-fi" sz="2000"/>
            </a:b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000" b="0" i="0" u="none" baseline="0"/>
              <a:t>Priset får inte vara det enda kriteriet.</a:t>
            </a:r>
            <a:br>
              <a:rPr lang="sv-fi" sz="2000"/>
            </a:b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fi" sz="2000" b="0" i="0" u="none" baseline="0"/>
              <a:t>Konsumentens val har en stor betydelse.</a:t>
            </a:r>
            <a:endParaRPr sz="2000"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>
            <a:off x="9312564" y="6421005"/>
            <a:ext cx="28794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fi" b="0" i="0" u="none" baseline="0"/>
              <a:t>https://peda.net/yhdistykset/bmol-ry/oppimateriaalit/il/global-luonnos</a:t>
            </a:r>
            <a:endParaRPr dirty="0"/>
          </a:p>
        </p:txBody>
      </p:sp>
      <p:pic>
        <p:nvPicPr>
          <p:cNvPr id="108" name="Google Shape;108;p15" descr="Miten nousevat elinkustannukset vaikuttavat kuluttajien ostotottumuksiin?  Uusi tutkimus selvittää ostokäyttäytymisessä tapahtuvia muutoksia -  Kauppaleh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100695"/>
            <a:ext cx="5345288" cy="30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D8D8B4-EFB0-D332-381F-1A76FEEA0C20}"/>
              </a:ext>
            </a:extLst>
          </p:cNvPr>
          <p:cNvSpPr txBox="1"/>
          <p:nvPr/>
        </p:nvSpPr>
        <p:spPr>
          <a:xfrm>
            <a:off x="9353952" y="4845810"/>
            <a:ext cx="216353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sv-fi" sz="1100" b="0" i="0" u="none" baseline="0">
                <a:solidFill>
                  <a:schemeClr val="bg1"/>
                </a:solidFill>
                <a:ea typeface="+mn-lt"/>
                <a:cs typeface="+mn-lt"/>
              </a:rPr>
              <a:t>bodnar.photo/ shutterstock.com</a:t>
            </a:r>
            <a:endParaRPr lang="sv-fi" sz="1100" dirty="0">
              <a:solidFill>
                <a:schemeClr val="bg1"/>
              </a:solidFill>
              <a:ea typeface="游ゴシック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5" descr="Kuva, joka sisältää kohteen clipart, luonnos, kuvitus, animaatio&#10;&#10;Kuvaus luotu automaattisesti">
            <a:extLst>
              <a:ext uri="{FF2B5EF4-FFF2-40B4-BE49-F238E27FC236}">
                <a16:creationId xmlns:a16="http://schemas.microsoft.com/office/drawing/2014/main" id="{B69CD41A-7AF2-FACF-3765-092177883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r="-4" b="7079"/>
          <a:stretch/>
        </p:blipFill>
        <p:spPr>
          <a:xfrm>
            <a:off x="9532168" y="887176"/>
            <a:ext cx="2188365" cy="2274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B4F47-733A-61F3-74B6-D8231A70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10724767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Etiska förfaringssätt är viktiga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49B8D-3A1D-C493-D1FB-A67746F9E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804359"/>
            <a:ext cx="9559635" cy="3354687"/>
          </a:xfrm>
        </p:spPr>
        <p:txBody>
          <a:bodyPr>
            <a:normAutofit/>
          </a:bodyPr>
          <a:lstStyle/>
          <a:p>
            <a:pPr algn="l" rtl="0"/>
            <a:r>
              <a:rPr lang="sv-fi" b="0" i="0" u="none" baseline="0"/>
              <a:t>Etisk verksamhet innebär att människan tänker på vad som är rätt och vad som är fel. Hon handlar rätt mot sig själv, mot andra människor och mot miljön.</a:t>
            </a:r>
          </a:p>
          <a:p>
            <a:pPr algn="l" rtl="0"/>
            <a:r>
              <a:rPr lang="sv-fi" b="0" i="0" u="none" baseline="0"/>
              <a:t>En etisk konsument köper endast produkter som inte förorsakar olägenheter för andra människor eller miljön.</a:t>
            </a:r>
          </a:p>
          <a:p>
            <a:pPr algn="l" rtl="0"/>
            <a:r>
              <a:rPr lang="sv-fi" b="0" i="0" u="none" baseline="0"/>
              <a:t>Ett etiskt förfaringssätt är ett tryggt sätt att handla.</a:t>
            </a:r>
          </a:p>
          <a:p>
            <a:pPr algn="l" rtl="0"/>
            <a:r>
              <a:rPr lang="sv-fi" b="0" i="0" u="none" baseline="0"/>
              <a:t>Ett etiskt förfaringssätt är god kvalitet på en tjänst.</a:t>
            </a:r>
          </a:p>
          <a:p>
            <a:endParaRPr lang="sv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9521D-148C-5751-FDB7-C44C238AF246}"/>
              </a:ext>
            </a:extLst>
          </p:cNvPr>
          <p:cNvSpPr txBox="1"/>
          <p:nvPr/>
        </p:nvSpPr>
        <p:spPr>
          <a:xfrm>
            <a:off x="7671429" y="6611612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3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229626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0C89BB4F-40DA-F66D-B397-0B8428D8D69D}"/>
              </a:ext>
            </a:extLst>
          </p:cNvPr>
          <p:cNvSpPr/>
          <p:nvPr/>
        </p:nvSpPr>
        <p:spPr>
          <a:xfrm>
            <a:off x="4638674" y="3619374"/>
            <a:ext cx="2800349" cy="10477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Etiska val i det egna livet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6B3B9920-B469-23A7-FC5F-035B9A666DFD}"/>
              </a:ext>
            </a:extLst>
          </p:cNvPr>
          <p:cNvSpPr/>
          <p:nvPr/>
        </p:nvSpPr>
        <p:spPr>
          <a:xfrm>
            <a:off x="7253288" y="2347787"/>
            <a:ext cx="1933574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3. Städning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5BD37712-C2F8-4E0A-153E-F8655E65156A}"/>
              </a:ext>
            </a:extLst>
          </p:cNvPr>
          <p:cNvSpPr/>
          <p:nvPr/>
        </p:nvSpPr>
        <p:spPr>
          <a:xfrm>
            <a:off x="1752600" y="4271837"/>
            <a:ext cx="2495552" cy="120967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7. Spara energi  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E08114B9-E284-6E93-A42A-253F4DD28C63}"/>
              </a:ext>
            </a:extLst>
          </p:cNvPr>
          <p:cNvSpPr/>
          <p:nvPr/>
        </p:nvSpPr>
        <p:spPr>
          <a:xfrm>
            <a:off x="8686798" y="3357437"/>
            <a:ext cx="2409827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4. Skräp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B2690E6B-FA64-C68A-2E59-38E26C8621AA}"/>
              </a:ext>
            </a:extLst>
          </p:cNvPr>
          <p:cNvSpPr/>
          <p:nvPr/>
        </p:nvSpPr>
        <p:spPr>
          <a:xfrm>
            <a:off x="4638673" y="5262436"/>
            <a:ext cx="2390247" cy="104774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6. Motion / att röra på sig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3DEB5A07-CF55-C849-6564-60052FC30E34}"/>
              </a:ext>
            </a:extLst>
          </p:cNvPr>
          <p:cNvSpPr/>
          <p:nvPr/>
        </p:nvSpPr>
        <p:spPr>
          <a:xfrm>
            <a:off x="7439023" y="4738562"/>
            <a:ext cx="2409827" cy="11811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5. Övervägande, reparation, återvinning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79BD9F4-7E97-0ED9-9AF3-D5E3FE371AC9}"/>
              </a:ext>
            </a:extLst>
          </p:cNvPr>
          <p:cNvSpPr/>
          <p:nvPr/>
        </p:nvSpPr>
        <p:spPr>
          <a:xfrm>
            <a:off x="4378037" y="2109662"/>
            <a:ext cx="2279938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2. Klädtvätt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ECE1059D-9B55-0D5F-59EA-3841402560F4}"/>
              </a:ext>
            </a:extLst>
          </p:cNvPr>
          <p:cNvSpPr/>
          <p:nvPr/>
        </p:nvSpPr>
        <p:spPr>
          <a:xfrm>
            <a:off x="1752600" y="2566862"/>
            <a:ext cx="2171700" cy="120967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v-fi" b="0" i="0" u="none" baseline="0"/>
              <a:t>1. Mat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2B0AB71-5125-C725-D6C6-711B5B17E72E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752850" y="3452687"/>
            <a:ext cx="1295926" cy="3201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3DFC043-0B3D-7342-28F5-C71FAB24CF57}"/>
              </a:ext>
            </a:extLst>
          </p:cNvPr>
          <p:cNvCxnSpPr>
            <a:cxnSpLocks/>
          </p:cNvCxnSpPr>
          <p:nvPr/>
        </p:nvCxnSpPr>
        <p:spPr>
          <a:xfrm flipH="1" flipV="1">
            <a:off x="5639986" y="3024062"/>
            <a:ext cx="102399" cy="59531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1DED468C-90D8-5017-A004-7714AFF827EB}"/>
              </a:ext>
            </a:extLst>
          </p:cNvPr>
          <p:cNvCxnSpPr>
            <a:cxnSpLocks/>
            <a:stCxn id="2" idx="3"/>
            <a:endCxn id="4" idx="6"/>
          </p:cNvCxnSpPr>
          <p:nvPr/>
        </p:nvCxnSpPr>
        <p:spPr>
          <a:xfrm flipH="1">
            <a:off x="4248152" y="4513685"/>
            <a:ext cx="800624" cy="3629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520B1FFE-4637-79E7-7292-C4B619F7D540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7028921" y="3262187"/>
            <a:ext cx="933974" cy="5106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959B1F9F-4815-D0FA-DCAB-68179BF21727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7439023" y="3952749"/>
            <a:ext cx="1247775" cy="1905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789E61BA-7D89-E515-7632-37231108C2EA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7028921" y="4513685"/>
            <a:ext cx="527918" cy="5106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B8017AC2-DFCC-0035-81C3-A3B15FA5EF59}"/>
              </a:ext>
            </a:extLst>
          </p:cNvPr>
          <p:cNvCxnSpPr>
            <a:cxnSpLocks/>
          </p:cNvCxnSpPr>
          <p:nvPr/>
        </p:nvCxnSpPr>
        <p:spPr>
          <a:xfrm flipH="1">
            <a:off x="5888913" y="4686173"/>
            <a:ext cx="66303" cy="57626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94A9A67-D392-5AA2-ECC7-94D79D6AFC2E}"/>
              </a:ext>
            </a:extLst>
          </p:cNvPr>
          <p:cNvSpPr txBox="1">
            <a:spLocks/>
          </p:cNvSpPr>
          <p:nvPr/>
        </p:nvSpPr>
        <p:spPr>
          <a:xfrm>
            <a:off x="1316181" y="698954"/>
            <a:ext cx="1072476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 dirty="0"/>
              <a:t>Egna etiska val</a:t>
            </a:r>
          </a:p>
        </p:txBody>
      </p:sp>
    </p:spTree>
    <p:extLst>
      <p:ext uri="{BB962C8B-B14F-4D97-AF65-F5344CB8AC3E}">
        <p14:creationId xmlns:p14="http://schemas.microsoft.com/office/powerpoint/2010/main" val="27424909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3CC69-12E5-4A33-3F53-1A74163A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6" y="286601"/>
            <a:ext cx="5929422" cy="1852976"/>
          </a:xfrm>
        </p:spPr>
        <p:txBody>
          <a:bodyPr>
            <a:normAutofit/>
          </a:bodyPr>
          <a:lstStyle/>
          <a:p>
            <a:pPr algn="l" rtl="0"/>
            <a:r>
              <a:rPr lang="sv-fi" sz="4000" b="0" i="0" u="none" baseline="0" dirty="0"/>
              <a:t>1. 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6B0EE6-DC6C-5F32-5618-59EDEEB65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7" y="2139577"/>
            <a:ext cx="6539262" cy="3804023"/>
          </a:xfrm>
        </p:spPr>
        <p:txBody>
          <a:bodyPr vert="horz" lIns="0" tIns="0" rIns="0" bIns="0" rtlCol="0" anchor="t">
            <a:noAutofit/>
          </a:bodyPr>
          <a:lstStyle/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Växter och grönsaker som man odlat själv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Bär och svampar som man plockat själv, fiske 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Råvaror under säsongtiden: </a:t>
            </a:r>
            <a:br>
              <a:rPr lang="sv-fi" sz="2000" dirty="0"/>
            </a:br>
            <a:r>
              <a:rPr lang="sv-fi" sz="2000" b="0" i="0" u="none" baseline="0" dirty="0"/>
              <a:t>På sommaren är grönsakerna billigare än på vintern.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Att undvika matsvinn: </a:t>
            </a:r>
            <a:br>
              <a:rPr lang="sv-fi" sz="2000" dirty="0"/>
            </a:br>
            <a:r>
              <a:rPr lang="sv-fi" sz="2000" b="0" i="0" u="none" baseline="0" dirty="0"/>
              <a:t>Hur kan jag dra nytta av mat från föregående dag?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Mer vegetariska rätter än kötträtter.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Finländska råvaror.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 dirty="0"/>
              <a:t>Produkter som har ansvarsfullhetsmärkning:  </a:t>
            </a:r>
            <a:br>
              <a:rPr lang="sv-fi" sz="2000" dirty="0"/>
            </a:br>
            <a:r>
              <a:rPr lang="sv-fi" sz="2000" b="0" i="0" u="none" baseline="0" dirty="0"/>
              <a:t>”Rejäl handel”, eko mm. </a:t>
            </a:r>
          </a:p>
        </p:txBody>
      </p:sp>
      <p:pic>
        <p:nvPicPr>
          <p:cNvPr id="4" name="Kuva 3" descr="Kuva, joka sisältää kohteen henkilö, ruoka, ateria, pöytä&#10;&#10;Kuvaus luotu automaattisesti">
            <a:extLst>
              <a:ext uri="{FF2B5EF4-FFF2-40B4-BE49-F238E27FC236}">
                <a16:creationId xmlns:a16="http://schemas.microsoft.com/office/drawing/2014/main" id="{66F8066E-79EA-60F3-AE24-DE62EAF6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488" b="3"/>
          <a:stretch/>
        </p:blipFill>
        <p:spPr>
          <a:xfrm>
            <a:off x="7828293" y="-12516"/>
            <a:ext cx="4363707" cy="6870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4173D-A993-144B-1267-18D8DCD2E0EA}"/>
              </a:ext>
            </a:extLst>
          </p:cNvPr>
          <p:cNvSpPr txBox="1"/>
          <p:nvPr/>
        </p:nvSpPr>
        <p:spPr>
          <a:xfrm>
            <a:off x="10514275" y="6631385"/>
            <a:ext cx="1677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BILD: Image Creator DALL-E3</a:t>
            </a:r>
          </a:p>
        </p:txBody>
      </p:sp>
    </p:spTree>
    <p:extLst>
      <p:ext uri="{BB962C8B-B14F-4D97-AF65-F5344CB8AC3E}">
        <p14:creationId xmlns:p14="http://schemas.microsoft.com/office/powerpoint/2010/main" val="2005388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C6F7B1-108F-3DEF-F14E-72BC78C0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6" y="286601"/>
            <a:ext cx="5929422" cy="1852976"/>
          </a:xfrm>
        </p:spPr>
        <p:txBody>
          <a:bodyPr>
            <a:normAutofit/>
          </a:bodyPr>
          <a:lstStyle/>
          <a:p>
            <a:pPr algn="l" rtl="0"/>
            <a:r>
              <a:rPr lang="sv-fi" sz="4000" b="0" i="0" u="none" baseline="0"/>
              <a:t>2. Klädtvätt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F876C4-E2ED-4084-223B-31FE53D89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6" y="2319231"/>
            <a:ext cx="6448056" cy="3628345"/>
          </a:xfrm>
        </p:spPr>
        <p:txBody>
          <a:bodyPr vert="horz" lIns="0" tIns="0" rIns="0" bIns="0" rtlCol="0" anchor="t">
            <a:noAutofit/>
          </a:bodyPr>
          <a:lstStyle/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Tvätta med maskinen fylld med byke.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Följ doseringsanvisningen för tvättmedlen.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Använd miljömärkta tvättmedel.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Köp påfyllningsförpackningar.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Tvätta kläderna enligt tvättanvisningen.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Tvätta inte i onödan. Vårda kläderna genom att vädra dem.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När du köper en ny tvättmaskin, välj en tvättmaskin av A-klass, som förbrukar mindre energi och vatten.</a:t>
            </a:r>
          </a:p>
          <a:p>
            <a:pPr algn="l" rtl="0">
              <a:lnSpc>
                <a:spcPct val="110000"/>
              </a:lnSpc>
            </a:pPr>
            <a:endParaRPr lang="sv-fi" sz="2000" dirty="0"/>
          </a:p>
          <a:p>
            <a:pPr algn="l" rtl="0">
              <a:lnSpc>
                <a:spcPct val="110000"/>
              </a:lnSpc>
            </a:pPr>
            <a:endParaRPr lang="sv-fi" sz="2000" dirty="0"/>
          </a:p>
          <a:p>
            <a:pPr algn="l" rtl="0">
              <a:lnSpc>
                <a:spcPct val="110000"/>
              </a:lnSpc>
            </a:pPr>
            <a:endParaRPr lang="sv-fi" sz="2000" dirty="0"/>
          </a:p>
        </p:txBody>
      </p:sp>
      <p:pic>
        <p:nvPicPr>
          <p:cNvPr id="4" name="Kuva 3" descr="Kuva, joka sisältää kohteen henkilö, vaate, kauppa, hylly&#10;&#10;Kuvaus luotu automaattisesti">
            <a:extLst>
              <a:ext uri="{FF2B5EF4-FFF2-40B4-BE49-F238E27FC236}">
                <a16:creationId xmlns:a16="http://schemas.microsoft.com/office/drawing/2014/main" id="{C31E8CA2-3B8B-4791-BF08-3F88BCA9A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7" r="30182" b="3"/>
          <a:stretch/>
        </p:blipFill>
        <p:spPr>
          <a:xfrm>
            <a:off x="7828292" y="-12515"/>
            <a:ext cx="4363708" cy="6870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BDF98-BFAF-AC8B-B386-75A47FF3903B}"/>
              </a:ext>
            </a:extLst>
          </p:cNvPr>
          <p:cNvSpPr txBox="1"/>
          <p:nvPr/>
        </p:nvSpPr>
        <p:spPr>
          <a:xfrm>
            <a:off x="10514275" y="6631385"/>
            <a:ext cx="1677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BILD: Image Creator DALL-E3</a:t>
            </a:r>
          </a:p>
        </p:txBody>
      </p:sp>
    </p:spTree>
    <p:extLst>
      <p:ext uri="{BB962C8B-B14F-4D97-AF65-F5344CB8AC3E}">
        <p14:creationId xmlns:p14="http://schemas.microsoft.com/office/powerpoint/2010/main" val="424699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piha-, kasvi, ruoho, puu&#10;&#10;Kuvaus luotu automaattisesti">
            <a:extLst>
              <a:ext uri="{FF2B5EF4-FFF2-40B4-BE49-F238E27FC236}">
                <a16:creationId xmlns:a16="http://schemas.microsoft.com/office/drawing/2014/main" id="{EB6F85F9-FD4C-DC6A-2904-7B1CABDCBE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5153591" y="0"/>
            <a:ext cx="966964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24DCD04-07BB-1BB9-8B0D-14726E6D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24" y="1727199"/>
            <a:ext cx="4121478" cy="684227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sv-fi" b="0" i="0" u="none" baseline="0"/>
              <a:t>Naturresurser</a:t>
            </a:r>
            <a:endParaRPr lang="sv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ECF5D6E-232A-15EF-5828-97E255ADD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22" y="2735706"/>
            <a:ext cx="4201362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Allt det som finns i naturen som människan kan använda och dra nytta av.</a:t>
            </a:r>
            <a:endParaRPr lang="sv-fi" sz="2400" dirty="0"/>
          </a:p>
        </p:txBody>
      </p:sp>
    </p:spTree>
    <p:extLst>
      <p:ext uri="{BB962C8B-B14F-4D97-AF65-F5344CB8AC3E}">
        <p14:creationId xmlns:p14="http://schemas.microsoft.com/office/powerpoint/2010/main" val="40483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48AED9-D672-740F-970B-47B423D1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2"/>
            <a:ext cx="5268036" cy="1244378"/>
          </a:xfrm>
        </p:spPr>
        <p:txBody>
          <a:bodyPr anchor="b">
            <a:normAutofit/>
          </a:bodyPr>
          <a:lstStyle/>
          <a:p>
            <a:pPr algn="l" rtl="0"/>
            <a:r>
              <a:rPr lang="sv-fi" b="0" i="0" u="none" baseline="0"/>
              <a:t>3. städning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11FE02-E844-5A67-6CC3-EB330AD22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15074"/>
            <a:ext cx="6039016" cy="3529892"/>
          </a:xfrm>
        </p:spPr>
        <p:txBody>
          <a:bodyPr anchor="t">
            <a:noAutofit/>
          </a:bodyPr>
          <a:lstStyle/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Välj städredskap som håller länge i användning. Rengör också dem efter användning. 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Mät rengöringsmedlen enligt anvisning.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Köp påfyllningsförpackningar.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Använd miljömärkta tvättmedel.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Använd milda rengöringsmedel.</a:t>
            </a:r>
          </a:p>
          <a:p>
            <a:pPr algn="l" rtl="0">
              <a:lnSpc>
                <a:spcPct val="110000"/>
              </a:lnSpc>
            </a:pPr>
            <a:r>
              <a:rPr lang="sv-fi" sz="2000" b="0" i="0" u="none" baseline="0"/>
              <a:t>Städa regelbundet.</a:t>
            </a:r>
          </a:p>
        </p:txBody>
      </p:sp>
      <p:pic>
        <p:nvPicPr>
          <p:cNvPr id="4" name="Kuva 3" descr="Kuva, joka sisältää kohteen henkilö, kartta, käsi&#10;&#10;Kuvaus luotu automaattisesti">
            <a:extLst>
              <a:ext uri="{FF2B5EF4-FFF2-40B4-BE49-F238E27FC236}">
                <a16:creationId xmlns:a16="http://schemas.microsoft.com/office/drawing/2014/main" id="{3532A227-B3A5-1FAF-B883-99852A75E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7198588" y="1540189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2AF1B-06FE-1189-4B1C-2DC4ABD098C1}"/>
              </a:ext>
            </a:extLst>
          </p:cNvPr>
          <p:cNvSpPr txBox="1"/>
          <p:nvPr/>
        </p:nvSpPr>
        <p:spPr>
          <a:xfrm>
            <a:off x="8581448" y="5629522"/>
            <a:ext cx="1677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BILD: Image Creator DALL-E3</a:t>
            </a:r>
          </a:p>
        </p:txBody>
      </p:sp>
    </p:spTree>
    <p:extLst>
      <p:ext uri="{BB962C8B-B14F-4D97-AF65-F5344CB8AC3E}">
        <p14:creationId xmlns:p14="http://schemas.microsoft.com/office/powerpoint/2010/main" val="34869424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07FB91-B780-EADE-744C-AC239386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979" y="457201"/>
            <a:ext cx="3091607" cy="1220523"/>
          </a:xfrm>
        </p:spPr>
        <p:txBody>
          <a:bodyPr anchor="b">
            <a:normAutofit/>
          </a:bodyPr>
          <a:lstStyle/>
          <a:p>
            <a:pPr algn="l" rtl="0"/>
            <a:r>
              <a:rPr lang="sv-fi" b="0" i="0" u="none" baseline="0"/>
              <a:t>4. Skräp</a:t>
            </a:r>
          </a:p>
        </p:txBody>
      </p:sp>
      <p:pic>
        <p:nvPicPr>
          <p:cNvPr id="4" name="Kuva 3" descr="Ihminen lajittelee jätteet oikein eri roskakoreihin">
            <a:extLst>
              <a:ext uri="{FF2B5EF4-FFF2-40B4-BE49-F238E27FC236}">
                <a16:creationId xmlns:a16="http://schemas.microsoft.com/office/drawing/2014/main" id="{461B1F5D-F524-C076-8707-C579154CE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1" r="-1" b="10063"/>
          <a:stretch/>
        </p:blipFill>
        <p:spPr>
          <a:xfrm>
            <a:off x="20" y="431"/>
            <a:ext cx="8684206" cy="685756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ECEF0F-544F-19C7-1FE0-EA22BE96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196" y="2005759"/>
            <a:ext cx="3426887" cy="417239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l" rtl="0">
              <a:buNone/>
            </a:pPr>
            <a:r>
              <a:rPr lang="sv-fi" sz="2000" b="0" i="0" u="none" baseline="0"/>
              <a:t>Sortera avfall</a:t>
            </a:r>
          </a:p>
          <a:p>
            <a:pPr algn="l" rtl="0"/>
            <a:r>
              <a:rPr lang="sv-fi" sz="2000" b="0" i="0" u="none" baseline="0"/>
              <a:t>Plast</a:t>
            </a:r>
          </a:p>
          <a:p>
            <a:pPr algn="l" rtl="0"/>
            <a:r>
              <a:rPr lang="sv-fi" sz="2000" b="0" i="0" u="none" baseline="0"/>
              <a:t>Blandavfall</a:t>
            </a:r>
          </a:p>
          <a:p>
            <a:pPr algn="l" rtl="0"/>
            <a:r>
              <a:rPr lang="sv-fi" sz="2000" b="0" i="0" u="none" baseline="0"/>
              <a:t>Bioavfall</a:t>
            </a:r>
          </a:p>
          <a:p>
            <a:pPr algn="l" rtl="0"/>
            <a:r>
              <a:rPr lang="sv-fi" sz="2000" b="0" i="0" u="none" baseline="0"/>
              <a:t>Tidningar och papper</a:t>
            </a:r>
          </a:p>
          <a:p>
            <a:pPr algn="l" rtl="0"/>
            <a:r>
              <a:rPr lang="sv-fi" sz="2000" b="0" i="0" u="none" baseline="0"/>
              <a:t>Kartonger</a:t>
            </a:r>
          </a:p>
          <a:p>
            <a:pPr algn="l" rtl="0"/>
            <a:r>
              <a:rPr lang="sv-fi" sz="2000" b="0" i="0" u="none" baseline="0"/>
              <a:t>Metall </a:t>
            </a:r>
          </a:p>
          <a:p>
            <a:pPr algn="l" rtl="0"/>
            <a:r>
              <a:rPr lang="sv-fi" sz="2000" b="0" i="0" u="none" baseline="0"/>
              <a:t>Glas</a:t>
            </a:r>
          </a:p>
          <a:p>
            <a:pPr algn="l" rtl="0"/>
            <a:r>
              <a:rPr lang="sv-fi" sz="2000" b="0" i="0" u="none" baseline="0"/>
              <a:t>Problemavfall (mediciner, batterier mm.)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02B78-2F0F-DAD7-1151-F2908ED672AF}"/>
              </a:ext>
            </a:extLst>
          </p:cNvPr>
          <p:cNvSpPr txBox="1"/>
          <p:nvPr/>
        </p:nvSpPr>
        <p:spPr>
          <a:xfrm>
            <a:off x="4860897" y="6642556"/>
            <a:ext cx="1677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BILD: Image Creator DALL-E3</a:t>
            </a:r>
          </a:p>
        </p:txBody>
      </p:sp>
    </p:spTree>
    <p:extLst>
      <p:ext uri="{BB962C8B-B14F-4D97-AF65-F5344CB8AC3E}">
        <p14:creationId xmlns:p14="http://schemas.microsoft.com/office/powerpoint/2010/main" val="137914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7A468C-FDB6-0EFB-148E-0505CD9C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6" y="286601"/>
            <a:ext cx="5929422" cy="1852976"/>
          </a:xfrm>
        </p:spPr>
        <p:txBody>
          <a:bodyPr>
            <a:normAutofit/>
          </a:bodyPr>
          <a:lstStyle/>
          <a:p>
            <a:pPr algn="l" rtl="0"/>
            <a:r>
              <a:rPr lang="sv-fi" sz="4000" b="0" i="0" u="none" baseline="0"/>
              <a:t>5. Överväg, reparera och återvinn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85C931-2E54-E14D-BE51-FD08208FC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5" y="2398745"/>
            <a:ext cx="6443847" cy="3322219"/>
          </a:xfrm>
        </p:spPr>
        <p:txBody>
          <a:bodyPr>
            <a:normAutofit/>
          </a:bodyPr>
          <a:lstStyle/>
          <a:p>
            <a:pPr algn="l" rtl="0"/>
            <a:r>
              <a:rPr lang="sv-fi" sz="2000" b="0" i="0" u="none" baseline="0"/>
              <a:t>Köp bara nytt och bara då när du på riktigt behöver.</a:t>
            </a:r>
          </a:p>
          <a:p>
            <a:pPr algn="l" rtl="0"/>
            <a:r>
              <a:rPr lang="sv-fi" sz="2000" b="0" i="0" u="none" baseline="0"/>
              <a:t>Köp kläder och produkter av god kvalitet.</a:t>
            </a:r>
          </a:p>
          <a:p>
            <a:pPr algn="l" rtl="0"/>
            <a:r>
              <a:rPr lang="sv-fi" sz="2000" b="0" i="0" u="none" baseline="0"/>
              <a:t>Reparera om det är möjligt. Släng inte det som är bra i soporna.</a:t>
            </a:r>
          </a:p>
          <a:p>
            <a:pPr algn="l" rtl="0"/>
            <a:r>
              <a:rPr lang="sv-fi" sz="2000" b="0" i="0" u="none" baseline="0"/>
              <a:t>Återvinn kläder till exempel på lopptorg, ge bort till en kompis eller till välgörenhet.</a:t>
            </a:r>
          </a:p>
          <a:p>
            <a:pPr algn="l" rtl="0"/>
            <a:r>
              <a:rPr lang="sv-fi" sz="2000" b="0" i="0" u="none" baseline="0"/>
              <a:t>Omarbeta och använd på nytt; till exempel ett klädesplagg.</a:t>
            </a:r>
          </a:p>
          <a:p>
            <a:pPr marL="0" indent="0" algn="l" rtl="0">
              <a:buNone/>
            </a:pPr>
            <a:endParaRPr lang="sv-fi" sz="2000" dirty="0"/>
          </a:p>
        </p:txBody>
      </p:sp>
      <p:pic>
        <p:nvPicPr>
          <p:cNvPr id="4" name="Kuva 3" descr="Kuva, joka sisältää kohteen taide, teksti, graafinen suunnittelu, Grafiikka&#10;&#10;Kuvaus luotu automaattisesti">
            <a:extLst>
              <a:ext uri="{FF2B5EF4-FFF2-40B4-BE49-F238E27FC236}">
                <a16:creationId xmlns:a16="http://schemas.microsoft.com/office/drawing/2014/main" id="{8BEBDB53-2D9B-9B4C-A519-C7EFD907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5" r="17103" b="3"/>
          <a:stretch/>
        </p:blipFill>
        <p:spPr>
          <a:xfrm>
            <a:off x="7824083" y="-12515"/>
            <a:ext cx="4367917" cy="68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433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1CE981-BF1E-2A6D-88ED-7A569AAB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6. Motion / att röra på sig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2BE76757-45E1-BB75-7095-3FFA08BAB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015897"/>
              </p:ext>
            </p:extLst>
          </p:nvPr>
        </p:nvGraphicFramePr>
        <p:xfrm>
          <a:off x="1407381" y="1690687"/>
          <a:ext cx="10327419" cy="486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1AEAA55-849D-7F96-B5FE-B26FB11C3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746" y="2232871"/>
            <a:ext cx="1520970" cy="1019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CE5F5-F978-C033-6201-A27FF0CCD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378" y="2232871"/>
            <a:ext cx="1443414" cy="101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C6914-14B4-1958-412E-C16B1E0D2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2502" y="2232871"/>
            <a:ext cx="1472616" cy="101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1ABD4-4413-71D7-2BEF-C3E3E590E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5746" y="3717118"/>
            <a:ext cx="1520970" cy="1140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174711-6640-B508-B5CB-EFE900C5B973}"/>
              </a:ext>
            </a:extLst>
          </p:cNvPr>
          <p:cNvSpPr txBox="1"/>
          <p:nvPr/>
        </p:nvSpPr>
        <p:spPr>
          <a:xfrm>
            <a:off x="10413558" y="6611779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11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6811913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1CE981-BF1E-2A6D-88ED-7A569AAB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7. Spara energi hemma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0A4505-4454-B781-D0A8-88A42BC6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1" y="1825625"/>
            <a:ext cx="10875819" cy="4351338"/>
          </a:xfrm>
        </p:spPr>
        <p:txBody>
          <a:bodyPr>
            <a:normAutofit/>
          </a:bodyPr>
          <a:lstStyle/>
          <a:p>
            <a:pPr algn="l" rtl="0"/>
            <a:r>
              <a:rPr lang="sv-fi" sz="2000" b="0" i="0" u="none" baseline="0" dirty="0"/>
              <a:t>Följ med elpriset, använda disk- och tvättmaskinen när elpriset är lågt.</a:t>
            </a:r>
            <a:br>
              <a:rPr lang="sv-fi" sz="2000" dirty="0"/>
            </a:br>
            <a:endParaRPr lang="sv-fi" sz="2000" dirty="0"/>
          </a:p>
          <a:p>
            <a:pPr algn="l" rtl="0"/>
            <a:r>
              <a:rPr lang="sv-fi" sz="2000" b="0" i="0" u="none" baseline="0" dirty="0"/>
              <a:t>Släck ljusen när du går bort hemifrån.</a:t>
            </a:r>
            <a:br>
              <a:rPr lang="sv-fi" sz="2000" dirty="0"/>
            </a:br>
            <a:endParaRPr lang="sv-fi" sz="2000" dirty="0"/>
          </a:p>
          <a:p>
            <a:pPr algn="l" rtl="0"/>
            <a:r>
              <a:rPr lang="sv-fi" sz="2000" b="0" i="0" u="none" baseline="0" dirty="0"/>
              <a:t>Ta loss onödiga stickproppar från väggen. T.ex. mobiltelefonens ledning bort från väggen,  när du inte laddar telefonen.</a:t>
            </a:r>
            <a:br>
              <a:rPr lang="sv-fi" sz="2000" dirty="0"/>
            </a:br>
            <a:endParaRPr lang="sv-fi" sz="2000" dirty="0"/>
          </a:p>
          <a:p>
            <a:pPr algn="l" rtl="0"/>
            <a:r>
              <a:rPr lang="sv-fi" sz="2000" b="0" i="0" u="none" baseline="0" dirty="0"/>
              <a:t>Stäng av datorn och televisionen när du inte behöver dem.</a:t>
            </a:r>
            <a:br>
              <a:rPr lang="sv-fi" sz="2000" dirty="0"/>
            </a:br>
            <a:endParaRPr lang="sv-fi" sz="2000" dirty="0"/>
          </a:p>
          <a:p>
            <a:pPr algn="l" rtl="0"/>
            <a:r>
              <a:rPr lang="sv-fi" sz="2000" b="0" i="0" u="none" baseline="0" dirty="0"/>
              <a:t>När du köper nya hushållsmaskiner, välj då maskiner av A-klass, som förbrukar mindre energi. </a:t>
            </a:r>
          </a:p>
        </p:txBody>
      </p:sp>
    </p:spTree>
    <p:extLst>
      <p:ext uri="{BB962C8B-B14F-4D97-AF65-F5344CB8AC3E}">
        <p14:creationId xmlns:p14="http://schemas.microsoft.com/office/powerpoint/2010/main" val="11792331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10FE1-8A6B-9934-93C2-0D866CDB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92" y="657191"/>
            <a:ext cx="10584997" cy="900860"/>
          </a:xfrm>
        </p:spPr>
        <p:txBody>
          <a:bodyPr anchor="t"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sv-fi" b="0" i="0" u="none" baseline="0"/>
              <a:t>Övning: vilka är dina val?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5492B6-243E-AFC9-EED7-1AB9299CF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11" y="2198913"/>
            <a:ext cx="5869336" cy="3766457"/>
          </a:xfrm>
        </p:spPr>
        <p:txBody>
          <a:bodyPr anchor="t"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Grupparbete:</a:t>
            </a:r>
          </a:p>
          <a:p>
            <a:pPr marL="0" indent="0" algn="l" rtl="0">
              <a:buNone/>
            </a:pPr>
            <a:r>
              <a:rPr lang="sv-fi" sz="2400" b="0" i="0" u="none" baseline="0"/>
              <a:t>Vilka val gör du i ditt eget liv? </a:t>
            </a:r>
          </a:p>
          <a:p>
            <a:pPr marL="0" indent="0" algn="l" rtl="0">
              <a:buNone/>
            </a:pPr>
            <a:r>
              <a:rPr lang="sv-fi" sz="2400" b="0" i="0" u="none" baseline="0"/>
              <a:t>Diskutera ämnet tillsammans. </a:t>
            </a:r>
          </a:p>
          <a:p>
            <a:pPr marL="0" indent="0" algn="l" rtl="0">
              <a:buNone/>
            </a:pPr>
            <a:r>
              <a:rPr lang="sv-fi" sz="2400" b="0" i="0" u="none" baseline="0"/>
              <a:t>Skriv åtminstone en mening för varje punkt.</a:t>
            </a:r>
          </a:p>
          <a:p>
            <a:pPr marL="0" indent="0" algn="l" rtl="0">
              <a:buNone/>
            </a:pPr>
            <a:endParaRPr lang="sv-fi" sz="2400" dirty="0"/>
          </a:p>
          <a:p>
            <a:pPr marL="0" indent="0" algn="l" rtl="0">
              <a:buNone/>
            </a:pPr>
            <a:endParaRPr lang="sv-fi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858E4-A2FC-C914-274E-47F2EBF1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1653267"/>
            <a:ext cx="66960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959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BC44-A48D-51CA-BFC7-A0F2974B2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sv-fi" b="0" i="0" u="none" baseline="0"/>
              <a:t>Hållbar fortsättning till dig.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F1975-42FD-CF37-F640-84E3C9A595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 dirty="0"/>
          </a:p>
          <a:p>
            <a:endParaRPr lang="sv-fi" dirty="0"/>
          </a:p>
          <a:p>
            <a:pPr rtl="0"/>
            <a:r>
              <a:rPr lang="sv-fi" b="0" i="0" u="none" baseline="0"/>
              <a:t>Tillsammans lyckas vi </a:t>
            </a:r>
            <a:r>
              <a:rPr lang="sv-fi" b="0" i="0" u="none" baseline="0">
                <a:sym typeface="Wingdings" panose="05000000000000000000" pitchFamily="2" charset="2"/>
              </a:rPr>
              <a:t>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8249513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ogo OPVA haltuun, Framåt med SSS">
            <a:extLst>
              <a:ext uri="{FF2B5EF4-FFF2-40B4-BE49-F238E27FC236}">
                <a16:creationId xmlns:a16="http://schemas.microsoft.com/office/drawing/2014/main" id="{961919E0-535A-A67D-B92A-1EF24BB6A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8C468B0-1BA8-2714-791D-5F84EB7DB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341" y="0"/>
            <a:ext cx="10515599" cy="1969180"/>
          </a:xfrm>
        </p:spPr>
        <p:txBody>
          <a:bodyPr/>
          <a:lstStyle/>
          <a:p>
            <a:endParaRPr lang="sv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729B68C-2C11-4FE5-4D61-A9AE8EE9D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838" y="5086906"/>
            <a:ext cx="10515599" cy="3478904"/>
          </a:xfrm>
        </p:spPr>
        <p:txBody>
          <a:bodyPr>
            <a:normAutofit/>
          </a:bodyPr>
          <a:lstStyle/>
          <a:p>
            <a:endParaRPr lang="sv-fi" sz="1800" dirty="0"/>
          </a:p>
        </p:txBody>
      </p:sp>
    </p:spTree>
    <p:extLst>
      <p:ext uri="{BB962C8B-B14F-4D97-AF65-F5344CB8AC3E}">
        <p14:creationId xmlns:p14="http://schemas.microsoft.com/office/powerpoint/2010/main" val="375867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A7553F8-0779-87A3-8F35-E5EAD7624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85"/>
          <a:stretch/>
        </p:blipFill>
        <p:spPr>
          <a:xfrm>
            <a:off x="136686" y="4963339"/>
            <a:ext cx="2400211" cy="1861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9753722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Naturresurser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2" y="2235058"/>
            <a:ext cx="5374880" cy="3372723"/>
          </a:xfrm>
        </p:spPr>
        <p:txBody>
          <a:bodyPr>
            <a:normAutofit fontScale="92500" lnSpcReduction="20000"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Naturresurser </a:t>
            </a:r>
            <a:br>
              <a:rPr lang="sv-fi" dirty="0"/>
            </a:br>
            <a:r>
              <a:rPr lang="sv-fi" b="0" i="0" u="none" baseline="0" dirty="0"/>
              <a:t> 	   = </a:t>
            </a:r>
            <a:br>
              <a:rPr lang="sv-fi" dirty="0"/>
            </a:br>
            <a:r>
              <a:rPr lang="sv-fi" b="0" i="0" u="none" baseline="0" dirty="0"/>
              <a:t>olja, metaller, träd och vatten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Avsikten med hållbar utveckling är att naturresurserna sparas också för människor i framtiden. 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För närvarande använder människorna naturresurserna för mycket, och en del av dem kan ta slut.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F379A-ADC8-D529-E773-1AAA6188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924" y="2195483"/>
            <a:ext cx="945894" cy="945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1F1E0-BA0C-0D19-B018-A561DDE5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062" y="2590167"/>
            <a:ext cx="718810" cy="718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A2BBF-B7AA-A740-E153-0972C3D61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256" y="2534270"/>
            <a:ext cx="718810" cy="718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2D0A9-5FA8-76D0-28BF-569DED79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078" y="2721982"/>
            <a:ext cx="718810" cy="718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9445E-659C-A3B7-1979-C9277469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413" y="2347395"/>
            <a:ext cx="718810" cy="718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2B1DF-5067-DFCF-6DD5-5C9CDA0DA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02" y="3425814"/>
            <a:ext cx="2485402" cy="1878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DA651-2CF8-E475-0C35-701CE8D8D6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75" b="7163"/>
          <a:stretch/>
        </p:blipFill>
        <p:spPr>
          <a:xfrm>
            <a:off x="9646310" y="435340"/>
            <a:ext cx="1924940" cy="1722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C79BCE-941E-A2FD-8FAE-D73C42913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10" b="19510"/>
          <a:stretch/>
        </p:blipFill>
        <p:spPr>
          <a:xfrm>
            <a:off x="5002898" y="6067601"/>
            <a:ext cx="769830" cy="507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BFB157-454D-C3F5-C11F-D48938DB66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512" b="22185"/>
          <a:stretch/>
        </p:blipFill>
        <p:spPr>
          <a:xfrm>
            <a:off x="3169648" y="5799369"/>
            <a:ext cx="1428750" cy="775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26E72-97EF-B975-3099-329A81F5ED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810" b="20834"/>
          <a:stretch/>
        </p:blipFill>
        <p:spPr>
          <a:xfrm>
            <a:off x="2940874" y="6094867"/>
            <a:ext cx="1218298" cy="710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E5AD29-07CA-DAF1-6DE2-5D765DD133E4}"/>
              </a:ext>
            </a:extLst>
          </p:cNvPr>
          <p:cNvSpPr txBox="1"/>
          <p:nvPr/>
        </p:nvSpPr>
        <p:spPr>
          <a:xfrm>
            <a:off x="7593660" y="6552446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10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3135814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ACDE46-77F3-4882-D5A0-D1DF45EE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Naturresurser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FD07E6-CBC2-AA07-689A-54EAB7045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18544" cy="4667250"/>
          </a:xfrm>
        </p:spPr>
        <p:txBody>
          <a:bodyPr/>
          <a:lstStyle/>
          <a:p>
            <a:pPr marL="0" indent="0" algn="l" rtl="0">
              <a:buNone/>
            </a:pPr>
            <a:r>
              <a:rPr lang="sv-fi" b="0" i="0" u="none" baseline="0"/>
              <a:t>En förnybar naturresurs</a:t>
            </a:r>
            <a:br>
              <a:rPr lang="sv-fi"/>
            </a:br>
            <a:r>
              <a:rPr lang="sv-fi" sz="1800" b="0" i="0" u="none" baseline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är en sådan sak i naturen som förnyas, alltså växer eller bildas på nytt: till exempel träd, bär och solen.</a:t>
            </a:r>
            <a:endParaRPr lang="sv-f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BFE770-EE7A-2C94-A30F-BE3FA60DA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741" y="1825625"/>
            <a:ext cx="5263075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sv-fi" b="0" i="0" u="none" baseline="0" dirty="0"/>
              <a:t>En icke-förnybar naturresurs</a:t>
            </a:r>
            <a:br>
              <a:rPr lang="sv-fi" dirty="0"/>
            </a:br>
            <a:r>
              <a:rPr lang="sv-fi" sz="1800" b="0" i="0" u="none" baseline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är en sådan sak i naturen som inte förnyas, alltså det kommer inte något nytt: till exempel råolja, koppar </a:t>
            </a:r>
            <a:r>
              <a:rPr lang="sv-fi" sz="1800" b="0" i="0" u="none" baseline="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 </a:t>
            </a:r>
            <a:r>
              <a:rPr lang="sv-fi" sz="1800" b="0" i="0" u="none" baseline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naturgas.</a:t>
            </a:r>
            <a:endParaRPr lang="sv-f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fi" dirty="0"/>
          </a:p>
        </p:txBody>
      </p:sp>
      <p:pic>
        <p:nvPicPr>
          <p:cNvPr id="5" name="Sisällön paikkamerkki 5" descr="Kuva, joka sisältää kohteen hedelmä, marja, puu, piha-&#10;&#10;Kuvaus luotu automaattisesti">
            <a:extLst>
              <a:ext uri="{FF2B5EF4-FFF2-40B4-BE49-F238E27FC236}">
                <a16:creationId xmlns:a16="http://schemas.microsoft.com/office/drawing/2014/main" id="{6C01163A-876C-4F76-42C2-5A4A1D83A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9" y="3189096"/>
            <a:ext cx="4626998" cy="3303779"/>
          </a:xfrm>
          <a:prstGeom prst="rect">
            <a:avLst/>
          </a:prstGeom>
        </p:spPr>
      </p:pic>
      <p:pic>
        <p:nvPicPr>
          <p:cNvPr id="6" name="Sisällön paikkamerkki 7" descr="Kuva, joka sisältää kohteen moottoripyörä, piha-, keltainen, pyörä&#10;&#10;Kuvaus luotu automaattisesti">
            <a:extLst>
              <a:ext uri="{FF2B5EF4-FFF2-40B4-BE49-F238E27FC236}">
                <a16:creationId xmlns:a16="http://schemas.microsoft.com/office/drawing/2014/main" id="{88C3FCFE-34EF-EEF4-A61C-8BE96E0E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365" y="3189095"/>
            <a:ext cx="5081829" cy="33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00F-8490-9EB2-3165-1616CB9A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Naturresurserna är begränsade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F77F7-82BA-D33F-2D22-7EE69077B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En icke-förnybar naturresurs</a:t>
            </a:r>
            <a:br>
              <a:rPr lang="sv-fi" sz="2400"/>
            </a:br>
            <a:r>
              <a:rPr lang="sv-fi" sz="2400" b="0" i="0" u="none" baseline="0"/>
              <a:t> 		=</a:t>
            </a:r>
            <a:br>
              <a:rPr lang="sv-fi" sz="2400"/>
            </a:br>
            <a:r>
              <a:rPr lang="sv-fi" sz="2400" b="0" i="0" u="none" baseline="0"/>
              <a:t>Naturresurs, som det inte bildas mer av</a:t>
            </a:r>
            <a:br>
              <a:rPr lang="sv-fi" sz="2400"/>
            </a:br>
            <a:r>
              <a:rPr lang="sv-fi" sz="2400" b="0" i="0" u="none" baseline="0"/>
              <a:t> </a:t>
            </a:r>
          </a:p>
          <a:p>
            <a:pPr algn="l" rtl="0"/>
            <a:r>
              <a:rPr lang="sv-fi" sz="2400" b="0" i="0" u="none" baseline="0"/>
              <a:t>Fossil naturresurs, till exempel olja, stenkol och torv.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EA5D4-A17A-42D1-E674-75AF5399D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19584" cy="4351338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En förnybar naturresurs</a:t>
            </a:r>
            <a:br>
              <a:rPr lang="sv-fi" sz="2400"/>
            </a:br>
            <a:r>
              <a:rPr lang="sv-fi" sz="2400" b="0" i="0" u="none" baseline="0"/>
              <a:t> 		=</a:t>
            </a:r>
            <a:br>
              <a:rPr lang="sv-fi" sz="2400"/>
            </a:br>
            <a:r>
              <a:rPr lang="sv-fi" sz="2400" b="0" i="0" u="none" baseline="0"/>
              <a:t>Naturresurs, som det bildas mer av</a:t>
            </a:r>
            <a:br>
              <a:rPr lang="sv-fi" sz="2400"/>
            </a:br>
            <a:r>
              <a:rPr lang="sv-fi" sz="2400" b="0" i="0" u="none" baseline="0"/>
              <a:t> </a:t>
            </a:r>
          </a:p>
          <a:p>
            <a:pPr algn="l" rtl="0"/>
            <a:r>
              <a:rPr lang="sv-fi" sz="2400" b="0" i="0" u="none" baseline="0"/>
              <a:t>Till exempel vind, vatten och solljus.</a:t>
            </a:r>
          </a:p>
        </p:txBody>
      </p:sp>
    </p:spTree>
    <p:extLst>
      <p:ext uri="{BB962C8B-B14F-4D97-AF65-F5344CB8AC3E}">
        <p14:creationId xmlns:p14="http://schemas.microsoft.com/office/powerpoint/2010/main" val="211463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Kolets kretslopp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508" y="2186505"/>
            <a:ext cx="6988207" cy="3639760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sv-fi" b="0" i="0" u="none" baseline="0" dirty="0"/>
              <a:t>Kolet kretsar i naturen hela tiden. Växterna binder koldioxid från atmosfären, när de assimilerar. Kol som bundits i växter och djur frigörs åter till atmosfären när de andas. Kol frigörs också när döda djur eller växter förmultnar.</a:t>
            </a:r>
          </a:p>
          <a:p>
            <a:pPr algn="l" rtl="0"/>
            <a:r>
              <a:rPr lang="sv-fi" b="0" i="0" u="none" baseline="0" dirty="0"/>
              <a:t>En stor mängd koldioxid upplöses årligen från luften i havsvatten, men nästan lika mycket frigörs från haven tillbaka till luften. Kolets kretslopp är snabbt. En koldioxid-molekyl dröjer kvar i luften bara i omkring fem år. Största delen av den koldioxid som växterna och havet bundit återgår med tiden tillbaka i luften. Verkningstiden i </a:t>
            </a:r>
            <a:br>
              <a:rPr lang="sv-fi" dirty="0"/>
            </a:br>
            <a:r>
              <a:rPr lang="sv-fi" b="0" i="0" u="none" baseline="0" dirty="0"/>
              <a:t>luften (atmosfären) för koldioxidutsläpp som </a:t>
            </a:r>
            <a:r>
              <a:rPr lang="sv-fi" dirty="0"/>
              <a:t>            </a:t>
            </a:r>
            <a:r>
              <a:rPr lang="sv-fi" b="0" i="0" u="none" baseline="0" dirty="0"/>
              <a:t>människorna förorsakat är lång. Det påverkar                       till och med i flera hundra år.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74C49-3286-677B-C505-E567E4A6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06" y="2324069"/>
            <a:ext cx="3502196" cy="3502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49F34-D16B-4FC4-D101-EFA2FD14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98282" flipH="1" flipV="1">
            <a:off x="3764397" y="2965790"/>
            <a:ext cx="862058" cy="1208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E90337-8119-4731-1789-9D592D63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3271" flipH="1" flipV="1">
            <a:off x="2035909" y="3011707"/>
            <a:ext cx="862058" cy="1208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38A34-D4FF-2D87-34BE-AFBBEAC4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3271" flipH="1" flipV="1">
            <a:off x="937886" y="2829691"/>
            <a:ext cx="1392901" cy="1952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546B8-9739-2E3F-8C53-1CC492CF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75765" flipH="1" flipV="1">
            <a:off x="2587809" y="2995003"/>
            <a:ext cx="862058" cy="12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9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Kolsänka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2" y="2324070"/>
            <a:ext cx="5788625" cy="3060729"/>
          </a:xfrm>
        </p:spPr>
        <p:txBody>
          <a:bodyPr/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En kolsänka binder kol </a:t>
            </a:r>
            <a:r>
              <a:rPr lang="sv-fi" b="1" i="0" u="none" baseline="0" dirty="0"/>
              <a:t>C </a:t>
            </a:r>
            <a:r>
              <a:rPr lang="sv-fi" b="0" i="0" u="none" baseline="0" dirty="0"/>
              <a:t>och minskar inverkan från koldioxidutsläpp </a:t>
            </a:r>
            <a:r>
              <a:rPr lang="sv-fi" b="0" i="0" u="none" strike="noStrike" baseline="0" dirty="0">
                <a:effectLst/>
                <a:latin typeface="Arial" panose="020B0604020202020204" pitchFamily="34" charset="0"/>
              </a:rPr>
              <a:t>CO</a:t>
            </a:r>
            <a:r>
              <a:rPr lang="sv-fi" b="0" i="0" u="none" baseline="-25000" dirty="0">
                <a:effectLst/>
                <a:latin typeface="Arial" panose="020B0604020202020204" pitchFamily="34" charset="0"/>
              </a:rPr>
              <a:t>2</a:t>
            </a:r>
            <a:r>
              <a:rPr lang="sv-fi" b="0" i="0" u="none" baseline="0" dirty="0"/>
              <a:t>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Naturens viktigaste egna kolsänkor är marken, </a:t>
            </a:r>
            <a:r>
              <a:rPr lang="sv-fi" b="1" i="0" u="none" baseline="0" dirty="0"/>
              <a:t>skogarna </a:t>
            </a:r>
            <a:r>
              <a:rPr lang="sv-fi" b="0" i="0" u="none" baseline="0" dirty="0"/>
              <a:t>och världshaven.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E1DFB-0267-7E3C-FB30-76366803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4665209"/>
            <a:ext cx="1663700" cy="166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6D5D1-F40A-F6C8-A1A6-3FBA0FCF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79" y="4685174"/>
            <a:ext cx="2201430" cy="164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0069F-F3B9-BE17-6A14-BD686086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988" y="4685173"/>
            <a:ext cx="1618789" cy="1618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FD6DA-A184-AF9D-D6B8-C03D401421C3}"/>
              </a:ext>
            </a:extLst>
          </p:cNvPr>
          <p:cNvSpPr txBox="1"/>
          <p:nvPr/>
        </p:nvSpPr>
        <p:spPr>
          <a:xfrm>
            <a:off x="4648188" y="4885685"/>
            <a:ext cx="37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strike="noStrike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</a:t>
            </a:r>
            <a:endParaRPr lang="sv-fi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E9C11-7A15-705A-4BF9-720A591C7FEE}"/>
              </a:ext>
            </a:extLst>
          </p:cNvPr>
          <p:cNvSpPr txBox="1"/>
          <p:nvPr/>
        </p:nvSpPr>
        <p:spPr>
          <a:xfrm>
            <a:off x="4477488" y="5857512"/>
            <a:ext cx="45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strike="noStrike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</a:t>
            </a:r>
            <a:endParaRPr lang="sv-fi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EDE2D-5543-2CB1-2E6D-39042FBD01B4}"/>
              </a:ext>
            </a:extLst>
          </p:cNvPr>
          <p:cNvSpPr txBox="1"/>
          <p:nvPr/>
        </p:nvSpPr>
        <p:spPr>
          <a:xfrm>
            <a:off x="5076899" y="4950731"/>
            <a:ext cx="45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strike="noStrike" baseline="0">
                <a:effectLst/>
                <a:latin typeface="Arial" panose="020B0604020202020204" pitchFamily="34" charset="0"/>
              </a:rPr>
              <a:t>C</a:t>
            </a:r>
            <a:endParaRPr lang="sv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EAF8E8-AC7B-9FF0-8D8E-8F6D5332F7D4}"/>
              </a:ext>
            </a:extLst>
          </p:cNvPr>
          <p:cNvSpPr txBox="1"/>
          <p:nvPr/>
        </p:nvSpPr>
        <p:spPr>
          <a:xfrm>
            <a:off x="6470683" y="5488180"/>
            <a:ext cx="64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strike="noStrike" baseline="0">
                <a:effectLst/>
                <a:latin typeface="Arial" panose="020B0604020202020204" pitchFamily="34" charset="0"/>
              </a:rPr>
              <a:t>C</a:t>
            </a:r>
            <a:endParaRPr lang="sv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131A1-17D9-B002-8325-692E3E748AA9}"/>
              </a:ext>
            </a:extLst>
          </p:cNvPr>
          <p:cNvSpPr txBox="1"/>
          <p:nvPr/>
        </p:nvSpPr>
        <p:spPr>
          <a:xfrm>
            <a:off x="2612374" y="5684352"/>
            <a:ext cx="37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strike="noStrike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</a:t>
            </a:r>
            <a:endParaRPr lang="sv-fi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D69F5-6F9C-9070-E100-A5BA9D3077E6}"/>
              </a:ext>
            </a:extLst>
          </p:cNvPr>
          <p:cNvSpPr txBox="1"/>
          <p:nvPr/>
        </p:nvSpPr>
        <p:spPr>
          <a:xfrm>
            <a:off x="7787868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Bild: </a:t>
            </a:r>
            <a:r>
              <a:rPr lang="sv-fi" sz="1000" b="0" i="0" u="none" baseline="0">
                <a:hlinkClick r:id="rId5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350829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Kolneutralitet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0" y="2324070"/>
            <a:ext cx="7803544" cy="3550748"/>
          </a:xfrm>
        </p:spPr>
        <p:txBody>
          <a:bodyPr>
            <a:normAutofit fontScale="92500" lnSpcReduction="20000"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Det innebär att man släpper ut koldioxid i luften högst lika mycket som det kan bindas i kolsänkor.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Förutom att minska utsläppen har Finland 	         som mål att också förstärka </a:t>
            </a:r>
            <a:r>
              <a:rPr lang="sv-fi" b="1" i="1" u="none" baseline="0" dirty="0"/>
              <a:t>kolsänkorna</a:t>
            </a:r>
            <a:r>
              <a:rPr lang="sv-fi" b="0" i="0" u="none" baseline="0" dirty="0"/>
              <a:t>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1" i="0" u="none" baseline="0" dirty="0">
                <a:solidFill>
                  <a:schemeClr val="accent6"/>
                </a:solidFill>
              </a:rPr>
              <a:t>Koldioxidavtrycket för en kolneutral produkt eller tjänst är 0 </a:t>
            </a:r>
            <a:r>
              <a:rPr lang="sv-fi" b="0" i="0" u="none" baseline="0" dirty="0"/>
              <a:t>(noll).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Kolneutralitet fördröjer uppvärmningen av jordklotets luft. </a:t>
            </a:r>
            <a:br>
              <a:rPr lang="sv-fi" dirty="0"/>
            </a:br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5893A-1445-5E1F-0C6B-7D7D1476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1985713"/>
            <a:ext cx="1023980" cy="1023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A0129-CE1F-AA6C-3EBE-E64192B79EFE}"/>
              </a:ext>
            </a:extLst>
          </p:cNvPr>
          <p:cNvSpPr txBox="1"/>
          <p:nvPr/>
        </p:nvSpPr>
        <p:spPr>
          <a:xfrm>
            <a:off x="7739305" y="6611779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Bild: </a:t>
            </a:r>
            <a:r>
              <a:rPr lang="sv-fi" sz="1000" b="0" i="0" u="none" baseline="0">
                <a:hlinkClick r:id="rId3"/>
              </a:rPr>
              <a:t>Papunet Kuvapankki</a:t>
            </a:r>
            <a:endParaRPr lang="sv-fi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5A1E7-54CF-829E-67B2-62CEC0949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712" y="3111407"/>
            <a:ext cx="1138954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7593150" cy="3060729"/>
          </a:xfrm>
        </p:spPr>
        <p:txBody>
          <a:bodyPr/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Koldioxidavtryck berättar hur mycket en människa, produkt eller tjänst förorsakar växthusgaser.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Koldioxidavtrycket exempelvis för en människa  som bor i Finland är cirka 10 tusen kilo per år.             Det är mycket.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6BA5E-D205-4717-31F4-1433620B4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4" r="12270"/>
          <a:stretch/>
        </p:blipFill>
        <p:spPr>
          <a:xfrm rot="2495927">
            <a:off x="8804610" y="917682"/>
            <a:ext cx="616021" cy="777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4E4B21-1474-3C9C-60A4-475A96FCB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4" r="11896"/>
          <a:stretch/>
        </p:blipFill>
        <p:spPr>
          <a:xfrm rot="8465472" flipV="1">
            <a:off x="4456358" y="4617735"/>
            <a:ext cx="1596522" cy="21332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Koldioxidavtryck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625BF-9B91-24D2-DBDD-C6ED7BD12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90117" flipV="1">
            <a:off x="10411530" y="617140"/>
            <a:ext cx="604059" cy="604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863B2-24E7-D006-DAA9-3C98B413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r="12524"/>
          <a:stretch/>
        </p:blipFill>
        <p:spPr>
          <a:xfrm rot="3493973">
            <a:off x="7009198" y="4457211"/>
            <a:ext cx="1557591" cy="206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83A31-15D4-3C37-3C30-9F3CBF6C2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0" r="13665"/>
          <a:stretch/>
        </p:blipFill>
        <p:spPr>
          <a:xfrm rot="3561122">
            <a:off x="8905474" y="4291423"/>
            <a:ext cx="1061498" cy="142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0D0D8A-FA21-CACB-F388-1472F0D41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7" r="11812"/>
          <a:stretch/>
        </p:blipFill>
        <p:spPr>
          <a:xfrm rot="4919432">
            <a:off x="10212431" y="2907600"/>
            <a:ext cx="1082003" cy="142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E16D-8003-0A31-43B6-4D540EA9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0" r="9675"/>
          <a:stretch/>
        </p:blipFill>
        <p:spPr>
          <a:xfrm rot="11594593" flipV="1">
            <a:off x="10417098" y="1519786"/>
            <a:ext cx="615208" cy="768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483F5-AF3B-6696-F6D3-9EDA8993A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7" r="16267"/>
          <a:stretch/>
        </p:blipFill>
        <p:spPr>
          <a:xfrm rot="9923255" flipV="1">
            <a:off x="9353759" y="1861007"/>
            <a:ext cx="535727" cy="768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9B3E3-709F-E8A1-A78E-5604B60C6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4" r="12270"/>
          <a:stretch/>
        </p:blipFill>
        <p:spPr>
          <a:xfrm rot="3561122">
            <a:off x="11513220" y="1251745"/>
            <a:ext cx="309995" cy="39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3CBEC-F04B-5652-BEB3-E662C8D9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0" r="9675"/>
          <a:stretch/>
        </p:blipFill>
        <p:spPr>
          <a:xfrm rot="9921774" flipV="1">
            <a:off x="8990296" y="2985065"/>
            <a:ext cx="1020383" cy="12738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1205CC-9E7C-841A-CEDF-E81F8F10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90117" flipV="1">
            <a:off x="11442377" y="72527"/>
            <a:ext cx="414125" cy="414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90405-DBC7-8A88-F565-D4380C7A7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4" r="12270"/>
          <a:stretch/>
        </p:blipFill>
        <p:spPr>
          <a:xfrm rot="3005647" flipH="1">
            <a:off x="9645236" y="140501"/>
            <a:ext cx="404679" cy="510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2C8A45-AF18-B5AB-F49D-22EA0624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4" r="12270"/>
          <a:stretch/>
        </p:blipFill>
        <p:spPr>
          <a:xfrm rot="1340510">
            <a:off x="11403379" y="2332916"/>
            <a:ext cx="616021" cy="7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Hur lever jag själv och hur påverkar jag min miljö?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793406"/>
            <a:ext cx="9559635" cy="3060729"/>
          </a:xfrm>
        </p:spPr>
        <p:txBody>
          <a:bodyPr/>
          <a:lstStyle/>
          <a:p>
            <a:pPr algn="l" rtl="0"/>
            <a:r>
              <a:rPr lang="sv-fi" b="0" i="0" u="none" baseline="0" dirty="0"/>
              <a:t>Ta reda på vilket koldioxidavtryck du själv har, gör ett livsstilstest: </a:t>
            </a:r>
            <a:r>
              <a:rPr lang="sv-fi" b="0" i="0" u="none" baseline="0" dirty="0">
                <a:hlinkClick r:id="rId2"/>
              </a:rPr>
              <a:t>https://elamantapatesti.sitra.fi/</a:t>
            </a:r>
            <a:r>
              <a:rPr lang="sv-fi" b="0" i="0" u="none" baseline="0" dirty="0"/>
              <a:t> (välj på svenska)  </a:t>
            </a:r>
          </a:p>
        </p:txBody>
      </p:sp>
    </p:spTree>
    <p:extLst>
      <p:ext uri="{BB962C8B-B14F-4D97-AF65-F5344CB8AC3E}">
        <p14:creationId xmlns:p14="http://schemas.microsoft.com/office/powerpoint/2010/main" val="327767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182D17-5B02-9D5D-B860-6C5810C6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0" y="365125"/>
            <a:ext cx="10603971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Främjande av hållbar utveckling 1 kp</a:t>
            </a:r>
            <a:endParaRPr lang="sv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64C98-17D6-903F-B562-070F984C2793}"/>
              </a:ext>
            </a:extLst>
          </p:cNvPr>
          <p:cNvSpPr txBox="1"/>
          <p:nvPr/>
        </p:nvSpPr>
        <p:spPr>
          <a:xfrm>
            <a:off x="6096000" y="6369764"/>
            <a:ext cx="5989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Om bildkälla inte särskilt har nämnts är det </a:t>
            </a:r>
            <a:r>
              <a:rPr lang="sv-fi" sz="1000" b="0" i="0" u="none" baseline="0">
                <a:hlinkClick r:id="rId2"/>
              </a:rPr>
              <a:t>https://kuvapankki.papunet.net</a:t>
            </a:r>
            <a:r>
              <a:rPr lang="sv-fi" sz="1000" b="0" i="0" u="none" baseline="0"/>
              <a:t> eller Creative Commons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957A7-45E9-F3C0-7DD4-268935677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2024407"/>
            <a:ext cx="9559636" cy="4351338"/>
          </a:xfrm>
        </p:spPr>
        <p:txBody>
          <a:bodyPr>
            <a:normAutofit fontScale="92500" lnSpcReduction="20000"/>
          </a:bodyPr>
          <a:lstStyle/>
          <a:p>
            <a:pPr marL="342900" indent="-342900" algn="l" rtl="0" fontAlgn="base">
              <a:buFont typeface="+mj-lt"/>
              <a:buAutoNum type="alphaUcPeriod"/>
            </a:pPr>
            <a:r>
              <a:rPr lang="sv-fi" sz="1800" b="1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känner till principerna för hållbar utveckling</a:t>
            </a: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känner till de viktigaste målen för ekologiskt, ekonomiskt, socialt och kulturellt hållbar utveckling och hur dessa påverkar varandra.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förstår vilken betydelse människans verksamhet har på klimatförändringen. 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förstår vilken betydelse naturens mångfald har. Du identifierar att det är nödvändigt att använda naturresurserna hållbart i Finland och i den övriga världen. 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identifierar verksamhetssätt för hållbar utveckling i ditt eget liv och i arbetet. </a:t>
            </a:r>
          </a:p>
          <a:p>
            <a:pPr marL="342900" indent="-342900" algn="l" rtl="0" fontAlgn="base">
              <a:buFont typeface="+mj-lt"/>
              <a:buAutoNum type="alphaUcPeriod" startAt="2"/>
            </a:pPr>
            <a:r>
              <a:rPr lang="sv-fi" sz="1800" b="1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förstår vad kolneutralitet och cirkulär ekonomi är</a:t>
            </a: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sv-fi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förstår vilka principerna för kolneutralitet och cirkulär ekonomi är.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identifierar vad energieffektivitet och materialeffektivitet för en produkt eller tjänst är. </a:t>
            </a:r>
          </a:p>
          <a:p>
            <a:pPr marL="342900" indent="-342900" algn="l" rtl="0" fontAlgn="base">
              <a:buFont typeface="+mj-lt"/>
              <a:buAutoNum type="alphaUcPeriod" startAt="3"/>
            </a:pPr>
            <a:r>
              <a:rPr lang="sv-fi" sz="1800" b="1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identifierar verksamhetens etiska synvinklar</a:t>
            </a: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sv-fi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identifierar vilka etiska val som är förknippade med ditt arbete.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 utvärderar etiskt egna och andras lösningar. </a:t>
            </a:r>
          </a:p>
        </p:txBody>
      </p:sp>
    </p:spTree>
    <p:extLst>
      <p:ext uri="{BB962C8B-B14F-4D97-AF65-F5344CB8AC3E}">
        <p14:creationId xmlns:p14="http://schemas.microsoft.com/office/powerpoint/2010/main" val="82731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336721BC-6BAB-8EDB-75C7-AD94B208B34B}"/>
              </a:ext>
            </a:extLst>
          </p:cNvPr>
          <p:cNvSpPr txBox="1">
            <a:spLocks/>
          </p:cNvSpPr>
          <p:nvPr/>
        </p:nvSpPr>
        <p:spPr>
          <a:xfrm>
            <a:off x="1316182" y="365125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Havets förorening</a:t>
            </a:r>
          </a:p>
        </p:txBody>
      </p:sp>
      <p:pic>
        <p:nvPicPr>
          <p:cNvPr id="6" name="Sisällön paikkamerkki 5" descr="Kuva, joka sisältää kohteen piirros, luonnos, clipart, kuvitus&#10;&#10;Kuvaus luotu automaattisesti">
            <a:extLst>
              <a:ext uri="{FF2B5EF4-FFF2-40B4-BE49-F238E27FC236}">
                <a16:creationId xmlns:a16="http://schemas.microsoft.com/office/drawing/2014/main" id="{982BEDED-B16D-C56A-87E7-94F52EFFC7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/>
          <a:stretch/>
        </p:blipFill>
        <p:spPr>
          <a:xfrm>
            <a:off x="1089328" y="1987826"/>
            <a:ext cx="5006671" cy="3994234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E13EC9-47A9-E128-D061-3FC6CB024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8597" y="2203710"/>
            <a:ext cx="5129599" cy="355078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l" rtl="0"/>
            <a:r>
              <a:rPr lang="sv-fi" sz="2200" b="0" i="0" u="none" baseline="0" dirty="0"/>
              <a:t>Förorenas: smutsas, bli smutsigt. </a:t>
            </a:r>
          </a:p>
          <a:p>
            <a:pPr algn="l" rtl="0"/>
            <a:r>
              <a:rPr lang="sv-fi" sz="2200" b="0" i="0" u="none" baseline="0" dirty="0"/>
              <a:t>I havet finns det mycket plastskräp.</a:t>
            </a:r>
          </a:p>
          <a:p>
            <a:pPr algn="l" rtl="0"/>
            <a:r>
              <a:rPr lang="sv-fi" sz="2200" b="0" i="0" u="none" baseline="0" dirty="0"/>
              <a:t>Plastskräp skadar fiskar och djur i havet.</a:t>
            </a:r>
          </a:p>
          <a:p>
            <a:pPr algn="l" rtl="0"/>
            <a:r>
              <a:rPr lang="sv-fi" sz="2200" b="0" i="0" u="none" baseline="0" dirty="0"/>
              <a:t>Plastskräpet sönderdelas till mikroplaster som fiskarna och djuren äter.</a:t>
            </a:r>
          </a:p>
          <a:p>
            <a:pPr algn="l" rtl="0"/>
            <a:r>
              <a:rPr lang="sv-fi" sz="2200" b="0" i="0" u="none" baseline="0" dirty="0"/>
              <a:t>I haven släpps också avfallsvatten ut. </a:t>
            </a:r>
          </a:p>
          <a:p>
            <a:pPr algn="l" rtl="0"/>
            <a:r>
              <a:rPr lang="sv-fi" sz="2200" b="0" i="0" u="none" baseline="0" dirty="0"/>
              <a:t>Människorna äter fiskar och samtidigt mikroplaster och gifter från avfallsvatten.</a:t>
            </a:r>
          </a:p>
          <a:p>
            <a:endParaRPr lang="sv-fi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DA432-A184-02FF-9FEB-B137A93373D2}"/>
              </a:ext>
            </a:extLst>
          </p:cNvPr>
          <p:cNvSpPr txBox="1"/>
          <p:nvPr/>
        </p:nvSpPr>
        <p:spPr>
          <a:xfrm>
            <a:off x="10320664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Bild: </a:t>
            </a:r>
            <a:r>
              <a:rPr lang="sv-fi" sz="1000" b="0" i="0" u="none" baseline="0">
                <a:hlinkClick r:id="rId3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407862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7768A3-5A46-D001-DE84-447E6B8DB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5" y="2187044"/>
            <a:ext cx="3901308" cy="3883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sv-fi" sz="2200" b="0" i="0" u="none" baseline="0">
                <a:effectLst/>
              </a:rPr>
              <a:t>I världens hav kretsar miljontals ton plastskräp.</a:t>
            </a:r>
            <a:endParaRPr lang="sv-fi" sz="2200" dirty="0"/>
          </a:p>
          <a:p>
            <a:pPr algn="l" rtl="0"/>
            <a:r>
              <a:rPr lang="sv-fi" sz="2200" b="0" i="0" u="none" baseline="0"/>
              <a:t>U</a:t>
            </a:r>
            <a:r>
              <a:rPr lang="sv-fi" sz="2200" b="0" i="0" u="none" baseline="0">
                <a:effectLst/>
              </a:rPr>
              <a:t>ppfinnare kämpar mot det stora problemet.</a:t>
            </a:r>
            <a:br>
              <a:rPr lang="sv-fi" sz="2200"/>
            </a:br>
            <a:br>
              <a:rPr lang="sv-fi" sz="2200"/>
            </a:br>
            <a:r>
              <a:rPr lang="sv-fi" sz="1800" b="0" i="0" u="none" baseline="0">
                <a:effectLst/>
              </a:rPr>
              <a:t>Ocean Cleanup (på e</a:t>
            </a:r>
            <a:r>
              <a:rPr lang="sv-fi" sz="1800" b="0" i="0" u="none" baseline="0"/>
              <a:t>ngelska):</a:t>
            </a:r>
            <a:endParaRPr lang="sv-fi" sz="1800" i="0" dirty="0">
              <a:effectLst/>
            </a:endParaRPr>
          </a:p>
          <a:p>
            <a:pPr marL="457200" lvl="1" indent="0" algn="l" rtl="0">
              <a:buNone/>
            </a:pPr>
            <a:r>
              <a:rPr lang="sv-fi" sz="1500" b="0" i="0" u="none" baseline="0">
                <a:hlinkClick r:id="rId2"/>
              </a:rPr>
              <a:t>https://www.youtube.com/watch?v=awSYzuPsoU0&amp;t=25s</a:t>
            </a:r>
            <a:br>
              <a:rPr lang="sv-fi" sz="1500"/>
            </a:br>
            <a:endParaRPr lang="sv-fi" sz="1500" dirty="0"/>
          </a:p>
          <a:p>
            <a:pPr marL="457200" lvl="1" indent="0" algn="l" rtl="0">
              <a:buNone/>
            </a:pPr>
            <a:r>
              <a:rPr lang="sv-fi" sz="1500" b="0" i="0" u="none" baseline="0">
                <a:hlinkClick r:id="rId3"/>
              </a:rPr>
              <a:t>Källa: https://yle.fi/a/3-8610827</a:t>
            </a:r>
            <a:endParaRPr lang="sv-fi" sz="1500" dirty="0"/>
          </a:p>
          <a:p>
            <a:pPr marL="0" algn="l" rtl="0"/>
            <a:endParaRPr lang="sv-fi" sz="2200" dirty="0"/>
          </a:p>
        </p:txBody>
      </p:sp>
      <p:pic>
        <p:nvPicPr>
          <p:cNvPr id="6" name="Sisällön paikkamerkki 5" descr="Kuva, joka sisältää kohteen kartta, Maailma, teksti&#10;&#10;Kuvaus luotu automaattisesti">
            <a:extLst>
              <a:ext uri="{FF2B5EF4-FFF2-40B4-BE49-F238E27FC236}">
                <a16:creationId xmlns:a16="http://schemas.microsoft.com/office/drawing/2014/main" id="{EC617E0A-B010-B7CF-DBBF-1F60E37586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5" y="2187045"/>
            <a:ext cx="6903720" cy="388334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43409923-1C24-5D2C-5D2B-1DDF5BCC430F}"/>
              </a:ext>
            </a:extLst>
          </p:cNvPr>
          <p:cNvSpPr txBox="1">
            <a:spLocks/>
          </p:cNvSpPr>
          <p:nvPr/>
        </p:nvSpPr>
        <p:spPr>
          <a:xfrm>
            <a:off x="1316182" y="365125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Plastavfall i havet</a:t>
            </a:r>
          </a:p>
        </p:txBody>
      </p:sp>
    </p:spTree>
    <p:extLst>
      <p:ext uri="{BB962C8B-B14F-4D97-AF65-F5344CB8AC3E}">
        <p14:creationId xmlns:p14="http://schemas.microsoft.com/office/powerpoint/2010/main" val="3900206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8151360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Hållbar utveckling indelas i 4 delar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87E9F-9389-223E-0E6F-2166DDC74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3" t="4444" r="11975" b="3839"/>
          <a:stretch/>
        </p:blipFill>
        <p:spPr>
          <a:xfrm>
            <a:off x="3256642" y="2421681"/>
            <a:ext cx="4140600" cy="4134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C1EAE0-36CD-DA20-BF46-FAC590DDCFDB}"/>
              </a:ext>
            </a:extLst>
          </p:cNvPr>
          <p:cNvSpPr txBox="1"/>
          <p:nvPr/>
        </p:nvSpPr>
        <p:spPr>
          <a:xfrm>
            <a:off x="1366942" y="2448456"/>
            <a:ext cx="3960000" cy="203132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/>
              <a:t>EKOLOGISK</a:t>
            </a:r>
          </a:p>
          <a:p>
            <a:pPr algn="l" rtl="0"/>
            <a:r>
              <a:rPr lang="sv-fi" b="0" i="0" u="none" baseline="0"/>
              <a:t>HÅLLBARHET</a:t>
            </a:r>
          </a:p>
          <a:p>
            <a:endParaRPr lang="sv-fi" dirty="0"/>
          </a:p>
          <a:p>
            <a:endParaRPr lang="sv-fi" dirty="0"/>
          </a:p>
          <a:p>
            <a:endParaRPr lang="sv-fi" dirty="0"/>
          </a:p>
          <a:p>
            <a:endParaRPr lang="sv-fi" dirty="0"/>
          </a:p>
          <a:p>
            <a:endParaRPr lang="sv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A3C03-25FA-0EBC-FD4A-667E4F03DBE1}"/>
              </a:ext>
            </a:extLst>
          </p:cNvPr>
          <p:cNvSpPr txBox="1"/>
          <p:nvPr/>
        </p:nvSpPr>
        <p:spPr>
          <a:xfrm>
            <a:off x="5326942" y="2457620"/>
            <a:ext cx="3960000" cy="20313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sv-fi" b="0" i="0" u="none" baseline="0"/>
              <a:t>EKONOMISK</a:t>
            </a:r>
          </a:p>
          <a:p>
            <a:pPr algn="r" rtl="0"/>
            <a:r>
              <a:rPr lang="sv-fi" b="0" i="0" u="none" baseline="0"/>
              <a:t>HÅLLBARHET</a:t>
            </a:r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endParaRPr lang="sv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27A89-B99D-0C13-3134-41B6D55BE020}"/>
              </a:ext>
            </a:extLst>
          </p:cNvPr>
          <p:cNvSpPr txBox="1"/>
          <p:nvPr/>
        </p:nvSpPr>
        <p:spPr>
          <a:xfrm>
            <a:off x="1366942" y="4488945"/>
            <a:ext cx="3960000" cy="20313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sv-fi" dirty="0"/>
          </a:p>
          <a:p>
            <a:endParaRPr lang="sv-fi" dirty="0"/>
          </a:p>
          <a:p>
            <a:endParaRPr lang="sv-fi" dirty="0"/>
          </a:p>
          <a:p>
            <a:endParaRPr lang="sv-fi" dirty="0"/>
          </a:p>
          <a:p>
            <a:endParaRPr lang="sv-fi" dirty="0"/>
          </a:p>
          <a:p>
            <a:pPr algn="l" rtl="0"/>
            <a:r>
              <a:rPr lang="sv-fi" b="0" i="0" u="none" baseline="0"/>
              <a:t>SOCIAL</a:t>
            </a:r>
          </a:p>
          <a:p>
            <a:pPr algn="l" rtl="0"/>
            <a:r>
              <a:rPr lang="sv-fi" b="0" i="0" u="none" baseline="0"/>
              <a:t>HÅLLBARHET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8A031-2161-0BE5-BF3A-0C00F0D31078}"/>
              </a:ext>
            </a:extLst>
          </p:cNvPr>
          <p:cNvSpPr txBox="1"/>
          <p:nvPr/>
        </p:nvSpPr>
        <p:spPr>
          <a:xfrm>
            <a:off x="5326942" y="4497751"/>
            <a:ext cx="3960000" cy="203132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endParaRPr lang="sv-fi" dirty="0"/>
          </a:p>
          <a:p>
            <a:pPr algn="r" rtl="0"/>
            <a:r>
              <a:rPr lang="sv-fi" b="0" i="0" u="none" baseline="0"/>
              <a:t>KULTURELL</a:t>
            </a:r>
          </a:p>
          <a:p>
            <a:pPr algn="r" rtl="0"/>
            <a:r>
              <a:rPr lang="sv-fi" b="0" i="0" u="none" baseline="0"/>
              <a:t>HÅLLBARHET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81C0B-2D00-64D2-3117-326EB46BC276}"/>
              </a:ext>
            </a:extLst>
          </p:cNvPr>
          <p:cNvSpPr txBox="1"/>
          <p:nvPr/>
        </p:nvSpPr>
        <p:spPr>
          <a:xfrm>
            <a:off x="6832376" y="6592149"/>
            <a:ext cx="2546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Bild: pixabay/qimono Creative Commons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E7EA6-0A91-61E4-D51A-0A0AD30BE544}"/>
              </a:ext>
            </a:extLst>
          </p:cNvPr>
          <p:cNvSpPr txBox="1"/>
          <p:nvPr/>
        </p:nvSpPr>
        <p:spPr>
          <a:xfrm>
            <a:off x="9467542" y="2421681"/>
            <a:ext cx="254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200" b="0" i="0" u="none" baseline="0"/>
              <a:t>Alla delarna påverkar varandra.  När en sak förändras i en del, förändras något också i en annan.</a:t>
            </a:r>
          </a:p>
        </p:txBody>
      </p:sp>
    </p:spTree>
    <p:extLst>
      <p:ext uri="{BB962C8B-B14F-4D97-AF65-F5344CB8AC3E}">
        <p14:creationId xmlns:p14="http://schemas.microsoft.com/office/powerpoint/2010/main" val="179502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A0272-EFFB-5D58-6EF7-E017A838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Agenda 2030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73ACB-417D-EBCC-A2E9-575F96065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D55CE-02FE-3DB7-50C2-45695FCA2942}"/>
              </a:ext>
            </a:extLst>
          </p:cNvPr>
          <p:cNvSpPr txBox="1"/>
          <p:nvPr/>
        </p:nvSpPr>
        <p:spPr>
          <a:xfrm>
            <a:off x="7763124" y="6500826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268987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Agenda 2030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435" y="5624864"/>
            <a:ext cx="9559635" cy="913501"/>
          </a:xfrm>
        </p:spPr>
        <p:txBody>
          <a:bodyPr>
            <a:normAutofit lnSpcReduction="10000"/>
          </a:bodyPr>
          <a:lstStyle/>
          <a:p>
            <a:pPr algn="l" rtl="0"/>
            <a:r>
              <a:rPr lang="sv-fi" b="0" i="0" u="none" baseline="0"/>
              <a:t>FN:s 17 mål. Målen har namnet Agenda 2030.</a:t>
            </a:r>
          </a:p>
          <a:p>
            <a:pPr algn="l" rtl="0"/>
            <a:r>
              <a:rPr lang="sv-fi" b="0" i="0" u="none" baseline="0"/>
              <a:t>Målen vill man uppnå senast 2030.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DCDB9-7DE2-ACDF-9E32-1D28905E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2231584"/>
            <a:ext cx="7184177" cy="29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1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D10F28-5617-A21A-B927-8DE5C6A6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375"/>
            <a:ext cx="12192000" cy="6445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B16F4-A895-7FC0-87C5-20807C7B02B6}"/>
              </a:ext>
            </a:extLst>
          </p:cNvPr>
          <p:cNvSpPr txBox="1"/>
          <p:nvPr/>
        </p:nvSpPr>
        <p:spPr>
          <a:xfrm>
            <a:off x="9070109" y="6528514"/>
            <a:ext cx="312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 dirty="0"/>
              <a:t>Bild: https://mediabank.finland.fi/l/DXQf8r7DHrV2/f/7nws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ECC6D-04E3-C653-44E8-59EDB6856A74}"/>
              </a:ext>
            </a:extLst>
          </p:cNvPr>
          <p:cNvSpPr txBox="1"/>
          <p:nvPr/>
        </p:nvSpPr>
        <p:spPr>
          <a:xfrm>
            <a:off x="318053" y="6272802"/>
            <a:ext cx="7405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sv-fi" sz="1400" b="0" i="0" u="none" baseline="0"/>
              <a:t>På videon berättar barn om Agenda 2023 -målen. Du kan se på videon i slow motion: </a:t>
            </a:r>
          </a:p>
          <a:p>
            <a:pPr algn="l" rtl="0"/>
            <a:r>
              <a:rPr lang="sv-fi" sz="1400" b="0" i="0" u="none" baseline="0"/>
              <a:t>https://www.youtube.com/watch?v=HmUSPEaDElg </a:t>
            </a:r>
          </a:p>
        </p:txBody>
      </p:sp>
    </p:spTree>
    <p:extLst>
      <p:ext uri="{BB962C8B-B14F-4D97-AF65-F5344CB8AC3E}">
        <p14:creationId xmlns:p14="http://schemas.microsoft.com/office/powerpoint/2010/main" val="2684276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9577-C78C-CADE-508F-E948E386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Målen 1-6 i korthet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BA5FF6-BB07-9D5E-1960-92FD2F32C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1825625"/>
            <a:ext cx="9559925" cy="4351338"/>
          </a:xfrm>
        </p:spPr>
        <p:txBody>
          <a:bodyPr>
            <a:normAutofit fontScale="92500" lnSpcReduction="20000"/>
          </a:bodyPr>
          <a:lstStyle/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Avskaffa all form av fattigdom överallt.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Avskaffa hunger, uppnå matsäkerhet, bättre näring och hållbart jordbruk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Garantera ett hälsosamt liv och uppmuntra välmående för alla åldrar.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Trygga en inkluderande, jämlik utbildning av god kvalitet och ge alla möjlighet till livslångt lärande.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Uppnå jämställdhet och förstärka alla kvinnors och flickors rättigheter och möjligheter.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sv-fi" b="0" i="0" u="none" baseline="0"/>
              <a:t>Se till att alla får rent vatten och sanitet (toaletter) och att de sköts på ett hållbart sätt.</a:t>
            </a:r>
          </a:p>
        </p:txBody>
      </p:sp>
    </p:spTree>
    <p:extLst>
      <p:ext uri="{BB962C8B-B14F-4D97-AF65-F5344CB8AC3E}">
        <p14:creationId xmlns:p14="http://schemas.microsoft.com/office/powerpoint/2010/main" val="551422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9577-C78C-CADE-508F-E948E386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Målen 7-12 i korthet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64E2CC-449A-2391-562E-BD3ABE776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1825625"/>
            <a:ext cx="9559925" cy="4351338"/>
          </a:xfrm>
        </p:spPr>
        <p:txBody>
          <a:bodyPr>
            <a:normAutofit fontScale="92500" lnSpcReduction="20000"/>
          </a:bodyPr>
          <a:lstStyle/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Se till att alla får pålitlig, hållbar och modern energi till ett rimligt pris.</a:t>
            </a:r>
          </a:p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Främja en inkluderande och hållbar ekonomisk tillväxt, full och produktiv sysselsättning med anständiga arbetsvillkor för alla</a:t>
            </a:r>
          </a:p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Bygga en hållbar infrastruktur och främja inkluderande och hållbar industrialisering och innovation.</a:t>
            </a:r>
          </a:p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Minska ojämlikheter inom och mellan länder.</a:t>
            </a:r>
          </a:p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Göra städer och bosättningar inkluderande, säkra, motståndskraftiga och hållbara.</a:t>
            </a:r>
          </a:p>
          <a:p>
            <a:pPr marL="514350" indent="-514350" algn="l" rtl="0">
              <a:buFont typeface="+mj-lt"/>
              <a:buAutoNum type="arabicPeriod" startAt="7"/>
            </a:pPr>
            <a:r>
              <a:rPr lang="sv-fi" b="0" i="0" u="none" baseline="0"/>
              <a:t>Säkerställa hållbara konsumtions- och produktionsmönster.</a:t>
            </a:r>
          </a:p>
        </p:txBody>
      </p:sp>
    </p:spTree>
    <p:extLst>
      <p:ext uri="{BB962C8B-B14F-4D97-AF65-F5344CB8AC3E}">
        <p14:creationId xmlns:p14="http://schemas.microsoft.com/office/powerpoint/2010/main" val="80643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9577-C78C-CADE-508F-E948E386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Målen 13-17 i korthet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94925B-0999-BD0B-1C5D-BAEAFD57E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1825625"/>
            <a:ext cx="9559925" cy="4351338"/>
          </a:xfrm>
        </p:spPr>
        <p:txBody>
          <a:bodyPr>
            <a:normAutofit fontScale="77500" lnSpcReduction="20000"/>
          </a:bodyPr>
          <a:lstStyle/>
          <a:p>
            <a:pPr marL="514350" indent="-514350" algn="l" rtl="0">
              <a:buFont typeface="+mj-lt"/>
              <a:buAutoNum type="arabicPeriod" startAt="13"/>
            </a:pPr>
            <a:r>
              <a:rPr lang="sv-fi" b="0" i="0" u="none" baseline="0"/>
              <a:t>Vidta omedelbara åtgärder för att bekämpa klimatförändringen och dess konsekvenser.</a:t>
            </a:r>
          </a:p>
          <a:p>
            <a:pPr marL="514350" indent="-514350" algn="l" rtl="0">
              <a:buFont typeface="+mj-lt"/>
              <a:buAutoNum type="arabicPeriod" startAt="13"/>
            </a:pPr>
            <a:r>
              <a:rPr lang="sv-fi" b="0" i="0" u="none" baseline="0"/>
              <a:t>Skydda haven och havens naturresurser och främja en hållbar användning av dem.</a:t>
            </a:r>
          </a:p>
          <a:p>
            <a:pPr marL="514350" indent="-514350" algn="l" rtl="0">
              <a:buFont typeface="+mj-lt"/>
              <a:buAutoNum type="arabicPeriod" startAt="13"/>
            </a:pPr>
            <a:r>
              <a:rPr lang="sv-fi" b="0" i="0" u="none" baseline="0"/>
              <a:t>Skydda och återställa ekosystem på land, uppmuntra en hållbar användning av dem, hantera skogarna hållbart, bekämpa ökenspridningen, hejda utarmningen av jordmånen och att den biologiska mångfalden minskar.</a:t>
            </a:r>
          </a:p>
          <a:p>
            <a:pPr marL="514350" indent="-514350" algn="l" rtl="0">
              <a:buFont typeface="+mj-lt"/>
              <a:buAutoNum type="arabicPeriod" startAt="13"/>
            </a:pPr>
            <a:r>
              <a:rPr lang="sv-fi" b="0" i="0" u="none" baseline="0"/>
              <a:t>Främja fredliga samhällen, garantera tillgång till rättssystem för alla och bygga effektiva, ansvariga och inkluderande institutioner på alla nivåer</a:t>
            </a:r>
          </a:p>
          <a:p>
            <a:pPr marL="514350" indent="-514350" algn="l" rtl="0">
              <a:buFont typeface="+mj-lt"/>
              <a:buAutoNum type="arabicPeriod" startAt="13"/>
            </a:pPr>
            <a:r>
              <a:rPr lang="sv-fi" b="0" i="0" u="none" baseline="0"/>
              <a:t>Stärka genomförandet av målen och det globala partnerskapet för hållbar utveckling.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D74AB-9B3C-CF61-C6D1-AE01DFBF473A}"/>
              </a:ext>
            </a:extLst>
          </p:cNvPr>
          <p:cNvSpPr txBox="1"/>
          <p:nvPr/>
        </p:nvSpPr>
        <p:spPr>
          <a:xfrm>
            <a:off x="9008829" y="6572388"/>
            <a:ext cx="3108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/>
              <a:t>Källa: </a:t>
            </a:r>
            <a:r>
              <a:rPr lang="sv-fi" sz="800" b="0" i="0" u="none" baseline="0">
                <a:hlinkClick r:id="rId2"/>
              </a:rPr>
              <a:t>https://um.fi/agenda-2030-kestavan-kehityksen-tavoitteet</a:t>
            </a:r>
            <a:r>
              <a:rPr lang="sv-fi" sz="800" b="0" i="0" u="none" baseline="0"/>
              <a:t> (på svenska) </a:t>
            </a:r>
          </a:p>
        </p:txBody>
      </p:sp>
    </p:spTree>
    <p:extLst>
      <p:ext uri="{BB962C8B-B14F-4D97-AF65-F5344CB8AC3E}">
        <p14:creationId xmlns:p14="http://schemas.microsoft.com/office/powerpoint/2010/main" val="1781821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C501-C7A6-F066-79AC-4DB49282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Ekologisk hållbarhet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169B3-8955-6C5F-C8E0-E47B73344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0A161-494E-3CA9-0C43-013B45400629}"/>
              </a:ext>
            </a:extLst>
          </p:cNvPr>
          <p:cNvSpPr txBox="1"/>
          <p:nvPr/>
        </p:nvSpPr>
        <p:spPr>
          <a:xfrm>
            <a:off x="7763124" y="6500826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279499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BFA4-B9B0-2A20-F1BB-A00A992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365125"/>
            <a:ext cx="10595732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Mål för kunnande: Den studerande...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077EA-AD72-B014-60D2-5A579030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17674"/>
            <a:ext cx="4496221" cy="4527467"/>
          </a:xfrm>
        </p:spPr>
        <p:txBody>
          <a:bodyPr>
            <a:no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kan kort berätta vad hållbar utveckling innebär (naturens och människans välbefinnande - regler för ett gott liv) 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känner till de centrala målen för Agenda 2030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identifierar vad som menas med ekologiskt, ekonomiskt, socialt och kulturellt hållbar utveckling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förstår vad som menas med klimatförändringen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förstår att var och en med sina val kan påverka så att klimatförändringen blir långsammare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identifierar vilken betydelse naturens mångfald har 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förstår att naturresurserna är begränsade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har gjort Sitras livsstilstest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förstår vad som menas med kolets kretslopp och kolneutralitet och kolsänka som hör ihop med det.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fi" sz="1200" b="0" i="0" u="none" baseline="0">
                <a:solidFill>
                  <a:srgbClr val="000000"/>
                </a:solidFill>
                <a:effectLst/>
              </a:rPr>
              <a:t>kan ge ett exempel på vad egna val i livet har för betydelse för mängden koldioxidutsläpp (koldioxidavtryck) 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CAF188-AC25-A27F-ED26-752215692FCA}"/>
              </a:ext>
            </a:extLst>
          </p:cNvPr>
          <p:cNvSpPr txBox="1">
            <a:spLocks/>
          </p:cNvSpPr>
          <p:nvPr/>
        </p:nvSpPr>
        <p:spPr>
          <a:xfrm>
            <a:off x="6493806" y="1817674"/>
            <a:ext cx="4496221" cy="45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förstår grundprincipen för cirkulär ekonomi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identifierar skillnaden mellan cirkulär ekonomi och återvinning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förstår vad som menas med livscykeln för en produkt eller tjänst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förstår vad som menas med energieffektivitet för en produkt eller tjänst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förstår vad som menas med materialeffektivitet för en produkt eller tjänst 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identifierar de viktigaste miljömärkena och vet på en allmän nivå vad de berättar om: Europeiska miljömärket, Svanmärket, energimärkning (EU-ländernas gemensamma)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identifierar vad som menas med ett etiskt val </a:t>
            </a:r>
          </a:p>
          <a:p>
            <a:pPr algn="l" rtl="0" fontAlgn="base"/>
            <a:r>
              <a:rPr lang="sv-fi" sz="1200" b="0" i="0" u="none" baseline="0" dirty="0">
                <a:solidFill>
                  <a:srgbClr val="000000"/>
                </a:solidFill>
              </a:rPr>
              <a:t>förstår att ett säkert sätt att agera och en god kvalitet på en tjänst är en del av en etisk verksamhet </a:t>
            </a:r>
          </a:p>
          <a:p>
            <a:pPr marL="0" indent="0" algn="l" rtl="0" fontAlgn="base">
              <a:buFont typeface="Arial" panose="020B0604020202020204" pitchFamily="34" charset="0"/>
              <a:buNone/>
            </a:pPr>
            <a:r>
              <a:rPr lang="sv-fi" sz="1200" b="1" i="0" u="none" baseline="0" dirty="0">
                <a:solidFill>
                  <a:srgbClr val="000000"/>
                </a:solidFill>
              </a:rPr>
              <a:t>Grundbegrepp och -kunskaper: </a:t>
            </a:r>
            <a:r>
              <a:rPr lang="sv-fi" sz="1200" b="0" i="0" u="none" baseline="0" dirty="0">
                <a:solidFill>
                  <a:srgbClr val="000000"/>
                </a:solidFill>
              </a:rPr>
              <a:t>Hållbar utveckling: ekologisk, ekonomisk, social och kulturell, klimatförändring, naturens mångfald, naturresurser, kolneutralitet, cirkulär ekonomi, livscykel, energieffektivitet, materialeffektivitet, etiskt val. </a:t>
            </a:r>
          </a:p>
        </p:txBody>
      </p:sp>
    </p:spTree>
    <p:extLst>
      <p:ext uri="{BB962C8B-B14F-4D97-AF65-F5344CB8AC3E}">
        <p14:creationId xmlns:p14="http://schemas.microsoft.com/office/powerpoint/2010/main" val="132862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8F78-4826-E2CF-5FE0-773A5163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Ekologisk hållbarhet och målen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C32AE4B-4F6D-5718-784F-FFC8B0B96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3" y="66823"/>
            <a:ext cx="1073820" cy="107382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1899AC8-8C45-A16E-C430-E17762DC1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3" y="1189046"/>
            <a:ext cx="1073820" cy="107382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08E4865-8770-8615-9EC6-111C878F1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3" y="2304961"/>
            <a:ext cx="1073820" cy="107382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CDE3F7-7189-487D-AE99-79A41CC9A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8" y="3378781"/>
            <a:ext cx="1061275" cy="106127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2E1DED5-DFA3-B21F-1034-A3093846E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63" y="4536791"/>
            <a:ext cx="1061275" cy="1061275"/>
          </a:xfrm>
          <a:prstGeom prst="rect">
            <a:avLst/>
          </a:prstGeom>
        </p:spPr>
      </p:pic>
      <p:pic>
        <p:nvPicPr>
          <p:cNvPr id="9" name="Picture 8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065F3A24-CFE8-B0C1-10E6-A329ADD414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63" y="5646325"/>
            <a:ext cx="1061275" cy="10612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CE191-B9FB-1BAC-8352-AB12C85BB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6181" y="1988990"/>
            <a:ext cx="7994073" cy="4349079"/>
          </a:xfrm>
        </p:spPr>
        <p:txBody>
          <a:bodyPr>
            <a:normAutofit fontScale="55000" lnSpcReduction="20000"/>
          </a:bodyPr>
          <a:lstStyle/>
          <a:p>
            <a:pPr marL="514350" indent="-514350" algn="l" rtl="0">
              <a:buAutoNum type="arabicPlain" startAt="6"/>
            </a:pPr>
            <a:r>
              <a:rPr lang="sv-fi" b="0" i="0" u="none" baseline="0"/>
              <a:t>Se till att alla får rent vatten och sanitet (toaletter) och att de sköts på ett hållbart sätt.</a:t>
            </a:r>
            <a:br>
              <a:rPr lang="sv-fi"/>
            </a:br>
            <a:endParaRPr lang="sv-fi" dirty="0"/>
          </a:p>
          <a:p>
            <a:pPr marL="514350" indent="-514350" algn="l" rtl="0">
              <a:buAutoNum type="arabicPlain" startAt="6"/>
            </a:pPr>
            <a:r>
              <a:rPr lang="sv-fi" b="0" i="0" u="none" baseline="0"/>
              <a:t>Se till att alla får pålitlig och modern energi till ett rimligt pris. </a:t>
            </a:r>
            <a:br>
              <a:rPr lang="sv-fi"/>
            </a:br>
            <a:endParaRPr lang="sv-fi" dirty="0"/>
          </a:p>
          <a:p>
            <a:pPr marL="514350" indent="-514350" algn="l" rtl="0">
              <a:buAutoNum type="arabicPlain" startAt="12"/>
            </a:pPr>
            <a:r>
              <a:rPr lang="sv-fi" b="0" i="0" u="none" baseline="0"/>
              <a:t>Säkerställa hållbara konsumtions- och produktionsmönster. Säkerställa ansvarsfull konsumtion.</a:t>
            </a:r>
            <a:br>
              <a:rPr lang="sv-fi"/>
            </a:br>
            <a:endParaRPr lang="sv-fi" dirty="0"/>
          </a:p>
          <a:p>
            <a:pPr marL="514350" indent="-514350" algn="l" rtl="0">
              <a:buAutoNum type="arabicPlain" startAt="12"/>
            </a:pPr>
            <a:r>
              <a:rPr lang="sv-fi" b="0" i="0" u="none" baseline="0"/>
              <a:t>Vidta omedelbara åtgärder för att bekämpa klimatförändringen och dess konsekvenser.</a:t>
            </a:r>
            <a:br>
              <a:rPr lang="sv-fi"/>
            </a:br>
            <a:endParaRPr lang="sv-fi" dirty="0"/>
          </a:p>
          <a:p>
            <a:pPr marL="514350" indent="-514350" algn="l" rtl="0">
              <a:buAutoNum type="arabicPlain" startAt="12"/>
            </a:pPr>
            <a:r>
              <a:rPr lang="sv-fi" b="0" i="0" u="none" baseline="0"/>
              <a:t>Skydda haven och naturresurserna som haven erbjuder. Främja ett hållbart nyttjande av dem.</a:t>
            </a:r>
            <a:br>
              <a:rPr lang="sv-fi"/>
            </a:br>
            <a:endParaRPr lang="sv-fi" dirty="0"/>
          </a:p>
          <a:p>
            <a:pPr marL="514350" indent="-514350" algn="l" rtl="0">
              <a:buAutoNum type="arabicPlain" startAt="12"/>
            </a:pPr>
            <a:r>
              <a:rPr lang="sv-fi" b="0" i="0" u="none" baseline="0"/>
              <a:t>Skydda och återställa landbaserade ekosystem. Främja ett hållbart nyttjande av dem. Hejda utarmningen av jordmånen. Hejda förlusten av biologisk mångfald.</a:t>
            </a:r>
          </a:p>
        </p:txBody>
      </p:sp>
    </p:spTree>
    <p:extLst>
      <p:ext uri="{BB962C8B-B14F-4D97-AF65-F5344CB8AC3E}">
        <p14:creationId xmlns:p14="http://schemas.microsoft.com/office/powerpoint/2010/main" val="3820944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0DA61D-24BD-06D9-45E4-2EFCA097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Varifrån energi?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AAC850E-C8C9-D2C2-02E0-3A1C4B5F5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6810677" cy="3834976"/>
          </a:xfrm>
        </p:spPr>
        <p:txBody>
          <a:bodyPr>
            <a:normAutofit/>
          </a:bodyPr>
          <a:lstStyle/>
          <a:p>
            <a:pPr algn="l" rtl="0"/>
            <a:r>
              <a:rPr lang="sv-fi" b="0" i="0" u="none" baseline="0"/>
              <a:t>Gå tillsammans med ditt par eller en grupp in på tre olika energibolags webbsidor (internetsidor). Du kan t.ex. gå till följande sidor:</a:t>
            </a:r>
          </a:p>
          <a:p>
            <a:pPr algn="l" rtl="0"/>
            <a:r>
              <a:rPr lang="sv-fi" b="0" i="0" u="none" baseline="0">
                <a:hlinkClick r:id="rId2"/>
              </a:rPr>
              <a:t>www.oomi.fi</a:t>
            </a:r>
            <a:r>
              <a:rPr lang="sv-fi" b="0" i="0" u="none" baseline="0"/>
              <a:t>, </a:t>
            </a:r>
            <a:r>
              <a:rPr lang="sv-fi" b="0" i="0" u="none" baseline="0">
                <a:hlinkClick r:id="rId3"/>
              </a:rPr>
              <a:t>www.fortum.fi</a:t>
            </a:r>
            <a:r>
              <a:rPr lang="sv-fi" b="0" i="0" u="none" baseline="0"/>
              <a:t>, </a:t>
            </a:r>
            <a:r>
              <a:rPr lang="sv-fi" b="0" i="0" u="none" baseline="0">
                <a:hlinkClick r:id="rId4"/>
              </a:rPr>
              <a:t>www.helen.fi</a:t>
            </a:r>
            <a:r>
              <a:rPr lang="sv-fi" b="0" i="0" u="none" baseline="0"/>
              <a:t>, </a:t>
            </a:r>
            <a:r>
              <a:rPr lang="sv-fi" b="0" i="0" u="none" baseline="0">
                <a:hlinkClick r:id="rId5"/>
              </a:rPr>
              <a:t>www.elenia.fi</a:t>
            </a:r>
            <a:r>
              <a:rPr lang="sv-fi" b="0" i="0" u="none" baseline="0"/>
              <a:t>, </a:t>
            </a:r>
            <a:r>
              <a:rPr lang="sv-fi" b="0" i="0" u="none" baseline="0">
                <a:hlinkClick r:id="rId6"/>
              </a:rPr>
              <a:t>www.vaasansahko.fi</a:t>
            </a:r>
            <a:r>
              <a:rPr lang="sv-fi" b="0" i="0" u="none" baseline="0"/>
              <a:t> </a:t>
            </a:r>
          </a:p>
          <a:p>
            <a:pPr algn="l" rtl="0"/>
            <a:r>
              <a:rPr lang="sv-fi" b="0" i="0" u="none" baseline="0"/>
              <a:t>Sök ”Förnybar energi” på webbsidorna. </a:t>
            </a:r>
          </a:p>
          <a:p>
            <a:pPr algn="l" rtl="0"/>
            <a:r>
              <a:rPr lang="sv-fi" b="0" i="0" u="none" baseline="0"/>
              <a:t>Varifrån får man förnybar energi?</a:t>
            </a:r>
          </a:p>
          <a:p>
            <a:pPr algn="l" rtl="0"/>
            <a:r>
              <a:rPr lang="sv-fi" b="0" i="0" u="none" baseline="0"/>
              <a:t>Vad kostar förnybar energi i de olika elbolagen?</a:t>
            </a:r>
          </a:p>
          <a:p>
            <a:endParaRPr lang="sv-fi" dirty="0"/>
          </a:p>
        </p:txBody>
      </p:sp>
      <p:pic>
        <p:nvPicPr>
          <p:cNvPr id="2050" name="Picture 2" descr="Tuulimyllyt, Sateenkaari, Kentät">
            <a:extLst>
              <a:ext uri="{FF2B5EF4-FFF2-40B4-BE49-F238E27FC236}">
                <a16:creationId xmlns:a16="http://schemas.microsoft.com/office/drawing/2014/main" id="{7BF6CED5-076B-022A-71B1-74DF983D5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28" y="247184"/>
            <a:ext cx="3238411" cy="21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BD39026-51A5-784F-9A60-35FA3E9F8D1A}"/>
              </a:ext>
            </a:extLst>
          </p:cNvPr>
          <p:cNvSpPr txBox="1"/>
          <p:nvPr/>
        </p:nvSpPr>
        <p:spPr>
          <a:xfrm>
            <a:off x="9141032" y="2024517"/>
            <a:ext cx="2618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8"/>
              </a:rPr>
              <a:t>Tuulimyllyt Sateenkaari Kentät - Ilmainen valokuva Pixabayssa - Pixabay </a:t>
            </a:r>
            <a:endParaRPr lang="sv-fi" sz="800" dirty="0"/>
          </a:p>
        </p:txBody>
      </p:sp>
      <p:pic>
        <p:nvPicPr>
          <p:cNvPr id="2052" name="Picture 4" descr="Vesivoimala, Voimalaitos, Vesivoimaa">
            <a:extLst>
              <a:ext uri="{FF2B5EF4-FFF2-40B4-BE49-F238E27FC236}">
                <a16:creationId xmlns:a16="http://schemas.microsoft.com/office/drawing/2014/main" id="{A5A854B6-6261-6A0D-E5EA-59907856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27" y="2445003"/>
            <a:ext cx="3238411" cy="21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5E3020A-CCD8-DD43-5EDE-944457A93FD8}"/>
              </a:ext>
            </a:extLst>
          </p:cNvPr>
          <p:cNvSpPr txBox="1"/>
          <p:nvPr/>
        </p:nvSpPr>
        <p:spPr>
          <a:xfrm>
            <a:off x="8757328" y="4264391"/>
            <a:ext cx="3129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10"/>
              </a:rPr>
              <a:t>Vesivoimala Voimalaitos Vesivoimaa - Ilmainen valokuva Pixabayssa - Pixabay </a:t>
            </a:r>
            <a:endParaRPr lang="sv-fi" sz="800" dirty="0"/>
          </a:p>
        </p:txBody>
      </p:sp>
      <p:pic>
        <p:nvPicPr>
          <p:cNvPr id="2054" name="Picture 6" descr="Aurinkosähköjärjestelmä, Aurinko">
            <a:extLst>
              <a:ext uri="{FF2B5EF4-FFF2-40B4-BE49-F238E27FC236}">
                <a16:creationId xmlns:a16="http://schemas.microsoft.com/office/drawing/2014/main" id="{4071BF4C-3BEF-1F37-D8DD-6C5764EE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27" y="4642822"/>
            <a:ext cx="3238411" cy="20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C66CBEF-7B2D-152C-6B46-EEB2C4E477BD}"/>
              </a:ext>
            </a:extLst>
          </p:cNvPr>
          <p:cNvSpPr txBox="1"/>
          <p:nvPr/>
        </p:nvSpPr>
        <p:spPr>
          <a:xfrm>
            <a:off x="8757327" y="6379003"/>
            <a:ext cx="3453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12"/>
              </a:rPr>
              <a:t>Aurinkosähköjärjestelmä Aurinko - Ilmainen valokuva Pixabayssa 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4025650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851C4-475F-41E2-C7D2-EB1A2729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Ansvarsfullhet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4ED2B-1C55-ABFF-AD2E-56FBA035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25625"/>
            <a:ext cx="9839498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sv-fi" b="0" i="0" u="sng" baseline="0"/>
              <a:t>Alla har</a:t>
            </a:r>
            <a:r>
              <a:rPr lang="sv-fi" b="0" i="0" u="none" baseline="0"/>
              <a:t> ansvar för att handla rätt.</a:t>
            </a:r>
          </a:p>
          <a:p>
            <a:pPr marL="0" indent="0" algn="l" rtl="0">
              <a:buNone/>
            </a:pPr>
            <a:r>
              <a:rPr lang="sv-fi" b="0" i="0" u="sng" baseline="0"/>
              <a:t>Företaget eller organisationen</a:t>
            </a:r>
            <a:r>
              <a:rPr lang="sv-fi" b="0" i="0" u="none" baseline="0"/>
              <a:t> (t.ex. skolan, föreningen,...) har ansvar för sina egna konsekvenser för andra människor, miljön och samhället. Ett ansvarsfullt företag respekterar de mänskliga rättigheterna och vill handla miljövänligt.</a:t>
            </a:r>
          </a:p>
          <a:p>
            <a:pPr marL="0" indent="0" algn="l" rtl="0">
              <a:buNone/>
            </a:pPr>
            <a:r>
              <a:rPr lang="sv-fi" b="0" i="0" u="sng" baseline="0"/>
              <a:t>En ansvarsfull konsument</a:t>
            </a:r>
            <a:r>
              <a:rPr lang="sv-fi" b="0" i="0" u="none" baseline="0"/>
              <a:t> funderar på konsekvenserna för miljön, när hen beslutar vad hen ska köpa. </a:t>
            </a:r>
          </a:p>
        </p:txBody>
      </p:sp>
    </p:spTree>
    <p:extLst>
      <p:ext uri="{BB962C8B-B14F-4D97-AF65-F5344CB8AC3E}">
        <p14:creationId xmlns:p14="http://schemas.microsoft.com/office/powerpoint/2010/main" val="326999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C97AB7D-B680-224C-D7B6-B69077411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6181" y="2382608"/>
            <a:ext cx="5066145" cy="35478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 rtl="0"/>
            <a:r>
              <a:rPr lang="sv-fi" sz="2200" b="0" i="0" u="none" baseline="0"/>
              <a:t>Naturen finns runt omkring människan:</a:t>
            </a:r>
          </a:p>
          <a:p>
            <a:pPr marL="0" indent="0" algn="l" rtl="0">
              <a:buNone/>
            </a:pPr>
            <a:endParaRPr lang="sv-fi" sz="2200" dirty="0"/>
          </a:p>
          <a:p>
            <a:pPr algn="l" rtl="0"/>
            <a:r>
              <a:rPr lang="sv-fi" sz="2200" b="0" i="0" u="none" baseline="0"/>
              <a:t>Skogar, växter, djur, bakterier</a:t>
            </a:r>
            <a:endParaRPr lang="sv-fi" sz="2200" dirty="0"/>
          </a:p>
          <a:p>
            <a:endParaRPr lang="sv-fi" sz="2200" dirty="0"/>
          </a:p>
          <a:p>
            <a:pPr algn="l" rtl="0"/>
            <a:r>
              <a:rPr lang="sv-fi" sz="2200" b="0" i="0" u="none" baseline="0"/>
              <a:t>Vatten, luft, land, sten</a:t>
            </a:r>
            <a:endParaRPr lang="sv-fi" sz="2200" dirty="0"/>
          </a:p>
          <a:p>
            <a:endParaRPr lang="sv-fi" sz="2200" dirty="0"/>
          </a:p>
          <a:p>
            <a:pPr marL="0" indent="0" algn="l" rtl="0">
              <a:buNone/>
            </a:pPr>
            <a:r>
              <a:rPr lang="sv-fi" sz="2200" b="0" i="0" u="none" baseline="0"/>
              <a:t>Naturenlig, ekologisk, förkortning eko: </a:t>
            </a:r>
            <a:br>
              <a:rPr lang="sv-fi" sz="2200"/>
            </a:br>
            <a:r>
              <a:rPr lang="sv-fi" sz="2200" b="0" i="0" u="none" baseline="0">
                <a:effectLst/>
              </a:rPr>
              <a:t>naturenlighet, sparar naturen, </a:t>
            </a:r>
            <a:br>
              <a:rPr lang="sv-fi" sz="2200">
                <a:effectLst/>
              </a:rPr>
            </a:br>
            <a:r>
              <a:rPr lang="sv-fi" sz="2200" b="0" i="0" u="none" baseline="0">
                <a:effectLst/>
              </a:rPr>
              <a:t>förstör inte naturen</a:t>
            </a:r>
            <a:endParaRPr lang="sv-fi" sz="2200" dirty="0"/>
          </a:p>
        </p:txBody>
      </p:sp>
      <p:pic>
        <p:nvPicPr>
          <p:cNvPr id="8" name="Sisällön paikkamerkki 7" descr="Kuva, joka sisältää kohteen piirros, kuvitus, luonnos, Animoidut lastenohjelmat&#10;&#10;Kuvaus luotu automaattisesti">
            <a:extLst>
              <a:ext uri="{FF2B5EF4-FFF2-40B4-BE49-F238E27FC236}">
                <a16:creationId xmlns:a16="http://schemas.microsoft.com/office/drawing/2014/main" id="{88BFA82A-7AEE-C2A1-7A7F-F6A01F9BD0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326" y="2024517"/>
            <a:ext cx="3799604" cy="3811740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D21295A3-3DBC-E157-F9AD-1D66FBA6D658}"/>
              </a:ext>
            </a:extLst>
          </p:cNvPr>
          <p:cNvSpPr txBox="1">
            <a:spLocks/>
          </p:cNvSpPr>
          <p:nvPr/>
        </p:nvSpPr>
        <p:spPr>
          <a:xfrm>
            <a:off x="1316182" y="698954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Naturens mångfald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CDE25-47A6-A1A1-4BE4-D4D78321175D}"/>
              </a:ext>
            </a:extLst>
          </p:cNvPr>
          <p:cNvSpPr txBox="1"/>
          <p:nvPr/>
        </p:nvSpPr>
        <p:spPr>
          <a:xfrm>
            <a:off x="10320664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3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1672495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68265" y="2481468"/>
            <a:ext cx="6894576" cy="382219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l" rtl="0">
              <a:buNone/>
            </a:pPr>
            <a:r>
              <a:rPr lang="sv-fi" sz="2200" b="1" i="0" u="none" baseline="0" dirty="0"/>
              <a:t>Mångfald</a:t>
            </a:r>
            <a:r>
              <a:rPr lang="sv-fi" sz="2200" b="0" i="0" u="none" baseline="0" dirty="0"/>
              <a:t>	</a:t>
            </a:r>
            <a:r>
              <a:rPr lang="sv-fi" sz="2200" b="1" i="0" u="none" baseline="0" dirty="0"/>
              <a:t>=</a:t>
            </a:r>
            <a:r>
              <a:rPr lang="sv-fi" sz="2200" b="0" i="0" u="none" baseline="0" dirty="0"/>
              <a:t>	Olikhet</a:t>
            </a:r>
            <a:br>
              <a:rPr lang="sv-fi" sz="2200" dirty="0"/>
            </a:br>
            <a:br>
              <a:rPr lang="sv-fi" sz="2200" dirty="0"/>
            </a:br>
            <a:r>
              <a:rPr lang="sv-fi" sz="2200" b="0" i="0" u="none" baseline="0" dirty="0"/>
              <a:t>Det att det finns många olika växter och djur i naturen. </a:t>
            </a:r>
            <a:br>
              <a:rPr lang="sv-fi" sz="2200" dirty="0"/>
            </a:br>
            <a:endParaRPr lang="sv-fi" sz="2200" dirty="0"/>
          </a:p>
          <a:p>
            <a:pPr algn="l" rtl="0"/>
            <a:r>
              <a:rPr lang="sv-fi" sz="2200" b="0" i="0" u="none" baseline="0" dirty="0"/>
              <a:t>Naturens mångfald ska skydda för att man ska kunna säkerställa livet på jordklotet.</a:t>
            </a:r>
          </a:p>
          <a:p>
            <a:pPr algn="l" rtl="0"/>
            <a:r>
              <a:rPr lang="sv-fi" sz="2200" b="0" i="0" u="none" baseline="0" dirty="0"/>
              <a:t>Skydd behövs för många organismer och livsmiljöer är hotade på grund av människors skadliga verksamhet. </a:t>
            </a:r>
          </a:p>
          <a:p>
            <a:pPr algn="l" rtl="0"/>
            <a:r>
              <a:rPr lang="sv-fi" sz="2200" b="0" i="0" u="none" baseline="0" dirty="0"/>
              <a:t>Naturens mångfald tryggas när man fredar naturskydds-områden, skyddar växter och djur. På </a:t>
            </a:r>
            <a:r>
              <a:rPr lang="sv-fi" sz="2200" b="0" i="0" u="none" baseline="0" dirty="0" err="1"/>
              <a:t>naturskyddsområ-dena</a:t>
            </a:r>
            <a:r>
              <a:rPr lang="sv-fi" sz="2200" b="0" i="0" u="none" baseline="0" dirty="0"/>
              <a:t> kan det till exempel finnas skog, mossar, hav och sjöar. I dem lever djur av många olika slag.</a:t>
            </a:r>
          </a:p>
          <a:p>
            <a:endParaRPr lang="sv-fi" sz="220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8FADA115-56FE-64E2-2306-34198B4F48E1}"/>
              </a:ext>
            </a:extLst>
          </p:cNvPr>
          <p:cNvSpPr txBox="1">
            <a:spLocks/>
          </p:cNvSpPr>
          <p:nvPr/>
        </p:nvSpPr>
        <p:spPr>
          <a:xfrm>
            <a:off x="4568265" y="554340"/>
            <a:ext cx="5044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Naturens mångfald </a:t>
            </a:r>
          </a:p>
        </p:txBody>
      </p:sp>
    </p:spTree>
    <p:extLst>
      <p:ext uri="{BB962C8B-B14F-4D97-AF65-F5344CB8AC3E}">
        <p14:creationId xmlns:p14="http://schemas.microsoft.com/office/powerpoint/2010/main" val="135955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AB188-F0AB-F71A-0936-D02F32A6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I skogen finns det många olika slags träd.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6D8C4E-2576-C9DD-B845-6A9663940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911" y="6506772"/>
            <a:ext cx="4442089" cy="351228"/>
          </a:xfrm>
        </p:spPr>
        <p:txBody>
          <a:bodyPr>
            <a:normAutofit fontScale="85000" lnSpcReduction="10000"/>
          </a:bodyPr>
          <a:lstStyle/>
          <a:p>
            <a:pPr marL="0" indent="0" algn="l" rtl="0">
              <a:buNone/>
            </a:pPr>
            <a:r>
              <a:rPr lang="sv-fi" sz="1800" b="0" i="0" u="none" baseline="0"/>
              <a:t>Källa: https://papunet.net/kuva/tietoa/metsan_puut </a:t>
            </a:r>
          </a:p>
        </p:txBody>
      </p:sp>
      <p:pic>
        <p:nvPicPr>
          <p:cNvPr id="6" name="Kuva 5" descr="Kuva, joka sisältää kohteen teksti, joulukuusi&#10;&#10;Kuvaus luotu automaattisesti">
            <a:extLst>
              <a:ext uri="{FF2B5EF4-FFF2-40B4-BE49-F238E27FC236}">
                <a16:creationId xmlns:a16="http://schemas.microsoft.com/office/drawing/2014/main" id="{8F41D84A-8D51-65B0-F19A-639578A3C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4" y="1690688"/>
            <a:ext cx="10142992" cy="4164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36384-3EA5-4EE4-983F-13B2087C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15" y="4011478"/>
            <a:ext cx="1237085" cy="123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0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056D43AA-ACDE-E147-2878-95D02193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Vilka träd ser du på bilderna?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30079-69A4-8E2D-9288-4D79BD3B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34" y="2484581"/>
            <a:ext cx="1958049" cy="27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0D9A30-F7F3-C0A4-9FF3-90AAF73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109" y="2484581"/>
            <a:ext cx="1770344" cy="2843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496F1-7317-4CFA-F866-F119E41A7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304" y="2431786"/>
            <a:ext cx="1788419" cy="2843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802CC9-2B03-D3C5-418A-26254EBF5734}"/>
              </a:ext>
            </a:extLst>
          </p:cNvPr>
          <p:cNvSpPr txBox="1"/>
          <p:nvPr/>
        </p:nvSpPr>
        <p:spPr>
          <a:xfrm>
            <a:off x="10320664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5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2747180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B209D46-6C76-99C4-7681-2F14C4D5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672" y="5789403"/>
            <a:ext cx="490822" cy="527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6DC0E-33F5-3AAA-C152-EFB20ECE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naturens mångfald betyder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C5796-2C2F-B619-5FCB-C40DA7D5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84" y="2024517"/>
            <a:ext cx="1167534" cy="305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0CDA7-CE43-A2FB-0D2B-AE1E87C32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254" y="3252085"/>
            <a:ext cx="511853" cy="118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0A6DC5-C28B-66A6-7DD9-85B2CE435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697" y="3331052"/>
            <a:ext cx="474117" cy="107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7A1C4-4DF1-F583-8B5D-9F2B1282F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808" y="2077145"/>
            <a:ext cx="678001" cy="67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25024-360F-09F1-747D-858934AA8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33123" y="1029909"/>
            <a:ext cx="1474336" cy="1411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6B399-7B1C-90F0-C5A7-9EE15818B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6835" flipV="1">
            <a:off x="8760975" y="4282134"/>
            <a:ext cx="519242" cy="727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3F4EF-C94B-67A5-9B9D-2CF2FA31F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83179" flipH="1" flipV="1">
            <a:off x="9321816" y="1564154"/>
            <a:ext cx="410204" cy="575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256DB7-D324-084B-032C-E8C825046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628343" flipV="1">
            <a:off x="9275144" y="2693077"/>
            <a:ext cx="412470" cy="578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D8526-0EBF-2B49-A4E2-E6EDE92BD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97389" flipH="1">
            <a:off x="7941649" y="1700638"/>
            <a:ext cx="747701" cy="104811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E272C498-3A68-D4C4-737E-7CB721C06199}"/>
              </a:ext>
            </a:extLst>
          </p:cNvPr>
          <p:cNvSpPr txBox="1">
            <a:spLocks/>
          </p:cNvSpPr>
          <p:nvPr/>
        </p:nvSpPr>
        <p:spPr>
          <a:xfrm>
            <a:off x="1334790" y="2684212"/>
            <a:ext cx="4695274" cy="3696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b="0" i="0" u="none" baseline="0"/>
              <a:t>Varje växt- och djurart har en egen uppgift i naturen. Alla har de en egen plats i näringskedjan.</a:t>
            </a:r>
          </a:p>
          <a:p>
            <a:endParaRPr lang="sv-fi" dirty="0"/>
          </a:p>
          <a:p>
            <a:pPr algn="l" rtl="0"/>
            <a:r>
              <a:rPr lang="sv-fi" b="0" i="0" u="none" baseline="0"/>
              <a:t>En natur som mår bra producerar mat åt oss.</a:t>
            </a:r>
          </a:p>
          <a:p>
            <a:endParaRPr lang="sv-fi" dirty="0"/>
          </a:p>
          <a:p>
            <a:pPr algn="l" rtl="0"/>
            <a:r>
              <a:rPr lang="sv-fi" b="0" i="0" u="none" baseline="0"/>
              <a:t>Människan mår bra i naturen. Om en människa är 15 min. i skogen gör det gott åt henne.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AE7A9-0C9B-EC35-553C-68A8A0550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45325" flipV="1">
            <a:off x="9404770" y="2053286"/>
            <a:ext cx="751186" cy="1053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4EF24-08E3-1BC7-F274-02C0A63D3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6648" y="2012636"/>
            <a:ext cx="1571227" cy="419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61ABBF-C24C-2D93-BE81-53D7ADF85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3231" y="999755"/>
            <a:ext cx="761699" cy="761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985486-7247-21C8-A3F1-AB76EFC1F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5271" y="1289275"/>
            <a:ext cx="430016" cy="315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89A98E-91C8-4A36-2461-0A8DE7813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27084" flipV="1">
            <a:off x="5494859" y="1609709"/>
            <a:ext cx="520024" cy="728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5B3846-5B80-2D32-7D36-708162C48D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5572" y="1378059"/>
            <a:ext cx="326857" cy="4263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2436D4-ACA2-E82D-4AA3-20D195577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85478" flipH="1" flipV="1">
            <a:off x="6911166" y="1678450"/>
            <a:ext cx="250525" cy="351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347C45-6FE6-7BF3-C673-EF0C23333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95336" flipH="1" flipV="1">
            <a:off x="6243708" y="1701488"/>
            <a:ext cx="370884" cy="2483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1404E2-7496-984C-9E4C-A703D0A92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32621" flipH="1" flipV="1">
            <a:off x="8130390" y="73226"/>
            <a:ext cx="708705" cy="24905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03ACC8-20A9-5CD4-6215-73FE3767E4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0334" y="5541965"/>
            <a:ext cx="700057" cy="700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E9DAE7-8D0A-97B0-76B0-650B7DA4F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33016" flipH="1" flipV="1">
            <a:off x="10979991" y="1638707"/>
            <a:ext cx="250525" cy="351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D1D5AC-12C0-6FEB-E669-F012623C0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97905" flipV="1">
            <a:off x="9806221" y="4571765"/>
            <a:ext cx="751186" cy="1053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9BC15D-8B68-3826-4D27-AD95868D82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9545" y="6138491"/>
            <a:ext cx="127246" cy="1035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3A819F-2C6F-8FA2-89C8-41A44FF63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64710" flipV="1">
            <a:off x="8982670" y="5849394"/>
            <a:ext cx="412470" cy="5781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9F57A5-0769-7E8A-89A6-505CEA6FB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68459" flipV="1">
            <a:off x="8289070" y="5978344"/>
            <a:ext cx="265002" cy="3714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3CC1B6-2FCE-426E-F879-81CACFC2F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668" y="4882892"/>
            <a:ext cx="204649" cy="2046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E57BEA-F1A4-97B1-3F97-28AE1108B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71154" flipV="1">
            <a:off x="9360335" y="2262590"/>
            <a:ext cx="142272" cy="1994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726095-C15D-3543-48E4-39A0A04AC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6653607" y="2484336"/>
            <a:ext cx="708705" cy="2398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90D840-13B9-0FAD-21D2-6FD81EBD6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71753" flipV="1">
            <a:off x="7308586" y="6013408"/>
            <a:ext cx="469244" cy="6577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5A3476-2552-2E16-BE43-D13BF686D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75633" flipV="1">
            <a:off x="10171730" y="2430378"/>
            <a:ext cx="633172" cy="33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479372-9296-594F-1830-AA20F3E8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sv-fi" sz="3600" b="0" i="0" u="none" baseline="0"/>
              <a:t>Insekterna hjälper till att odla nya växter</a:t>
            </a:r>
          </a:p>
        </p:txBody>
      </p:sp>
      <p:pic>
        <p:nvPicPr>
          <p:cNvPr id="5" name="Sisällön paikkamerkki 4" descr="Kuva, joka sisältää kohteen selkärangaton, hyönteinen, mehiläinen, kukka&#10;&#10;Kuvaus luotu automaattisesti">
            <a:extLst>
              <a:ext uri="{FF2B5EF4-FFF2-40B4-BE49-F238E27FC236}">
                <a16:creationId xmlns:a16="http://schemas.microsoft.com/office/drawing/2014/main" id="{1B1302EB-2D07-0918-3312-CDA745149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9" y="2218414"/>
            <a:ext cx="7313572" cy="3799839"/>
          </a:xfrm>
        </p:spPr>
      </p:pic>
    </p:spTree>
    <p:extLst>
      <p:ext uri="{BB962C8B-B14F-4D97-AF65-F5344CB8AC3E}">
        <p14:creationId xmlns:p14="http://schemas.microsoft.com/office/powerpoint/2010/main" val="4125328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9451A7-E9A5-54E6-CC2A-43A3CEB8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En ny växt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7EBC794-E0CB-2EC1-0D3B-6CE2A2D1B94D}"/>
              </a:ext>
            </a:extLst>
          </p:cNvPr>
          <p:cNvSpPr txBox="1"/>
          <p:nvPr/>
        </p:nvSpPr>
        <p:spPr>
          <a:xfrm>
            <a:off x="1133475" y="6267450"/>
            <a:ext cx="5295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sv-fi" b="0" i="0" u="none" baseline="0"/>
              <a:t>Källa: </a:t>
            </a:r>
            <a:r>
              <a:rPr lang="sv-fi" b="0" i="0" u="none" baseline="0">
                <a:hlinkClick r:id="rId2"/>
              </a:rPr>
              <a:t>https://papunet.net/kuva/luonnontietoa/kukat</a:t>
            </a:r>
            <a:r>
              <a:rPr lang="sv-fi" b="0" i="0" u="none" baseline="0"/>
              <a:t> </a:t>
            </a:r>
            <a:endParaRPr lang="sv-fi" dirty="0"/>
          </a:p>
          <a:p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828EF-97B1-0ECD-C448-65D1D683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89" y="2550319"/>
            <a:ext cx="1428750" cy="1428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F2B0F-8B79-64DE-301C-03CC7D1D3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749" y="3024476"/>
            <a:ext cx="809048" cy="80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BF5D73-7202-6B3C-D828-DDCEAB3F6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797" y="2550319"/>
            <a:ext cx="142875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EE080-2854-23BA-EE05-E7DFBA972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043" y="2550319"/>
            <a:ext cx="1428750" cy="1428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9E0E80-D8F9-6843-433D-5DC955DADDB2}"/>
              </a:ext>
            </a:extLst>
          </p:cNvPr>
          <p:cNvSpPr txBox="1"/>
          <p:nvPr/>
        </p:nvSpPr>
        <p:spPr>
          <a:xfrm>
            <a:off x="1496291" y="4130060"/>
            <a:ext cx="862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/>
              <a:t>I marken gror ett frö och växer till en ny växt.					</a:t>
            </a:r>
          </a:p>
        </p:txBody>
      </p:sp>
    </p:spTree>
    <p:extLst>
      <p:ext uri="{BB962C8B-B14F-4D97-AF65-F5344CB8AC3E}">
        <p14:creationId xmlns:p14="http://schemas.microsoft.com/office/powerpoint/2010/main" val="209637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A0272-EFFB-5D58-6EF7-E017A838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Hållbar utveckling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73ACB-417D-EBCC-A2E9-575F96065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557419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C41C2B6-F614-4F29-F901-98CA45E3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58" y="986618"/>
            <a:ext cx="5518427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rtl="0"/>
            <a:br>
              <a:rPr lang="sv-fi" dirty="0"/>
            </a:br>
            <a:br>
              <a:rPr lang="sv-fi" dirty="0"/>
            </a:br>
            <a:r>
              <a:rPr lang="sv-fi" b="0" i="0" u="none" baseline="0" dirty="0"/>
              <a:t>Surrande insekter räddar världen</a:t>
            </a:r>
            <a:endParaRPr lang="sv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286AA5E-208D-4B0F-9615-E8A7827C9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4781212"/>
            <a:ext cx="4243589" cy="13810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>
              <a:buNone/>
            </a:pPr>
            <a:r>
              <a:rPr lang="sv-fi" sz="2200" b="0" i="0" u="none" baseline="0">
                <a:hlinkClick r:id="rId2"/>
              </a:rPr>
              <a:t>https://areena.yle.fi/1-50455528</a:t>
            </a:r>
            <a:endParaRPr lang="sv-fi" sz="2200" dirty="0"/>
          </a:p>
          <a:p>
            <a:pPr marL="0" indent="0" algn="l" rtl="0">
              <a:buNone/>
            </a:pPr>
            <a:endParaRPr lang="sv-fi" sz="2200" dirty="0"/>
          </a:p>
          <a:p>
            <a:pPr marL="0" algn="l" rtl="0"/>
            <a:endParaRPr lang="sv-fi" sz="2200" dirty="0"/>
          </a:p>
        </p:txBody>
      </p:sp>
      <p:pic>
        <p:nvPicPr>
          <p:cNvPr id="8" name="Sisällön paikkamerkki 7" descr="Kuva, joka sisältää kohteen kukka, kasvi, hyönteinen, selkärangaton&#10;&#10;Kuvaus luotu automaattisesti">
            <a:extLst>
              <a:ext uri="{FF2B5EF4-FFF2-40B4-BE49-F238E27FC236}">
                <a16:creationId xmlns:a16="http://schemas.microsoft.com/office/drawing/2014/main" id="{352B91E8-20BD-27D9-2974-935EF496B4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4857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6761D9-89F4-4ADC-AD0A-513D209B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4683526" cy="1785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sv-fi" b="0" i="0" u="none" baseline="0"/>
              <a:t>Förlust av biologisk mångfald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A37B49-070D-4171-AD05-C2D9ED4F7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338" y="2679590"/>
            <a:ext cx="4421363" cy="35291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 dirty="0"/>
              <a:t>Djur- och växtarter försvinner från naturen. Det beror på människans verksamhet.</a:t>
            </a:r>
            <a:br>
              <a:rPr lang="sv-fi" sz="2400" dirty="0"/>
            </a:br>
            <a:endParaRPr lang="sv-fi" sz="2400" dirty="0"/>
          </a:p>
          <a:p>
            <a:pPr marL="0" indent="0" algn="l" rtl="0">
              <a:buNone/>
            </a:pPr>
            <a:r>
              <a:rPr lang="sv-fi" sz="2400" b="0" i="0" u="none" baseline="0" dirty="0"/>
              <a:t>Många djur- och växtarter är </a:t>
            </a:r>
            <a:r>
              <a:rPr lang="sv-fi" sz="2400" b="1" i="0" u="none" baseline="0" dirty="0"/>
              <a:t>utrotningshotade, </a:t>
            </a:r>
            <a:r>
              <a:rPr lang="sv-fi" sz="2400" b="0" i="0" u="none" baseline="0" dirty="0"/>
              <a:t>det vill säga de hotas av att försvinna.</a:t>
            </a:r>
          </a:p>
        </p:txBody>
      </p:sp>
      <p:pic>
        <p:nvPicPr>
          <p:cNvPr id="8" name="Sisällön paikkamerkki 7" descr="Kuva, joka sisältää kohteen piha-, kasvi, taivas, pilvi&#10;&#10;Kuvaus luotu automaattisesti">
            <a:extLst>
              <a:ext uri="{FF2B5EF4-FFF2-40B4-BE49-F238E27FC236}">
                <a16:creationId xmlns:a16="http://schemas.microsoft.com/office/drawing/2014/main" id="{D94B2B69-93A0-1220-C126-AB33388D3F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217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17C2A2-5E12-47F0-9C45-3F1B9E43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Mängden vilda djur har minskat. </a:t>
            </a:r>
          </a:p>
        </p:txBody>
      </p:sp>
      <p:pic>
        <p:nvPicPr>
          <p:cNvPr id="6" name="Sisällön paikkamerkki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64F7892-55D3-46FA-9904-EF0C0FDBE8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2" y="1690688"/>
            <a:ext cx="8260068" cy="4444606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A09751-4E81-4734-B780-5EA5D67A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4059" y="2138221"/>
            <a:ext cx="3258414" cy="33824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En del av vilddjuren, alltså de som lever i naturen har dött ut. Det betyder att den djurarten inte längre finns.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22C5FBB-CAFB-4956-A0A7-B88E6F819684}"/>
              </a:ext>
            </a:extLst>
          </p:cNvPr>
          <p:cNvSpPr txBox="1"/>
          <p:nvPr/>
        </p:nvSpPr>
        <p:spPr>
          <a:xfrm>
            <a:off x="1066800" y="6176963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sv-fi" b="0" i="0" u="none" baseline="0"/>
              <a:t>Källa: </a:t>
            </a:r>
            <a:r>
              <a:rPr lang="sv-fi" b="0" i="0" u="none" baseline="0">
                <a:hlinkClick r:id="rId3"/>
              </a:rPr>
              <a:t>https://wwf.fi/uhat/living-planet-raportti-2018/</a:t>
            </a:r>
            <a:r>
              <a:rPr lang="sv-fi" b="0" i="0" u="none" baseline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9068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4BA7C-94C5-48ED-A66E-6F5A8C25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 dirty="0"/>
              <a:t>Vilddjuren försvinner</a:t>
            </a:r>
          </a:p>
        </p:txBody>
      </p:sp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8E3477-C296-4D17-9C2C-943DF83238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490783"/>
            <a:ext cx="8175907" cy="4603973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D92BEC9-74B4-47BE-8D9F-D98BCCC0AAAB}"/>
              </a:ext>
            </a:extLst>
          </p:cNvPr>
          <p:cNvSpPr txBox="1"/>
          <p:nvPr/>
        </p:nvSpPr>
        <p:spPr>
          <a:xfrm>
            <a:off x="1285875" y="6308209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sv-fi" b="0" i="0" u="none" baseline="0"/>
              <a:t>Källa: </a:t>
            </a:r>
            <a:r>
              <a:rPr lang="sv-fi" b="0" i="0" u="none" baseline="0">
                <a:hlinkClick r:id="rId3"/>
              </a:rPr>
              <a:t>https://wwf.fi/uhat/living-planet-raportti-2018/</a:t>
            </a:r>
            <a:r>
              <a:rPr lang="sv-fi" b="0" i="0" u="none" baseline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2144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29719" y="2008896"/>
            <a:ext cx="4818888" cy="35478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l" rtl="0"/>
            <a:r>
              <a:rPr lang="sv-fi" sz="2200" b="0" i="0" u="none" baseline="0" dirty="0"/>
              <a:t>I Finland finns det många sjöar</a:t>
            </a:r>
            <a:endParaRPr lang="sv-fi" sz="2200" dirty="0"/>
          </a:p>
          <a:p>
            <a:pPr algn="l" rtl="0"/>
            <a:r>
              <a:rPr lang="sv-fi" sz="2200" b="0" i="0" u="none" baseline="0" dirty="0"/>
              <a:t>Omkring 168 000 sjöar </a:t>
            </a:r>
          </a:p>
          <a:p>
            <a:pPr algn="l" rtl="0"/>
            <a:r>
              <a:rPr lang="sv-fi" sz="2200" b="0" i="0" u="none" baseline="0" dirty="0"/>
              <a:t>I sjöarna finns det mycket fisk som man får mat av.</a:t>
            </a:r>
          </a:p>
          <a:p>
            <a:pPr algn="l" rtl="0"/>
            <a:r>
              <a:rPr lang="sv-fi" sz="2200" b="0" i="0" u="none" baseline="0" dirty="0"/>
              <a:t>Sjöarna och älvarna förorenas om vi inte för avfall i avfallskärlen och leder avfallsvatten till reningsverket.</a:t>
            </a:r>
          </a:p>
          <a:p>
            <a:pPr marL="0" indent="0" algn="l" rtl="0">
              <a:buNone/>
            </a:pPr>
            <a:endParaRPr lang="sv-fi" sz="2200" dirty="0"/>
          </a:p>
          <a:p>
            <a:pPr marL="0" indent="0" algn="l" rtl="0">
              <a:buNone/>
            </a:pPr>
            <a:r>
              <a:rPr lang="sv-fi" sz="1000" b="0" i="0" u="none" baseline="0" dirty="0"/>
              <a:t>Källa: </a:t>
            </a:r>
            <a:br>
              <a:rPr lang="sv-fi" sz="1000" dirty="0"/>
            </a:br>
            <a:r>
              <a:rPr lang="sv-fi" sz="1000" b="0" i="0" u="none" baseline="0" dirty="0">
                <a:hlinkClick r:id="rId2"/>
              </a:rPr>
              <a:t>https://www.maanmittauslaitos.fi/ajankohtaista/suomi-57-000-168-000-jarven-maa</a:t>
            </a:r>
            <a:r>
              <a:rPr lang="sv-fi" sz="1000" b="0" i="0" u="none" baseline="0" dirty="0"/>
              <a:t>  </a:t>
            </a:r>
          </a:p>
        </p:txBody>
      </p:sp>
      <p:pic>
        <p:nvPicPr>
          <p:cNvPr id="11" name="Sisällön paikkamerkki 10" descr="Kuva, joka sisältää kohteen vesi, järvi, kartta, maisema&#10;&#10;Kuvaus luotu automaattisesti">
            <a:extLst>
              <a:ext uri="{FF2B5EF4-FFF2-40B4-BE49-F238E27FC236}">
                <a16:creationId xmlns:a16="http://schemas.microsoft.com/office/drawing/2014/main" id="{1E414AD8-1797-1C8B-18EE-48D2178FA3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719885"/>
            <a:ext cx="5458968" cy="5418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85BDA-1A2D-6D5E-B06A-9E37A1EFCEA4}"/>
              </a:ext>
            </a:extLst>
          </p:cNvPr>
          <p:cNvSpPr txBox="1"/>
          <p:nvPr/>
        </p:nvSpPr>
        <p:spPr>
          <a:xfrm>
            <a:off x="10320664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Bild: </a:t>
            </a:r>
            <a:r>
              <a:rPr lang="sv-fi" sz="1000" b="0" i="0" u="none" baseline="0">
                <a:hlinkClick r:id="rId4"/>
              </a:rPr>
              <a:t>Papunets bildbank</a:t>
            </a:r>
            <a:endParaRPr lang="sv-fi" sz="1000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C41730C-6825-E6F0-4710-B1FF1F4ED0F8}"/>
              </a:ext>
            </a:extLst>
          </p:cNvPr>
          <p:cNvSpPr txBox="1">
            <a:spLocks/>
          </p:cNvSpPr>
          <p:nvPr/>
        </p:nvSpPr>
        <p:spPr>
          <a:xfrm>
            <a:off x="1316182" y="365125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Sjöar och älvar</a:t>
            </a:r>
          </a:p>
        </p:txBody>
      </p:sp>
    </p:spTree>
    <p:extLst>
      <p:ext uri="{BB962C8B-B14F-4D97-AF65-F5344CB8AC3E}">
        <p14:creationId xmlns:p14="http://schemas.microsoft.com/office/powerpoint/2010/main" val="2911540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 dirty="0"/>
              <a:t>Hav och sjöar övergöds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2286801"/>
            <a:ext cx="5181600" cy="374028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sv-fi" b="1" i="0" u="none" baseline="0" dirty="0"/>
              <a:t>Övergödning</a:t>
            </a:r>
            <a:r>
              <a:rPr lang="sv-fi" b="0" i="0" u="none" baseline="0" dirty="0"/>
              <a:t>: det betyder till exempel att det växer för mycket växter i havet och sjön. </a:t>
            </a:r>
          </a:p>
          <a:p>
            <a:pPr algn="l" rtl="0"/>
            <a:r>
              <a:rPr lang="sv-fi" b="0" i="0" u="none" baseline="0" dirty="0"/>
              <a:t>På havs- och sjöbottnen har det då kommit områden som saknar syre.</a:t>
            </a:r>
          </a:p>
          <a:p>
            <a:pPr algn="l" rtl="0"/>
            <a:r>
              <a:rPr lang="sv-fi" b="0" i="0" u="none" baseline="0" dirty="0"/>
              <a:t>Det växer mera alger och till exempel blågrönalg är giftig för människor.</a:t>
            </a:r>
          </a:p>
          <a:p>
            <a:pPr marL="0" indent="0" algn="l" rtl="0">
              <a:buNone/>
            </a:pP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396652"/>
            <a:ext cx="5581714" cy="3357601"/>
          </a:xfrm>
        </p:spPr>
      </p:pic>
    </p:spTree>
    <p:extLst>
      <p:ext uri="{BB962C8B-B14F-4D97-AF65-F5344CB8AC3E}">
        <p14:creationId xmlns:p14="http://schemas.microsoft.com/office/powerpoint/2010/main" val="1237873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Övergödning förorsakas av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781092"/>
            <a:ext cx="5181600" cy="4832143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sv-fi" b="0" i="0" u="none" baseline="0"/>
              <a:t>Gödsel och andra utsläpp från jordbruket som hamnar i vattendrag.</a:t>
            </a:r>
          </a:p>
          <a:p>
            <a:pPr algn="l" rtl="0"/>
            <a:r>
              <a:rPr lang="sv-fi" b="0" i="0" u="none" baseline="0"/>
              <a:t>Avfallsvatten från industrin.</a:t>
            </a:r>
          </a:p>
          <a:p>
            <a:pPr algn="l" rtl="0"/>
            <a:r>
              <a:rPr lang="sv-fi" b="0" i="0" u="none" baseline="0"/>
              <a:t>Fiskodlingsanläggningar.</a:t>
            </a:r>
          </a:p>
          <a:p>
            <a:pPr algn="l" rtl="0"/>
            <a:r>
              <a:rPr lang="sv-fi" b="0" i="0" u="none" baseline="0"/>
              <a:t>Vattentrafiken, när fartygens propellrar blandar vattnets botten och får näring från bottnen att cirkulera i vattnet. </a:t>
            </a:r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r>
              <a:rPr lang="sv-fi" sz="1900" b="0" i="0" u="none" baseline="0"/>
              <a:t>Källa: </a:t>
            </a:r>
            <a:r>
              <a:rPr lang="sv-fi" sz="1900" b="0" i="0" u="none" baseline="0">
                <a:hlinkClick r:id="rId2"/>
              </a:rPr>
              <a:t>https://www.ymparisto.fi/fi-FI/Luonto/Luontotyypit/Luontotyyppien_uhanalaisuus/Itameri/Uhanalaistumisen_syyt_ja_uhkatekijat</a:t>
            </a:r>
            <a:endParaRPr lang="sv-fi" sz="1900" dirty="0"/>
          </a:p>
          <a:p>
            <a:pPr marL="0" indent="0" algn="l" rtl="0">
              <a:buNone/>
            </a:pP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31" y="1690688"/>
            <a:ext cx="5181600" cy="343998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BB319-F540-A4AD-7986-26952A65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669" y="5278148"/>
            <a:ext cx="1428750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323FA-5B54-8AE5-E556-F52DED32D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131" y="5278148"/>
            <a:ext cx="1428750" cy="142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6C16C5-D79B-2717-1104-D1DBA81E8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59" y="4917706"/>
            <a:ext cx="714375" cy="856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26506-9AAC-2030-8262-B4FB491B3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212" y="5250440"/>
            <a:ext cx="1428750" cy="1428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B12E3C-25D8-C0DA-23BF-31E6BC030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58244" flipV="1">
            <a:off x="5698501" y="5355690"/>
            <a:ext cx="519242" cy="727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B0E543-2B20-D8AF-ADD9-737398760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58244" flipV="1">
            <a:off x="7910945" y="5379017"/>
            <a:ext cx="519242" cy="1401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B45E5E-F6C9-1E15-5A6C-E76D81B44112}"/>
              </a:ext>
            </a:extLst>
          </p:cNvPr>
          <p:cNvSpPr txBox="1"/>
          <p:nvPr/>
        </p:nvSpPr>
        <p:spPr>
          <a:xfrm>
            <a:off x="9649293" y="5895097"/>
            <a:ext cx="64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 dirty="0"/>
              <a:t>och</a:t>
            </a:r>
          </a:p>
        </p:txBody>
      </p:sp>
    </p:spTree>
    <p:extLst>
      <p:ext uri="{BB962C8B-B14F-4D97-AF65-F5344CB8AC3E}">
        <p14:creationId xmlns:p14="http://schemas.microsoft.com/office/powerpoint/2010/main" val="2116713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isällön paikkamerkki 13" descr="Kuva, joka sisältää kohteen vesilintu, lintu, ankka, piha-&#10;&#10;Kuvaus luotu automaattisesti">
            <a:extLst>
              <a:ext uri="{FF2B5EF4-FFF2-40B4-BE49-F238E27FC236}">
                <a16:creationId xmlns:a16="http://schemas.microsoft.com/office/drawing/2014/main" id="{AC1F8864-64D9-69CD-01F5-2D6D69B26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7" name="Sisällön paikkamerkki 7" descr="Kuva, joka sisältää kohteen nisäkäs, puu, piha-, orava&#10;&#10;Kuvaus luotu automaattisesti">
            <a:extLst>
              <a:ext uri="{FF2B5EF4-FFF2-40B4-BE49-F238E27FC236}">
                <a16:creationId xmlns:a16="http://schemas.microsoft.com/office/drawing/2014/main" id="{39EDBD88-818F-38F7-D2B2-68698AE7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Sisällön paikkamerkki 15" descr="Kuva, joka sisältää kohteen nisäkäs, ruoho, kani, piha-&#10;&#10;Kuvaus luotu automaattisesti">
            <a:extLst>
              <a:ext uri="{FF2B5EF4-FFF2-40B4-BE49-F238E27FC236}">
                <a16:creationId xmlns:a16="http://schemas.microsoft.com/office/drawing/2014/main" id="{FE410CA1-6187-84E9-C7F6-B053DB39D1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138" y="2705008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513015" y="1690688"/>
            <a:ext cx="5097093" cy="48888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/>
            <a:r>
              <a:rPr lang="sv-fi" sz="2000" b="0" i="0" u="none" baseline="0" dirty="0">
                <a:solidFill>
                  <a:schemeClr val="tx2"/>
                </a:solidFill>
              </a:rPr>
              <a:t>I Finland är nästan alla naturens djur fredade i lag, det vill säga enligt lag får djur som lever i naturen inte dödas eller fångas. </a:t>
            </a:r>
          </a:p>
          <a:p>
            <a:pPr algn="l" rtl="0"/>
            <a:r>
              <a:rPr lang="sv-fi" sz="2000" b="0" i="0" u="none" baseline="0" dirty="0">
                <a:solidFill>
                  <a:schemeClr val="tx2"/>
                </a:solidFill>
              </a:rPr>
              <a:t>Naturens djur är till exempel fåglar, hare, ekorre, räv eller igelkott.</a:t>
            </a:r>
          </a:p>
          <a:p>
            <a:pPr algn="l" rtl="0"/>
            <a:r>
              <a:rPr lang="sv-fi" sz="2000" b="0" i="0" u="none" baseline="0" dirty="0">
                <a:solidFill>
                  <a:schemeClr val="tx2"/>
                </a:solidFill>
              </a:rPr>
              <a:t>Djurens bon får inte söndras, och djuren får inte störas. </a:t>
            </a:r>
          </a:p>
          <a:p>
            <a:pPr algn="l" rtl="0"/>
            <a:r>
              <a:rPr lang="sv-fi" sz="2000" b="0" i="0" u="none" baseline="0" dirty="0">
                <a:solidFill>
                  <a:schemeClr val="tx2"/>
                </a:solidFill>
              </a:rPr>
              <a:t>Villebråd får jagas endast under bestämda tider av året. </a:t>
            </a:r>
          </a:p>
          <a:p>
            <a:pPr algn="l" rtl="0"/>
            <a:r>
              <a:rPr lang="sv-fi" sz="2000" b="0" i="0" u="none" baseline="0" dirty="0">
                <a:solidFill>
                  <a:schemeClr val="tx2"/>
                </a:solidFill>
              </a:rPr>
              <a:t>Villebråd är till exempel älg, hare och många andfåglar.</a:t>
            </a:r>
          </a:p>
          <a:p>
            <a:pPr algn="l" rtl="0"/>
            <a:r>
              <a:rPr lang="sv-fi" sz="1800" b="0" i="0" u="none" baseline="0" dirty="0">
                <a:solidFill>
                  <a:schemeClr val="tx2"/>
                </a:solidFill>
              </a:rPr>
              <a:t>Även naturens växter har fredats.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5835F4-AAEA-6F13-9C4D-D2AE9C24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56" y="365125"/>
            <a:ext cx="5309672" cy="1325563"/>
          </a:xfrm>
        </p:spPr>
        <p:txBody>
          <a:bodyPr/>
          <a:lstStyle/>
          <a:p>
            <a:pPr algn="just" rtl="0"/>
            <a:r>
              <a:rPr lang="sv-fi" b="0" i="0" u="none" baseline="0"/>
              <a:t>Naturskydd</a:t>
            </a:r>
          </a:p>
        </p:txBody>
      </p:sp>
    </p:spTree>
    <p:extLst>
      <p:ext uri="{BB962C8B-B14F-4D97-AF65-F5344CB8AC3E}">
        <p14:creationId xmlns:p14="http://schemas.microsoft.com/office/powerpoint/2010/main" val="3693978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sv-fi" sz="4200" b="0" i="0" u="none" baseline="0"/>
              <a:t>Välbefinnande och hälsa från naturen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40081" y="2623127"/>
            <a:ext cx="4199774" cy="390950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 rtl="0"/>
            <a:r>
              <a:rPr lang="sv-fi" sz="1700" b="0" i="0" u="none" baseline="0"/>
              <a:t>Naturen har goda effekter på människans hälsa och välbefinnande.</a:t>
            </a:r>
          </a:p>
          <a:p>
            <a:pPr algn="l" rtl="0"/>
            <a:r>
              <a:rPr lang="sv-fi" sz="1700" b="0" i="0" u="none" baseline="0"/>
              <a:t>Naturen lockar till motion. </a:t>
            </a:r>
          </a:p>
          <a:p>
            <a:pPr algn="l" rtl="0"/>
            <a:r>
              <a:rPr lang="sv-fi" sz="1700" b="0" i="0" u="none" baseline="0"/>
              <a:t>Naturen hjälper en att återhämta sig efter stress.</a:t>
            </a:r>
          </a:p>
          <a:p>
            <a:pPr algn="l" rtl="0"/>
            <a:r>
              <a:rPr lang="sv-fi" sz="1700" b="0" i="0" u="none" baseline="0"/>
              <a:t>Koncentrationsförmågan förbättras.</a:t>
            </a:r>
          </a:p>
          <a:p>
            <a:pPr algn="l" rtl="0"/>
            <a:r>
              <a:rPr lang="sv-fi" sz="1700" b="0" i="0" u="none" baseline="0"/>
              <a:t>Blodtrycket sjunker.  </a:t>
            </a:r>
          </a:p>
          <a:p>
            <a:pPr algn="l" rtl="0"/>
            <a:r>
              <a:rPr lang="sv-fi" sz="1700" b="0" i="0" u="none" baseline="0"/>
              <a:t>Humöret blir bättre. </a:t>
            </a:r>
            <a:br>
              <a:rPr lang="sv-fi" sz="1700"/>
            </a:br>
            <a:endParaRPr lang="sv-fi" sz="1700" dirty="0"/>
          </a:p>
          <a:p>
            <a:pPr marL="0" indent="0" algn="l" rtl="0">
              <a:buNone/>
            </a:pPr>
            <a:r>
              <a:rPr lang="sv-fi" sz="1700" b="0" i="0" u="none" baseline="0"/>
              <a:t>Källa: </a:t>
            </a:r>
            <a:r>
              <a:rPr lang="sv-fi" sz="1700" b="0" i="0" u="none" baseline="0">
                <a:hlinkClick r:id="rId2"/>
              </a:rPr>
              <a:t>https://www.luontoon.fi/terveyttajahyvinvointialuonnosta</a:t>
            </a:r>
            <a:endParaRPr lang="sv-fi" sz="1700" dirty="0"/>
          </a:p>
          <a:p>
            <a:pPr marL="0" indent="0" algn="l" rtl="0">
              <a:buNone/>
            </a:pPr>
            <a:endParaRPr lang="sv-fi" sz="1700" dirty="0"/>
          </a:p>
        </p:txBody>
      </p:sp>
      <p:pic>
        <p:nvPicPr>
          <p:cNvPr id="17" name="Sisällön paikkamerkki 16" descr="Kuva, joka sisältää kohteen piha-, vesi, taivas, puu&#10;&#10;Kuvaus luotu automaattisesti">
            <a:extLst>
              <a:ext uri="{FF2B5EF4-FFF2-40B4-BE49-F238E27FC236}">
                <a16:creationId xmlns:a16="http://schemas.microsoft.com/office/drawing/2014/main" id="{9D95501D-C575-D1E9-012A-02448EB97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5076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n kuvausta ei ole saatavilla.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9" y="282712"/>
            <a:ext cx="10879721" cy="60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1CC7CB5-0872-FBE8-0F6F-AC989BA3B8A5}"/>
              </a:ext>
            </a:extLst>
          </p:cNvPr>
          <p:cNvSpPr txBox="1"/>
          <p:nvPr/>
        </p:nvSpPr>
        <p:spPr>
          <a:xfrm flipH="1">
            <a:off x="1698846" y="6428625"/>
            <a:ext cx="831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>
                <a:hlinkClick r:id="rId3"/>
              </a:rPr>
              <a:t>https://papunet.net/_pelit/_tarinat/kuvakirja/lue/Jokamiehenoikeudet_html_video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01338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4D7-8A19-56F7-DEE6-705692131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4"/>
          <a:stretch/>
        </p:blipFill>
        <p:spPr>
          <a:xfrm>
            <a:off x="9161459" y="247850"/>
            <a:ext cx="2875324" cy="3127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78DE3-DEAC-DA7D-1DC7-51D88A077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19" y="1828800"/>
            <a:ext cx="983768" cy="2610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97B00B-2BD0-063B-AAD2-285CDA84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10646519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Vad betyder hållbar utveckling?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542556-A4F7-C4D6-E2E0-A63935324651}"/>
              </a:ext>
            </a:extLst>
          </p:cNvPr>
          <p:cNvSpPr txBox="1">
            <a:spLocks/>
          </p:cNvSpPr>
          <p:nvPr/>
        </p:nvSpPr>
        <p:spPr>
          <a:xfrm>
            <a:off x="1375095" y="2362521"/>
            <a:ext cx="5650065" cy="379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b="0" i="1" u="none" baseline="0"/>
              <a:t>Hållbar, hålla</a:t>
            </a:r>
          </a:p>
          <a:p>
            <a:pPr algn="l" rtl="0"/>
            <a:r>
              <a:rPr lang="sv-fi" b="0" i="1" u="none" baseline="0"/>
              <a:t>Utveckling, utvecklas</a:t>
            </a:r>
            <a:br>
              <a:rPr lang="sv-fi" i="1"/>
            </a:br>
            <a:endParaRPr lang="sv-fi" i="1" dirty="0"/>
          </a:p>
          <a:p>
            <a:pPr algn="l" rtl="0"/>
            <a:r>
              <a:rPr lang="sv-fi" b="0" i="0" u="none" baseline="0"/>
              <a:t>Hållbar utveckling betyder att människorna, djuren och miljön har det bra nu och i framtiden.</a:t>
            </a:r>
            <a:br>
              <a:rPr lang="sv-fi"/>
            </a:br>
            <a:endParaRPr lang="sv-fi" dirty="0"/>
          </a:p>
          <a:p>
            <a:pPr algn="l" rtl="0"/>
            <a:r>
              <a:rPr lang="sv-fi" b="0" i="0" u="none" baseline="0"/>
              <a:t>Livet och verksamheten på jordklotet är sådant att naturen sparas.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7E516-FD9C-84F9-DC1B-1A1AE65B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862" y="2191502"/>
            <a:ext cx="2705678" cy="2705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109CA-65A4-7706-66FB-3763D8C82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8" y="3568588"/>
            <a:ext cx="1272350" cy="2819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139605-7891-3535-06D1-8900B3AFD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068" y="1324018"/>
            <a:ext cx="1067863" cy="12249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F02B6-0941-5AB5-8417-7823CAAC9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7611" y="6214341"/>
            <a:ext cx="610177" cy="610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8D4BD1-6517-0D38-1DBE-8238E6DED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396" y="5725391"/>
            <a:ext cx="1090468" cy="1090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7FC6C-75C7-8D57-E83C-496B4B1D9017}"/>
              </a:ext>
            </a:extLst>
          </p:cNvPr>
          <p:cNvSpPr txBox="1"/>
          <p:nvPr/>
        </p:nvSpPr>
        <p:spPr>
          <a:xfrm>
            <a:off x="7671429" y="6611612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9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41667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peri, Kierrätys, Jätettä, Ekologia">
            <a:extLst>
              <a:ext uri="{FF2B5EF4-FFF2-40B4-BE49-F238E27FC236}">
                <a16:creationId xmlns:a16="http://schemas.microsoft.com/office/drawing/2014/main" id="{87947A4F-BB75-F203-46B2-F941FC0F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65" y="2088311"/>
            <a:ext cx="5297428" cy="35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54E625F-6F7C-7C97-66E0-9A1E6731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Återvinning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1DD158E-5AFC-978E-7F5B-FC393AF40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4971331" cy="3311186"/>
          </a:xfrm>
        </p:spPr>
        <p:txBody>
          <a:bodyPr/>
          <a:lstStyle/>
          <a:p>
            <a:pPr algn="l" rtl="0"/>
            <a:r>
              <a:rPr lang="sv-fi" b="0" i="0" u="none" baseline="0"/>
              <a:t>Det innebär att man av sorterat avfall tillverkar nytt material, som man tillverkar nya produkter av.</a:t>
            </a:r>
          </a:p>
          <a:p>
            <a:pPr algn="l" rtl="0"/>
            <a:r>
              <a:rPr lang="sv-fi" b="0" i="0" u="none" baseline="0"/>
              <a:t>Till exempel av pappersavfall formas råvaror, som man gör nytt papper till tidningar av.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819278B-3C70-647F-EFED-E33E81D9F18F}"/>
              </a:ext>
            </a:extLst>
          </p:cNvPr>
          <p:cNvSpPr txBox="1"/>
          <p:nvPr/>
        </p:nvSpPr>
        <p:spPr>
          <a:xfrm>
            <a:off x="7752598" y="5419812"/>
            <a:ext cx="31996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Paperi Kierrätys Jätettä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191169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73455D-A682-70DF-B7D8-58838E82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95" y="596038"/>
            <a:ext cx="10287798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Tack för att du återvinner hemma!</a:t>
            </a:r>
          </a:p>
        </p:txBody>
      </p:sp>
      <p:pic>
        <p:nvPicPr>
          <p:cNvPr id="4" name="Online-media 3" title="Kiitos kun lajittelet kotona!">
            <a:hlinkClick r:id="" action="ppaction://media"/>
            <a:extLst>
              <a:ext uri="{FF2B5EF4-FFF2-40B4-BE49-F238E27FC236}">
                <a16:creationId xmlns:a16="http://schemas.microsoft.com/office/drawing/2014/main" id="{741352B6-46D2-28B3-95CF-DB990F8A6E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3394" y="2137418"/>
            <a:ext cx="4571970" cy="25831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B3C204F-3086-F8CE-B864-6FF2B7D9BBD0}"/>
              </a:ext>
            </a:extLst>
          </p:cNvPr>
          <p:cNvSpPr txBox="1"/>
          <p:nvPr/>
        </p:nvSpPr>
        <p:spPr>
          <a:xfrm>
            <a:off x="1423394" y="5014405"/>
            <a:ext cx="457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600" b="0" i="0" u="none" baseline="0"/>
              <a:t>Klicka på videon eller gå framåt i presentationen, så ser du videon.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85EE8-6E9E-3CC5-C955-9EF06CAA0993}"/>
              </a:ext>
            </a:extLst>
          </p:cNvPr>
          <p:cNvSpPr txBox="1"/>
          <p:nvPr/>
        </p:nvSpPr>
        <p:spPr>
          <a:xfrm>
            <a:off x="6311788" y="2312518"/>
            <a:ext cx="41593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/>
              <a:t>Sortering av avfall innebär att olika skräp sätts i skilda kärl: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Plastavfall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Biologiskt avfall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Kartong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Papper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Glas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b="0" i="0" u="none" baseline="0"/>
              <a:t>Metall</a:t>
            </a:r>
          </a:p>
          <a:p>
            <a:pPr algn="l" rtl="0"/>
            <a:r>
              <a:rPr lang="sv-fi" b="0" i="0" u="none" baseline="0"/>
              <a:t>Sorterat skräp kan återvinnas till nya material. Efter sorteringen lämnar blandavfall kvar. Det duger inte till återvinning. Det bränns till energi.</a:t>
            </a:r>
          </a:p>
        </p:txBody>
      </p:sp>
    </p:spTree>
    <p:extLst>
      <p:ext uri="{BB962C8B-B14F-4D97-AF65-F5344CB8AC3E}">
        <p14:creationId xmlns:p14="http://schemas.microsoft.com/office/powerpoint/2010/main" val="234834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6BF08A-30EA-E3B2-EBF1-9240DE7E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Plastens väg från skräp till en SINI-diskborste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EE799BF-8460-6A07-EA50-21FE7EFB025E}"/>
              </a:ext>
            </a:extLst>
          </p:cNvPr>
          <p:cNvSpPr txBox="1"/>
          <p:nvPr/>
        </p:nvSpPr>
        <p:spPr>
          <a:xfrm>
            <a:off x="1414131" y="6091757"/>
            <a:ext cx="6087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b="0" i="0" u="none" baseline="0"/>
              <a:t>Klicka på bilden, det startar videon. Eller gå framåt i presentationen, så ser du videon.</a:t>
            </a:r>
          </a:p>
        </p:txBody>
      </p:sp>
      <p:pic>
        <p:nvPicPr>
          <p:cNvPr id="3" name="Online-media 2" title="Muovin matka roskasta SINI-tiskiharjaksi">
            <a:hlinkClick r:id="" action="ppaction://media"/>
            <a:extLst>
              <a:ext uri="{FF2B5EF4-FFF2-40B4-BE49-F238E27FC236}">
                <a16:creationId xmlns:a16="http://schemas.microsoft.com/office/drawing/2014/main" id="{A7582D34-67B0-58FD-52C3-276C3D73F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027" y="2711450"/>
            <a:ext cx="5865973" cy="33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2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6F1F13-ADC8-449F-B56D-8BF1C2A8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återvinner du?</a:t>
            </a:r>
          </a:p>
        </p:txBody>
      </p:sp>
      <p:pic>
        <p:nvPicPr>
          <p:cNvPr id="5122" name="Picture 2" descr="Kierrättää, Egypti, Elefanttisaari">
            <a:extLst>
              <a:ext uri="{FF2B5EF4-FFF2-40B4-BE49-F238E27FC236}">
                <a16:creationId xmlns:a16="http://schemas.microsoft.com/office/drawing/2014/main" id="{7EBCD897-7F5F-6A7D-3307-7EA3CC57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58" y="1924493"/>
            <a:ext cx="6674219" cy="44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89C9FF8-D30C-963B-DAAB-7DFA5AA7D470}"/>
              </a:ext>
            </a:extLst>
          </p:cNvPr>
          <p:cNvSpPr txBox="1"/>
          <p:nvPr/>
        </p:nvSpPr>
        <p:spPr>
          <a:xfrm>
            <a:off x="4618980" y="6156507"/>
            <a:ext cx="3692813" cy="215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Kierrättää Egypti Elefanttisaari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84426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1F33D2-B5B8-04A3-0BF1-F30223B3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gör man av returflaskor och aluminiumburkar?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AE605A7-F4B5-CB24-B530-12C11AD49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822832"/>
            <a:ext cx="9705171" cy="2202322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sv-fi" b="0" i="0" u="none" baseline="0">
                <a:hlinkClick r:id="rId2"/>
              </a:rPr>
              <a:t>S1, A3 Plastflaskan kan cirkulera för evigt | Vad händer med avfallet? | Yle Arenan</a:t>
            </a:r>
            <a:endParaRPr lang="sv-fi" dirty="0"/>
          </a:p>
          <a:p>
            <a:pPr algn="l" rtl="0"/>
            <a:r>
              <a:rPr lang="sv-fi" b="0" i="0" u="none" baseline="0"/>
              <a:t>Titta på videon om återvinning av plastflaskor.</a:t>
            </a:r>
          </a:p>
          <a:p>
            <a:endParaRPr lang="sv-fi" dirty="0"/>
          </a:p>
          <a:p>
            <a:pPr algn="l" rtl="0"/>
            <a:r>
              <a:rPr lang="sv-fi" b="0" i="0" u="none" baseline="0">
                <a:hlinkClick r:id="rId3"/>
              </a:rPr>
              <a:t>Red Bull Can Lifecycle - Ympäristö ja kestävyys :: Energy Drink :: Red Bull FI</a:t>
            </a:r>
            <a:endParaRPr lang="sv-fi" dirty="0"/>
          </a:p>
          <a:p>
            <a:pPr algn="l" rtl="0"/>
            <a:r>
              <a:rPr lang="sv-fi" b="0" i="0" u="none" baseline="0"/>
              <a:t>Titta på ett exempel på återvinning av en aluminiumburk.</a:t>
            </a:r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26830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76C983-1DF1-11FF-AD7D-B8728A5D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gör man av dessa?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EC8D5B3-28E3-B708-25A5-DBC9169906BF}"/>
              </a:ext>
            </a:extLst>
          </p:cNvPr>
          <p:cNvSpPr txBox="1"/>
          <p:nvPr/>
        </p:nvSpPr>
        <p:spPr>
          <a:xfrm>
            <a:off x="1316182" y="2024517"/>
            <a:ext cx="75104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sv-fi" sz="1800" b="0" i="0" u="none" baseline="0" dirty="0"/>
              <a:t>Ta reda på det tillsammans med läraren eller gruppen. </a:t>
            </a:r>
          </a:p>
          <a:p>
            <a:pPr marL="0" indent="0" algn="l" rtl="0">
              <a:buNone/>
            </a:pPr>
            <a:endParaRPr lang="sv-fi" dirty="0"/>
          </a:p>
          <a:p>
            <a:pPr marL="0" indent="0" algn="l" rtl="0">
              <a:buNone/>
            </a:pPr>
            <a:r>
              <a:rPr lang="sv-fi" sz="1800" b="0" i="0" u="none" baseline="0" dirty="0"/>
              <a:t>Du får hjälp här: </a:t>
            </a:r>
            <a:r>
              <a:rPr lang="sv-FI" sz="1800" b="0" i="0" u="none" baseline="0" dirty="0">
                <a:hlinkClick r:id="rId2"/>
              </a:rPr>
              <a:t>https://www.hsy.fi/sv/avfall-och-atervinning/avfallsguide/</a:t>
            </a:r>
            <a:r>
              <a:rPr lang="sv-FI" sz="1800" b="0" i="0" u="none" baseline="0" dirty="0"/>
              <a:t> </a:t>
            </a:r>
            <a:r>
              <a:rPr lang="sv-fi" sz="1800" b="0" i="0" u="none" baseline="0" dirty="0"/>
              <a:t>Klicka på webbsidan och se vad man gör av återvinningsmaterial.</a:t>
            </a:r>
          </a:p>
          <a:p>
            <a:pPr marL="0" indent="0" algn="l" rtl="0">
              <a:buNone/>
            </a:pPr>
            <a:endParaRPr lang="sv-fi" sz="1800" dirty="0"/>
          </a:p>
          <a:p>
            <a:pPr algn="l" rtl="0"/>
            <a:r>
              <a:rPr lang="sv-fi" sz="1800" b="0" i="0" u="none" baseline="0" dirty="0"/>
              <a:t>Vad gör man för nytt material av papper?</a:t>
            </a:r>
          </a:p>
          <a:p>
            <a:pPr algn="l" rtl="0"/>
            <a:r>
              <a:rPr lang="sv-fi" sz="1800" b="0" i="0" u="none" baseline="0" dirty="0"/>
              <a:t>Vad gör man av kartong?</a:t>
            </a:r>
          </a:p>
          <a:p>
            <a:pPr algn="l" rtl="0"/>
            <a:r>
              <a:rPr lang="sv-fi" sz="1800" b="0" i="0" u="none" baseline="0" dirty="0"/>
              <a:t>Vad gör man av glas?</a:t>
            </a:r>
          </a:p>
          <a:p>
            <a:pPr algn="l" rtl="0"/>
            <a:r>
              <a:rPr lang="sv-fi" sz="1800" b="0" i="0" u="none" baseline="0" dirty="0"/>
              <a:t>Vad gör man av plast?</a:t>
            </a:r>
          </a:p>
          <a:p>
            <a:pPr algn="l" rtl="0"/>
            <a:r>
              <a:rPr lang="sv-fi" sz="1800" b="0" i="0" u="none" baseline="0" dirty="0"/>
              <a:t>Vad gör man av metall?</a:t>
            </a:r>
          </a:p>
          <a:p>
            <a:pPr algn="l" rtl="0"/>
            <a:r>
              <a:rPr lang="sv-fi" sz="1800" b="0" i="0" u="none" baseline="0" dirty="0"/>
              <a:t>Vad gör man av bioavfall?</a:t>
            </a:r>
          </a:p>
          <a:p>
            <a:pPr algn="l" rtl="0"/>
            <a:r>
              <a:rPr lang="sv-fi" sz="1800" b="0" i="0" u="none" baseline="0" dirty="0"/>
              <a:t>Vad gör man av kläder?</a:t>
            </a:r>
          </a:p>
          <a:p>
            <a:pPr algn="l" rtl="0"/>
            <a:r>
              <a:rPr lang="sv-fi" sz="1800" b="0" i="0" u="none" baseline="0" dirty="0"/>
              <a:t>Vad gör man av el- och elektronikskrot?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F09C98E-855E-B10B-E203-01EBBE06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352" y="2607515"/>
            <a:ext cx="1360256" cy="341902"/>
          </a:xfrm>
          <a:prstGeom prst="rect">
            <a:avLst/>
          </a:prstGeom>
        </p:spPr>
      </p:pic>
      <p:pic>
        <p:nvPicPr>
          <p:cNvPr id="6146" name="Picture 2" descr="Roska, Jäteastia, Jätettä, Roska Astiat">
            <a:extLst>
              <a:ext uri="{FF2B5EF4-FFF2-40B4-BE49-F238E27FC236}">
                <a16:creationId xmlns:a16="http://schemas.microsoft.com/office/drawing/2014/main" id="{3209B7B5-E0A1-219D-ABED-F8119442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81" y="3251926"/>
            <a:ext cx="3821076" cy="25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338736E-474A-430D-ECF4-28EB3E96644A}"/>
              </a:ext>
            </a:extLst>
          </p:cNvPr>
          <p:cNvSpPr txBox="1"/>
          <p:nvPr/>
        </p:nvSpPr>
        <p:spPr>
          <a:xfrm>
            <a:off x="8024453" y="5558656"/>
            <a:ext cx="3287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5"/>
              </a:rPr>
              <a:t>Roska Jäteastia Jätettä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57063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10562926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Ekonomisk hållbarhet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9CB13-EE2F-9617-5659-1B9DAEBBC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978" y="1"/>
            <a:ext cx="1773022" cy="2324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814D29-79BB-419D-149F-0EE7F17CE078}"/>
              </a:ext>
            </a:extLst>
          </p:cNvPr>
          <p:cNvSpPr txBox="1"/>
          <p:nvPr/>
        </p:nvSpPr>
        <p:spPr>
          <a:xfrm>
            <a:off x="7763124" y="6509059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36573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7DF8-5B87-C70C-678D-B8F34DBE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365125"/>
            <a:ext cx="8455891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Ekonomisk hållbarhet och målen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656C76-23A0-85DC-50F9-459B5C77F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6182" y="1740270"/>
            <a:ext cx="8986052" cy="4349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>
              <a:buNone/>
            </a:pPr>
            <a:endParaRPr lang="sv-fi" sz="2400" dirty="0"/>
          </a:p>
          <a:p>
            <a:pPr marL="0" indent="0" algn="l" rtl="0">
              <a:buNone/>
            </a:pPr>
            <a:r>
              <a:rPr lang="sv-fi" sz="2400" b="0" i="0" u="none" baseline="0"/>
              <a:t>8    	Verka för en hållbar ekonomisk tillväxt för alla människor.</a:t>
            </a:r>
            <a:br>
              <a:rPr lang="sv-fi" sz="2400"/>
            </a:br>
            <a:r>
              <a:rPr lang="sv-fi" sz="2400" b="0" i="0" u="none" baseline="0"/>
              <a:t> 	Främja att alla har en bra och rättvisl arbetsplats.</a:t>
            </a:r>
            <a:br>
              <a:rPr lang="sv-fi" sz="2400"/>
            </a:br>
            <a:r>
              <a:rPr lang="sv-fi" sz="2400" b="0" i="0" u="none" baseline="0"/>
              <a:t> 	Främja att arbetsplatserna är produktiva.</a:t>
            </a:r>
          </a:p>
          <a:p>
            <a:pPr marL="0" indent="0" algn="l" rtl="0">
              <a:buNone/>
            </a:pPr>
            <a:endParaRPr lang="sv-fi" sz="2400" dirty="0"/>
          </a:p>
          <a:p>
            <a:pPr marL="0" indent="0" algn="l" rtl="0">
              <a:buNone/>
            </a:pPr>
            <a:r>
              <a:rPr lang="sv-fi" sz="2400" b="0" i="0" u="none" baseline="0"/>
              <a:t>9    	Bygga en hållbar infrastruktur.</a:t>
            </a:r>
            <a:br>
              <a:rPr lang="sv-fi" sz="2400"/>
            </a:br>
            <a:r>
              <a:rPr lang="sv-fi" sz="2400" b="0" i="0" u="none" baseline="0"/>
              <a:t> 	Främja en hållbar industri.</a:t>
            </a:r>
            <a:br>
              <a:rPr lang="sv-fi" sz="2400"/>
            </a:br>
            <a:r>
              <a:rPr lang="sv-fi" sz="2400" b="0" i="0" u="none" baseline="0"/>
              <a:t> 	Främja innovationer.</a:t>
            </a:r>
            <a:endParaRPr lang="sv-fi" sz="2400" dirty="0">
              <a:ea typeface="Calibri"/>
              <a:cs typeface="Calibri"/>
            </a:endParaRPr>
          </a:p>
          <a:p>
            <a:pPr marL="0" indent="0" algn="l" rtl="0">
              <a:buNone/>
            </a:pPr>
            <a:endParaRPr lang="sv-fi" sz="2400" dirty="0"/>
          </a:p>
          <a:p>
            <a:pPr marL="0" indent="0" algn="l" rtl="0">
              <a:buNone/>
            </a:pPr>
            <a:endParaRPr lang="sv-fi" sz="2400" dirty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2BFAD46-7F13-48E7-7214-E182A294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4" y="2042287"/>
            <a:ext cx="1501839" cy="1501839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D37E7C5-909E-6076-0A36-87C4E2E71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4" y="364647"/>
            <a:ext cx="1501839" cy="15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94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8825-39FF-CAF4-EAAF-A175C3B4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Ekonomisk hållbarhet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32412-9579-5933-C421-9824D4CCE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25625"/>
            <a:ext cx="9195442" cy="4351338"/>
          </a:xfrm>
        </p:spPr>
        <p:txBody>
          <a:bodyPr>
            <a:normAutofit fontScale="77500" lnSpcReduction="20000"/>
          </a:bodyPr>
          <a:lstStyle/>
          <a:p>
            <a:pPr marL="0" indent="0" algn="l" rtl="0">
              <a:buNone/>
            </a:pPr>
            <a:r>
              <a:rPr lang="sv-fi" b="0" i="0" u="none" baseline="0"/>
              <a:t>En hållbar ekonomi bygger på goda beslut om pengarna. Samhället, företagen och konsumenterna fattar besluten. När man fattar beslut, tar man hänsyn till miljön och naturresurserna.</a:t>
            </a:r>
            <a:br>
              <a:rPr lang="sv-fi"/>
            </a:br>
            <a:endParaRPr lang="sv-fi" dirty="0"/>
          </a:p>
          <a:p>
            <a:pPr algn="l" rtl="0"/>
            <a:r>
              <a:rPr lang="sv-fi" b="0" i="0" u="none" baseline="0"/>
              <a:t>God ekonomisk tillväxt. </a:t>
            </a:r>
          </a:p>
          <a:p>
            <a:pPr algn="l" rtl="0"/>
            <a:r>
              <a:rPr lang="sv-fi" b="0" i="0" u="none" baseline="0"/>
              <a:t>Man slösar inte med naturresurserna och blir inte för skuldsatt. </a:t>
            </a:r>
          </a:p>
          <a:p>
            <a:pPr algn="l" rtl="0"/>
            <a:r>
              <a:rPr lang="sv-fi" b="0" i="0" u="none" baseline="0"/>
              <a:t>Man använder förnybara naturresurser på ett vettigt sätt. </a:t>
            </a:r>
          </a:p>
          <a:p>
            <a:pPr algn="l" rtl="0"/>
            <a:r>
              <a:rPr lang="sv-fi" b="0" i="0" u="none" baseline="0"/>
              <a:t>Man förbättrar resurs- och materialeffektiviteteten.</a:t>
            </a:r>
          </a:p>
          <a:p>
            <a:pPr algn="l" rtl="0"/>
            <a:r>
              <a:rPr lang="sv-fi" b="0" i="0" u="none" baseline="0"/>
              <a:t>Man följer tänkesätt för cirkulär ekonomi.</a:t>
            </a:r>
          </a:p>
          <a:p>
            <a:pPr algn="l" rtl="0"/>
            <a:r>
              <a:rPr lang="sv-fi" b="0" i="0" u="none" baseline="0"/>
              <a:t>Man använder pengarna på ett vettigt sätt. Det sparar pengar.</a:t>
            </a:r>
          </a:p>
          <a:p>
            <a:pPr algn="l" rtl="0"/>
            <a:r>
              <a:rPr lang="sv-fi" b="0" i="0" u="none" baseline="0"/>
              <a:t>Man blir inte för skuldsatt.</a:t>
            </a:r>
          </a:p>
          <a:p>
            <a:pPr algn="l" rtl="0"/>
            <a:r>
              <a:rPr lang="sv-fi" b="0" i="0" u="none" baseline="0"/>
              <a:t>Man kommer alltid ihåg miljön och människorna när man fattar beslut.</a:t>
            </a:r>
          </a:p>
        </p:txBody>
      </p:sp>
    </p:spTree>
    <p:extLst>
      <p:ext uri="{BB962C8B-B14F-4D97-AF65-F5344CB8AC3E}">
        <p14:creationId xmlns:p14="http://schemas.microsoft.com/office/powerpoint/2010/main" val="3627437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24BF-3A8D-EF04-2CEF-F66B64B6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848" y="280198"/>
            <a:ext cx="8697427" cy="1325563"/>
          </a:xfrm>
        </p:spPr>
        <p:txBody>
          <a:bodyPr/>
          <a:lstStyle/>
          <a:p>
            <a:pPr algn="l" rtl="0"/>
            <a:r>
              <a:rPr lang="sv-fi" b="1" i="0" u="none" baseline="0" dirty="0"/>
              <a:t>Livscykeln för</a:t>
            </a:r>
            <a:br>
              <a:rPr lang="sv-fi" b="1" i="0" u="none" baseline="0" dirty="0"/>
            </a:br>
            <a:r>
              <a:rPr lang="sv-fi" b="1" i="0" u="none" baseline="0" dirty="0"/>
              <a:t>en produkt eller tjänst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E56DD-2949-2A21-EB20-454F0FF74B3E}"/>
              </a:ext>
            </a:extLst>
          </p:cNvPr>
          <p:cNvSpPr txBox="1">
            <a:spLocks/>
          </p:cNvSpPr>
          <p:nvPr/>
        </p:nvSpPr>
        <p:spPr>
          <a:xfrm>
            <a:off x="5781971" y="2029408"/>
            <a:ext cx="5888304" cy="3982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b="0" i="0" u="none" baseline="0" dirty="0"/>
              <a:t>Livscykeln innebär olika skeden under en produkts livstid från början till slut. </a:t>
            </a:r>
          </a:p>
          <a:p>
            <a:pPr algn="l" rtl="0"/>
            <a:r>
              <a:rPr lang="sv-fi" b="0" i="0" u="none" baseline="0" dirty="0"/>
              <a:t>Livscykeln börjar när man bestämmer sig för att planera och tillverka produkten. </a:t>
            </a:r>
          </a:p>
          <a:p>
            <a:pPr algn="l" rtl="0"/>
            <a:r>
              <a:rPr lang="sv-fi" b="0" i="0" u="none" baseline="0" dirty="0"/>
              <a:t>Livscykeln tar slut när produkten inte längre kan användas. Den återvinns till nytt material eller bränns som avfall.</a:t>
            </a:r>
          </a:p>
          <a:p>
            <a:pPr algn="l" rtl="0"/>
            <a:r>
              <a:rPr lang="sv-fi" b="0" i="0" u="none" baseline="0" dirty="0"/>
              <a:t>När man tänker på livscykeln för en produkt eller tjänst tänker man också på energieffektivitet och materialeffektivitet.</a:t>
            </a:r>
          </a:p>
          <a:p>
            <a:pPr algn="l" rtl="0"/>
            <a:r>
              <a:rPr lang="sv-fi" b="0" i="0" u="none" baseline="0" dirty="0"/>
              <a:t>En tjänst har också en livscykel.</a:t>
            </a:r>
          </a:p>
          <a:p>
            <a:pPr algn="l" rtl="0"/>
            <a:br>
              <a:rPr lang="sv-fi" dirty="0"/>
            </a:br>
            <a:endParaRPr lang="sv-fi" dirty="0"/>
          </a:p>
          <a:p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D5774-FF04-6A73-4002-182C26B55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3" t="2451" r="4543"/>
          <a:stretch/>
        </p:blipFill>
        <p:spPr>
          <a:xfrm>
            <a:off x="605471" y="1690688"/>
            <a:ext cx="4544292" cy="5003400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B8A99369-0395-593A-912C-96C8CC997EB3}"/>
              </a:ext>
            </a:extLst>
          </p:cNvPr>
          <p:cNvSpPr/>
          <p:nvPr/>
        </p:nvSpPr>
        <p:spPr>
          <a:xfrm rot="20314278">
            <a:off x="1215017" y="1983668"/>
            <a:ext cx="1997532" cy="442505"/>
          </a:xfrm>
          <a:prstGeom prst="curved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9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3A638-7D99-E717-7B83-447D8F12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Mål för hållbar utveckling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672CB-2C8E-D68A-92A5-A7A421D74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680118"/>
            <a:ext cx="7552690" cy="3060729"/>
          </a:xfrm>
        </p:spPr>
        <p:txBody>
          <a:bodyPr/>
          <a:lstStyle/>
          <a:p>
            <a:pPr algn="l" rtl="0"/>
            <a:r>
              <a:rPr lang="sv-fi" b="0" i="0" u="none" baseline="0" dirty="0"/>
              <a:t>Målet är att kommande generationer ska ha det lika bra eller bättre att leva på jordklotet än vi har det nu. </a:t>
            </a:r>
          </a:p>
          <a:p>
            <a:endParaRPr lang="sv-fi" dirty="0"/>
          </a:p>
          <a:p>
            <a:pPr algn="l" rtl="0"/>
            <a:r>
              <a:rPr lang="sv-fi" b="0" i="0" u="none" baseline="0" dirty="0"/>
              <a:t>Därför har FN eller Förenta Nationerna bestämt gemensamma mål som vi tillsammans vill genomföra.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93864-24C2-A62D-D7B0-74F7C0B73422}"/>
              </a:ext>
            </a:extLst>
          </p:cNvPr>
          <p:cNvSpPr txBox="1"/>
          <p:nvPr/>
        </p:nvSpPr>
        <p:spPr>
          <a:xfrm>
            <a:off x="1416106" y="5445940"/>
            <a:ext cx="720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 dirty="0"/>
              <a:t>TITTA På VIDEON: Superhjältar och hållbar utveckling 2030. Tidslängd 2.16, Finlands utrikesministerium. </a:t>
            </a:r>
          </a:p>
          <a:p>
            <a:pPr algn="l" rtl="0"/>
            <a:r>
              <a:rPr lang="sv-fi" b="0" i="0" u="none" baseline="0" dirty="0">
                <a:hlinkClick r:id="rId2"/>
              </a:rPr>
              <a:t>https://www.youtube.com/watch?v=iFA50XVOD8Q&amp;t=7s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836670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fi" b="0" i="0" u="none" baseline="0"/>
              <a:t>Miljö och livscykeltänkande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118936" cy="398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fi" b="0" i="0" u="none" baseline="0"/>
              <a:t>Under tiden för en livscykel förbrukar alla skeden energi och material.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v-fi" b="0" i="0" u="none" baseline="0"/>
              <a:t>Hur mycket belastar produkten miljön när den </a:t>
            </a:r>
            <a:br>
              <a:rPr lang="sv-fi"/>
            </a:br>
            <a:r>
              <a:rPr lang="sv-fi" b="0" i="0" u="none" baseline="0"/>
              <a:t>… produceras (odlas, uppföds)?</a:t>
            </a:r>
            <a:br>
              <a:rPr lang="sv-fi"/>
            </a:br>
            <a:r>
              <a:rPr lang="sv-fi" b="0" i="0" u="none" baseline="0"/>
              <a:t>… tillverkas?</a:t>
            </a:r>
            <a:br>
              <a:rPr lang="sv-fi"/>
            </a:br>
            <a:r>
              <a:rPr lang="sv-fi" b="0" i="0" u="none" baseline="0"/>
              <a:t>… förpackas?</a:t>
            </a:r>
            <a:br>
              <a:rPr lang="sv-fi"/>
            </a:br>
            <a:r>
              <a:rPr lang="sv-fi" b="0" i="0" u="none" baseline="0"/>
              <a:t>… transporteras till kunden?</a:t>
            </a:r>
            <a:br>
              <a:rPr lang="sv-fi"/>
            </a:br>
            <a:r>
              <a:rPr lang="sv-fi" b="0" i="0" u="none" baseline="0"/>
              <a:t>… används? </a:t>
            </a: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ftr" idx="11"/>
          </p:nvPr>
        </p:nvSpPr>
        <p:spPr>
          <a:xfrm>
            <a:off x="4460019" y="6372252"/>
            <a:ext cx="2688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fi" b="0" i="0" u="none" baseline="0"/>
              <a:t>https://peda.net/yhdistykset/bmol-ry/oppimateriaalit/il/global-luonnos </a:t>
            </a:r>
            <a:endParaRPr dirty="0"/>
          </a:p>
        </p:txBody>
      </p:sp>
      <p:pic>
        <p:nvPicPr>
          <p:cNvPr id="116" name="Google Shape;116;p16" descr="Rivi-viljel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6477" y="3918310"/>
            <a:ext cx="3498573" cy="23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pua, pihani on vallattu! - tuholaisten torjunta kotipihas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6477" y="1820853"/>
            <a:ext cx="3498573" cy="1974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4846C9-6090-BB5F-9DEF-C10123DF9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88" y="632810"/>
            <a:ext cx="10990468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Skeden i en produkts livscykel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A346412-8D76-CF02-46C5-F92BF2EEF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2" y="2108333"/>
            <a:ext cx="7190821" cy="4076730"/>
          </a:xfrm>
        </p:spPr>
        <p:txBody>
          <a:bodyPr>
            <a:normAutofit fontScale="70000" lnSpcReduction="20000"/>
          </a:bodyPr>
          <a:lstStyle/>
          <a:p>
            <a:pPr algn="l" rtl="0">
              <a:lnSpc>
                <a:spcPct val="170000"/>
              </a:lnSpc>
            </a:pPr>
            <a:r>
              <a:rPr lang="sv-fi" sz="2400" b="0" i="0" u="none" baseline="0" dirty="0">
                <a:effectLst/>
              </a:rPr>
              <a:t>Med livscykeln för en produkt avses produktens olika skeden. </a:t>
            </a:r>
          </a:p>
          <a:p>
            <a:pPr algn="l" rtl="0">
              <a:lnSpc>
                <a:spcPct val="170000"/>
              </a:lnSpc>
            </a:pPr>
            <a:r>
              <a:rPr lang="sv-fi" sz="2400" b="0" i="0" u="none" baseline="0" dirty="0"/>
              <a:t>Först </a:t>
            </a:r>
            <a:r>
              <a:rPr lang="sv-fi" sz="2400" b="1" i="0" u="none" baseline="0" dirty="0"/>
              <a:t>produceras </a:t>
            </a:r>
            <a:r>
              <a:rPr lang="sv-fi" sz="2400" b="0" i="0" u="none" baseline="0" dirty="0"/>
              <a:t>råvaran (t.ex. bomull). Av den </a:t>
            </a:r>
            <a:r>
              <a:rPr lang="sv-fi" sz="2400" b="1" i="0" u="none" baseline="0" dirty="0"/>
              <a:t>tillverkas </a:t>
            </a:r>
            <a:r>
              <a:rPr lang="sv-fi" sz="2400" b="0" i="0" u="none" baseline="0" dirty="0"/>
              <a:t>en t-skjorta, som en människa </a:t>
            </a:r>
            <a:r>
              <a:rPr lang="sv-fi" sz="2400" b="1" i="0" u="none" baseline="0" dirty="0"/>
              <a:t>använder</a:t>
            </a:r>
            <a:r>
              <a:rPr lang="sv-fi" sz="2400" b="0" i="0" u="none" baseline="0" dirty="0"/>
              <a:t>. När den går sönder,</a:t>
            </a:r>
            <a:r>
              <a:rPr lang="sv-fi" sz="2400" b="1" i="0" u="none" baseline="0" dirty="0"/>
              <a:t> tas </a:t>
            </a:r>
            <a:r>
              <a:rPr lang="sv-fi" sz="2400" b="0" i="0" u="none" baseline="0" dirty="0"/>
              <a:t>den </a:t>
            </a:r>
            <a:r>
              <a:rPr lang="sv-fi" sz="2400" b="1" i="0" u="none" baseline="0" dirty="0"/>
              <a:t>ur bruk</a:t>
            </a:r>
            <a:r>
              <a:rPr lang="sv-fi" sz="2400" b="0" i="0" u="none" baseline="0" dirty="0"/>
              <a:t>. Livscykeln är alltså produktens färd från början till slut, det vill säga från produktens tillkomst </a:t>
            </a:r>
            <a:r>
              <a:rPr lang="sv-fi" b="0" i="0" u="none" baseline="0" dirty="0"/>
              <a:t>tills den förstörs</a:t>
            </a:r>
            <a:r>
              <a:rPr lang="sv-fi" sz="2400" b="0" i="0" u="none" baseline="0" dirty="0"/>
              <a:t>. </a:t>
            </a:r>
          </a:p>
          <a:p>
            <a:pPr algn="l" rtl="0">
              <a:lnSpc>
                <a:spcPct val="170000"/>
              </a:lnSpc>
            </a:pPr>
            <a:r>
              <a:rPr lang="sv-fi" sz="2400" b="0" i="0" u="none" baseline="0" dirty="0">
                <a:effectLst/>
              </a:rPr>
              <a:t>Varje skede förbrukar energi och material, såsom råvaror, arbetsredskap och vatten. De inverkar alla på miljön.</a:t>
            </a:r>
          </a:p>
          <a:p>
            <a:pPr marL="0" indent="0" algn="l" rtl="0">
              <a:buNone/>
            </a:pPr>
            <a:endParaRPr lang="sv-fi" sz="2400" dirty="0"/>
          </a:p>
          <a:p>
            <a:pPr algn="l" rtl="0"/>
            <a:r>
              <a:rPr lang="sv-fi" b="0" i="0" u="none" baseline="0" dirty="0"/>
              <a:t>Källa: </a:t>
            </a:r>
            <a:r>
              <a:rPr lang="sv-fi" b="0" i="0" u="none" baseline="0" dirty="0" err="1">
                <a:hlinkClick r:id="rId2"/>
              </a:rPr>
              <a:t>Ekologinen</a:t>
            </a:r>
            <a:r>
              <a:rPr lang="sv-fi" b="0" i="0" u="none" baseline="0" dirty="0">
                <a:hlinkClick r:id="rId2"/>
              </a:rPr>
              <a:t> </a:t>
            </a:r>
            <a:r>
              <a:rPr lang="sv-fi" b="0" i="0" u="none" baseline="0" dirty="0" err="1">
                <a:hlinkClick r:id="rId2"/>
              </a:rPr>
              <a:t>kestävä</a:t>
            </a:r>
            <a:r>
              <a:rPr lang="sv-fi" b="0" i="0" u="none" baseline="0" dirty="0">
                <a:hlinkClick r:id="rId2"/>
              </a:rPr>
              <a:t> </a:t>
            </a:r>
            <a:r>
              <a:rPr lang="sv-fi" b="0" i="0" u="none" baseline="0" dirty="0" err="1">
                <a:hlinkClick r:id="rId2"/>
              </a:rPr>
              <a:t>kehitys</a:t>
            </a:r>
            <a:r>
              <a:rPr lang="sv-fi" b="0" i="0" u="none" baseline="0" dirty="0">
                <a:hlinkClick r:id="rId2"/>
              </a:rPr>
              <a:t> – </a:t>
            </a:r>
            <a:r>
              <a:rPr lang="sv-fi" b="0" i="0" u="none" baseline="0" dirty="0" err="1">
                <a:hlinkClick r:id="rId2"/>
              </a:rPr>
              <a:t>Kestävä</a:t>
            </a:r>
            <a:r>
              <a:rPr lang="sv-fi" b="0" i="0" u="none" baseline="0" dirty="0">
                <a:hlinkClick r:id="rId2"/>
              </a:rPr>
              <a:t> </a:t>
            </a:r>
            <a:r>
              <a:rPr lang="sv-fi" b="0" i="0" u="none" baseline="0" dirty="0" err="1">
                <a:hlinkClick r:id="rId2"/>
              </a:rPr>
              <a:t>kehitys</a:t>
            </a:r>
            <a:r>
              <a:rPr lang="sv-fi" b="0" i="0" u="none" baseline="0" dirty="0">
                <a:hlinkClick r:id="rId2"/>
              </a:rPr>
              <a:t> (bc.fi)</a:t>
            </a:r>
            <a:r>
              <a:rPr lang="sv-fi" b="0" i="0" u="none" baseline="0" dirty="0"/>
              <a:t> </a:t>
            </a:r>
            <a:r>
              <a:rPr lang="sv-fi" sz="1400" b="0" i="0" u="none" baseline="0" dirty="0"/>
              <a:t>(bearbetad 11.8.2023)</a:t>
            </a:r>
          </a:p>
          <a:p>
            <a:endParaRPr lang="sv-fi" dirty="0"/>
          </a:p>
        </p:txBody>
      </p:sp>
      <p:pic>
        <p:nvPicPr>
          <p:cNvPr id="1026" name="Picture 2" descr="T Paidat, Värikäs, Väri, Muoti, Tyyli">
            <a:extLst>
              <a:ext uri="{FF2B5EF4-FFF2-40B4-BE49-F238E27FC236}">
                <a16:creationId xmlns:a16="http://schemas.microsoft.com/office/drawing/2014/main" id="{FD666FBA-C645-6E3F-560B-F3326670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65" y="1863465"/>
            <a:ext cx="3328535" cy="49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67763FA-5539-354C-5B35-79805CCA9AD9}"/>
              </a:ext>
            </a:extLst>
          </p:cNvPr>
          <p:cNvSpPr txBox="1"/>
          <p:nvPr/>
        </p:nvSpPr>
        <p:spPr>
          <a:xfrm>
            <a:off x="8971404" y="6642556"/>
            <a:ext cx="31126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4"/>
              </a:rPr>
              <a:t>T Paidat Värikäs Väri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6101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609636-5002-0F46-0C22-AB403402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T-skjortans färd från bomullsåkern till butiken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0137563-3C51-6B2D-146B-B8A794134E0E}"/>
              </a:ext>
            </a:extLst>
          </p:cNvPr>
          <p:cNvSpPr txBox="1"/>
          <p:nvPr/>
        </p:nvSpPr>
        <p:spPr>
          <a:xfrm>
            <a:off x="1540539" y="6249515"/>
            <a:ext cx="6784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b="0" i="0" u="none" baseline="0"/>
              <a:t>Klicka på videon eller gå framåt i presentationen, så ser du videon.</a:t>
            </a:r>
          </a:p>
        </p:txBody>
      </p:sp>
      <p:pic>
        <p:nvPicPr>
          <p:cNvPr id="7" name="Online-media 6" title="T-paidan matka puuvillapellolta kauppaan">
            <a:hlinkClick r:id="" action="ppaction://media"/>
            <a:extLst>
              <a:ext uri="{FF2B5EF4-FFF2-40B4-BE49-F238E27FC236}">
                <a16:creationId xmlns:a16="http://schemas.microsoft.com/office/drawing/2014/main" id="{984A2C00-F5CD-6C99-1C33-D0C486826B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3043" y="2269955"/>
            <a:ext cx="6534364" cy="36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2E1F35-6749-2702-8D0F-7ADAAECC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534568"/>
            <a:ext cx="9559636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Längden på t-skjortans livscykel</a:t>
            </a:r>
          </a:p>
        </p:txBody>
      </p:sp>
      <p:pic>
        <p:nvPicPr>
          <p:cNvPr id="4" name="Online-media 3" title="T-paidan elinkaaren pituus">
            <a:hlinkClick r:id="" action="ppaction://media"/>
            <a:extLst>
              <a:ext uri="{FF2B5EF4-FFF2-40B4-BE49-F238E27FC236}">
                <a16:creationId xmlns:a16="http://schemas.microsoft.com/office/drawing/2014/main" id="{F44B2E55-61A0-CA94-8076-06E33A9165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6182" y="1942324"/>
            <a:ext cx="7317751" cy="4134529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43C5E73-16AB-3F99-2DF0-AC3E79EE0050}"/>
              </a:ext>
            </a:extLst>
          </p:cNvPr>
          <p:cNvSpPr txBox="1"/>
          <p:nvPr/>
        </p:nvSpPr>
        <p:spPr>
          <a:xfrm>
            <a:off x="1316182" y="6159046"/>
            <a:ext cx="7510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b="0" i="0" u="none" baseline="0"/>
              <a:t>Klicka på videon eller gå framåt i presentationen, så ser du videon.</a:t>
            </a:r>
          </a:p>
        </p:txBody>
      </p:sp>
    </p:spTree>
    <p:extLst>
      <p:ext uri="{BB962C8B-B14F-4D97-AF65-F5344CB8AC3E}">
        <p14:creationId xmlns:p14="http://schemas.microsoft.com/office/powerpoint/2010/main" val="184923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F44C18-0EDC-6028-57B5-EB52772C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Se på videorna och besvara frågorna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CC26E2-5A8F-787C-699B-6C2E63E4F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558738"/>
            <a:ext cx="9559635" cy="3060729"/>
          </a:xfrm>
        </p:spPr>
        <p:txBody>
          <a:bodyPr>
            <a:normAutofit fontScale="92500" lnSpcReduction="10000"/>
          </a:bodyPr>
          <a:lstStyle/>
          <a:p>
            <a:pPr marL="457200" indent="-457200" algn="l" rtl="0">
              <a:buAutoNum type="arabicPeriod"/>
            </a:pPr>
            <a:r>
              <a:rPr lang="sv-fi" b="0" i="0" u="none" baseline="0"/>
              <a:t>Hur börjar t-skjortans livscykel?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Hur mycket vatten behövs det för tillverkning av en t-skjorta?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Vart fortsätter bomullen sin färd från åkern?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Vad gör man av den? 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Vad gör man av tyget? 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Vart far de färdiga t-skjortorna?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Hur du kan minska på förbrukningen av naturresurser?</a:t>
            </a:r>
          </a:p>
        </p:txBody>
      </p:sp>
    </p:spTree>
    <p:extLst>
      <p:ext uri="{BB962C8B-B14F-4D97-AF65-F5344CB8AC3E}">
        <p14:creationId xmlns:p14="http://schemas.microsoft.com/office/powerpoint/2010/main" val="259541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1C8F65-B2A7-46F6-24AC-BD43C468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Se på videon och besvara frågorna.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EE12600-3E7C-C791-5BAD-A7F2D8C9D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2" y="2324070"/>
            <a:ext cx="5218182" cy="4035633"/>
          </a:xfrm>
        </p:spPr>
        <p:txBody>
          <a:bodyPr>
            <a:normAutofit fontScale="92500" lnSpcReduction="10000"/>
          </a:bodyPr>
          <a:lstStyle/>
          <a:p>
            <a:pPr marL="457200" indent="-457200" algn="l" rtl="0">
              <a:buAutoNum type="arabicPeriod"/>
            </a:pPr>
            <a:r>
              <a:rPr lang="sv-fi" b="0" i="0" u="none" baseline="0"/>
              <a:t>Hur mycket producerar varje finländare textilavfall under ett år = textilskräp? 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Vad lönar det sig att tänka på när man köper nya kläder?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Hur kan man förlänga brukstiden för ett klädesplagg? Det vill säga hur kan man använda kläder längre? (länge, en lång tid)</a:t>
            </a:r>
          </a:p>
          <a:p>
            <a:pPr marL="457200" indent="-457200" algn="l" rtl="0">
              <a:buAutoNum type="arabicPeriod"/>
            </a:pPr>
            <a:r>
              <a:rPr lang="sv-fi" b="0" i="0" u="none" baseline="0"/>
              <a:t>Vad kan du göra när du inte längre vill använda ett klädesplagg?</a:t>
            </a:r>
          </a:p>
        </p:txBody>
      </p:sp>
      <p:pic>
        <p:nvPicPr>
          <p:cNvPr id="2050" name="Picture 2" descr="Villapaidat, Neuleet, Näyttely, Myymälä">
            <a:extLst>
              <a:ext uri="{FF2B5EF4-FFF2-40B4-BE49-F238E27FC236}">
                <a16:creationId xmlns:a16="http://schemas.microsoft.com/office/drawing/2014/main" id="{26512BAB-2709-2697-4B5C-7E8DE67F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11" y="2324070"/>
            <a:ext cx="5269968" cy="34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1F892B7-737B-E1A5-BF76-7392A4740C5D}"/>
              </a:ext>
            </a:extLst>
          </p:cNvPr>
          <p:cNvSpPr txBox="1"/>
          <p:nvPr/>
        </p:nvSpPr>
        <p:spPr>
          <a:xfrm>
            <a:off x="7577938" y="5596105"/>
            <a:ext cx="33948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Villapaidat Neuleet Näyttely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180370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D77949-1CD3-9FE3-989B-EBD3BF14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Diskutera med ditt par eller i en grupp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930EAA2-13E7-FCD1-7C56-F357FA61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5505859" cy="3604119"/>
          </a:xfrm>
        </p:spPr>
        <p:txBody>
          <a:bodyPr>
            <a:normAutofit/>
          </a:bodyPr>
          <a:lstStyle/>
          <a:p>
            <a:pPr algn="l" rtl="0"/>
            <a:r>
              <a:rPr lang="sv-fi" b="0" i="0" u="none" baseline="0" dirty="0"/>
              <a:t>Reparerar du kläder?</a:t>
            </a:r>
          </a:p>
          <a:p>
            <a:pPr algn="l" rtl="0"/>
            <a:r>
              <a:rPr lang="sv-fi" b="0" i="0" u="none" baseline="0" dirty="0"/>
              <a:t>Köper du nya kläder mycket? Hur många per månad?</a:t>
            </a:r>
          </a:p>
          <a:p>
            <a:pPr algn="l" rtl="0"/>
            <a:r>
              <a:rPr lang="sv-fi" b="0" i="0" u="none" baseline="0" dirty="0"/>
              <a:t>Köper du kläder från lopptorg?</a:t>
            </a:r>
          </a:p>
          <a:p>
            <a:pPr algn="l" rtl="0"/>
            <a:r>
              <a:rPr lang="sv-fi" b="0" i="0" u="none" baseline="0" dirty="0"/>
              <a:t>Vad gör du med gamla kläder som du inte mera använder?</a:t>
            </a:r>
          </a:p>
          <a:p>
            <a:pPr algn="l" rtl="0"/>
            <a:r>
              <a:rPr lang="sv-fi" b="0" i="0" u="none" baseline="0" dirty="0"/>
              <a:t>Säljer du gamla saker på lopptorg?   Än sen på tori.fi?</a:t>
            </a:r>
          </a:p>
          <a:p>
            <a:endParaRPr lang="sv-fi" dirty="0"/>
          </a:p>
        </p:txBody>
      </p:sp>
      <p:pic>
        <p:nvPicPr>
          <p:cNvPr id="3074" name="Picture 2" descr="Farkut, Housut, Korjaus, Ommella">
            <a:extLst>
              <a:ext uri="{FF2B5EF4-FFF2-40B4-BE49-F238E27FC236}">
                <a16:creationId xmlns:a16="http://schemas.microsoft.com/office/drawing/2014/main" id="{0789658E-EB86-3637-F181-A8CDD1CC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14" y="1361735"/>
            <a:ext cx="3337464" cy="222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456250C-C8AF-770C-5BA6-3D29386EE14E}"/>
              </a:ext>
            </a:extLst>
          </p:cNvPr>
          <p:cNvSpPr txBox="1"/>
          <p:nvPr/>
        </p:nvSpPr>
        <p:spPr>
          <a:xfrm>
            <a:off x="8147373" y="3321278"/>
            <a:ext cx="31791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Farkut Housut Korjaus - Ilmainen valokuva Pixabayssa - Pixabay</a:t>
            </a:r>
            <a:endParaRPr lang="sv-fi" sz="800" dirty="0"/>
          </a:p>
        </p:txBody>
      </p:sp>
      <p:pic>
        <p:nvPicPr>
          <p:cNvPr id="3076" name="Picture 4" descr="Mekkoja, Vaatteet, Vaatetus, Naulakot">
            <a:extLst>
              <a:ext uri="{FF2B5EF4-FFF2-40B4-BE49-F238E27FC236}">
                <a16:creationId xmlns:a16="http://schemas.microsoft.com/office/drawing/2014/main" id="{B3E9C0EE-2860-CD65-D6F0-65D87B87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14" y="3765891"/>
            <a:ext cx="3337464" cy="26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F435178-A122-B0A5-8246-93C3A8F7CDC9}"/>
              </a:ext>
            </a:extLst>
          </p:cNvPr>
          <p:cNvSpPr txBox="1"/>
          <p:nvPr/>
        </p:nvSpPr>
        <p:spPr>
          <a:xfrm>
            <a:off x="8018572" y="6246379"/>
            <a:ext cx="34367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5"/>
              </a:rPr>
              <a:t>Mekkoja Vaatteet Vaatetus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581333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F95914-769D-C215-8EC1-B55D923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10252236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Diskutera i gruppen och sök information tillsammans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B052744-771A-7E38-39A8-2A96338E7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5416392" cy="4179472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sv-fi" sz="2000" b="0" i="0" u="none" baseline="0" dirty="0"/>
              <a:t>En hurudan livscykel har en yoghurtburk?    Vilka material behövs för den? </a:t>
            </a:r>
            <a:br>
              <a:rPr lang="sv-fi" sz="2000" dirty="0"/>
            </a:br>
            <a:r>
              <a:rPr lang="sv-fi" sz="2000" b="0" i="0" u="none" baseline="0" dirty="0"/>
              <a:t>Från vilket land kommer de? </a:t>
            </a:r>
            <a:br>
              <a:rPr lang="sv-fi" sz="2000" dirty="0"/>
            </a:br>
            <a:r>
              <a:rPr lang="sv-fi" sz="2000" b="0" i="0" u="none" baseline="0" dirty="0"/>
              <a:t>Till vilket land förs materialen?</a:t>
            </a:r>
          </a:p>
          <a:p>
            <a:endParaRPr lang="sv-fi" sz="2000" dirty="0"/>
          </a:p>
          <a:p>
            <a:pPr algn="l" rtl="0"/>
            <a:r>
              <a:rPr lang="sv-fi" sz="2000" b="0" i="0" u="none" baseline="0" dirty="0"/>
              <a:t>Vad händer med yoghurtburken?                    Vad sätts i den? Hur rör den på sig?</a:t>
            </a:r>
          </a:p>
          <a:p>
            <a:endParaRPr lang="sv-fi" sz="2000" dirty="0"/>
          </a:p>
          <a:p>
            <a:pPr algn="l" rtl="0"/>
            <a:r>
              <a:rPr lang="sv-fi" sz="2000" b="0" i="0" u="none" baseline="0" dirty="0"/>
              <a:t>När yoghurten har ätits, vart går den tomma yoghurtburken? Till skräp eller återvinning?    Vad kan man göra av materialet?</a:t>
            </a:r>
          </a:p>
          <a:p>
            <a:pPr algn="l" rtl="0"/>
            <a:r>
              <a:rPr lang="sv-fi" sz="1900" b="0" i="0" u="none" baseline="0" dirty="0" err="1">
                <a:hlinkClick r:id="rId2"/>
              </a:rPr>
              <a:t>jogurttipurkin</a:t>
            </a:r>
            <a:r>
              <a:rPr lang="sv-fi" sz="1900" b="0" i="0" u="none" baseline="0" dirty="0">
                <a:hlinkClick r:id="rId2"/>
              </a:rPr>
              <a:t> </a:t>
            </a:r>
            <a:r>
              <a:rPr lang="sv-fi" sz="1900" b="0" i="0" u="none" baseline="0" dirty="0" err="1">
                <a:hlinkClick r:id="rId2"/>
              </a:rPr>
              <a:t>elinkaari</a:t>
            </a:r>
            <a:r>
              <a:rPr lang="sv-fi" sz="1900" b="0" i="0" u="none" baseline="0" dirty="0">
                <a:hlinkClick r:id="rId2"/>
              </a:rPr>
              <a:t> by Erika </a:t>
            </a:r>
            <a:r>
              <a:rPr lang="sv-fi" sz="1900" b="0" i="0" u="none" baseline="0" dirty="0" err="1">
                <a:hlinkClick r:id="rId2"/>
              </a:rPr>
              <a:t>Ojavuo</a:t>
            </a:r>
            <a:r>
              <a:rPr lang="sv-fi" sz="1900" b="0" i="0" u="none" baseline="0" dirty="0">
                <a:hlinkClick r:id="rId2"/>
              </a:rPr>
              <a:t> (prezi.com)</a:t>
            </a:r>
            <a:endParaRPr lang="sv-fi" sz="1900" dirty="0"/>
          </a:p>
        </p:txBody>
      </p:sp>
      <p:pic>
        <p:nvPicPr>
          <p:cNvPr id="4098" name="Picture 2" descr="Maito, Kvarkki, Jogurtti, Ruokaa">
            <a:extLst>
              <a:ext uri="{FF2B5EF4-FFF2-40B4-BE49-F238E27FC236}">
                <a16:creationId xmlns:a16="http://schemas.microsoft.com/office/drawing/2014/main" id="{1A3E7215-248B-0630-280A-4E005D0E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21" y="2398498"/>
            <a:ext cx="4854973" cy="38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E5A108E-98C5-B33F-9D0A-453DA6F29D9C}"/>
              </a:ext>
            </a:extLst>
          </p:cNvPr>
          <p:cNvSpPr txBox="1"/>
          <p:nvPr/>
        </p:nvSpPr>
        <p:spPr>
          <a:xfrm>
            <a:off x="7074503" y="6010073"/>
            <a:ext cx="40935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4"/>
              </a:rPr>
              <a:t>Maito Kvarkki Jogurtti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386555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78DE8C-498A-9E1B-D6F9-AA44951BB7C1}"/>
              </a:ext>
            </a:extLst>
          </p:cNvPr>
          <p:cNvSpPr txBox="1">
            <a:spLocks/>
          </p:cNvSpPr>
          <p:nvPr/>
        </p:nvSpPr>
        <p:spPr>
          <a:xfrm>
            <a:off x="609599" y="1600201"/>
            <a:ext cx="6344753" cy="47628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2000" b="0" i="0" u="none" baseline="0" dirty="0"/>
              <a:t>Energi åstadkoms för en produkt eller tjänst, t.ex. el för ljus. Energiproduktion   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kostar mycket, 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smutsar och förorenar naturen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förbrukar naturresurser t.ex. olja.</a:t>
            </a:r>
            <a:br>
              <a:rPr lang="sv-fi" dirty="0"/>
            </a:br>
            <a:endParaRPr lang="sv-fi" dirty="0"/>
          </a:p>
          <a:p>
            <a:pPr algn="l" rtl="0"/>
            <a:r>
              <a:rPr lang="sv-fi" b="0" i="0" u="none" baseline="0" dirty="0"/>
              <a:t>Energieffektivitet innebär följande saker:</a:t>
            </a:r>
            <a:br>
              <a:rPr lang="sv-fi" dirty="0"/>
            </a:br>
            <a:endParaRPr lang="sv-fi" dirty="0"/>
          </a:p>
          <a:p>
            <a:pPr marL="457200" indent="-457200" algn="l" rtl="0">
              <a:buFont typeface="+mj-lt"/>
              <a:buAutoNum type="arabicPeriod"/>
            </a:pPr>
            <a:r>
              <a:rPr lang="sv-fi" sz="2000" b="0" i="0" u="none" baseline="0" dirty="0"/>
              <a:t>Man tillverkar produkter och tjänster som använder så lite energi som möjligt. </a:t>
            </a:r>
            <a:br>
              <a:rPr lang="sv-fi" sz="2000" dirty="0"/>
            </a:br>
            <a:endParaRPr lang="sv-fi" sz="2000" dirty="0"/>
          </a:p>
          <a:p>
            <a:pPr marL="457200" indent="-457200" algn="l" rtl="0">
              <a:buFont typeface="+mj-lt"/>
              <a:buAutoNum type="arabicPeriod"/>
            </a:pPr>
            <a:r>
              <a:rPr lang="sv-fi" sz="2000" b="0" i="0" u="none" baseline="0" dirty="0"/>
              <a:t>Man minskar på användningen av energi.            Man släcker lamporna när ingen är i rummet.</a:t>
            </a:r>
            <a:br>
              <a:rPr lang="sv-fi" sz="2000" dirty="0"/>
            </a:br>
            <a:endParaRPr lang="sv-fi" sz="2000" dirty="0"/>
          </a:p>
          <a:p>
            <a:pPr marL="457200" indent="-457200" algn="l" rtl="0">
              <a:buFont typeface="+mj-lt"/>
              <a:buAutoNum type="arabicPeriod"/>
            </a:pPr>
            <a:r>
              <a:rPr lang="sv-fi" sz="2000" b="0" i="0" u="none" baseline="0" dirty="0"/>
              <a:t>Man väljer energi som smutsar miljön mindre.</a:t>
            </a:r>
            <a:br>
              <a:rPr lang="sv-fi" sz="2000" dirty="0"/>
            </a:br>
            <a:endParaRPr lang="sv-fi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B3966-17F3-E1F3-28DA-AC839E976BBD}"/>
              </a:ext>
            </a:extLst>
          </p:cNvPr>
          <p:cNvSpPr txBox="1">
            <a:spLocks/>
          </p:cNvSpPr>
          <p:nvPr/>
        </p:nvSpPr>
        <p:spPr>
          <a:xfrm>
            <a:off x="38504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1" i="0" u="none" baseline="0"/>
              <a:t>Energieffektivitet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3DA2D1-1350-20CB-9AAD-E3E57D52BED4}"/>
              </a:ext>
            </a:extLst>
          </p:cNvPr>
          <p:cNvGrpSpPr/>
          <p:nvPr/>
        </p:nvGrpSpPr>
        <p:grpSpPr>
          <a:xfrm>
            <a:off x="6954352" y="226186"/>
            <a:ext cx="4881838" cy="2929004"/>
            <a:chOff x="7753507" y="3440662"/>
            <a:chExt cx="4186592" cy="2609393"/>
          </a:xfrm>
        </p:grpSpPr>
        <p:pic>
          <p:nvPicPr>
            <p:cNvPr id="7" name="Picture 6" descr="A factory with smoke coming out of it&#10;&#10;Description automatically generated with low confidence">
              <a:extLst>
                <a:ext uri="{FF2B5EF4-FFF2-40B4-BE49-F238E27FC236}">
                  <a16:creationId xmlns:a16="http://schemas.microsoft.com/office/drawing/2014/main" id="{ECDB2CC3-65C5-EFCA-57AB-6C61E12C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507" y="3440662"/>
              <a:ext cx="4133692" cy="26093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E3AB74-7995-A24A-0838-62A73E429F73}"/>
                </a:ext>
              </a:extLst>
            </p:cNvPr>
            <p:cNvSpPr txBox="1"/>
            <p:nvPr/>
          </p:nvSpPr>
          <p:spPr>
            <a:xfrm>
              <a:off x="10423026" y="5803834"/>
              <a:ext cx="151707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1000" b="0" i="0" u="none" baseline="0">
                  <a:solidFill>
                    <a:schemeClr val="bg1"/>
                  </a:solidFill>
                </a:rPr>
                <a:t>bixabay CC0 2023 jwvein</a:t>
              </a:r>
              <a:endParaRPr lang="sv-fi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029EF2-70E6-3027-C6DA-5A0C1315ABC1}"/>
              </a:ext>
            </a:extLst>
          </p:cNvPr>
          <p:cNvGrpSpPr/>
          <p:nvPr/>
        </p:nvGrpSpPr>
        <p:grpSpPr>
          <a:xfrm>
            <a:off x="7281326" y="3505199"/>
            <a:ext cx="2540001" cy="2647723"/>
            <a:chOff x="7281326" y="3505199"/>
            <a:chExt cx="2540001" cy="26477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99CD8-8F2B-02F5-EC9A-DA0EBB253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1326" y="3505199"/>
              <a:ext cx="2540001" cy="25400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E5F3E-375C-F2EB-5E07-680A7C2243BB}"/>
                </a:ext>
              </a:extLst>
            </p:cNvPr>
            <p:cNvSpPr txBox="1"/>
            <p:nvPr/>
          </p:nvSpPr>
          <p:spPr>
            <a:xfrm>
              <a:off x="8334482" y="5937478"/>
              <a:ext cx="148684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Papunet CC0 2023 Sergio Palao</a:t>
              </a:r>
              <a:endParaRPr lang="sv-fi" sz="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F86395-6F54-41C1-601E-AE28579F8D62}"/>
              </a:ext>
            </a:extLst>
          </p:cNvPr>
          <p:cNvGrpSpPr/>
          <p:nvPr/>
        </p:nvGrpSpPr>
        <p:grpSpPr>
          <a:xfrm>
            <a:off x="9805296" y="3702812"/>
            <a:ext cx="2254478" cy="2450110"/>
            <a:chOff x="9805296" y="3702812"/>
            <a:chExt cx="2254478" cy="2450110"/>
          </a:xfrm>
        </p:grpSpPr>
        <p:pic>
          <p:nvPicPr>
            <p:cNvPr id="13" name="Picture 12" descr="A picture containing text, screenshot, font, logo&#10;&#10;Description automatically generated">
              <a:extLst>
                <a:ext uri="{FF2B5EF4-FFF2-40B4-BE49-F238E27FC236}">
                  <a16:creationId xmlns:a16="http://schemas.microsoft.com/office/drawing/2014/main" id="{EB96A0DD-32AE-3A4D-8512-F1C1B29B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4075" y="3702812"/>
              <a:ext cx="2155699" cy="22822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D4B65A-89B1-D915-77C8-C971689C80EC}"/>
                </a:ext>
              </a:extLst>
            </p:cNvPr>
            <p:cNvSpPr txBox="1"/>
            <p:nvPr/>
          </p:nvSpPr>
          <p:spPr>
            <a:xfrm>
              <a:off x="9805296" y="5937478"/>
              <a:ext cx="139616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pixabay CC0 2023 MVOPro</a:t>
              </a:r>
              <a:endParaRPr lang="sv-fi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4880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1F80BE-127C-01F4-5265-BBA7F1DF21E3}"/>
              </a:ext>
            </a:extLst>
          </p:cNvPr>
          <p:cNvSpPr txBox="1">
            <a:spLocks/>
          </p:cNvSpPr>
          <p:nvPr/>
        </p:nvSpPr>
        <p:spPr>
          <a:xfrm>
            <a:off x="487657" y="1289526"/>
            <a:ext cx="11421184" cy="4717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2000" b="0" i="0" u="none" baseline="0" dirty="0"/>
              <a:t>man väljer material och råvaror som behöver lite energi</a:t>
            </a:r>
          </a:p>
          <a:p>
            <a:pPr algn="l" rtl="0"/>
            <a:r>
              <a:rPr lang="sv-fi" sz="2000" b="0" i="0" u="none" baseline="0" dirty="0"/>
              <a:t>man planerar en sådan tillverkning som inte slösar energi</a:t>
            </a:r>
          </a:p>
          <a:p>
            <a:pPr algn="l" rtl="0"/>
            <a:r>
              <a:rPr lang="sv-fi" sz="2000" b="0" i="0" u="none" baseline="0" dirty="0"/>
              <a:t>man tillverkar hållbara produkter som kan underhållas och repareras.                                                 Känner du till sådana produkter?</a:t>
            </a:r>
          </a:p>
          <a:p>
            <a:pPr algn="l" rtl="0">
              <a:spcAft>
                <a:spcPts val="1500"/>
              </a:spcAft>
            </a:pPr>
            <a:r>
              <a:rPr lang="sv-fi" sz="2000" b="0" i="0" u="none" baseline="0" dirty="0"/>
              <a:t>produkten behöver inte transporteras långt eller transporten använder lite energi. </a:t>
            </a:r>
          </a:p>
          <a:p>
            <a:pPr algn="l" rtl="0"/>
            <a:r>
              <a:rPr lang="sv-fi" sz="2000" b="0" i="0" u="none" baseline="0" dirty="0"/>
              <a:t>När energieffektiviteten förbättras, minskar växthusutsläppen såsom koldioxidutsläppen (CO₂),</a:t>
            </a:r>
          </a:p>
          <a:p>
            <a:pPr algn="l" rtl="0">
              <a:spcAft>
                <a:spcPts val="1500"/>
              </a:spcAft>
            </a:pPr>
            <a:r>
              <a:rPr lang="sv-fi" sz="2000" b="0" i="0" u="none" baseline="0" dirty="0"/>
              <a:t>energiförbrukningen minskar och det sparar pengar.</a:t>
            </a:r>
            <a:endParaRPr lang="sv-fi" sz="2000" dirty="0"/>
          </a:p>
          <a:p>
            <a:pPr algn="l" rtl="0"/>
            <a:r>
              <a:rPr lang="sv-fi" sz="2000" b="0" i="0" u="none" baseline="0" dirty="0"/>
              <a:t>Energieffektivitet sparar naturen.</a:t>
            </a:r>
          </a:p>
          <a:p>
            <a:endParaRPr lang="sv-fi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2E30FF-52DE-FFC8-97A5-CB75957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9" y="194586"/>
            <a:ext cx="12222760" cy="1325563"/>
          </a:xfrm>
        </p:spPr>
        <p:txBody>
          <a:bodyPr/>
          <a:lstStyle/>
          <a:p>
            <a:pPr algn="l" rtl="0"/>
            <a:r>
              <a:rPr lang="sv-fi" sz="4800" b="1" i="0" u="none" baseline="0" dirty="0">
                <a:solidFill>
                  <a:srgbClr val="0070C0"/>
                </a:solidFill>
              </a:rPr>
              <a:t>Energi</a:t>
            </a:r>
            <a:r>
              <a:rPr lang="sv-fi" sz="4800" b="1" i="0" u="none" baseline="0" dirty="0">
                <a:solidFill>
                  <a:srgbClr val="00B050"/>
                </a:solidFill>
              </a:rPr>
              <a:t>effektiviteten förbättras när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80807-6B33-1927-9188-50E37D0C0C2E}"/>
              </a:ext>
            </a:extLst>
          </p:cNvPr>
          <p:cNvSpPr txBox="1"/>
          <p:nvPr/>
        </p:nvSpPr>
        <p:spPr>
          <a:xfrm>
            <a:off x="9979681" y="2357856"/>
            <a:ext cx="21340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/>
              <a:t>pixabay CC0 2023 OpenClipart-Vectors</a:t>
            </a:r>
            <a:endParaRPr lang="sv-fi" sz="800" dirty="0"/>
          </a:p>
        </p:txBody>
      </p:sp>
      <p:pic>
        <p:nvPicPr>
          <p:cNvPr id="7" name="Picture 6" descr="A red blue and yellow pliers and a screwdriver&#10;&#10;Description automatically generated with medium confidence">
            <a:extLst>
              <a:ext uri="{FF2B5EF4-FFF2-40B4-BE49-F238E27FC236}">
                <a16:creationId xmlns:a16="http://schemas.microsoft.com/office/drawing/2014/main" id="{6F79BC77-3E46-0BF9-49B3-AA5E9C5AF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81" y="1289526"/>
            <a:ext cx="1195420" cy="1113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959C8D-56F9-E325-3135-42299DF09094}"/>
              </a:ext>
            </a:extLst>
          </p:cNvPr>
          <p:cNvSpPr txBox="1"/>
          <p:nvPr/>
        </p:nvSpPr>
        <p:spPr>
          <a:xfrm>
            <a:off x="5933902" y="6302878"/>
            <a:ext cx="1524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/>
              <a:t>pixabay CC0 2023 CryptoSkylark</a:t>
            </a:r>
            <a:endParaRPr lang="sv-fi" sz="800" dirty="0"/>
          </a:p>
        </p:txBody>
      </p:sp>
      <p:pic>
        <p:nvPicPr>
          <p:cNvPr id="9" name="Picture 8" descr="A blue cross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BC1E21B-1335-5AEE-E0D0-19DA563C5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49" y="4317668"/>
            <a:ext cx="689273" cy="43025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026ECB-C062-33B6-1650-892596C29E58}"/>
              </a:ext>
            </a:extLst>
          </p:cNvPr>
          <p:cNvSpPr txBox="1"/>
          <p:nvPr/>
        </p:nvSpPr>
        <p:spPr>
          <a:xfrm>
            <a:off x="8153884" y="6302878"/>
            <a:ext cx="1481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/>
              <a:t>bixabay CC0 2023 turguthatipa</a:t>
            </a:r>
            <a:endParaRPr lang="sv-fi" sz="800" dirty="0"/>
          </a:p>
        </p:txBody>
      </p:sp>
      <p:pic>
        <p:nvPicPr>
          <p:cNvPr id="11" name="Picture 10" descr="A black and white bicycle&#10;&#10;Description automatically generated with medium confidence">
            <a:extLst>
              <a:ext uri="{FF2B5EF4-FFF2-40B4-BE49-F238E27FC236}">
                <a16:creationId xmlns:a16="http://schemas.microsoft.com/office/drawing/2014/main" id="{CD2A7A0F-1686-2E41-8302-DBD511B7B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17" y="4255599"/>
            <a:ext cx="3671477" cy="20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1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D34B8F-A7FD-500C-6BCB-19AD3845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64531" y="4951382"/>
            <a:ext cx="2307291" cy="1716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Klimatförändring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3" y="2235057"/>
            <a:ext cx="5181722" cy="4214295"/>
          </a:xfrm>
        </p:spPr>
        <p:txBody>
          <a:bodyPr>
            <a:normAutofit fontScale="70000" lnSpcReduction="20000"/>
          </a:bodyPr>
          <a:lstStyle/>
          <a:p>
            <a:pPr algn="l" rtl="0"/>
            <a:r>
              <a:rPr lang="sv-fi" b="0" i="1" u="none" baseline="0" dirty="0"/>
              <a:t>Luft, klimat</a:t>
            </a:r>
            <a:br>
              <a:rPr lang="sv-fi" i="1" dirty="0"/>
            </a:br>
            <a:r>
              <a:rPr lang="sv-fi" b="0" i="1" u="none" baseline="0" dirty="0"/>
              <a:t>Förändras, förändring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1" i="0" u="none" baseline="0" dirty="0"/>
              <a:t>Klimatförändring innebär att temperaturen på jorden stiger och luften värms upp. Klimatet på jordklotet blir varmare.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Det orsakar många problem för människorna, djuren och naturen.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När temperaturen höjs inverkar det mer på en del områden än på andra.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Klimatförändringen har orsakats av människor.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 err="1">
                <a:hlinkClick r:id="rId3"/>
              </a:rPr>
              <a:t>Mikä</a:t>
            </a:r>
            <a:r>
              <a:rPr lang="sv-fi" b="0" i="0" u="none" baseline="0" dirty="0">
                <a:hlinkClick r:id="rId3"/>
              </a:rPr>
              <a:t> </a:t>
            </a:r>
            <a:r>
              <a:rPr lang="sv-fi" b="0" i="0" u="none" baseline="0" dirty="0" err="1">
                <a:hlinkClick r:id="rId3"/>
              </a:rPr>
              <a:t>ilmastonmuutos</a:t>
            </a:r>
            <a:r>
              <a:rPr lang="sv-fi" b="0" i="0" u="none" baseline="0" dirty="0">
                <a:hlinkClick r:id="rId3"/>
              </a:rPr>
              <a:t>? - YouTube</a:t>
            </a:r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31458-0554-5E47-EBB2-83ED6D0FB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0" y="698954"/>
            <a:ext cx="3952875" cy="39528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60B309-8290-EAB5-FDA6-D9E3DA05639F}"/>
              </a:ext>
            </a:extLst>
          </p:cNvPr>
          <p:cNvSpPr/>
          <p:nvPr/>
        </p:nvSpPr>
        <p:spPr>
          <a:xfrm>
            <a:off x="7922103" y="4133362"/>
            <a:ext cx="367247" cy="369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19712E-1103-CF5D-DAA8-77ADD0D75CEC}"/>
              </a:ext>
            </a:extLst>
          </p:cNvPr>
          <p:cNvSpPr/>
          <p:nvPr/>
        </p:nvSpPr>
        <p:spPr>
          <a:xfrm>
            <a:off x="7466142" y="4832819"/>
            <a:ext cx="164826" cy="1562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8F0588-B061-5561-B970-4858F12082BE}"/>
              </a:ext>
            </a:extLst>
          </p:cNvPr>
          <p:cNvSpPr/>
          <p:nvPr/>
        </p:nvSpPr>
        <p:spPr>
          <a:xfrm>
            <a:off x="7671429" y="4542372"/>
            <a:ext cx="194029" cy="2189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AE2BA-2D83-036F-E9A7-556C4CF3B4D2}"/>
              </a:ext>
            </a:extLst>
          </p:cNvPr>
          <p:cNvSpPr txBox="1"/>
          <p:nvPr/>
        </p:nvSpPr>
        <p:spPr>
          <a:xfrm>
            <a:off x="7671429" y="6611612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5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413414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light bulb with a glowing light&#10;&#10;Description automatically generated with low confidence">
            <a:extLst>
              <a:ext uri="{FF2B5EF4-FFF2-40B4-BE49-F238E27FC236}">
                <a16:creationId xmlns:a16="http://schemas.microsoft.com/office/drawing/2014/main" id="{C5253401-DDAD-F2BA-4B98-5586DDDA2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12" y="4948552"/>
            <a:ext cx="1777930" cy="106675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91EC689-D33E-8924-664B-36B18953B00A}"/>
              </a:ext>
            </a:extLst>
          </p:cNvPr>
          <p:cNvGrpSpPr/>
          <p:nvPr/>
        </p:nvGrpSpPr>
        <p:grpSpPr>
          <a:xfrm>
            <a:off x="1424499" y="4042622"/>
            <a:ext cx="2539162" cy="2227546"/>
            <a:chOff x="8750896" y="2673299"/>
            <a:chExt cx="3240520" cy="3546683"/>
          </a:xfrm>
        </p:grpSpPr>
        <p:pic>
          <p:nvPicPr>
            <p:cNvPr id="30" name="Picture 29" descr="A picture containing design&#10;&#10;Description automatically generated">
              <a:extLst>
                <a:ext uri="{FF2B5EF4-FFF2-40B4-BE49-F238E27FC236}">
                  <a16:creationId xmlns:a16="http://schemas.microsoft.com/office/drawing/2014/main" id="{487D07B7-084A-2DD1-E80A-EFE323317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" r="2325"/>
            <a:stretch/>
          </p:blipFill>
          <p:spPr>
            <a:xfrm>
              <a:off x="8750896" y="2673299"/>
              <a:ext cx="3240520" cy="3248620"/>
            </a:xfrm>
            <a:prstGeom prst="snip1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07F9A6-F919-346D-384D-D3D1A85DDF6B}"/>
                </a:ext>
              </a:extLst>
            </p:cNvPr>
            <p:cNvSpPr txBox="1"/>
            <p:nvPr/>
          </p:nvSpPr>
          <p:spPr>
            <a:xfrm>
              <a:off x="9058913" y="5814199"/>
              <a:ext cx="1832085" cy="405783"/>
            </a:xfrm>
            <a:prstGeom prst="snip1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pixabay CC0 2023 MVOPro</a:t>
              </a:r>
              <a:endParaRPr lang="sv-fi" sz="800" dirty="0"/>
            </a:p>
          </p:txBody>
        </p:sp>
      </p:grpSp>
      <p:pic>
        <p:nvPicPr>
          <p:cNvPr id="32" name="Picture 31" descr="A hand holding a towel in a washing machine&#10;&#10;Description automatically generated with low confidence">
            <a:extLst>
              <a:ext uri="{FF2B5EF4-FFF2-40B4-BE49-F238E27FC236}">
                <a16:creationId xmlns:a16="http://schemas.microsoft.com/office/drawing/2014/main" id="{CE5D0333-E9D5-3F79-A4B1-06AF78115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07" y="4919237"/>
            <a:ext cx="1188185" cy="1188185"/>
          </a:xfrm>
          <a:prstGeom prst="rect">
            <a:avLst/>
          </a:prstGeom>
        </p:spPr>
      </p:pic>
      <p:pic>
        <p:nvPicPr>
          <p:cNvPr id="33" name="Picture 32" descr="A dishwasher with plates and a spoon&#10;&#10;Description automatically generated with medium confidence">
            <a:extLst>
              <a:ext uri="{FF2B5EF4-FFF2-40B4-BE49-F238E27FC236}">
                <a16:creationId xmlns:a16="http://schemas.microsoft.com/office/drawing/2014/main" id="{7D6302FF-1C59-2A32-B09E-D7697FDC2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06" y="4879167"/>
            <a:ext cx="1263572" cy="12635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18D6F2-9AA8-9380-113B-217171002A5A}"/>
              </a:ext>
            </a:extLst>
          </p:cNvPr>
          <p:cNvSpPr txBox="1"/>
          <p:nvPr/>
        </p:nvSpPr>
        <p:spPr>
          <a:xfrm>
            <a:off x="4444554" y="5999700"/>
            <a:ext cx="1471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/>
              <a:t>Papunet CC0 2023 Sergio Palao</a:t>
            </a:r>
            <a:endParaRPr lang="sv-fi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634172-EED1-0000-773C-2CCBCE31EE84}"/>
              </a:ext>
            </a:extLst>
          </p:cNvPr>
          <p:cNvSpPr txBox="1"/>
          <p:nvPr/>
        </p:nvSpPr>
        <p:spPr>
          <a:xfrm>
            <a:off x="7842302" y="5661146"/>
            <a:ext cx="731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pixabay CC0 2023 qimono</a:t>
            </a:r>
            <a:endParaRPr lang="sv-fi" sz="8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AD6E827-970A-26DA-F9F3-C22BA215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Fundera i grupper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A8EE1AE-F451-0F16-5C08-6BB933948C60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256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2800" b="0" i="0" u="none" baseline="0"/>
              <a:t>Hur gör du?</a:t>
            </a:r>
          </a:p>
          <a:p>
            <a:pPr algn="l" rtl="0"/>
            <a:r>
              <a:rPr lang="sv-fi" sz="2800" b="0" i="0" u="none" baseline="0"/>
              <a:t>Är du energieffektiv? Hur?</a:t>
            </a:r>
          </a:p>
        </p:txBody>
      </p:sp>
    </p:spTree>
    <p:extLst>
      <p:ext uri="{BB962C8B-B14F-4D97-AF65-F5344CB8AC3E}">
        <p14:creationId xmlns:p14="http://schemas.microsoft.com/office/powerpoint/2010/main" val="4241265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1F40-61B3-A70A-4958-51B22FA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 rtl="0"/>
            <a:r>
              <a:rPr lang="sv-fi" b="1" i="0" u="none" baseline="0"/>
              <a:t>Materialeffektivitet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293E7-1CC6-C392-6FA6-D43D3457B087}"/>
              </a:ext>
            </a:extLst>
          </p:cNvPr>
          <p:cNvSpPr txBox="1"/>
          <p:nvPr/>
        </p:nvSpPr>
        <p:spPr>
          <a:xfrm>
            <a:off x="609602" y="1628800"/>
            <a:ext cx="62465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2000" b="0" i="0" u="none" baseline="0" dirty="0"/>
              <a:t>När man gör produkter behövs det material.             Du behöver t.ex. deg när du gör pepparkakor.        Det är viktigt att tänka på materialeffektiviteten.      Det innebär följande saker:</a:t>
            </a:r>
            <a:br>
              <a:rPr lang="sv-fi" sz="2000" dirty="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 dirty="0"/>
              <a:t>När man använder degen klokt, 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 dirty="0"/>
              <a:t>räcker degen till många pepparkakor.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 dirty="0"/>
              <a:t>Det blir många pepparkakor av samma </a:t>
            </a:r>
            <a:r>
              <a:rPr lang="sv-fi" sz="2000" b="0" i="0" u="none" baseline="0" dirty="0" err="1"/>
              <a:t>degmängd</a:t>
            </a:r>
            <a:r>
              <a:rPr lang="sv-fi" sz="2000" b="0" i="0" u="none" baseline="0" dirty="0"/>
              <a:t>.</a:t>
            </a:r>
          </a:p>
          <a:p>
            <a:pPr lvl="1" algn="l" rtl="0"/>
            <a:r>
              <a:rPr lang="sv-fi" sz="2000" b="0" i="0" u="none" baseline="0" dirty="0"/>
              <a:t>&gt;&gt;&gt; Deg behöver inte kastas bort. Hela degen kan användas. Det sparar pengar. </a:t>
            </a:r>
            <a:br>
              <a:rPr lang="sv-fi" sz="2000" dirty="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 dirty="0"/>
              <a:t>Målet är att man använder så lite material som möjligt och att det kommer lite spill under hela livscykeln. </a:t>
            </a:r>
            <a:br>
              <a:rPr lang="sv-fi" sz="2000" dirty="0"/>
            </a:br>
            <a:r>
              <a:rPr lang="sv-fi" sz="2000" b="0" i="0" u="none" baseline="0" dirty="0"/>
              <a:t>&gt;&gt;&gt; De dåliga effekterna på miljön minskar. </a:t>
            </a:r>
            <a:br>
              <a:rPr lang="sv-fi" sz="2000" dirty="0"/>
            </a:br>
            <a:endParaRPr lang="sv-fi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81C43-4234-7AC4-C581-B45DBDB38734}"/>
              </a:ext>
            </a:extLst>
          </p:cNvPr>
          <p:cNvSpPr txBox="1"/>
          <p:nvPr/>
        </p:nvSpPr>
        <p:spPr>
          <a:xfrm>
            <a:off x="7886700" y="83127"/>
            <a:ext cx="346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 dirty="0"/>
              <a:t>Förpackningsätt för </a:t>
            </a:r>
            <a:r>
              <a:rPr lang="sv-fi" b="0" i="0" u="none" baseline="0" dirty="0" err="1"/>
              <a:t>usb-minnet</a:t>
            </a:r>
            <a:endParaRPr lang="sv-fi" b="0" i="0" u="none" baseline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3EB1C3-A317-15EB-6725-9D0101795722}"/>
              </a:ext>
            </a:extLst>
          </p:cNvPr>
          <p:cNvGrpSpPr/>
          <p:nvPr/>
        </p:nvGrpSpPr>
        <p:grpSpPr>
          <a:xfrm>
            <a:off x="8149071" y="1394332"/>
            <a:ext cx="3564868" cy="2365705"/>
            <a:chOff x="6682456" y="1628800"/>
            <a:chExt cx="3564868" cy="2365705"/>
          </a:xfrm>
        </p:grpSpPr>
        <p:pic>
          <p:nvPicPr>
            <p:cNvPr id="6" name="Picture 5" descr="A person making cooki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7B5F6A62-773F-F248-E8D3-36828004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456" y="1628800"/>
              <a:ext cx="3467100" cy="23145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AF2C3A-8122-8199-25FC-49826553F88E}"/>
                </a:ext>
              </a:extLst>
            </p:cNvPr>
            <p:cNvSpPr txBox="1"/>
            <p:nvPr/>
          </p:nvSpPr>
          <p:spPr>
            <a:xfrm>
              <a:off x="9234683" y="3748284"/>
              <a:ext cx="10126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v-fi" sz="1000" b="0" i="0" u="none" baseline="0">
                  <a:solidFill>
                    <a:schemeClr val="bg1"/>
                  </a:solidFill>
                </a:rPr>
                <a:t>Meta CC0 2023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670B89-43A7-D5C7-217A-3C1371DFA638}"/>
              </a:ext>
            </a:extLst>
          </p:cNvPr>
          <p:cNvGrpSpPr/>
          <p:nvPr/>
        </p:nvGrpSpPr>
        <p:grpSpPr>
          <a:xfrm>
            <a:off x="7060701" y="4137179"/>
            <a:ext cx="3640597" cy="2315570"/>
            <a:chOff x="8427971" y="3719332"/>
            <a:chExt cx="3640597" cy="2315570"/>
          </a:xfrm>
        </p:grpSpPr>
        <p:pic>
          <p:nvPicPr>
            <p:cNvPr id="9" name="Picture 8" descr="Close-up of a laser cutting machine&#10;&#10;Description automatically generated">
              <a:extLst>
                <a:ext uri="{FF2B5EF4-FFF2-40B4-BE49-F238E27FC236}">
                  <a16:creationId xmlns:a16="http://schemas.microsoft.com/office/drawing/2014/main" id="{CBB431C3-96A9-AABF-A8F0-0560A2B8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971" y="3719332"/>
              <a:ext cx="3467100" cy="2310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4EDED4-0B2C-6DE3-96D4-7EFEB0740EB8}"/>
                </a:ext>
              </a:extLst>
            </p:cNvPr>
            <p:cNvSpPr txBox="1"/>
            <p:nvPr/>
          </p:nvSpPr>
          <p:spPr>
            <a:xfrm>
              <a:off x="10466320" y="5788681"/>
              <a:ext cx="1602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v-fi" sz="1000" b="0" i="0" u="none" baseline="0">
                  <a:solidFill>
                    <a:schemeClr val="bg1"/>
                  </a:solidFill>
                </a:rPr>
                <a:t>Bixabay CC0 2023 InWay</a:t>
              </a:r>
              <a:endParaRPr lang="sv-fi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3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654B-8FE9-4569-844D-073CA199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25" y="230706"/>
            <a:ext cx="10515600" cy="1325563"/>
          </a:xfrm>
        </p:spPr>
        <p:txBody>
          <a:bodyPr/>
          <a:lstStyle/>
          <a:p>
            <a:pPr algn="l" rtl="0"/>
            <a:r>
              <a:rPr lang="sv-fi" b="1" i="0" u="none" baseline="0" dirty="0"/>
              <a:t>Materialeffektiviteten förbättras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61DFE-3F35-66B8-0EFF-12C65E1209CB}"/>
              </a:ext>
            </a:extLst>
          </p:cNvPr>
          <p:cNvSpPr txBox="1"/>
          <p:nvPr/>
        </p:nvSpPr>
        <p:spPr>
          <a:xfrm>
            <a:off x="609602" y="1628800"/>
            <a:ext cx="109526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 dirty="0"/>
              <a:t>När du gör rätta val förbättras materialeffektiviteten. </a:t>
            </a:r>
            <a:br>
              <a:rPr lang="sv-fi" dirty="0"/>
            </a:br>
            <a:r>
              <a:rPr lang="sv-fi" b="0" i="0" u="none" baseline="0" dirty="0"/>
              <a:t>Gör val som är bättre för människorna och naturen.</a:t>
            </a:r>
            <a:br>
              <a:rPr lang="sv-fi" dirty="0"/>
            </a:br>
            <a:r>
              <a:rPr lang="sv-fi" b="0" i="0" u="none" baseline="0" dirty="0"/>
              <a:t>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Välj material som håller länge och förbrukar naturen lite.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Man planerar och tillverkar en produkt så, att </a:t>
            </a:r>
          </a:p>
          <a:p>
            <a:pPr marL="800100" lvl="1" indent="-342900" algn="l" rtl="0">
              <a:buFont typeface="Courier New" panose="02070309020205020404" pitchFamily="49" charset="0"/>
              <a:buChar char="o"/>
            </a:pPr>
            <a:r>
              <a:rPr lang="sv-fi" b="0" i="0" u="none" baseline="0" dirty="0"/>
              <a:t>den håller länge, </a:t>
            </a:r>
          </a:p>
          <a:p>
            <a:pPr marL="800100" lvl="1" indent="-342900" algn="l" rtl="0">
              <a:buFont typeface="Courier New" panose="02070309020205020404" pitchFamily="49" charset="0"/>
              <a:buChar char="o"/>
            </a:pPr>
            <a:r>
              <a:rPr lang="sv-fi" b="0" i="0" u="none" baseline="0" dirty="0"/>
              <a:t>den kan användas på många sätt och </a:t>
            </a:r>
          </a:p>
          <a:p>
            <a:pPr marL="800100" lvl="1" indent="-342900" algn="l" rtl="0">
              <a:buFont typeface="Courier New" panose="02070309020205020404" pitchFamily="49" charset="0"/>
              <a:buChar char="o"/>
            </a:pPr>
            <a:r>
              <a:rPr lang="sv-fi" b="0" i="0" u="none" baseline="0" dirty="0"/>
              <a:t>den kan underhållas och repareras.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Man tillverkar produkten så att material inte i onödan förbrukas. &gt;&gt;&gt; Material behöver inte förstöras eller återvinnas i onödan.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Man väljer energi som inte skadar naturen. &gt;&gt;&gt; Dåliga konsekvenser för miljön minskar.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Man planerar ett paket i rätt storlek för produkten. &gt;&gt;&gt; Det går åt lite material för förpackandet.</a:t>
            </a:r>
            <a:br>
              <a:rPr lang="sv-fi" dirty="0"/>
            </a:br>
            <a:endParaRPr lang="sv-fi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Man väljer en transport som förbrukar lite energi. &gt;&gt;&gt; Dåliga konsekvenser för miljön minskar.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B7D5F-7B11-2E34-05AF-CBF9CDAC1AC5}"/>
              </a:ext>
            </a:extLst>
          </p:cNvPr>
          <p:cNvSpPr txBox="1"/>
          <p:nvPr/>
        </p:nvSpPr>
        <p:spPr>
          <a:xfrm>
            <a:off x="8525865" y="150887"/>
            <a:ext cx="351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b="0" i="0" u="none" baseline="0" dirty="0"/>
              <a:t>Skjortan behöver tyg</a:t>
            </a:r>
          </a:p>
          <a:p>
            <a:pPr algn="l" rtl="0"/>
            <a:r>
              <a:rPr lang="sv-fi" b="0" i="0" u="none" baseline="0" dirty="0"/>
              <a:t>Förpackningssätt för små föremål</a:t>
            </a:r>
          </a:p>
        </p:txBody>
      </p:sp>
      <p:pic>
        <p:nvPicPr>
          <p:cNvPr id="5" name="Picture 4" descr="A person cutting a piece of fabric&#10;&#10;Description automatically generated with low confidence">
            <a:extLst>
              <a:ext uri="{FF2B5EF4-FFF2-40B4-BE49-F238E27FC236}">
                <a16:creationId xmlns:a16="http://schemas.microsoft.com/office/drawing/2014/main" id="{DB8DCF54-B700-19D3-8E98-223DD707A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65" y="2014582"/>
            <a:ext cx="3319010" cy="2224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C3798-8796-C41E-85C9-16FBF8A5EE80}"/>
              </a:ext>
            </a:extLst>
          </p:cNvPr>
          <p:cNvSpPr txBox="1"/>
          <p:nvPr/>
        </p:nvSpPr>
        <p:spPr>
          <a:xfrm>
            <a:off x="10783105" y="4023969"/>
            <a:ext cx="1141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/>
              <a:t>Meta CC0 2023</a:t>
            </a:r>
          </a:p>
        </p:txBody>
      </p:sp>
    </p:spTree>
    <p:extLst>
      <p:ext uri="{BB962C8B-B14F-4D97-AF65-F5344CB8AC3E}">
        <p14:creationId xmlns:p14="http://schemas.microsoft.com/office/powerpoint/2010/main" val="341659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18C8F-3534-CDB9-339F-3F79A148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1" y="315392"/>
            <a:ext cx="11636229" cy="1325563"/>
          </a:xfrm>
        </p:spPr>
        <p:txBody>
          <a:bodyPr/>
          <a:lstStyle/>
          <a:p>
            <a:pPr algn="l" rtl="0"/>
            <a:r>
              <a:rPr lang="sv-fi" b="1" i="0" u="none" baseline="0" dirty="0"/>
              <a:t>Materialeffektiviteten förbättras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9A270-129C-DF52-413B-9E0C7A5D7F3D}"/>
              </a:ext>
            </a:extLst>
          </p:cNvPr>
          <p:cNvSpPr txBox="1"/>
          <p:nvPr/>
        </p:nvSpPr>
        <p:spPr>
          <a:xfrm>
            <a:off x="506963" y="2244626"/>
            <a:ext cx="6574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2000" b="0" i="0" u="none" baseline="0"/>
              <a:t>När materialeffektiviteten förbättras </a:t>
            </a:r>
            <a:br>
              <a:rPr lang="sv-fi" sz="200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sparas naturresurser,</a:t>
            </a:r>
            <a:br>
              <a:rPr lang="sv-fi" sz="200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minskar växthusutsläppen,</a:t>
            </a:r>
            <a:br>
              <a:rPr lang="sv-fi" sz="200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minskar energiförbrukningen och</a:t>
            </a:r>
            <a:br>
              <a:rPr lang="sv-fi" sz="2000"/>
            </a:br>
            <a:endParaRPr lang="sv-fi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det sparar pengar.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sv-fi" sz="2000" dirty="0"/>
          </a:p>
          <a:p>
            <a:endParaRPr lang="sv-fi" sz="2000" dirty="0"/>
          </a:p>
          <a:p>
            <a:pPr algn="l" rtl="0"/>
            <a:r>
              <a:rPr lang="sv-fi" sz="2000" b="0" i="0" u="none" baseline="0"/>
              <a:t>En bättre materialeffektivitet sparar miljön.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392B6-7951-242D-AA22-6ADCD5A5A784}"/>
              </a:ext>
            </a:extLst>
          </p:cNvPr>
          <p:cNvGrpSpPr/>
          <p:nvPr/>
        </p:nvGrpSpPr>
        <p:grpSpPr>
          <a:xfrm>
            <a:off x="5029249" y="1703913"/>
            <a:ext cx="3063742" cy="1962794"/>
            <a:chOff x="8342954" y="2774802"/>
            <a:chExt cx="3560271" cy="2353727"/>
          </a:xfrm>
        </p:grpSpPr>
        <p:pic>
          <p:nvPicPr>
            <p:cNvPr id="5" name="Picture 4" descr="Stacks of coins with a plant growing out of them&#10;&#10;Description automatically generated with low confidence">
              <a:extLst>
                <a:ext uri="{FF2B5EF4-FFF2-40B4-BE49-F238E27FC236}">
                  <a16:creationId xmlns:a16="http://schemas.microsoft.com/office/drawing/2014/main" id="{3473B6DD-EDEB-7931-8698-490BEB1F5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954" y="2774802"/>
              <a:ext cx="3438447" cy="22940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DCCC4A-3FFA-B979-ECE5-DFA574C7322F}"/>
                </a:ext>
              </a:extLst>
            </p:cNvPr>
            <p:cNvSpPr txBox="1"/>
            <p:nvPr/>
          </p:nvSpPr>
          <p:spPr>
            <a:xfrm>
              <a:off x="9582589" y="4833268"/>
              <a:ext cx="2320636" cy="29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v-fi" sz="1000" b="0" i="0" u="none" baseline="0"/>
                <a:t>pixabay CC0 2023 nattanan23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63D5D8-5E43-5893-6317-C281C71D00B5}"/>
              </a:ext>
            </a:extLst>
          </p:cNvPr>
          <p:cNvGrpSpPr/>
          <p:nvPr/>
        </p:nvGrpSpPr>
        <p:grpSpPr>
          <a:xfrm>
            <a:off x="8856833" y="1690688"/>
            <a:ext cx="3335167" cy="1913060"/>
            <a:chOff x="6015391" y="3960974"/>
            <a:chExt cx="3723985" cy="2291402"/>
          </a:xfrm>
        </p:grpSpPr>
        <p:pic>
          <p:nvPicPr>
            <p:cNvPr id="8" name="Picture 7" descr="A group of butterflies on a flower&#10;&#10;Description automatically generated with medium confidence">
              <a:extLst>
                <a:ext uri="{FF2B5EF4-FFF2-40B4-BE49-F238E27FC236}">
                  <a16:creationId xmlns:a16="http://schemas.microsoft.com/office/drawing/2014/main" id="{441C3855-7D48-E84A-9734-CEE35C255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391" y="3960974"/>
              <a:ext cx="3438446" cy="22914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C266C1-1409-84E5-607B-3872A4F454E4}"/>
                </a:ext>
              </a:extLst>
            </p:cNvPr>
            <p:cNvSpPr txBox="1"/>
            <p:nvPr/>
          </p:nvSpPr>
          <p:spPr>
            <a:xfrm>
              <a:off x="8229860" y="5971253"/>
              <a:ext cx="150951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1000" b="0" i="0" u="none" baseline="0">
                  <a:solidFill>
                    <a:schemeClr val="bg1"/>
                  </a:solidFill>
                </a:rPr>
                <a:t>pixabay CC0 2023 bogitw</a:t>
              </a:r>
              <a:endParaRPr lang="sv-fi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F2E513-945B-249A-A181-7CFA5C5EED84}"/>
              </a:ext>
            </a:extLst>
          </p:cNvPr>
          <p:cNvGrpSpPr/>
          <p:nvPr/>
        </p:nvGrpSpPr>
        <p:grpSpPr>
          <a:xfrm>
            <a:off x="7135442" y="4332656"/>
            <a:ext cx="4585200" cy="1489544"/>
            <a:chOff x="4389399" y="1488333"/>
            <a:chExt cx="4585200" cy="1489544"/>
          </a:xfrm>
        </p:grpSpPr>
        <p:pic>
          <p:nvPicPr>
            <p:cNvPr id="11" name="Picture 10" descr="A picture containing cloud, sky, outdoor, ground&#10;&#10;Description automatically generated">
              <a:extLst>
                <a:ext uri="{FF2B5EF4-FFF2-40B4-BE49-F238E27FC236}">
                  <a16:creationId xmlns:a16="http://schemas.microsoft.com/office/drawing/2014/main" id="{BBAEEBB7-DF22-A0FA-B90A-15696FE4B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399" y="1488333"/>
              <a:ext cx="4510862" cy="14660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16DA85-D2BD-64C1-FF52-1AD97DE4E29B}"/>
                </a:ext>
              </a:extLst>
            </p:cNvPr>
            <p:cNvSpPr txBox="1"/>
            <p:nvPr/>
          </p:nvSpPr>
          <p:spPr>
            <a:xfrm>
              <a:off x="7404627" y="2731656"/>
              <a:ext cx="156997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1000" b="0" i="0" u="none" baseline="0"/>
                <a:t>pixabay CC0 2023 shibang</a:t>
              </a:r>
              <a:endParaRPr lang="sv-fi" sz="1000" dirty="0"/>
            </a:p>
          </p:txBody>
        </p:sp>
      </p:grp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325F1A9-AB1F-1850-C0E1-4D3EF4A6E728}"/>
              </a:ext>
            </a:extLst>
          </p:cNvPr>
          <p:cNvSpPr/>
          <p:nvPr/>
        </p:nvSpPr>
        <p:spPr>
          <a:xfrm rot="10800000">
            <a:off x="8146473" y="1703913"/>
            <a:ext cx="559220" cy="187069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BBAE8BD-9A6A-5367-BD6D-0963E9AE7D97}"/>
              </a:ext>
            </a:extLst>
          </p:cNvPr>
          <p:cNvSpPr/>
          <p:nvPr/>
        </p:nvSpPr>
        <p:spPr>
          <a:xfrm>
            <a:off x="6457986" y="4332656"/>
            <a:ext cx="528992" cy="1416297"/>
          </a:xfrm>
          <a:prstGeom prst="downArrow">
            <a:avLst/>
          </a:prstGeom>
          <a:solidFill>
            <a:srgbClr val="D927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537197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ashing dishes in a sink&#10;&#10;Description automatically generated with medium confidence">
            <a:extLst>
              <a:ext uri="{FF2B5EF4-FFF2-40B4-BE49-F238E27FC236}">
                <a16:creationId xmlns:a16="http://schemas.microsoft.com/office/drawing/2014/main" id="{F6F9C566-24CA-2D11-DEA5-B3EEB6DF4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6" y="5031157"/>
            <a:ext cx="1657350" cy="11932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E0EFC9-11D4-E23B-3A09-30767A42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Fundera i grupper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EB5374-FB77-A397-808D-8DCE1106635F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1232258" cy="307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2800" b="0" i="0" u="none" baseline="0" dirty="0"/>
              <a:t>Hur är du själv materialeffektiv? </a:t>
            </a:r>
          </a:p>
          <a:p>
            <a:pPr algn="l" rtl="0"/>
            <a:r>
              <a:rPr lang="sv-fi" sz="2800" b="0" i="0" u="none" baseline="0" dirty="0"/>
              <a:t>Kan du förbättra ditt eget handlande? </a:t>
            </a:r>
          </a:p>
          <a:p>
            <a:endParaRPr lang="sv-fi" sz="2800" dirty="0"/>
          </a:p>
          <a:p>
            <a:endParaRPr lang="sv-fi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4D665E-F069-7B33-904D-1AAAB62A3289}"/>
              </a:ext>
            </a:extLst>
          </p:cNvPr>
          <p:cNvGrpSpPr/>
          <p:nvPr/>
        </p:nvGrpSpPr>
        <p:grpSpPr>
          <a:xfrm>
            <a:off x="678438" y="5036093"/>
            <a:ext cx="1853166" cy="1214116"/>
            <a:chOff x="678438" y="5036093"/>
            <a:chExt cx="1853166" cy="1214116"/>
          </a:xfrm>
        </p:grpSpPr>
        <p:pic>
          <p:nvPicPr>
            <p:cNvPr id="6" name="Picture 5" descr="A picture containing tool, person, indoor&#10;&#10;Description automatically generated">
              <a:extLst>
                <a:ext uri="{FF2B5EF4-FFF2-40B4-BE49-F238E27FC236}">
                  <a16:creationId xmlns:a16="http://schemas.microsoft.com/office/drawing/2014/main" id="{54E268CE-EA76-0E49-88D4-1810A4F37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4" y="5036093"/>
              <a:ext cx="1792710" cy="119467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861DA7-5CA6-5CAF-C8FB-BA41F42A9BDD}"/>
                </a:ext>
              </a:extLst>
            </p:cNvPr>
            <p:cNvSpPr txBox="1"/>
            <p:nvPr/>
          </p:nvSpPr>
          <p:spPr>
            <a:xfrm>
              <a:off x="678438" y="6034765"/>
              <a:ext cx="158111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pixabay CC0 2023 MyriamsFotos</a:t>
              </a:r>
              <a:endParaRPr lang="sv-fi" sz="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60058D-728A-EAB3-0444-EE03A376E618}"/>
              </a:ext>
            </a:extLst>
          </p:cNvPr>
          <p:cNvGrpSpPr/>
          <p:nvPr/>
        </p:nvGrpSpPr>
        <p:grpSpPr>
          <a:xfrm>
            <a:off x="3138055" y="5033174"/>
            <a:ext cx="1774010" cy="1217035"/>
            <a:chOff x="2971801" y="5033174"/>
            <a:chExt cx="1774010" cy="1217035"/>
          </a:xfrm>
        </p:grpSpPr>
        <p:pic>
          <p:nvPicPr>
            <p:cNvPr id="9" name="Picture 8" descr="A picture containing vegetable, natural foods, produce, whole food&#10;&#10;Description automatically generated">
              <a:extLst>
                <a:ext uri="{FF2B5EF4-FFF2-40B4-BE49-F238E27FC236}">
                  <a16:creationId xmlns:a16="http://schemas.microsoft.com/office/drawing/2014/main" id="{9C6FEA52-F185-05C4-199B-899C45EF9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432" y="5033174"/>
              <a:ext cx="1722379" cy="11975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EE474A-5D6E-C7A5-6DCE-0128C02E25E5}"/>
                </a:ext>
              </a:extLst>
            </p:cNvPr>
            <p:cNvSpPr txBox="1"/>
            <p:nvPr/>
          </p:nvSpPr>
          <p:spPr>
            <a:xfrm>
              <a:off x="2971801" y="6034765"/>
              <a:ext cx="148684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pixabay CC0 2023 congerdesign</a:t>
              </a:r>
              <a:endParaRPr lang="sv-fi" sz="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6B2008-9096-DB3D-BC9A-BEA39AFE5C79}"/>
              </a:ext>
            </a:extLst>
          </p:cNvPr>
          <p:cNvGrpSpPr/>
          <p:nvPr/>
        </p:nvGrpSpPr>
        <p:grpSpPr>
          <a:xfrm>
            <a:off x="5602868" y="5056121"/>
            <a:ext cx="1479071" cy="1216210"/>
            <a:chOff x="5199644" y="5033174"/>
            <a:chExt cx="1479071" cy="1216210"/>
          </a:xfrm>
        </p:grpSpPr>
        <p:pic>
          <p:nvPicPr>
            <p:cNvPr id="12" name="Picture 11" descr="A picture containing person, nail, finger, thumb&#10;&#10;Description automatically generated">
              <a:extLst>
                <a:ext uri="{FF2B5EF4-FFF2-40B4-BE49-F238E27FC236}">
                  <a16:creationId xmlns:a16="http://schemas.microsoft.com/office/drawing/2014/main" id="{AFC671FE-B0EC-BD97-D900-8E886582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644" y="5033174"/>
              <a:ext cx="1193599" cy="11935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B7F09A-7B17-6ACB-1DEA-1A2327AABFEA}"/>
                </a:ext>
              </a:extLst>
            </p:cNvPr>
            <p:cNvSpPr txBox="1"/>
            <p:nvPr/>
          </p:nvSpPr>
          <p:spPr>
            <a:xfrm>
              <a:off x="5374700" y="5910830"/>
              <a:ext cx="13040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/>
                <a:t>Papunet CC0 2023 github.com.-jehna</a:t>
              </a:r>
              <a:endParaRPr lang="sv-fi" sz="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480E77-6507-F417-3ECE-4DD7AAB1FE39}"/>
              </a:ext>
            </a:extLst>
          </p:cNvPr>
          <p:cNvGrpSpPr/>
          <p:nvPr/>
        </p:nvGrpSpPr>
        <p:grpSpPr>
          <a:xfrm>
            <a:off x="7440661" y="5031157"/>
            <a:ext cx="1710895" cy="1241174"/>
            <a:chOff x="6847076" y="5031157"/>
            <a:chExt cx="1647020" cy="1218227"/>
          </a:xfrm>
        </p:grpSpPr>
        <p:pic>
          <p:nvPicPr>
            <p:cNvPr id="15" name="Picture 14" descr="A person using a scale in a grocery store&#10;&#10;Description automatically generated with low confidence">
              <a:extLst>
                <a:ext uri="{FF2B5EF4-FFF2-40B4-BE49-F238E27FC236}">
                  <a16:creationId xmlns:a16="http://schemas.microsoft.com/office/drawing/2014/main" id="{DE982080-8422-BD30-E513-8E4E32432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076" y="5031157"/>
              <a:ext cx="1594121" cy="11955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580D4A-E0BA-5AB1-E4DF-A9CD83F1C948}"/>
                </a:ext>
              </a:extLst>
            </p:cNvPr>
            <p:cNvSpPr txBox="1"/>
            <p:nvPr/>
          </p:nvSpPr>
          <p:spPr>
            <a:xfrm>
              <a:off x="7536243" y="5910830"/>
              <a:ext cx="9578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sv-fi" sz="800" b="0" i="0" u="none" baseline="0">
                  <a:solidFill>
                    <a:schemeClr val="bg1"/>
                  </a:solidFill>
                </a:rPr>
                <a:t>Papunet CC0 2023 Annakaisa Ojanen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B1C9C2C-035C-BDD1-A189-F00A914E4124}"/>
              </a:ext>
            </a:extLst>
          </p:cNvPr>
          <p:cNvSpPr txBox="1"/>
          <p:nvPr/>
        </p:nvSpPr>
        <p:spPr>
          <a:xfrm>
            <a:off x="10473222" y="5787604"/>
            <a:ext cx="979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solidFill>
                  <a:schemeClr val="bg1"/>
                </a:solidFill>
              </a:rPr>
              <a:t>Papunet CC0 2023 Tiina Huttunen - Markus Paloheimo</a:t>
            </a:r>
          </a:p>
        </p:txBody>
      </p:sp>
    </p:spTree>
    <p:extLst>
      <p:ext uri="{BB962C8B-B14F-4D97-AF65-F5344CB8AC3E}">
        <p14:creationId xmlns:p14="http://schemas.microsoft.com/office/powerpoint/2010/main" val="4122760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fi" b="0" i="0" u="none" baseline="0"/>
              <a:t>Miljömärken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fi" b="0" i="0" u="none" baseline="0"/>
              <a:t>Miljömärkena berättar att en produkt har tillverkats etiskt.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v-fi" sz="1800" b="0" i="0" u="sng" baseline="0">
                <a:solidFill>
                  <a:schemeClr val="hlink"/>
                </a:solidFill>
                <a:hlinkClick r:id="rId3"/>
              </a:rPr>
              <a:t>https://www.martat.fi/marttakoulu/kodinhoito/merkit-apuna/</a:t>
            </a:r>
            <a:r>
              <a:rPr lang="sv-fi" sz="1800" b="0" i="0" u="none" baseline="0"/>
              <a:t> </a:t>
            </a:r>
            <a:endParaRPr lang="sv-fi"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pic>
        <p:nvPicPr>
          <p:cNvPr id="133" name="Google Shape;133;p18" descr="https://www.ymparistoosaava.fi/kiinteistonhoitoala/uploadkuvat/Joutse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7231" y="4624440"/>
            <a:ext cx="1253359" cy="140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descr="https://www.ymparistoosaava.fi/kiinteistonhoitoala/uploadkuvat/luomu-suomi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352" y="4833303"/>
            <a:ext cx="1371600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 descr="https://www.ymparistoosaava.fi/kiinteistonhoitoala/uploadkuvat/EU_Luomumerkki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5534" y="5149850"/>
            <a:ext cx="1019810" cy="71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descr="https://www.ymparistoosaava.fi/kiinteistonhoitoala/uploadkuvat/leppakerttu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2952" y="3544500"/>
            <a:ext cx="1350645" cy="135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 descr="https://www.ymparistoosaava.fi/kiinteistonhoitoala/uploadkuvat/Kylmalaite_energiamerkint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45648" y="3594418"/>
            <a:ext cx="1216660" cy="247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https://www.ymparistoosaava.fi/kiinteistonhoitoala/uploadkuvat/Reilu_kauppa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12375" y="3509435"/>
            <a:ext cx="109156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uva 5">
            <a:extLst>
              <a:ext uri="{FF2B5EF4-FFF2-40B4-BE49-F238E27FC236}">
                <a16:creationId xmlns:a16="http://schemas.microsoft.com/office/drawing/2014/main" id="{44A52DFA-E099-C187-654A-DEF3E74D6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8997" y="3400672"/>
            <a:ext cx="1453515" cy="145351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C7E000-3FA9-02A8-DF67-A7DA52DF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Miljömärken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25C305D-D94B-7BB5-30AD-9233B623C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845" y="2092897"/>
            <a:ext cx="1581150" cy="157162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8109D10-3F4D-C4CF-1F78-E2984F148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2092897"/>
            <a:ext cx="1638300" cy="16383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CACED46-EB6B-9DF5-88F5-094D02E5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781" y="2409762"/>
            <a:ext cx="1333500" cy="133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F7E678A-789F-886F-336A-4CFE5521F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574" y="2276037"/>
            <a:ext cx="1428750" cy="14859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B19DF9E-3283-188B-574A-BE8C7BC23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840" y="2354263"/>
            <a:ext cx="1676400" cy="111442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6A23FDB-773D-4585-0C95-FBD28BAC2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84" y="4356545"/>
            <a:ext cx="1466850" cy="73342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7DB5318-7526-214C-F9F0-34BEB59F5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612" y="4356545"/>
            <a:ext cx="1266825" cy="94297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C687B15-9DA8-0C32-60EB-DC377FF2F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6815" y="4222053"/>
            <a:ext cx="1314450" cy="107632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25F27D4-9B6C-3A89-09EF-9454CB716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8824" y="4060128"/>
            <a:ext cx="1238250" cy="123825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0D4BD520-F52B-BBD2-D532-6984FB7D53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1661"/>
          <a:stretch/>
        </p:blipFill>
        <p:spPr>
          <a:xfrm>
            <a:off x="9562419" y="4147201"/>
            <a:ext cx="1747725" cy="199821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DEBF69D-3CDB-5219-E803-18BEBFBB6C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0618" y="489198"/>
            <a:ext cx="2132629" cy="1421753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93E8FB87-C174-2927-7EF2-B0A644CC3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9750" y="489198"/>
            <a:ext cx="1543050" cy="1543050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578193F6-9762-7EE8-F86E-792D9F95AFE9}"/>
              </a:ext>
            </a:extLst>
          </p:cNvPr>
          <p:cNvSpPr txBox="1"/>
          <p:nvPr/>
        </p:nvSpPr>
        <p:spPr>
          <a:xfrm>
            <a:off x="2606040" y="5862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b="0" i="0" u="none" baseline="0">
                <a:hlinkClick r:id="rId14"/>
              </a:rPr>
              <a:t>https://www.martat.fi/marttakoulu/kodinhoito/merkit-apuna/</a:t>
            </a:r>
            <a:endParaRPr lang="sv-fi" dirty="0"/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7978498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E62F2-4662-218F-0DE0-72726765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sv-fi" sz="5400" b="0" i="0" u="none" baseline="0"/>
              <a:t>Svanmärket</a:t>
            </a:r>
          </a:p>
        </p:txBody>
      </p:sp>
      <p:pic>
        <p:nvPicPr>
          <p:cNvPr id="6" name="Sisällön paikkamerkki 5" descr="Kuva, joka sisältää kohteen logo, Fontti, Grafiikka, valkoinen&#10;&#10;Kuvaus luotu automaattisesti">
            <a:extLst>
              <a:ext uri="{FF2B5EF4-FFF2-40B4-BE49-F238E27FC236}">
                <a16:creationId xmlns:a16="http://schemas.microsoft.com/office/drawing/2014/main" id="{E189B6A2-86FF-6D1E-7D43-68EF0DCDA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381661" y="2266121"/>
            <a:ext cx="3943849" cy="3697357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4736A6C-FA8C-64E8-D9ED-21EB40576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5954" y="2190585"/>
            <a:ext cx="6713552" cy="4114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 rtl="0"/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Nordiskt miljömärke  </a:t>
            </a: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latin typeface="CoreSans"/>
              </a:rPr>
              <a:t>På många varor, hotell och tjänster</a:t>
            </a:r>
            <a:endParaRPr lang="sv-fi" sz="2400" b="0" i="0" dirty="0">
              <a:solidFill>
                <a:srgbClr val="2C2A29"/>
              </a:solidFill>
              <a:effectLst/>
              <a:latin typeface="CoreSans"/>
            </a:endParaRP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Det hjälper att hejda klimatförändringen.</a:t>
            </a: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latin typeface="CoreSans"/>
              </a:rPr>
              <a:t>Det </a:t>
            </a:r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stöder bevarandet av naturens mångfald</a:t>
            </a: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latin typeface="CoreSans"/>
              </a:rPr>
              <a:t>det</a:t>
            </a:r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 främjar resurseffektivitet och cirkulär ekonomi. </a:t>
            </a: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Förutom miljökraven är även kraven gällande kemikalier och hälsa viktiga.</a:t>
            </a:r>
          </a:p>
          <a:p>
            <a:pPr algn="l" rtl="0"/>
            <a:r>
              <a:rPr lang="sv-fi" sz="2400" b="0" i="0" u="none" baseline="0">
                <a:solidFill>
                  <a:srgbClr val="2C2A29"/>
                </a:solidFill>
                <a:effectLst/>
                <a:latin typeface="CoreSans"/>
              </a:rPr>
              <a:t>Uppgift: Gå till en butik och leta upp åtminstone 5 varor eller tjänster med Svanmärket.</a:t>
            </a:r>
            <a:endParaRPr lang="sv-fi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56679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BCDC70-19AC-62FF-A1B6-5DB4A932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Rättvis handel (Fairtrade)-märket</a:t>
            </a:r>
          </a:p>
        </p:txBody>
      </p:sp>
      <p:pic>
        <p:nvPicPr>
          <p:cNvPr id="6" name="Sisällön paikkamerkki 5" descr="Kuva, joka sisältää kohteen Grafiikka, teksti, graafinen suunnittelu, Fontti&#10;&#10;Kuvaus luotu automaattisesti">
            <a:extLst>
              <a:ext uri="{FF2B5EF4-FFF2-40B4-BE49-F238E27FC236}">
                <a16:creationId xmlns:a16="http://schemas.microsoft.com/office/drawing/2014/main" id="{A9FFD474-11F2-E1EB-AFFF-0CDECE194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09" y="2031978"/>
            <a:ext cx="2865292" cy="3327202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778D052-AECA-5E78-8202-049CAA9F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3319" y="2031978"/>
            <a:ext cx="6861976" cy="362897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sv-fi" b="0" i="0" u="none" baseline="0" dirty="0">
                <a:solidFill>
                  <a:srgbClr val="1E1E1E"/>
                </a:solidFill>
                <a:effectLst/>
                <a:latin typeface="Exo 2"/>
              </a:rPr>
              <a:t>Fair/rättvis: jämlikhet/rättvisa, vänlighet och alla uppmärksammas. Det är rätt mot alla.</a:t>
            </a:r>
          </a:p>
          <a:p>
            <a:pPr algn="l" rtl="0"/>
            <a:r>
              <a:rPr lang="sv-fi" b="0" i="0" u="none" baseline="0" dirty="0">
                <a:solidFill>
                  <a:srgbClr val="1E1E1E"/>
                </a:solidFill>
                <a:effectLst/>
                <a:latin typeface="Exo 2"/>
              </a:rPr>
              <a:t>Rättvis handel beaktar </a:t>
            </a:r>
            <a:r>
              <a:rPr lang="sv-fi" b="0" i="0" u="none" baseline="0" dirty="0">
                <a:solidFill>
                  <a:srgbClr val="1E1E1E"/>
                </a:solidFill>
                <a:latin typeface="Exo 2"/>
              </a:rPr>
              <a:t>miljön och de mänskliga rättigheterna.</a:t>
            </a:r>
          </a:p>
          <a:p>
            <a:pPr algn="l" rtl="0"/>
            <a:r>
              <a:rPr lang="sv-fi" b="0" i="0" u="none" baseline="0" dirty="0">
                <a:solidFill>
                  <a:srgbClr val="1E1E1E"/>
                </a:solidFill>
                <a:latin typeface="Exo 2"/>
              </a:rPr>
              <a:t>Arbetstagarna betalas en rättvis lön, och barnarbetskraft används inte. </a:t>
            </a:r>
          </a:p>
          <a:p>
            <a:pPr algn="l" rtl="0"/>
            <a:r>
              <a:rPr lang="sv-fi" b="0" i="0" u="none" baseline="0" dirty="0">
                <a:solidFill>
                  <a:srgbClr val="1E1E1E"/>
                </a:solidFill>
                <a:latin typeface="Exo 2"/>
              </a:rPr>
              <a:t>Det </a:t>
            </a:r>
            <a:r>
              <a:rPr lang="sv-fi" b="0" i="0" u="none" baseline="0" dirty="0">
                <a:solidFill>
                  <a:srgbClr val="1E1E1E"/>
                </a:solidFill>
                <a:effectLst/>
                <a:latin typeface="Exo 2"/>
              </a:rPr>
              <a:t>utvecklar handeln så den blir rejälare, rättvisare.</a:t>
            </a:r>
          </a:p>
          <a:p>
            <a:pPr algn="l" rtl="0"/>
            <a:r>
              <a:rPr lang="sv-fi" b="0" i="0" u="none" baseline="0" dirty="0">
                <a:solidFill>
                  <a:srgbClr val="1E1E1E"/>
                </a:solidFill>
                <a:latin typeface="Exo 2"/>
              </a:rPr>
              <a:t>Dessa produkter är särskilt utmärkta.</a:t>
            </a:r>
            <a:r>
              <a:rPr lang="sv-fi" b="0" i="0" u="none" baseline="0" dirty="0">
                <a:solidFill>
                  <a:srgbClr val="1E1E1E"/>
                </a:solidFill>
                <a:effectLst/>
                <a:latin typeface="Exo 2"/>
              </a:rPr>
              <a:t> </a:t>
            </a:r>
            <a:endParaRPr lang="sv-fi" b="0" i="0" dirty="0">
              <a:solidFill>
                <a:srgbClr val="000000"/>
              </a:solidFill>
              <a:effectLst/>
              <a:latin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410125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42A29-215B-29A7-5CAF-F67D7E6B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1443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sv-fi" b="0" i="0" u="non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Choklad av kakaopulver </a:t>
            </a:r>
          </a:p>
        </p:txBody>
      </p:sp>
      <p:pic>
        <p:nvPicPr>
          <p:cNvPr id="7" name="Sisällön paikkamerkki 6" descr="Kuva, joka sisältää kohteen henkilö, ruoka, puu, käsi&#10;&#10;Kuvaus luotu automaattisesti">
            <a:extLst>
              <a:ext uri="{FF2B5EF4-FFF2-40B4-BE49-F238E27FC236}">
                <a16:creationId xmlns:a16="http://schemas.microsoft.com/office/drawing/2014/main" id="{4EE49438-D530-B3AA-6D99-93EFBA48DC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5632353" cy="3867140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8" name="Sisällön paikkamerkki 5" descr="Kuva, joka sisältää kohteen ruoka, makeinen, Välipala, konditoria&#10;&#10;Kuvaus luotu automaattisesti">
            <a:extLst>
              <a:ext uri="{FF2B5EF4-FFF2-40B4-BE49-F238E27FC236}">
                <a16:creationId xmlns:a16="http://schemas.microsoft.com/office/drawing/2014/main" id="{6E7A75E7-763E-4B65-373A-D1FA02EEA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526270" y="39615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DA46FD8-E9A5-8732-F8D6-E58071A62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8398" y="1971041"/>
            <a:ext cx="5317525" cy="4205922"/>
          </a:xfrm>
        </p:spPr>
        <p:txBody>
          <a:bodyPr vert="horz" lIns="91440" tIns="45720" rIns="91440" bIns="45720" rtlCol="0">
            <a:normAutofit/>
          </a:bodyPr>
          <a:lstStyle/>
          <a:p>
            <a:pPr algn="l" rtl="0"/>
            <a:r>
              <a:rPr lang="sv-fi" sz="2000" b="0" i="0" u="none" baseline="0" dirty="0"/>
              <a:t>Kakaoträd växer vilda i Sydamerika och odlade i Västafrika och Indonesien. </a:t>
            </a:r>
          </a:p>
          <a:p>
            <a:pPr algn="l" rtl="0"/>
            <a:r>
              <a:rPr lang="sv-fi" sz="2000" b="0" i="0" u="none" baseline="0" dirty="0"/>
              <a:t>Av kakaobönor gör man kakao och choklad.</a:t>
            </a:r>
          </a:p>
          <a:p>
            <a:pPr algn="l" rtl="0"/>
            <a:r>
              <a:rPr lang="sv-fi" sz="2000" b="0" i="0" u="none" baseline="0" dirty="0"/>
              <a:t>Att använda barnarbetskraft innebär att barnen arbetar och inte går i skola. </a:t>
            </a:r>
          </a:p>
          <a:p>
            <a:pPr algn="l" rtl="0"/>
            <a:r>
              <a:rPr lang="sv-fi" sz="2000" b="0" i="0" u="none" baseline="0" dirty="0"/>
              <a:t>Många företag använder inte längre barnarbetskraft. </a:t>
            </a:r>
          </a:p>
          <a:p>
            <a:pPr algn="l" rtl="0"/>
            <a:r>
              <a:rPr lang="sv-fi" sz="2000" b="0" i="0" u="none" baseline="0" dirty="0">
                <a:hlinkClick r:id="rId4"/>
              </a:rPr>
              <a:t>https://yle.fi/a/3-12222907</a:t>
            </a:r>
            <a:endParaRPr lang="sv-fi" sz="2000" dirty="0"/>
          </a:p>
          <a:p>
            <a:pPr algn="l" rtl="0"/>
            <a:r>
              <a:rPr lang="sv-fi" sz="2000" b="0" i="0" u="none" baseline="0" dirty="0"/>
              <a:t>Uppgift: Vilka olika </a:t>
            </a:r>
            <a:r>
              <a:rPr lang="sv-fi" sz="2000" b="0" i="0" u="none" baseline="0" dirty="0" err="1"/>
              <a:t>fairtrade</a:t>
            </a:r>
            <a:r>
              <a:rPr lang="sv-fi" sz="2000" b="0" i="0" u="none" baseline="0" dirty="0"/>
              <a:t> chokladmärken hittar du bland choklad av olika slag?</a:t>
            </a:r>
          </a:p>
          <a:p>
            <a:endParaRPr lang="sv-fi" sz="2000" dirty="0"/>
          </a:p>
          <a:p>
            <a:endParaRPr lang="sv-fi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C9C0F6-500E-3F6F-0136-35E43DCD9E5C}"/>
              </a:ext>
            </a:extLst>
          </p:cNvPr>
          <p:cNvSpPr txBox="1"/>
          <p:nvPr/>
        </p:nvSpPr>
        <p:spPr>
          <a:xfrm>
            <a:off x="4286250" y="6504213"/>
            <a:ext cx="117629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sv-fi" sz="1100" b="0" i="0" u="none" baseline="0">
                <a:ea typeface="游ゴシック"/>
                <a:cs typeface="Calibri"/>
              </a:rPr>
              <a:t>papunet.net</a:t>
            </a:r>
          </a:p>
        </p:txBody>
      </p:sp>
    </p:spTree>
    <p:extLst>
      <p:ext uri="{BB962C8B-B14F-4D97-AF65-F5344CB8AC3E}">
        <p14:creationId xmlns:p14="http://schemas.microsoft.com/office/powerpoint/2010/main" val="65801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4B39-CADC-979B-C15C-A083AE81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beror klimatförändringen på?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7154-118A-9E9D-5D2D-E812409F6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25625"/>
            <a:ext cx="5943359" cy="4351338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sv-fi" b="0" i="0" u="none" baseline="0" dirty="0"/>
              <a:t>Temperaturen på jordklotet stiger när </a:t>
            </a:r>
            <a:r>
              <a:rPr lang="sv-fi" b="1" i="0" u="none" baseline="0" dirty="0"/>
              <a:t>för mycket </a:t>
            </a:r>
            <a:r>
              <a:rPr lang="sv-fi" b="1" i="1" u="none" baseline="0" dirty="0"/>
              <a:t>koldioxid </a:t>
            </a:r>
            <a:r>
              <a:rPr lang="sv-fi" b="1" i="0" u="none" baseline="0" dirty="0"/>
              <a:t>stiger upp i atmosfären. </a:t>
            </a:r>
            <a:br>
              <a:rPr lang="sv-fi" dirty="0"/>
            </a:br>
            <a:endParaRPr lang="sv-fi" dirty="0"/>
          </a:p>
          <a:p>
            <a:pPr algn="l" rtl="0"/>
            <a:r>
              <a:rPr lang="sv-fi" b="0" i="0" u="none" baseline="0" dirty="0"/>
              <a:t>Koldioxid bildas när industrin använder </a:t>
            </a:r>
            <a:r>
              <a:rPr lang="sv-fi" b="0" i="1" u="none" baseline="0" dirty="0">
                <a:highlight>
                  <a:srgbClr val="FFFF00"/>
                </a:highlight>
              </a:rPr>
              <a:t>stenkol </a:t>
            </a:r>
            <a:r>
              <a:rPr lang="sv-fi" b="0" i="0" u="none" baseline="0" dirty="0">
                <a:highlight>
                  <a:srgbClr val="FFFF00"/>
                </a:highlight>
              </a:rPr>
              <a:t>eller </a:t>
            </a:r>
            <a:r>
              <a:rPr lang="sv-fi" b="0" i="1" u="none" baseline="0" dirty="0">
                <a:highlight>
                  <a:srgbClr val="FFFF00"/>
                </a:highlight>
              </a:rPr>
              <a:t>råolja </a:t>
            </a:r>
            <a:r>
              <a:rPr lang="sv-fi" b="0" i="0" u="none" baseline="0" dirty="0">
                <a:highlight>
                  <a:srgbClr val="FFFF00"/>
                </a:highlight>
              </a:rPr>
              <a:t>som bränsle. Dessa är fossila bränslen.</a:t>
            </a:r>
            <a:br>
              <a:rPr lang="sv-fi" dirty="0"/>
            </a:br>
            <a:endParaRPr lang="sv-fi" dirty="0"/>
          </a:p>
          <a:p>
            <a:pPr algn="l" rtl="0"/>
            <a:r>
              <a:rPr lang="sv-fi" b="0" i="0" u="none" baseline="0" dirty="0"/>
              <a:t>Man försöker begränsa användningen av fossila bränslen och ersätta dem med till exempel vindkraft.</a:t>
            </a:r>
            <a:br>
              <a:rPr lang="sv-fi" dirty="0"/>
            </a:br>
            <a:endParaRPr lang="sv-fi" dirty="0"/>
          </a:p>
          <a:p>
            <a:pPr marL="0" indent="0" algn="l" rtl="0">
              <a:buNone/>
            </a:pPr>
            <a:r>
              <a:rPr lang="sv-fi" b="0" i="1" u="none" baseline="0" dirty="0"/>
              <a:t>Kol = kemiskt ämne</a:t>
            </a:r>
            <a:br>
              <a:rPr lang="sv-fi" i="1" dirty="0"/>
            </a:br>
            <a:r>
              <a:rPr lang="sv-fi" b="0" i="1" u="none" baseline="0" dirty="0"/>
              <a:t>Koldioxid = kemiskt ämne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D5AB9-2EE4-B702-B26F-5B6365C5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5" y="2041778"/>
            <a:ext cx="1704578" cy="170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EDF735-2AC9-C184-96CA-46B99372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236" y="6492875"/>
            <a:ext cx="2838594" cy="253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3EB4E-E57E-A9E8-4B3C-58826E569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9818" y="2772173"/>
            <a:ext cx="878465" cy="878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1E148-8F28-F6BC-3B11-3D876233A0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5" r="21914"/>
          <a:stretch/>
        </p:blipFill>
        <p:spPr>
          <a:xfrm>
            <a:off x="8379567" y="4448039"/>
            <a:ext cx="1217658" cy="2133592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85CA58C-CCBB-05A0-3DEF-3D18BCEF97A6}"/>
              </a:ext>
            </a:extLst>
          </p:cNvPr>
          <p:cNvSpPr/>
          <p:nvPr/>
        </p:nvSpPr>
        <p:spPr>
          <a:xfrm>
            <a:off x="8639434" y="3825749"/>
            <a:ext cx="1413164" cy="3510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05839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C6EFCA-3C47-6C69-D856-0B7566FE8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50" y="2235420"/>
            <a:ext cx="4467755" cy="3687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B4F47-733A-61F3-74B6-D8231A70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Energimärkning (EU)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49B8D-3A1D-C493-D1FB-A67746F9E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1263" y="2235420"/>
            <a:ext cx="6155218" cy="3518529"/>
          </a:xfrm>
        </p:spPr>
        <p:txBody>
          <a:bodyPr>
            <a:normAutofit fontScale="85000" lnSpcReduction="20000"/>
          </a:bodyPr>
          <a:lstStyle/>
          <a:p>
            <a:pPr algn="l" rtl="0" fontAlgn="base"/>
            <a:r>
              <a:rPr lang="sv-fi" b="0" i="0" u="none" baseline="0">
                <a:effectLst/>
                <a:latin typeface="Open Sans" panose="020B0606030504020204" pitchFamily="34" charset="0"/>
              </a:rPr>
              <a:t>Med hjälp av energimärkningen kan man jämföra apparaternas </a:t>
            </a:r>
            <a:r>
              <a:rPr lang="sv-fi" b="0" i="0" u="none" baseline="0">
                <a:latin typeface="Open Sans" panose="020B0606030504020204" pitchFamily="34" charset="0"/>
              </a:rPr>
              <a:t>energi</a:t>
            </a:r>
            <a:r>
              <a:rPr lang="sv-fi" b="0" i="0" u="none" baseline="0">
                <a:effectLst/>
                <a:latin typeface="Open Sans" panose="020B0606030504020204" pitchFamily="34" charset="0"/>
              </a:rPr>
              <a:t>förbrukning. Det hjälper till att välja en produkt, som förbrukar mindre </a:t>
            </a:r>
            <a:r>
              <a:rPr lang="sv-fi" b="0" i="0" u="none" baseline="0">
                <a:latin typeface="Open Sans" panose="020B0606030504020204" pitchFamily="34" charset="0"/>
              </a:rPr>
              <a:t>elektricitet</a:t>
            </a:r>
            <a:r>
              <a:rPr lang="sv-fi" b="0" i="0" u="none" baseline="0">
                <a:effectLst/>
                <a:latin typeface="Open Sans" panose="020B0606030504020204" pitchFamily="34" charset="0"/>
              </a:rPr>
              <a:t>. Då kan du spara pengar under apparatens livscykel.</a:t>
            </a:r>
            <a:endParaRPr lang="sv-fi" dirty="0">
              <a:latin typeface="Open Sans" panose="020B0606030504020204" pitchFamily="34" charset="0"/>
            </a:endParaRPr>
          </a:p>
          <a:p>
            <a:pPr algn="l" rtl="0" fontAlgn="base"/>
            <a:r>
              <a:rPr lang="sv-fi" b="0" i="0" u="none" baseline="0">
                <a:effectLst/>
                <a:latin typeface="Open Sans" panose="020B0606030504020204" pitchFamily="34" charset="0"/>
              </a:rPr>
              <a:t>Det sporrar också företagen att utveckla energieffektiva apparater.</a:t>
            </a:r>
          </a:p>
          <a:p>
            <a:pPr algn="l" rtl="0" fontAlgn="base"/>
            <a:r>
              <a:rPr lang="sv-fi" b="0" i="0" u="none" baseline="0">
                <a:latin typeface="Open Sans" panose="020B0606030504020204" pitchFamily="34" charset="0"/>
              </a:rPr>
              <a:t>Energimärkningen delar in apparaterna i klasserna A-G.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sv-fi" b="0" i="0" u="none" baseline="0">
                <a:effectLst/>
                <a:latin typeface="Open Sans" panose="020B0606030504020204" pitchFamily="34" charset="0"/>
              </a:rPr>
              <a:t>Apparater av klass A är mest energieffektiva.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sv-fi" b="0" i="0" u="none" baseline="0">
                <a:effectLst/>
                <a:latin typeface="Open Sans" panose="020B0606030504020204" pitchFamily="34" charset="0"/>
              </a:rPr>
              <a:t>Produkter av klass G är mest ineffektiva.</a:t>
            </a:r>
            <a:endParaRPr lang="sv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2D1F6-9382-80CF-433E-5017494854AD}"/>
              </a:ext>
            </a:extLst>
          </p:cNvPr>
          <p:cNvSpPr txBox="1"/>
          <p:nvPr/>
        </p:nvSpPr>
        <p:spPr>
          <a:xfrm>
            <a:off x="5497191" y="6550223"/>
            <a:ext cx="451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400" b="0" i="0" u="none" baseline="0"/>
              <a:t>Källa: </a:t>
            </a:r>
            <a:r>
              <a:rPr lang="sv-fi" sz="1400" b="0" i="0" u="none" baseline="0">
                <a:hlinkClick r:id="rId3"/>
              </a:rPr>
              <a:t>https://energiamerkinta.fi/energiamerkinta/</a:t>
            </a:r>
            <a:r>
              <a:rPr lang="sv-fi" sz="1400" b="0" i="0" u="none" baseline="0"/>
              <a:t>https://energiamerkinta.fi/sv/energimarkning/ </a:t>
            </a:r>
          </a:p>
        </p:txBody>
      </p:sp>
    </p:spTree>
    <p:extLst>
      <p:ext uri="{BB962C8B-B14F-4D97-AF65-F5344CB8AC3E}">
        <p14:creationId xmlns:p14="http://schemas.microsoft.com/office/powerpoint/2010/main" val="213655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1FEF86-2454-3844-DB4A-BFFC3AAD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120" y="698954"/>
            <a:ext cx="3847697" cy="1325563"/>
          </a:xfrm>
        </p:spPr>
        <p:txBody>
          <a:bodyPr/>
          <a:lstStyle/>
          <a:p>
            <a:pPr algn="l" rtl="0"/>
            <a:r>
              <a:rPr lang="sv-fi" sz="4400" b="0" i="0" u="none" baseline="0"/>
              <a:t>Linjär ekonomi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EC1FEF0-466C-DD3C-B1A0-D6B45B1E4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711" y="2324069"/>
            <a:ext cx="4205507" cy="4327583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sv-fi" sz="2000" b="0" i="0" u="none" baseline="0"/>
              <a:t>SÅ HÄR HAR MAN GJORT LÄNGE:</a:t>
            </a:r>
          </a:p>
          <a:p>
            <a:pPr algn="l" rtl="0"/>
            <a:r>
              <a:rPr lang="sv-fi" sz="2000" b="0" i="0" u="none" baseline="0"/>
              <a:t>Anskaffningen av råvaror, tillverkningen, förpackningen och transporten av en produkt är inte ansvarsfull. </a:t>
            </a:r>
          </a:p>
          <a:p>
            <a:pPr algn="l" rtl="0"/>
            <a:r>
              <a:rPr lang="sv-fi" sz="2000" b="0" i="0" u="none" baseline="0"/>
              <a:t>Till slut går produkten till skräp på avstjälpningsplatsen eller till förbränning.</a:t>
            </a:r>
          </a:p>
          <a:p>
            <a:pPr algn="l" rtl="0"/>
            <a:r>
              <a:rPr lang="sv-fi" sz="2000" b="0" i="0" u="none" baseline="0"/>
              <a:t>Det ledde också till många problem: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Luften är förorenad.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Det finns många avstjälpningsplatser.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sz="2000" b="0" i="0" u="none" baseline="0"/>
              <a:t>Det finns skräp i haven och i naturen.</a:t>
            </a:r>
            <a:br>
              <a:rPr lang="sv-fi" sz="2000"/>
            </a:br>
            <a:endParaRPr lang="sv-fi" sz="2000" dirty="0"/>
          </a:p>
        </p:txBody>
      </p:sp>
      <p:pic>
        <p:nvPicPr>
          <p:cNvPr id="4" name="Sisällön paikkamerkki 6">
            <a:extLst>
              <a:ext uri="{FF2B5EF4-FFF2-40B4-BE49-F238E27FC236}">
                <a16:creationId xmlns:a16="http://schemas.microsoft.com/office/drawing/2014/main" id="{2B7005AD-AF6E-9CDB-CD7E-23AB2942D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" r="-1" b="362"/>
          <a:stretch/>
        </p:blipFill>
        <p:spPr>
          <a:xfrm>
            <a:off x="0" y="10"/>
            <a:ext cx="6936390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5A66589-A93B-45BB-1F15-6999A2A43AAB}"/>
              </a:ext>
            </a:extLst>
          </p:cNvPr>
          <p:cNvSpPr txBox="1"/>
          <p:nvPr/>
        </p:nvSpPr>
        <p:spPr>
          <a:xfrm>
            <a:off x="71919" y="6560586"/>
            <a:ext cx="106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/>
              <a:t>Bilder canva.com</a:t>
            </a:r>
          </a:p>
        </p:txBody>
      </p:sp>
    </p:spTree>
    <p:extLst>
      <p:ext uri="{BB962C8B-B14F-4D97-AF65-F5344CB8AC3E}">
        <p14:creationId xmlns:p14="http://schemas.microsoft.com/office/powerpoint/2010/main" val="120247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4AAFB-448C-2A3F-5586-D7887210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698954"/>
            <a:ext cx="4574255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Cirkulär ekonomi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8E6CA99-C385-56F3-B354-5AED87E75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2" y="2124846"/>
            <a:ext cx="4113574" cy="3790432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sv-fi" b="0" i="0" u="none" baseline="0"/>
              <a:t>SÅ HÄR SKA VI GÖRA:</a:t>
            </a:r>
          </a:p>
          <a:p>
            <a:pPr algn="l" rtl="0"/>
            <a:r>
              <a:rPr lang="sv-fi" b="0" i="0" u="none" baseline="0"/>
              <a:t>Råvaror anskaffas ansvarsfullt.</a:t>
            </a:r>
          </a:p>
          <a:p>
            <a:pPr algn="l" rtl="0"/>
            <a:r>
              <a:rPr lang="sv-fi" b="0" i="0" u="none" baseline="0"/>
              <a:t>Vi tänker hela tiden på naturen och människorna.</a:t>
            </a:r>
          </a:p>
          <a:p>
            <a:pPr algn="l" rtl="0"/>
            <a:r>
              <a:rPr lang="sv-fi" b="0" i="0" u="none" baseline="0"/>
              <a:t>Vi reparerar saker. </a:t>
            </a:r>
          </a:p>
          <a:p>
            <a:pPr algn="l" rtl="0"/>
            <a:r>
              <a:rPr lang="sv-fi" b="0" i="0" u="none" baseline="0"/>
              <a:t>Av gamla saker gör man råvaror.</a:t>
            </a:r>
          </a:p>
          <a:p>
            <a:pPr algn="l" rtl="0"/>
            <a:r>
              <a:rPr lang="sv-fi" b="0" i="0" u="none" baseline="0"/>
              <a:t>Det bildas bara lite skräp, det vill säga brännbart avfall.</a:t>
            </a:r>
          </a:p>
          <a:p>
            <a:pPr algn="l" rtl="0"/>
            <a:r>
              <a:rPr lang="sv-fi" b="0" i="0" u="none" baseline="0"/>
              <a:t>På det sättet kan vi göra så det blir bättre.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29BAB3E-8689-1502-FB49-73819DF0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2D4679E-A4E0-D918-E67A-7064D3934DD0}"/>
              </a:ext>
            </a:extLst>
          </p:cNvPr>
          <p:cNvSpPr txBox="1"/>
          <p:nvPr/>
        </p:nvSpPr>
        <p:spPr>
          <a:xfrm>
            <a:off x="7972746" y="6550312"/>
            <a:ext cx="106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800" b="0" i="0" u="none" baseline="0"/>
              <a:t>Bilder canva.com</a:t>
            </a:r>
          </a:p>
        </p:txBody>
      </p:sp>
    </p:spTree>
    <p:extLst>
      <p:ext uri="{BB962C8B-B14F-4D97-AF65-F5344CB8AC3E}">
        <p14:creationId xmlns:p14="http://schemas.microsoft.com/office/powerpoint/2010/main" val="42203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6BA9A7-F2A0-89F6-73A7-F74501BE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Cirkulär ekonomi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E7EDD5B-D56C-D9F1-4CEE-554AEB1F0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1" y="2324070"/>
            <a:ext cx="5284183" cy="3429367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sv-fi" b="0" i="0" u="none" baseline="0" dirty="0"/>
              <a:t>Ekonomimodell där fabrikerna tillverkar färre saker det vill säga produkter. Produkterna används så länge som möjligt. De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lånas,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hyrs,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används på nytt,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dirty="0"/>
              <a:t>r</a:t>
            </a:r>
            <a:r>
              <a:rPr lang="sv-fi" b="0" i="0" u="none" baseline="0" dirty="0"/>
              <a:t>epareras,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renoveras och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-fi" b="0" i="0" u="none" baseline="0" dirty="0"/>
              <a:t>återvinns.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541C068-07F5-FF63-8AD4-FBD880F7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17" y="2093727"/>
            <a:ext cx="5284183" cy="352141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774219F-24C2-4A2C-8C10-DE211CCFFA04}"/>
              </a:ext>
            </a:extLst>
          </p:cNvPr>
          <p:cNvSpPr txBox="1"/>
          <p:nvPr/>
        </p:nvSpPr>
        <p:spPr>
          <a:xfrm>
            <a:off x="9445410" y="5200133"/>
            <a:ext cx="274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900" b="0" i="0" u="none" baseline="0">
                <a:hlinkClick r:id="rId3"/>
              </a:rPr>
              <a:t>Polkupyöriä Pyöräily Kaupunkipyörä - Ilmainen valokuva Pixabayssa - Pixabay</a:t>
            </a:r>
            <a:endParaRPr lang="sv-fi" sz="900" dirty="0"/>
          </a:p>
        </p:txBody>
      </p:sp>
    </p:spTree>
    <p:extLst>
      <p:ext uri="{BB962C8B-B14F-4D97-AF65-F5344CB8AC3E}">
        <p14:creationId xmlns:p14="http://schemas.microsoft.com/office/powerpoint/2010/main" val="397645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0916739-765E-8B4D-D1AB-C2C7BB97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10231971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Hur kan cirkulär ekonomi förändra livet för en vanlig familj?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6EA1C8C0-7A44-FD27-55C1-1E16FB78C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6757" y="6168145"/>
            <a:ext cx="5551274" cy="578840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sv-fi" b="0" i="0" u="none" baseline="0"/>
              <a:t>Klicka på videon eller gå framåt i presentationen, så ser du videon.</a:t>
            </a:r>
          </a:p>
          <a:p>
            <a:endParaRPr lang="sv-fi" dirty="0"/>
          </a:p>
        </p:txBody>
      </p:sp>
      <p:pic>
        <p:nvPicPr>
          <p:cNvPr id="4" name="Online-media 3" title="Miten kiertotalous voisi muuttaa tavallisen perheen elämää?">
            <a:hlinkClick r:id="" action="ppaction://media"/>
            <a:extLst>
              <a:ext uri="{FF2B5EF4-FFF2-40B4-BE49-F238E27FC236}">
                <a16:creationId xmlns:a16="http://schemas.microsoft.com/office/drawing/2014/main" id="{57F2B116-EF8B-FA9D-E34A-7CF06005CE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93915" y="2767577"/>
            <a:ext cx="5614116" cy="31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FE314E-9B37-CBF0-1282-40CF2E5B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lånar du?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4BCD4D5-A25C-0B42-5A54-64340BBB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196" y="1860255"/>
            <a:ext cx="4021785" cy="268014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377D524-5246-7056-9602-A069805C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13" y="1860256"/>
            <a:ext cx="4021786" cy="268014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A2C6C4B-618A-6DA5-BC8D-A480485EF818}"/>
              </a:ext>
            </a:extLst>
          </p:cNvPr>
          <p:cNvSpPr txBox="1"/>
          <p:nvPr/>
        </p:nvSpPr>
        <p:spPr>
          <a:xfrm>
            <a:off x="3457981" y="4147949"/>
            <a:ext cx="2810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900" b="0" i="0" u="none" baseline="0">
                <a:hlinkClick r:id="rId4"/>
              </a:rPr>
              <a:t>Lumikengät Lumikenkäilyä Lumi - Ilmainen valokuva Pixabayssa - Pixabay</a:t>
            </a:r>
            <a:endParaRPr lang="sv-fi" sz="9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B672571-30CA-10C7-A939-F54BA0F9D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724" y="4566801"/>
            <a:ext cx="3085828" cy="2056415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08653AE1-74DD-1AE2-2765-B4A8EDA5C9EF}"/>
              </a:ext>
            </a:extLst>
          </p:cNvPr>
          <p:cNvSpPr txBox="1"/>
          <p:nvPr/>
        </p:nvSpPr>
        <p:spPr>
          <a:xfrm>
            <a:off x="4306724" y="4595556"/>
            <a:ext cx="3452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900" b="0" i="0" u="none" baseline="0">
                <a:hlinkClick r:id="rId6"/>
              </a:rPr>
              <a:t>Kirjasto Kirjoja Kirjahyllyt - Ilmainen valokuva Pixabayssa - Pixabay</a:t>
            </a:r>
            <a:endParaRPr lang="sv-fi" sz="900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1726EE0-4D18-6F9D-4024-532A7EBFEA5B}"/>
              </a:ext>
            </a:extLst>
          </p:cNvPr>
          <p:cNvSpPr txBox="1"/>
          <p:nvPr/>
        </p:nvSpPr>
        <p:spPr>
          <a:xfrm>
            <a:off x="6493889" y="4171066"/>
            <a:ext cx="281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900" b="0" i="0" u="none" baseline="0">
                <a:hlinkClick r:id="rId7"/>
              </a:rPr>
              <a:t>Yleismies Huonekalut Kokoonpano - Ilmainen valokuva Pixabayssa - Pixabay</a:t>
            </a:r>
            <a:endParaRPr lang="sv-fi" sz="900" dirty="0"/>
          </a:p>
        </p:txBody>
      </p:sp>
    </p:spTree>
    <p:extLst>
      <p:ext uri="{BB962C8B-B14F-4D97-AF65-F5344CB8AC3E}">
        <p14:creationId xmlns:p14="http://schemas.microsoft.com/office/powerpoint/2010/main" val="193267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21D0EC-E54A-E932-B8DF-BB7D0F35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hyr du?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B9EB678-CB34-0A18-2332-3B81BD71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80" y="2592198"/>
            <a:ext cx="2153174" cy="322976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72A92A8-317B-C92D-E1CF-AD9F57C65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92" y="2590935"/>
            <a:ext cx="2153174" cy="323102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6C32DA1-E75D-14C5-9318-898584EB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908" y="1024652"/>
            <a:ext cx="2932890" cy="195526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A287BD9-B940-D3F6-FAF0-2E81D05B5F27}"/>
              </a:ext>
            </a:extLst>
          </p:cNvPr>
          <p:cNvSpPr txBox="1"/>
          <p:nvPr/>
        </p:nvSpPr>
        <p:spPr>
          <a:xfrm>
            <a:off x="8765908" y="2425914"/>
            <a:ext cx="30200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600" b="0" i="0" u="none" baseline="0">
                <a:hlinkClick r:id="rId5"/>
              </a:rPr>
              <a:t>Ilmaisia Kuvia : vuosikerta, retro, ajo-, kuljetus, ajoneuvo, symboli, ajaa, museoautojen, hauska, avoauto, thunderbird, antiikki auto, malli auto, maakulkuneuvon, pienoismalli, Ystävänpäivä tausta, auto make, autojen ulkomitat, autojen suunnittelu, ylellisyyttä ajoneuvon, vaaleanpunainen auto 5184x3456 - - 1201684 - Ilmainen Kuvapankki - PxHere</a:t>
            </a:r>
            <a:endParaRPr lang="sv-fi" sz="6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B013400-603E-40C5-182E-3D2386B493F9}"/>
              </a:ext>
            </a:extLst>
          </p:cNvPr>
          <p:cNvSpPr txBox="1"/>
          <p:nvPr/>
        </p:nvSpPr>
        <p:spPr>
          <a:xfrm>
            <a:off x="414152" y="5483404"/>
            <a:ext cx="22839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6"/>
              </a:rPr>
              <a:t>White Larissa Boat · Free Stock Photo (pexels.com)</a:t>
            </a:r>
            <a:endParaRPr lang="sv-fi" sz="800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00C0459-F027-D1EC-7F70-5C4A9A51F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573" y="2592198"/>
            <a:ext cx="2422320" cy="322976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AE29D70-6700-7203-23A3-873124B5526C}"/>
              </a:ext>
            </a:extLst>
          </p:cNvPr>
          <p:cNvSpPr txBox="1"/>
          <p:nvPr/>
        </p:nvSpPr>
        <p:spPr>
          <a:xfrm>
            <a:off x="2922828" y="5483404"/>
            <a:ext cx="22119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8"/>
              </a:rPr>
              <a:t>Lähellä Rantaa Kesämökki Kesällä - Ilmainen valokuva Pixabayssa - Pixabay</a:t>
            </a:r>
            <a:endParaRPr lang="sv-fi" sz="8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82D2696-9068-A847-335C-F1E3994F3ED0}"/>
              </a:ext>
            </a:extLst>
          </p:cNvPr>
          <p:cNvSpPr txBox="1"/>
          <p:nvPr/>
        </p:nvSpPr>
        <p:spPr>
          <a:xfrm>
            <a:off x="5418415" y="5513631"/>
            <a:ext cx="2075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9"/>
              </a:rPr>
              <a:t>Pöytä Häät Juhla - Ilmainen valokuva Pixabayssa - Pixabay</a:t>
            </a:r>
            <a:endParaRPr lang="sv-fi" sz="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F879D90A-6126-1489-13AA-A0FD1FEAA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013" y="3141815"/>
            <a:ext cx="4021785" cy="2680143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37A136A6-4159-859B-4645-FCAEF9215A2F}"/>
              </a:ext>
            </a:extLst>
          </p:cNvPr>
          <p:cNvSpPr txBox="1"/>
          <p:nvPr/>
        </p:nvSpPr>
        <p:spPr>
          <a:xfrm>
            <a:off x="7673131" y="5567492"/>
            <a:ext cx="41986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900" b="0" i="0" u="none" baseline="0">
                <a:hlinkClick r:id="rId11"/>
              </a:rPr>
              <a:t>Yleismies Huonekalut Kokoonpano - Ilmainen valokuva Pixabayssa - Pixabay</a:t>
            </a:r>
            <a:endParaRPr lang="sv-fi" sz="900" dirty="0"/>
          </a:p>
        </p:txBody>
      </p:sp>
    </p:spTree>
    <p:extLst>
      <p:ext uri="{BB962C8B-B14F-4D97-AF65-F5344CB8AC3E}">
        <p14:creationId xmlns:p14="http://schemas.microsoft.com/office/powerpoint/2010/main" val="122885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63D09E-C992-9002-1476-B97D67E7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reparerar du?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F80C770-F900-AD97-D5E6-497E48F6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157" y="1984781"/>
            <a:ext cx="3380371" cy="225358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2121C67-FC05-98F5-5FD2-65FD6B617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10" y="2003591"/>
            <a:ext cx="3380371" cy="22527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D36AD41-0081-3D7B-DD02-98DA18AA7A46}"/>
              </a:ext>
            </a:extLst>
          </p:cNvPr>
          <p:cNvSpPr txBox="1"/>
          <p:nvPr/>
        </p:nvSpPr>
        <p:spPr>
          <a:xfrm>
            <a:off x="669728" y="4013521"/>
            <a:ext cx="35519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4"/>
              </a:rPr>
              <a:t>Vaellus Kartta Suuntautuminen - Ilmainen valokuva Pixabayssa - Pixabay</a:t>
            </a:r>
            <a:endParaRPr lang="sv-fi" sz="8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D8BE78E-E2FD-02E8-3860-E77711622025}"/>
              </a:ext>
            </a:extLst>
          </p:cNvPr>
          <p:cNvSpPr txBox="1"/>
          <p:nvPr/>
        </p:nvSpPr>
        <p:spPr>
          <a:xfrm>
            <a:off x="4307444" y="3794626"/>
            <a:ext cx="3551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600" b="0" i="0" u="none" baseline="0">
                <a:hlinkClick r:id="rId5"/>
              </a:rPr>
              <a:t>Free Images : sport, vintage, retro, old, home, transportation, transport, decoration, indoor, room, lifestyle, cycle, activity, sports equipment, mountain bike, living, race, sketch, restored, hip, bicycle frame, bicycle wheel, land vehicle, cyclo cross bicycle, bmx bike, road bicycle, racing bicycle, hybrid bicycle 3911x2608 - - 722204 - Free stock photos - PxHere</a:t>
            </a:r>
            <a:endParaRPr lang="sv-fi" sz="600" dirty="0"/>
          </a:p>
        </p:txBody>
      </p:sp>
      <p:pic>
        <p:nvPicPr>
          <p:cNvPr id="1026" name="Picture 2" descr="Pyykkinarulla, Pikkutyttö Pukeutuu">
            <a:extLst>
              <a:ext uri="{FF2B5EF4-FFF2-40B4-BE49-F238E27FC236}">
                <a16:creationId xmlns:a16="http://schemas.microsoft.com/office/drawing/2014/main" id="{406043A1-B27D-F63A-98FD-6C5CD282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57" y="4490546"/>
            <a:ext cx="2997685" cy="19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FA825AC-C860-FFB9-2AF4-6F8FEEC821C7}"/>
              </a:ext>
            </a:extLst>
          </p:cNvPr>
          <p:cNvSpPr txBox="1"/>
          <p:nvPr/>
        </p:nvSpPr>
        <p:spPr>
          <a:xfrm>
            <a:off x="4264953" y="6159046"/>
            <a:ext cx="3292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7"/>
              </a:rPr>
              <a:t>Tekniikkaa Laitteet Elektroniikka - Ilmainen valokuva Pixabayssa - Pixabay</a:t>
            </a:r>
            <a:endParaRPr lang="sv-fi" sz="8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9F3E889-1B8D-6D95-D25D-5A7A05746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123" y="4454791"/>
            <a:ext cx="3126758" cy="2003079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2872B692-D7AA-A12D-76EB-60E3F30C83B7}"/>
              </a:ext>
            </a:extLst>
          </p:cNvPr>
          <p:cNvSpPr txBox="1"/>
          <p:nvPr/>
        </p:nvSpPr>
        <p:spPr>
          <a:xfrm>
            <a:off x="1138195" y="6159046"/>
            <a:ext cx="2997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7"/>
              </a:rPr>
              <a:t>Tekniikkaa Laitteet Elektroniikka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203017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27C687-B8B1-D9C8-6E00-A02A0556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9983789" cy="1325563"/>
          </a:xfrm>
        </p:spPr>
        <p:txBody>
          <a:bodyPr/>
          <a:lstStyle/>
          <a:p>
            <a:pPr algn="l" rtl="0"/>
            <a:r>
              <a:rPr lang="sv-fi" sz="4800" b="0" i="0" u="none" baseline="0" dirty="0"/>
              <a:t>Vad köper du från lopptorget eller som begagnat?</a:t>
            </a:r>
          </a:p>
        </p:txBody>
      </p:sp>
      <p:pic>
        <p:nvPicPr>
          <p:cNvPr id="1026" name="Picture 2" descr="Kiinteistöjen, Olohuone, Sohva">
            <a:extLst>
              <a:ext uri="{FF2B5EF4-FFF2-40B4-BE49-F238E27FC236}">
                <a16:creationId xmlns:a16="http://schemas.microsoft.com/office/drawing/2014/main" id="{6D941993-3673-0370-D5A2-251E8669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1" y="2183360"/>
            <a:ext cx="2943800" cy="441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3C43AAC-A50F-0568-C02B-89B5D0B6B3D8}"/>
              </a:ext>
            </a:extLst>
          </p:cNvPr>
          <p:cNvSpPr txBox="1"/>
          <p:nvPr/>
        </p:nvSpPr>
        <p:spPr>
          <a:xfrm>
            <a:off x="1222018" y="6206621"/>
            <a:ext cx="201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Myymälä Vaatteet Vaatetus - Ilmainen valokuva Pixabayssa - Pixabay</a:t>
            </a:r>
            <a:endParaRPr lang="sv-fi" sz="800" dirty="0"/>
          </a:p>
        </p:txBody>
      </p:sp>
      <p:pic>
        <p:nvPicPr>
          <p:cNvPr id="1028" name="Picture 4" descr="Lastenrattaat, Buginen, Yksin, Ajoneuvo">
            <a:extLst>
              <a:ext uri="{FF2B5EF4-FFF2-40B4-BE49-F238E27FC236}">
                <a16:creationId xmlns:a16="http://schemas.microsoft.com/office/drawing/2014/main" id="{F866554D-9B70-9482-8022-EA51A9F1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34" y="3200956"/>
            <a:ext cx="3508090" cy="21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2ACE8B6-9374-FDE5-0C31-EACF7263B966}"/>
              </a:ext>
            </a:extLst>
          </p:cNvPr>
          <p:cNvSpPr txBox="1"/>
          <p:nvPr/>
        </p:nvSpPr>
        <p:spPr>
          <a:xfrm>
            <a:off x="3938241" y="5163999"/>
            <a:ext cx="3395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5"/>
              </a:rPr>
              <a:t>Lastenrattaat Buginen Yksin - Ilmainen valokuva Pixabayssa - Pixabay</a:t>
            </a:r>
            <a:endParaRPr lang="sv-fi" sz="800" dirty="0"/>
          </a:p>
        </p:txBody>
      </p:sp>
      <p:pic>
        <p:nvPicPr>
          <p:cNvPr id="1030" name="Picture 6" descr="Iphone, Käsi, Näyttö, Älypuhelin">
            <a:extLst>
              <a:ext uri="{FF2B5EF4-FFF2-40B4-BE49-F238E27FC236}">
                <a16:creationId xmlns:a16="http://schemas.microsoft.com/office/drawing/2014/main" id="{45EFC4A6-0F38-8AFD-24FD-740F1C0D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37" y="2183360"/>
            <a:ext cx="3246023" cy="21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E7B417F-AB62-5D2D-E580-CD0914D82449}"/>
              </a:ext>
            </a:extLst>
          </p:cNvPr>
          <p:cNvSpPr txBox="1"/>
          <p:nvPr/>
        </p:nvSpPr>
        <p:spPr>
          <a:xfrm>
            <a:off x="7773836" y="4080109"/>
            <a:ext cx="29960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7"/>
              </a:rPr>
              <a:t>Iphone Käsi Näyttö - Ilmainen valokuva Pixabayssa - Pixabay</a:t>
            </a:r>
            <a:endParaRPr lang="sv-fi" sz="800" dirty="0"/>
          </a:p>
        </p:txBody>
      </p:sp>
      <p:pic>
        <p:nvPicPr>
          <p:cNvPr id="1032" name="Picture 8" descr="Myymälä, Vaatteet, Vaatetus, Linja">
            <a:extLst>
              <a:ext uri="{FF2B5EF4-FFF2-40B4-BE49-F238E27FC236}">
                <a16:creationId xmlns:a16="http://schemas.microsoft.com/office/drawing/2014/main" id="{CFC0FD3D-E5FC-C0E2-11A7-D2BA5451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89" y="4432982"/>
            <a:ext cx="3207971" cy="21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0F180E1-4BAD-F689-573E-13557A10F0D4}"/>
              </a:ext>
            </a:extLst>
          </p:cNvPr>
          <p:cNvSpPr txBox="1"/>
          <p:nvPr/>
        </p:nvSpPr>
        <p:spPr>
          <a:xfrm>
            <a:off x="7480210" y="6370341"/>
            <a:ext cx="3395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Myymälä Vaatteet Vaatetus - Ilmainen valokuva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274443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D45FA1-5890-5436-2216-D234CEEA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48" y="698185"/>
            <a:ext cx="9559636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Vad färdas du med?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5E7C2CC-0640-11A7-5C65-13EB55652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101" y="2024517"/>
            <a:ext cx="5577779" cy="3060729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sv-fi" b="0" i="0" u="none" baseline="0"/>
              <a:t>Intervjua tre människor. </a:t>
            </a:r>
          </a:p>
          <a:p>
            <a:pPr algn="l" rtl="0"/>
            <a:r>
              <a:rPr lang="sv-fi" b="0" i="0" u="none" baseline="0"/>
              <a:t>Hur många kilometer är skolresan eller arbetsresan?</a:t>
            </a:r>
          </a:p>
          <a:p>
            <a:pPr algn="l" rtl="0"/>
            <a:r>
              <a:rPr lang="sv-fi" b="0" i="0" u="none" baseline="0"/>
              <a:t>Med vilket fortskaffningsmedel gör de skolresorna eller arbetsresorna?</a:t>
            </a:r>
          </a:p>
          <a:p>
            <a:pPr algn="l" rtl="0"/>
            <a:r>
              <a:rPr lang="sv-fi" b="0" i="0" u="none" baseline="0"/>
              <a:t>Om de färdas med egen bil, vad skulle motivera att byta till kollektivtrafik? Vad skulle hjälpa så att de skulle byta den egna bilen mot t.ex. buss eller cykel?</a:t>
            </a:r>
          </a:p>
          <a:p>
            <a:endParaRPr lang="sv-fi" dirty="0"/>
          </a:p>
        </p:txBody>
      </p:sp>
      <p:pic>
        <p:nvPicPr>
          <p:cNvPr id="3074" name="Picture 2" descr="Kaupungin Kartta, Sijainti, Navigointi">
            <a:extLst>
              <a:ext uri="{FF2B5EF4-FFF2-40B4-BE49-F238E27FC236}">
                <a16:creationId xmlns:a16="http://schemas.microsoft.com/office/drawing/2014/main" id="{5E83103D-D8E1-9A3E-5140-9E82ADAE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51" y="1052624"/>
            <a:ext cx="4444409" cy="44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5A5BD41-31C5-AF89-D352-9D1EC47A5A61}"/>
              </a:ext>
            </a:extLst>
          </p:cNvPr>
          <p:cNvSpPr txBox="1"/>
          <p:nvPr/>
        </p:nvSpPr>
        <p:spPr>
          <a:xfrm>
            <a:off x="7889093" y="5277077"/>
            <a:ext cx="35695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fi" sz="800" b="0" i="0" u="none" baseline="0">
                <a:hlinkClick r:id="rId3"/>
              </a:rPr>
              <a:t>Kaupungin Kartta Sijainti - Ilmainen vektorigrafiikka Pixabayssa - Pixabay</a:t>
            </a:r>
            <a:endParaRPr lang="sv-fi" sz="800" dirty="0"/>
          </a:p>
        </p:txBody>
      </p:sp>
    </p:spTree>
    <p:extLst>
      <p:ext uri="{BB962C8B-B14F-4D97-AF65-F5344CB8AC3E}">
        <p14:creationId xmlns:p14="http://schemas.microsoft.com/office/powerpoint/2010/main" val="1745020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FC8D5-F00F-C699-0D10-49B6AD00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365125"/>
            <a:ext cx="5509491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Växthuseffekt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9438-70FC-D3CC-870C-C109B6675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1" y="2223190"/>
            <a:ext cx="5731881" cy="3907265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sv-fi" b="0" i="0" u="none" baseline="0"/>
              <a:t>Växthusgaser är till exempel koldioxid </a:t>
            </a:r>
            <a:r>
              <a:rPr lang="sv-fi" b="0" i="0" u="none" strike="noStrike" baseline="0">
                <a:effectLst/>
                <a:latin typeface="Arial" panose="020B0604020202020204" pitchFamily="34" charset="0"/>
              </a:rPr>
              <a:t>CO</a:t>
            </a:r>
            <a:r>
              <a:rPr lang="sv-fi" b="0" i="0" u="none" baseline="-25000">
                <a:effectLst/>
                <a:latin typeface="Arial" panose="020B0604020202020204" pitchFamily="34" charset="0"/>
              </a:rPr>
              <a:t>2</a:t>
            </a:r>
            <a:r>
              <a:rPr lang="sv-fi" b="0" i="0" u="none" baseline="0"/>
              <a:t> och metan.</a:t>
            </a:r>
            <a:br>
              <a:rPr lang="sv-fi"/>
            </a:br>
            <a:endParaRPr lang="sv-fi" dirty="0"/>
          </a:p>
          <a:p>
            <a:pPr algn="l" rtl="0"/>
            <a:r>
              <a:rPr lang="sv-fi" b="0" i="0" u="none" baseline="0"/>
              <a:t>Solljus och solvärme strålar till jordklotet genom luften. När det finns mycket växthusgaser i luften, kan värmestrålningen inte lämna jorden.</a:t>
            </a:r>
            <a:br>
              <a:rPr lang="sv-fi"/>
            </a:br>
            <a:endParaRPr lang="sv-fi" dirty="0"/>
          </a:p>
          <a:p>
            <a:pPr algn="l" rtl="0"/>
            <a:r>
              <a:rPr lang="sv-fi" b="0" i="0" u="none" baseline="0"/>
              <a:t>På grund av växthusgaserna blir klimatet på jordklotet varmare.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F8F7C-4B67-EABD-0887-D6AAD0309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6"/>
          <a:stretch/>
        </p:blipFill>
        <p:spPr>
          <a:xfrm>
            <a:off x="7315908" y="3241927"/>
            <a:ext cx="3954384" cy="3448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A5A37-E2B4-9BD6-B79C-575A040E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636" y="481013"/>
            <a:ext cx="2210666" cy="187169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71C32C0-E587-3510-2DCC-4A34BFAB9A75}"/>
              </a:ext>
            </a:extLst>
          </p:cNvPr>
          <p:cNvSpPr/>
          <p:nvPr/>
        </p:nvSpPr>
        <p:spPr>
          <a:xfrm rot="283165">
            <a:off x="9714254" y="2289337"/>
            <a:ext cx="266725" cy="858982"/>
          </a:xfrm>
          <a:custGeom>
            <a:avLst/>
            <a:gdLst>
              <a:gd name="connsiteX0" fmla="*/ 266725 w 266725"/>
              <a:gd name="connsiteY0" fmla="*/ 0 h 858982"/>
              <a:gd name="connsiteX1" fmla="*/ 257489 w 266725"/>
              <a:gd name="connsiteY1" fmla="*/ 46182 h 858982"/>
              <a:gd name="connsiteX2" fmla="*/ 239016 w 266725"/>
              <a:gd name="connsiteY2" fmla="*/ 73891 h 858982"/>
              <a:gd name="connsiteX3" fmla="*/ 211307 w 266725"/>
              <a:gd name="connsiteY3" fmla="*/ 212437 h 858982"/>
              <a:gd name="connsiteX4" fmla="*/ 220543 w 266725"/>
              <a:gd name="connsiteY4" fmla="*/ 360219 h 858982"/>
              <a:gd name="connsiteX5" fmla="*/ 155889 w 266725"/>
              <a:gd name="connsiteY5" fmla="*/ 471055 h 858982"/>
              <a:gd name="connsiteX6" fmla="*/ 17343 w 266725"/>
              <a:gd name="connsiteY6" fmla="*/ 609600 h 858982"/>
              <a:gd name="connsiteX7" fmla="*/ 8107 w 266725"/>
              <a:gd name="connsiteY7" fmla="*/ 858982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725" h="858982">
                <a:moveTo>
                  <a:pt x="266725" y="0"/>
                </a:moveTo>
                <a:cubicBezTo>
                  <a:pt x="263646" y="15394"/>
                  <a:pt x="263001" y="31483"/>
                  <a:pt x="257489" y="46182"/>
                </a:cubicBezTo>
                <a:cubicBezTo>
                  <a:pt x="253591" y="56576"/>
                  <a:pt x="242810" y="63459"/>
                  <a:pt x="239016" y="73891"/>
                </a:cubicBezTo>
                <a:cubicBezTo>
                  <a:pt x="222248" y="120001"/>
                  <a:pt x="218143" y="164581"/>
                  <a:pt x="211307" y="212437"/>
                </a:cubicBezTo>
                <a:cubicBezTo>
                  <a:pt x="214386" y="261698"/>
                  <a:pt x="230885" y="311958"/>
                  <a:pt x="220543" y="360219"/>
                </a:cubicBezTo>
                <a:cubicBezTo>
                  <a:pt x="211581" y="402041"/>
                  <a:pt x="179199" y="435193"/>
                  <a:pt x="155889" y="471055"/>
                </a:cubicBezTo>
                <a:cubicBezTo>
                  <a:pt x="100032" y="556989"/>
                  <a:pt x="101259" y="544333"/>
                  <a:pt x="17343" y="609600"/>
                </a:cubicBezTo>
                <a:cubicBezTo>
                  <a:pt x="-15258" y="707409"/>
                  <a:pt x="8107" y="627574"/>
                  <a:pt x="8107" y="858982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62D1DA-8FFF-AD2F-29F7-8FAF648B59D3}"/>
              </a:ext>
            </a:extLst>
          </p:cNvPr>
          <p:cNvSpPr/>
          <p:nvPr/>
        </p:nvSpPr>
        <p:spPr>
          <a:xfrm rot="283165">
            <a:off x="9866654" y="2441737"/>
            <a:ext cx="266725" cy="858982"/>
          </a:xfrm>
          <a:custGeom>
            <a:avLst/>
            <a:gdLst>
              <a:gd name="connsiteX0" fmla="*/ 266725 w 266725"/>
              <a:gd name="connsiteY0" fmla="*/ 0 h 858982"/>
              <a:gd name="connsiteX1" fmla="*/ 257489 w 266725"/>
              <a:gd name="connsiteY1" fmla="*/ 46182 h 858982"/>
              <a:gd name="connsiteX2" fmla="*/ 239016 w 266725"/>
              <a:gd name="connsiteY2" fmla="*/ 73891 h 858982"/>
              <a:gd name="connsiteX3" fmla="*/ 211307 w 266725"/>
              <a:gd name="connsiteY3" fmla="*/ 212437 h 858982"/>
              <a:gd name="connsiteX4" fmla="*/ 220543 w 266725"/>
              <a:gd name="connsiteY4" fmla="*/ 360219 h 858982"/>
              <a:gd name="connsiteX5" fmla="*/ 155889 w 266725"/>
              <a:gd name="connsiteY5" fmla="*/ 471055 h 858982"/>
              <a:gd name="connsiteX6" fmla="*/ 17343 w 266725"/>
              <a:gd name="connsiteY6" fmla="*/ 609600 h 858982"/>
              <a:gd name="connsiteX7" fmla="*/ 8107 w 266725"/>
              <a:gd name="connsiteY7" fmla="*/ 858982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725" h="858982">
                <a:moveTo>
                  <a:pt x="266725" y="0"/>
                </a:moveTo>
                <a:cubicBezTo>
                  <a:pt x="263646" y="15394"/>
                  <a:pt x="263001" y="31483"/>
                  <a:pt x="257489" y="46182"/>
                </a:cubicBezTo>
                <a:cubicBezTo>
                  <a:pt x="253591" y="56576"/>
                  <a:pt x="242810" y="63459"/>
                  <a:pt x="239016" y="73891"/>
                </a:cubicBezTo>
                <a:cubicBezTo>
                  <a:pt x="222248" y="120001"/>
                  <a:pt x="218143" y="164581"/>
                  <a:pt x="211307" y="212437"/>
                </a:cubicBezTo>
                <a:cubicBezTo>
                  <a:pt x="214386" y="261698"/>
                  <a:pt x="230885" y="311958"/>
                  <a:pt x="220543" y="360219"/>
                </a:cubicBezTo>
                <a:cubicBezTo>
                  <a:pt x="211581" y="402041"/>
                  <a:pt x="179199" y="435193"/>
                  <a:pt x="155889" y="471055"/>
                </a:cubicBezTo>
                <a:cubicBezTo>
                  <a:pt x="100032" y="556989"/>
                  <a:pt x="101259" y="544333"/>
                  <a:pt x="17343" y="609600"/>
                </a:cubicBezTo>
                <a:cubicBezTo>
                  <a:pt x="-15258" y="707409"/>
                  <a:pt x="8107" y="627574"/>
                  <a:pt x="8107" y="858982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F772988-FBF1-22CB-9641-C0D1B0964186}"/>
              </a:ext>
            </a:extLst>
          </p:cNvPr>
          <p:cNvSpPr/>
          <p:nvPr/>
        </p:nvSpPr>
        <p:spPr>
          <a:xfrm rot="283165">
            <a:off x="10019054" y="2594137"/>
            <a:ext cx="266725" cy="858982"/>
          </a:xfrm>
          <a:custGeom>
            <a:avLst/>
            <a:gdLst>
              <a:gd name="connsiteX0" fmla="*/ 266725 w 266725"/>
              <a:gd name="connsiteY0" fmla="*/ 0 h 858982"/>
              <a:gd name="connsiteX1" fmla="*/ 257489 w 266725"/>
              <a:gd name="connsiteY1" fmla="*/ 46182 h 858982"/>
              <a:gd name="connsiteX2" fmla="*/ 239016 w 266725"/>
              <a:gd name="connsiteY2" fmla="*/ 73891 h 858982"/>
              <a:gd name="connsiteX3" fmla="*/ 211307 w 266725"/>
              <a:gd name="connsiteY3" fmla="*/ 212437 h 858982"/>
              <a:gd name="connsiteX4" fmla="*/ 220543 w 266725"/>
              <a:gd name="connsiteY4" fmla="*/ 360219 h 858982"/>
              <a:gd name="connsiteX5" fmla="*/ 155889 w 266725"/>
              <a:gd name="connsiteY5" fmla="*/ 471055 h 858982"/>
              <a:gd name="connsiteX6" fmla="*/ 17343 w 266725"/>
              <a:gd name="connsiteY6" fmla="*/ 609600 h 858982"/>
              <a:gd name="connsiteX7" fmla="*/ 8107 w 266725"/>
              <a:gd name="connsiteY7" fmla="*/ 858982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725" h="858982">
                <a:moveTo>
                  <a:pt x="266725" y="0"/>
                </a:moveTo>
                <a:cubicBezTo>
                  <a:pt x="263646" y="15394"/>
                  <a:pt x="263001" y="31483"/>
                  <a:pt x="257489" y="46182"/>
                </a:cubicBezTo>
                <a:cubicBezTo>
                  <a:pt x="253591" y="56576"/>
                  <a:pt x="242810" y="63459"/>
                  <a:pt x="239016" y="73891"/>
                </a:cubicBezTo>
                <a:cubicBezTo>
                  <a:pt x="222248" y="120001"/>
                  <a:pt x="218143" y="164581"/>
                  <a:pt x="211307" y="212437"/>
                </a:cubicBezTo>
                <a:cubicBezTo>
                  <a:pt x="214386" y="261698"/>
                  <a:pt x="230885" y="311958"/>
                  <a:pt x="220543" y="360219"/>
                </a:cubicBezTo>
                <a:cubicBezTo>
                  <a:pt x="211581" y="402041"/>
                  <a:pt x="179199" y="435193"/>
                  <a:pt x="155889" y="471055"/>
                </a:cubicBezTo>
                <a:cubicBezTo>
                  <a:pt x="100032" y="556989"/>
                  <a:pt x="101259" y="544333"/>
                  <a:pt x="17343" y="609600"/>
                </a:cubicBezTo>
                <a:cubicBezTo>
                  <a:pt x="-15258" y="707409"/>
                  <a:pt x="8107" y="627574"/>
                  <a:pt x="8107" y="858982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DF01EC-5D35-F522-E1BC-87B1AA558880}"/>
              </a:ext>
            </a:extLst>
          </p:cNvPr>
          <p:cNvSpPr/>
          <p:nvPr/>
        </p:nvSpPr>
        <p:spPr>
          <a:xfrm rot="7731503">
            <a:off x="7907424" y="2507435"/>
            <a:ext cx="266725" cy="858982"/>
          </a:xfrm>
          <a:custGeom>
            <a:avLst/>
            <a:gdLst>
              <a:gd name="connsiteX0" fmla="*/ 266725 w 266725"/>
              <a:gd name="connsiteY0" fmla="*/ 0 h 858982"/>
              <a:gd name="connsiteX1" fmla="*/ 257489 w 266725"/>
              <a:gd name="connsiteY1" fmla="*/ 46182 h 858982"/>
              <a:gd name="connsiteX2" fmla="*/ 239016 w 266725"/>
              <a:gd name="connsiteY2" fmla="*/ 73891 h 858982"/>
              <a:gd name="connsiteX3" fmla="*/ 211307 w 266725"/>
              <a:gd name="connsiteY3" fmla="*/ 212437 h 858982"/>
              <a:gd name="connsiteX4" fmla="*/ 220543 w 266725"/>
              <a:gd name="connsiteY4" fmla="*/ 360219 h 858982"/>
              <a:gd name="connsiteX5" fmla="*/ 155889 w 266725"/>
              <a:gd name="connsiteY5" fmla="*/ 471055 h 858982"/>
              <a:gd name="connsiteX6" fmla="*/ 17343 w 266725"/>
              <a:gd name="connsiteY6" fmla="*/ 609600 h 858982"/>
              <a:gd name="connsiteX7" fmla="*/ 8107 w 266725"/>
              <a:gd name="connsiteY7" fmla="*/ 858982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725" h="858982">
                <a:moveTo>
                  <a:pt x="266725" y="0"/>
                </a:moveTo>
                <a:cubicBezTo>
                  <a:pt x="263646" y="15394"/>
                  <a:pt x="263001" y="31483"/>
                  <a:pt x="257489" y="46182"/>
                </a:cubicBezTo>
                <a:cubicBezTo>
                  <a:pt x="253591" y="56576"/>
                  <a:pt x="242810" y="63459"/>
                  <a:pt x="239016" y="73891"/>
                </a:cubicBezTo>
                <a:cubicBezTo>
                  <a:pt x="222248" y="120001"/>
                  <a:pt x="218143" y="164581"/>
                  <a:pt x="211307" y="212437"/>
                </a:cubicBezTo>
                <a:cubicBezTo>
                  <a:pt x="214386" y="261698"/>
                  <a:pt x="230885" y="311958"/>
                  <a:pt x="220543" y="360219"/>
                </a:cubicBezTo>
                <a:cubicBezTo>
                  <a:pt x="211581" y="402041"/>
                  <a:pt x="179199" y="435193"/>
                  <a:pt x="155889" y="471055"/>
                </a:cubicBezTo>
                <a:cubicBezTo>
                  <a:pt x="100032" y="556989"/>
                  <a:pt x="101259" y="544333"/>
                  <a:pt x="17343" y="609600"/>
                </a:cubicBezTo>
                <a:cubicBezTo>
                  <a:pt x="-15258" y="707409"/>
                  <a:pt x="8107" y="627574"/>
                  <a:pt x="8107" y="858982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2B6C3FC-F604-6496-7452-EF5180111CF8}"/>
              </a:ext>
            </a:extLst>
          </p:cNvPr>
          <p:cNvSpPr/>
          <p:nvPr/>
        </p:nvSpPr>
        <p:spPr>
          <a:xfrm rot="18625118">
            <a:off x="7643737" y="2346045"/>
            <a:ext cx="123265" cy="3048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A409E48-C334-EF02-248D-08B39549B4A3}"/>
              </a:ext>
            </a:extLst>
          </p:cNvPr>
          <p:cNvSpPr/>
          <p:nvPr/>
        </p:nvSpPr>
        <p:spPr>
          <a:xfrm rot="11094127" flipH="1">
            <a:off x="9620981" y="3073489"/>
            <a:ext cx="116776" cy="27446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9689D85-CF30-B30B-632F-CBFD423D7B27}"/>
              </a:ext>
            </a:extLst>
          </p:cNvPr>
          <p:cNvSpPr/>
          <p:nvPr/>
        </p:nvSpPr>
        <p:spPr>
          <a:xfrm rot="11094127" flipH="1">
            <a:off x="9773381" y="3225889"/>
            <a:ext cx="116776" cy="27446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C05EAC9-C651-1CEA-8A23-2EB2AA4BC93E}"/>
              </a:ext>
            </a:extLst>
          </p:cNvPr>
          <p:cNvSpPr/>
          <p:nvPr/>
        </p:nvSpPr>
        <p:spPr>
          <a:xfrm rot="11094127" flipH="1">
            <a:off x="9925781" y="3378289"/>
            <a:ext cx="116776" cy="27446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96912E-646C-9BF3-CE0E-2044E99C2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205" y="4557612"/>
            <a:ext cx="909963" cy="10580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21777-A0A9-81B2-B7F4-4F960B952AC0}"/>
              </a:ext>
            </a:extLst>
          </p:cNvPr>
          <p:cNvSpPr txBox="1"/>
          <p:nvPr/>
        </p:nvSpPr>
        <p:spPr>
          <a:xfrm>
            <a:off x="10320664" y="6528170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5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37744327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4F47-733A-61F3-74B6-D8231A70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Skillnaden mellan cirkulär ekonomi och återvinning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49B8D-3A1D-C493-D1FB-A67746F9E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Diskutera cirkulär ekonomi och återvinning.</a:t>
            </a:r>
          </a:p>
          <a:p>
            <a:pPr algn="l" rtl="0"/>
            <a:r>
              <a:rPr lang="sv-fi" b="0" i="0" u="none" baseline="0"/>
              <a:t>Vad har det ena med det andra att göra?</a:t>
            </a:r>
          </a:p>
          <a:p>
            <a:pPr algn="l" rtl="0"/>
            <a:r>
              <a:rPr lang="sv-fi" b="0" i="0" u="none" baseline="0"/>
              <a:t>Vad är det för skillnad mellan dem?</a:t>
            </a:r>
          </a:p>
        </p:txBody>
      </p:sp>
    </p:spTree>
    <p:extLst>
      <p:ext uri="{BB962C8B-B14F-4D97-AF65-F5344CB8AC3E}">
        <p14:creationId xmlns:p14="http://schemas.microsoft.com/office/powerpoint/2010/main" val="3900703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9915563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Social hållbarhet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F6421-B2D0-C8BB-18DE-1EAFB227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978" y="1"/>
            <a:ext cx="1773022" cy="2324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716D7-1C92-F974-574D-1FDDB936CF47}"/>
              </a:ext>
            </a:extLst>
          </p:cNvPr>
          <p:cNvSpPr txBox="1"/>
          <p:nvPr/>
        </p:nvSpPr>
        <p:spPr>
          <a:xfrm>
            <a:off x="7763124" y="6500967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286097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08" y="575816"/>
            <a:ext cx="7497383" cy="1325563"/>
          </a:xfrm>
        </p:spPr>
        <p:txBody>
          <a:bodyPr/>
          <a:lstStyle/>
          <a:p>
            <a:pPr algn="l" rtl="0"/>
            <a:r>
              <a:rPr lang="sv-fi" b="0" i="0" u="none" baseline="0" dirty="0"/>
              <a:t>Social hållbarhet och målen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79" y="2640666"/>
            <a:ext cx="8190096" cy="3518380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sv-fi" b="0" i="0" u="none" baseline="0" dirty="0"/>
              <a:t>1.  	Avskaffa all form av fattigdom överallt</a:t>
            </a:r>
          </a:p>
          <a:p>
            <a:pPr algn="l" rtl="0"/>
            <a:r>
              <a:rPr lang="sv-fi" b="0" i="0" u="none" baseline="0" dirty="0"/>
              <a:t>2.  	Avskaffa hunger, säkerställa </a:t>
            </a:r>
            <a:r>
              <a:rPr lang="sv-fi" b="0" i="0" u="none" baseline="0" dirty="0" err="1"/>
              <a:t>matsäkerhet</a:t>
            </a:r>
            <a:r>
              <a:rPr lang="sv-fi" b="0" i="0" u="none" baseline="0" dirty="0"/>
              <a:t>, uppnå en bättre	kosthållning, främja ett hållbart jordbruk	</a:t>
            </a:r>
          </a:p>
          <a:p>
            <a:pPr algn="l" rtl="0"/>
            <a:r>
              <a:rPr lang="sv-fi" b="0" i="0" u="none" baseline="0" dirty="0"/>
              <a:t>3.  	Garantera ett hälsosamt liv och uppmuntra välmående för alla 	åldrar.</a:t>
            </a:r>
          </a:p>
          <a:p>
            <a:pPr algn="l" rtl="0"/>
            <a:r>
              <a:rPr lang="sv-fi" b="0" i="0" u="none" baseline="0" dirty="0"/>
              <a:t>4.  	Garantera en inkluderande, rättvis utbildning av god kvalitet 	och uppmuntra möjligheter till livslångt lärande för alla.	</a:t>
            </a:r>
          </a:p>
          <a:p>
            <a:pPr algn="l" rtl="0"/>
            <a:r>
              <a:rPr lang="sv-fi" b="0" i="0" u="none" baseline="0" dirty="0"/>
              <a:t>5.  	Uppnå jämställdhet, och alla kvinnors och flickors egenmakt</a:t>
            </a:r>
          </a:p>
          <a:p>
            <a:pPr algn="l" rtl="0"/>
            <a:r>
              <a:rPr lang="sv-fi" b="0" i="0" u="none" baseline="0" dirty="0"/>
              <a:t>10.  	Minskad ojämlikhet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D75DCDD-E6ED-F297-84D5-1D444071A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75" y="281682"/>
            <a:ext cx="1232248" cy="123224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51D9DA5-27B4-FC16-7522-DFB10C930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9" y="281682"/>
            <a:ext cx="1232248" cy="1232248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500A8B9-2CCB-AF12-CE7F-C06E2C3F9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75" y="1666941"/>
            <a:ext cx="1232248" cy="1232248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42DDE2-EA0C-29EA-B119-1359915C6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9" y="1666941"/>
            <a:ext cx="1232248" cy="1232248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0EED5D5F-4301-ACA2-0610-849344C7B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75" y="3052200"/>
            <a:ext cx="1232248" cy="123224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6B4682B-5205-6A7B-1E3D-905C763B7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9" y="3052200"/>
            <a:ext cx="1232248" cy="1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8B2C-DFF0-C9B4-A1F4-BB8324E8A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Fattigdom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B7C7-BC08-273C-8186-3917DF33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25625"/>
            <a:ext cx="10594872" cy="435133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sv-fi" sz="2400" b="0" i="0" u="none" baseline="0"/>
              <a:t>Fattigdom innebär att människor saknar viktiga saker, såsom</a:t>
            </a:r>
          </a:p>
          <a:p>
            <a:pPr algn="l" rtl="0"/>
            <a:r>
              <a:rPr lang="sv-fi" sz="2400" b="0" i="0" u="none" baseline="0"/>
              <a:t>levnadsstandard,</a:t>
            </a:r>
          </a:p>
          <a:p>
            <a:pPr algn="l" rtl="0"/>
            <a:r>
              <a:rPr lang="sv-fi" sz="2400" b="0" i="0" u="none" baseline="0"/>
              <a:t>närande mat,</a:t>
            </a:r>
          </a:p>
          <a:p>
            <a:pPr algn="l" rtl="0"/>
            <a:r>
              <a:rPr lang="sv-fi" sz="2400" b="0" i="0" u="none" baseline="0"/>
              <a:t>utbildning,</a:t>
            </a:r>
          </a:p>
          <a:p>
            <a:pPr algn="l" rtl="0"/>
            <a:r>
              <a:rPr lang="sv-fi" sz="2400" b="0" i="0" u="none" baseline="0"/>
              <a:t>hälsovård och</a:t>
            </a:r>
          </a:p>
          <a:p>
            <a:pPr algn="l" rtl="0"/>
            <a:r>
              <a:rPr lang="sv-fi" sz="2400" b="0" i="0" u="none" baseline="0"/>
              <a:t>basservice</a:t>
            </a:r>
          </a:p>
          <a:p>
            <a:pPr marL="0" indent="0" algn="l" rtl="0">
              <a:buNone/>
            </a:pPr>
            <a:endParaRPr lang="sv-fi" sz="2400" dirty="0"/>
          </a:p>
          <a:p>
            <a:pPr marL="0" indent="0" algn="l" rtl="0">
              <a:buNone/>
            </a:pPr>
            <a:r>
              <a:rPr lang="sv-fi" sz="2400" b="0" i="0" u="none" baseline="0"/>
              <a:t>Det kan också betyda t.ex. att man inte är delaktig i politik.</a:t>
            </a:r>
          </a:p>
          <a:p>
            <a:endParaRPr lang="sv-fi" sz="2400" dirty="0"/>
          </a:p>
        </p:txBody>
      </p:sp>
    </p:spTree>
    <p:extLst>
      <p:ext uri="{BB962C8B-B14F-4D97-AF65-F5344CB8AC3E}">
        <p14:creationId xmlns:p14="http://schemas.microsoft.com/office/powerpoint/2010/main" val="33136987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A0BC-7EE8-11F3-ACC3-493B8E65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innebär målen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7AF1-AD54-8744-8FBE-3458CFCE0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825625"/>
            <a:ext cx="5900164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sv-fi" b="0" i="0" u="none" baseline="0" dirty="0"/>
              <a:t>Diskutera med ett par vad målen för socialt hållbar utveckling betyder. </a:t>
            </a:r>
            <a:br>
              <a:rPr lang="sv-fi" dirty="0"/>
            </a:br>
            <a:endParaRPr lang="sv-fi" dirty="0"/>
          </a:p>
          <a:p>
            <a:pPr marL="0" indent="0" algn="l" rtl="0">
              <a:buNone/>
            </a:pPr>
            <a:r>
              <a:rPr lang="sv-fi" b="0" i="0" u="none" baseline="0" dirty="0"/>
              <a:t>Varför har målen uppgjorts!</a:t>
            </a:r>
          </a:p>
        </p:txBody>
      </p:sp>
    </p:spTree>
    <p:extLst>
      <p:ext uri="{BB962C8B-B14F-4D97-AF65-F5344CB8AC3E}">
        <p14:creationId xmlns:p14="http://schemas.microsoft.com/office/powerpoint/2010/main" val="3199124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10231153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Kulturell hållbarhet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C1481-DE71-6D70-2B28-931BF400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978" y="1"/>
            <a:ext cx="1773022" cy="2324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40352-906D-0686-7926-3845C345C56D}"/>
              </a:ext>
            </a:extLst>
          </p:cNvPr>
          <p:cNvSpPr txBox="1"/>
          <p:nvPr/>
        </p:nvSpPr>
        <p:spPr>
          <a:xfrm>
            <a:off x="7763124" y="6492875"/>
            <a:ext cx="440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Papunet eller Creative Commons om det inte särskilt har nämnts.</a:t>
            </a:r>
          </a:p>
        </p:txBody>
      </p:sp>
    </p:spTree>
    <p:extLst>
      <p:ext uri="{BB962C8B-B14F-4D97-AF65-F5344CB8AC3E}">
        <p14:creationId xmlns:p14="http://schemas.microsoft.com/office/powerpoint/2010/main" val="408731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5657-446B-F365-8EC5-7E83C1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698954"/>
            <a:ext cx="9915563" cy="1325563"/>
          </a:xfrm>
        </p:spPr>
        <p:txBody>
          <a:bodyPr/>
          <a:lstStyle/>
          <a:p>
            <a:pPr algn="l" rtl="0"/>
            <a:r>
              <a:rPr lang="sv-fi" b="0" i="0" u="none" baseline="0"/>
              <a:t>Kulturell hållbarhet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92E04-5D4D-C80B-51D6-122F21FFD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059" y="2097568"/>
            <a:ext cx="10538652" cy="3834976"/>
          </a:xfrm>
        </p:spPr>
        <p:txBody>
          <a:bodyPr>
            <a:normAutofit/>
          </a:bodyPr>
          <a:lstStyle/>
          <a:p>
            <a:pPr algn="l" rtl="0"/>
            <a:r>
              <a:rPr lang="sv-fi" sz="2000" b="0" i="0" u="none" baseline="0" dirty="0"/>
              <a:t>FN:s mål för socialt hållbar utveckling är: </a:t>
            </a:r>
            <a:br>
              <a:rPr lang="sv-fi" sz="2000" dirty="0"/>
            </a:br>
            <a:endParaRPr lang="sv-fi" sz="2000" dirty="0"/>
          </a:p>
          <a:p>
            <a:pPr algn="l" rtl="0"/>
            <a:r>
              <a:rPr lang="sv-fi" sz="2000" b="0" i="0" u="none" baseline="0" dirty="0"/>
              <a:t>11.	Att städer och bosättningar ska vara inkluderande, säkra, motståndskraftiga och 	hållbara: Säkerställa tillgång för alla till fullgoda, säkra och ekonomiskt 	överkomliga bostäder, grundläggande tjänster och arbete.</a:t>
            </a:r>
          </a:p>
          <a:p>
            <a:pPr algn="l" rtl="0"/>
            <a:r>
              <a:rPr lang="sv-fi" sz="2000" b="0" i="0" u="none" baseline="0" dirty="0"/>
              <a:t>16.	Fredliga och inkluderande samhällen: Fredliga samhällen. Rättsstat, 	välfungerande förvaltning, ansvarsfulla institutioner och öppenhet.		Avskaffa brottslighet och våld.	 </a:t>
            </a:r>
          </a:p>
          <a:p>
            <a:pPr algn="l" rtl="0"/>
            <a:r>
              <a:rPr lang="sv-fi" sz="2000" b="0" i="0" u="none" baseline="0" dirty="0"/>
              <a:t>17.  	Samarbete och partnerskap: Agenda 2030 –måluppfyllelse i samarbete. 		Alla deltar, stater, kommuner, företag, gemenskaper och alla vi människor.	</a:t>
            </a:r>
          </a:p>
          <a:p>
            <a:pPr marL="457200" indent="-457200" algn="l" rtl="0">
              <a:buAutoNum type="arabicPeriod" startAt="11"/>
            </a:pPr>
            <a:endParaRPr lang="sv-fi" sz="20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7ADB480-CE1A-DBA2-6D4B-587783EC8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944" y="3115460"/>
            <a:ext cx="1361813" cy="1321158"/>
          </a:xfrm>
          <a:prstGeom prst="rect">
            <a:avLst/>
          </a:prstGeom>
        </p:spPr>
      </p:pic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5F9C5C6A-3A6C-799E-F2F4-F4476DB46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78" y="171239"/>
            <a:ext cx="1357996" cy="132556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BD1935C-95FB-3511-6858-4B1B071C6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60" y="1647403"/>
            <a:ext cx="1357997" cy="131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DC51-BBF0-3E86-2D67-23C660B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Vad allt är kultur?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A3982-EC20-9029-D95D-557182B0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" r="1373"/>
          <a:stretch/>
        </p:blipFill>
        <p:spPr>
          <a:xfrm>
            <a:off x="1113182" y="1690688"/>
            <a:ext cx="9559636" cy="48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575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7335-53C6-F645-6EDB-E16542A0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Kulturell hållbarhet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0355A-A293-0985-6057-C6870977B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1" y="1825625"/>
            <a:ext cx="9759985" cy="4351338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algn="l" rtl="0"/>
            <a:r>
              <a:rPr lang="sv-fi" sz="2800" b="0" i="0" u="none" baseline="0">
                <a:effectLst/>
              </a:rPr>
              <a:t>Kultur är bl.a.</a:t>
            </a:r>
            <a:r>
              <a:rPr lang="sv-fi" b="0" i="0" u="none" baseline="0"/>
              <a:t> språk, traditioner, flaggdagar, traditionsrätter, konst, mänskliga rättigheter och byggnader.</a:t>
            </a:r>
          </a:p>
          <a:p>
            <a:pPr algn="l" rtl="0"/>
            <a:r>
              <a:rPr lang="sv-fi" sz="2800" b="0" i="0" u="none" baseline="0"/>
              <a:t>Man förstår och erkänner olika kulturer.</a:t>
            </a:r>
          </a:p>
          <a:p>
            <a:pPr algn="l" rtl="0"/>
            <a:r>
              <a:rPr lang="sv-fi" sz="2800" b="0" i="0" u="none" baseline="0"/>
              <a:t>Man vill bevara mångfalden av kulturer.</a:t>
            </a:r>
          </a:p>
          <a:p>
            <a:pPr algn="l" rtl="0"/>
            <a:r>
              <a:rPr lang="sv-fi" b="0" i="0" u="none" baseline="0"/>
              <a:t>Kulturerna förmedlas till följande släktleder.</a:t>
            </a:r>
          </a:p>
          <a:p>
            <a:pPr algn="l" rtl="0"/>
            <a:r>
              <a:rPr lang="sv-fi" sz="2800" b="0" i="0" u="none" baseline="0"/>
              <a:t>Målet är att främja samarbete mellan kulturer. Det förutsätter att man respekterar allas rättigheter.</a:t>
            </a:r>
          </a:p>
          <a:p>
            <a:pPr algn="l" rtl="0"/>
            <a:r>
              <a:rPr lang="sv-fi" sz="2800" b="0" i="0" u="none" baseline="0">
                <a:effectLst/>
              </a:rPr>
              <a:t>Kulturell hållbarhet kan synas i skolan till exempel som ett mångkulturellt evenemang eller som jullunch innan jullovet.</a:t>
            </a:r>
          </a:p>
          <a:p>
            <a:pPr algn="l" rtl="0"/>
            <a:r>
              <a:rPr lang="sv-fi" b="0" i="0" u="none" baseline="0"/>
              <a:t>Etiskhet och mänskliga rättigheter</a:t>
            </a:r>
          </a:p>
          <a:p>
            <a:pPr algn="l" rtl="0"/>
            <a:r>
              <a:rPr lang="sv-fi" b="0" i="0" u="none" baseline="0"/>
              <a:t>Förstärkning av den egna identiteten</a:t>
            </a:r>
          </a:p>
        </p:txBody>
      </p:sp>
    </p:spTree>
    <p:extLst>
      <p:ext uri="{BB962C8B-B14F-4D97-AF65-F5344CB8AC3E}">
        <p14:creationId xmlns:p14="http://schemas.microsoft.com/office/powerpoint/2010/main" val="35995959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580E5-CC1E-C835-2BF3-EE1CDF68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0" y="2276129"/>
            <a:ext cx="2511196" cy="25111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4D5CA6-EA28-0D75-9598-3BEF34E85AC1}"/>
              </a:ext>
            </a:extLst>
          </p:cNvPr>
          <p:cNvSpPr txBox="1">
            <a:spLocks/>
          </p:cNvSpPr>
          <p:nvPr/>
        </p:nvSpPr>
        <p:spPr>
          <a:xfrm>
            <a:off x="1316182" y="365125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sv-fi" b="0" i="0" u="none" baseline="0"/>
              <a:t>Mänskliga rättigheter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7BF88-C9A0-3762-FE46-4B9AFFB5E419}"/>
              </a:ext>
            </a:extLst>
          </p:cNvPr>
          <p:cNvSpPr txBox="1"/>
          <p:nvPr/>
        </p:nvSpPr>
        <p:spPr>
          <a:xfrm>
            <a:off x="4142628" y="2433523"/>
            <a:ext cx="7665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2000" b="0" i="0" u="none" baseline="0" dirty="0"/>
              <a:t>Vad är mänskliga rättigheter? Tidslängd 2.37.</a:t>
            </a:r>
            <a:br>
              <a:rPr lang="sv-fi" sz="2000" dirty="0"/>
            </a:br>
            <a:r>
              <a:rPr lang="sv-fi" sz="2000" b="0" i="0" u="none" baseline="0" dirty="0">
                <a:hlinkClick r:id="rId3"/>
              </a:rPr>
              <a:t>https://www.youtube.com/watch?v=8ZlA82nXYDo</a:t>
            </a:r>
            <a:r>
              <a:rPr lang="sv-fi" sz="2000" b="0" i="0" u="none" baseline="0" dirty="0"/>
              <a:t> </a:t>
            </a:r>
            <a:endParaRPr lang="sv-fi" sz="2000" dirty="0"/>
          </a:p>
          <a:p>
            <a:pPr marL="0" indent="0" algn="l" rtl="0">
              <a:buNone/>
            </a:pPr>
            <a:endParaRPr lang="sv-fi" sz="2000" dirty="0"/>
          </a:p>
          <a:p>
            <a:pPr algn="l" rtl="0"/>
            <a:r>
              <a:rPr lang="sv-fi" sz="2000" b="0" i="0" u="none" baseline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Ihmisoikeudet</a:t>
            </a:r>
            <a:r>
              <a:rPr lang="sv-fi" sz="2000" b="0" i="0" u="none" baseline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sv-fi" sz="2000" b="0" i="0" u="none" baseline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tasa-arvo</a:t>
            </a:r>
            <a:r>
              <a:rPr lang="sv-fi" sz="2000" b="0" i="0" u="none" baseline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ja </a:t>
            </a:r>
            <a:r>
              <a:rPr lang="sv-fi" sz="2000" b="0" i="0" u="none" baseline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yhdenvertaisuus</a:t>
            </a:r>
            <a:r>
              <a:rPr lang="sv-fi" sz="2000" b="0" i="0" u="none" baseline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(på finska), </a:t>
            </a:r>
            <a:r>
              <a:rPr lang="sv-fi" sz="2000" dirty="0">
                <a:solidFill>
                  <a:srgbClr val="0F0F0F"/>
                </a:solidFill>
                <a:latin typeface="Roboto" panose="02000000000000000000" pitchFamily="2" charset="0"/>
              </a:rPr>
              <a:t> </a:t>
            </a:r>
            <a:r>
              <a:rPr lang="sv-fi" sz="2000" b="0" i="0" u="none" baseline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Tidslängd 8.35.</a:t>
            </a:r>
            <a:endParaRPr lang="sv-fi" sz="2000" dirty="0"/>
          </a:p>
          <a:p>
            <a:pPr marL="0" indent="0" algn="l" rtl="0">
              <a:buNone/>
            </a:pPr>
            <a:r>
              <a:rPr lang="sv-fi" sz="2000" b="0" i="0" u="none" baseline="0" dirty="0">
                <a:hlinkClick r:id="rId4"/>
              </a:rPr>
              <a:t>https://www.youtube.com/watch?v=BoSUAReevMM&amp;t=146s</a:t>
            </a:r>
            <a:endParaRPr lang="sv-fi" sz="2000" dirty="0"/>
          </a:p>
          <a:p>
            <a:endParaRPr lang="sv-fi" sz="2000" dirty="0"/>
          </a:p>
          <a:p>
            <a:pPr algn="l" rtl="0"/>
            <a:r>
              <a:rPr lang="sv-fi" sz="2000" b="0" i="0" u="none" baseline="0" dirty="0"/>
              <a:t>Amnesty International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3B090-CE20-515C-96CD-CDD41A4BD157}"/>
              </a:ext>
            </a:extLst>
          </p:cNvPr>
          <p:cNvSpPr txBox="1"/>
          <p:nvPr/>
        </p:nvSpPr>
        <p:spPr>
          <a:xfrm>
            <a:off x="10413558" y="6611779"/>
            <a:ext cx="177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v-fi" sz="1000" b="0" i="0" u="none" baseline="0"/>
              <a:t>Bilder: </a:t>
            </a:r>
            <a:r>
              <a:rPr lang="sv-fi" sz="1000" b="0" i="0" u="none" baseline="0">
                <a:hlinkClick r:id="rId5"/>
              </a:rPr>
              <a:t>Papunet Kuvapankki</a:t>
            </a:r>
            <a:endParaRPr lang="sv-fi" sz="1000" dirty="0"/>
          </a:p>
        </p:txBody>
      </p:sp>
    </p:spTree>
    <p:extLst>
      <p:ext uri="{BB962C8B-B14F-4D97-AF65-F5344CB8AC3E}">
        <p14:creationId xmlns:p14="http://schemas.microsoft.com/office/powerpoint/2010/main" val="274755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PVA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BFE9DE"/>
      </a:accent1>
      <a:accent2>
        <a:srgbClr val="ED7D31"/>
      </a:accent2>
      <a:accent3>
        <a:srgbClr val="404040"/>
      </a:accent3>
      <a:accent4>
        <a:srgbClr val="FFC000"/>
      </a:accent4>
      <a:accent5>
        <a:srgbClr val="5B9BD5"/>
      </a:accent5>
      <a:accent6>
        <a:srgbClr val="00855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6551</Words>
  <Application>Microsoft Office PowerPoint</Application>
  <PresentationFormat>Bredbild</PresentationFormat>
  <Paragraphs>724</Paragraphs>
  <Slides>117</Slides>
  <Notes>6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117</vt:i4>
      </vt:variant>
    </vt:vector>
  </HeadingPairs>
  <TitlesOfParts>
    <vt:vector size="118" baseType="lpstr">
      <vt:lpstr>Office-teema</vt:lpstr>
      <vt:lpstr>Främjande av hållbar utveckling, 1 kp</vt:lpstr>
      <vt:lpstr>Främjande av hållbar utveckling 1 kp</vt:lpstr>
      <vt:lpstr>Mål för kunnande: Den studerande...</vt:lpstr>
      <vt:lpstr>Hållbar utveckling</vt:lpstr>
      <vt:lpstr>Vad betyder hållbar utveckling?</vt:lpstr>
      <vt:lpstr>Mål för hållbar utveckling</vt:lpstr>
      <vt:lpstr>Klimatförändring</vt:lpstr>
      <vt:lpstr>Vad beror klimatförändringen på?</vt:lpstr>
      <vt:lpstr>Växthuseffekt</vt:lpstr>
      <vt:lpstr>Vår egen inverkan på klimatförändringen.</vt:lpstr>
      <vt:lpstr>Naturresurser</vt:lpstr>
      <vt:lpstr>Naturresurser</vt:lpstr>
      <vt:lpstr>Naturresurser</vt:lpstr>
      <vt:lpstr>Naturresurserna är begränsade</vt:lpstr>
      <vt:lpstr>Kolets kretslopp</vt:lpstr>
      <vt:lpstr>Kolsänka</vt:lpstr>
      <vt:lpstr>Kolneutralitet</vt:lpstr>
      <vt:lpstr>Koldioxidavtryck</vt:lpstr>
      <vt:lpstr>Hur lever jag själv och hur påverkar jag min miljö?</vt:lpstr>
      <vt:lpstr>PowerPoint-presentation</vt:lpstr>
      <vt:lpstr>PowerPoint-presentation</vt:lpstr>
      <vt:lpstr>Hållbar utveckling indelas i 4 delar</vt:lpstr>
      <vt:lpstr>Agenda 2030</vt:lpstr>
      <vt:lpstr>Agenda 2030</vt:lpstr>
      <vt:lpstr>PowerPoint-presentation</vt:lpstr>
      <vt:lpstr>Målen 1-6 i korthet</vt:lpstr>
      <vt:lpstr>Målen 7-12 i korthet</vt:lpstr>
      <vt:lpstr>Målen 13-17 i korthet</vt:lpstr>
      <vt:lpstr>Ekologisk hållbarhet </vt:lpstr>
      <vt:lpstr>Ekologisk hållbarhet och målen</vt:lpstr>
      <vt:lpstr>Varifrån energi?</vt:lpstr>
      <vt:lpstr>Ansvarsfullhet</vt:lpstr>
      <vt:lpstr>PowerPoint-presentation</vt:lpstr>
      <vt:lpstr>PowerPoint-presentation</vt:lpstr>
      <vt:lpstr>I skogen finns det många olika slags träd. </vt:lpstr>
      <vt:lpstr>Vilka träd ser du på bilderna? </vt:lpstr>
      <vt:lpstr>Vad naturens mångfald betyder</vt:lpstr>
      <vt:lpstr>Insekterna hjälper till att odla nya växter</vt:lpstr>
      <vt:lpstr>En ny växt </vt:lpstr>
      <vt:lpstr>  Surrande insekter räddar världen</vt:lpstr>
      <vt:lpstr>Förlust av biologisk mångfald </vt:lpstr>
      <vt:lpstr>Mängden vilda djur har minskat. </vt:lpstr>
      <vt:lpstr>Vilddjuren försvinner</vt:lpstr>
      <vt:lpstr>PowerPoint-presentation</vt:lpstr>
      <vt:lpstr>Hav och sjöar övergöds </vt:lpstr>
      <vt:lpstr>Övergödning förorsakas av </vt:lpstr>
      <vt:lpstr>Naturskydd</vt:lpstr>
      <vt:lpstr>Välbefinnande och hälsa från naturen</vt:lpstr>
      <vt:lpstr>PowerPoint-presentation</vt:lpstr>
      <vt:lpstr>Återvinning</vt:lpstr>
      <vt:lpstr>Tack för att du återvinner hemma!</vt:lpstr>
      <vt:lpstr>Plastens väg från skräp till en SINI-diskborste</vt:lpstr>
      <vt:lpstr>Vad återvinner du?</vt:lpstr>
      <vt:lpstr>Vad gör man av returflaskor och aluminiumburkar?</vt:lpstr>
      <vt:lpstr>Vad gör man av dessa? </vt:lpstr>
      <vt:lpstr>Ekonomisk hållbarhet</vt:lpstr>
      <vt:lpstr>Ekonomisk hållbarhet och målen </vt:lpstr>
      <vt:lpstr>Ekonomisk hållbarhet</vt:lpstr>
      <vt:lpstr>Livscykeln för en produkt eller tjänst</vt:lpstr>
      <vt:lpstr>Miljö och livscykeltänkande</vt:lpstr>
      <vt:lpstr>Skeden i en produkts livscykel</vt:lpstr>
      <vt:lpstr>T-skjortans färd från bomullsåkern till butiken</vt:lpstr>
      <vt:lpstr>Längden på t-skjortans livscykel</vt:lpstr>
      <vt:lpstr>Se på videorna och besvara frågorna </vt:lpstr>
      <vt:lpstr>Se på videon och besvara frågorna.</vt:lpstr>
      <vt:lpstr>Diskutera med ditt par eller i en grupp</vt:lpstr>
      <vt:lpstr>Diskutera i gruppen och sök information tillsammans</vt:lpstr>
      <vt:lpstr>PowerPoint-presentation</vt:lpstr>
      <vt:lpstr>Energieffektiviteten förbättras när</vt:lpstr>
      <vt:lpstr>Fundera i grupper </vt:lpstr>
      <vt:lpstr>Materialeffektivitet</vt:lpstr>
      <vt:lpstr>Materialeffektiviteten förbättras</vt:lpstr>
      <vt:lpstr>Materialeffektiviteten förbättras</vt:lpstr>
      <vt:lpstr>Fundera i grupper </vt:lpstr>
      <vt:lpstr>Miljömärken</vt:lpstr>
      <vt:lpstr>Miljömärken</vt:lpstr>
      <vt:lpstr>Svanmärket</vt:lpstr>
      <vt:lpstr>Rättvis handel (Fairtrade)-märket</vt:lpstr>
      <vt:lpstr>Choklad av kakaopulver </vt:lpstr>
      <vt:lpstr>Energimärkning (EU)</vt:lpstr>
      <vt:lpstr>Linjär ekonomi</vt:lpstr>
      <vt:lpstr>Cirkulär ekonomi</vt:lpstr>
      <vt:lpstr>Cirkulär ekonomi</vt:lpstr>
      <vt:lpstr>Hur kan cirkulär ekonomi förändra livet för en vanlig familj?</vt:lpstr>
      <vt:lpstr>Vad lånar du?</vt:lpstr>
      <vt:lpstr>Vad hyr du?</vt:lpstr>
      <vt:lpstr>Vad reparerar du?</vt:lpstr>
      <vt:lpstr>Vad köper du från lopptorget eller som begagnat?</vt:lpstr>
      <vt:lpstr>Vad färdas du med?</vt:lpstr>
      <vt:lpstr>Skillnaden mellan cirkulär ekonomi och återvinning</vt:lpstr>
      <vt:lpstr>Social hållbarhet</vt:lpstr>
      <vt:lpstr>Social hållbarhet och målen </vt:lpstr>
      <vt:lpstr>Fattigdom</vt:lpstr>
      <vt:lpstr>Vad innebär målen</vt:lpstr>
      <vt:lpstr>Kulturell hållbarhet</vt:lpstr>
      <vt:lpstr>Kulturell hållbarhet</vt:lpstr>
      <vt:lpstr>Vad allt är kultur?</vt:lpstr>
      <vt:lpstr>Kulturell hållbarhet</vt:lpstr>
      <vt:lpstr>PowerPoint-presentation</vt:lpstr>
      <vt:lpstr>Mänskliga rättigheter</vt:lpstr>
      <vt:lpstr>Rättvisa </vt:lpstr>
      <vt:lpstr>Mänskliga rättigheter på vingårdar i Sydafrika</vt:lpstr>
      <vt:lpstr>Etiskhet och val</vt:lpstr>
      <vt:lpstr>Etiska val</vt:lpstr>
      <vt:lpstr>Vad är etiskhet?</vt:lpstr>
      <vt:lpstr>Etiska förfaringssätt är viktiga </vt:lpstr>
      <vt:lpstr>PowerPoint-presentation</vt:lpstr>
      <vt:lpstr>1. mat</vt:lpstr>
      <vt:lpstr>2. Klädtvätt</vt:lpstr>
      <vt:lpstr>3. städning</vt:lpstr>
      <vt:lpstr>4. Skräp</vt:lpstr>
      <vt:lpstr>5. Överväg, reparera och återvinn</vt:lpstr>
      <vt:lpstr>6. Motion / att röra på sig</vt:lpstr>
      <vt:lpstr>7. Spara energi hemma</vt:lpstr>
      <vt:lpstr>Övning: vilka är dina val?</vt:lpstr>
      <vt:lpstr>Hållbar fortsättning till dig.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Främjande av hållbar utveckling, 1 kp</dc:title>
  <dc:creator/>
  <cp:lastModifiedBy/>
  <cp:revision>3</cp:revision>
  <dcterms:created xsi:type="dcterms:W3CDTF">2024-04-15T14:16:17Z</dcterms:created>
  <dcterms:modified xsi:type="dcterms:W3CDTF">2024-04-19T09:08:07Z</dcterms:modified>
</cp:coreProperties>
</file>