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382" r:id="rId5"/>
    <p:sldId id="380" r:id="rId6"/>
    <p:sldId id="381" r:id="rId7"/>
    <p:sldId id="383" r:id="rId8"/>
    <p:sldId id="384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53062-FABD-49D9-BAF3-655FD65A057A}" v="2" dt="2020-10-27T12:44:20.5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45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0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5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32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2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65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9" r:id="rId58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f.fi/benchmark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ekirjasto.kirjastot.fi/ekirjat/strategiakirja" TargetMode="External"/><Relationship Id="rId4" Type="http://schemas.openxmlformats.org/officeDocument/2006/relationships/hyperlink" Target="https://passiripatti.f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93720" y="5025209"/>
            <a:ext cx="18288000" cy="1948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40" bIns="91440" anchor="b">
            <a:noAutofit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z="9600" dirty="0" err="1">
                <a:solidFill>
                  <a:srgbClr val="ED7D31"/>
                </a:solidFill>
                <a:latin typeface="Calibri"/>
                <a:cs typeface="Calibri"/>
              </a:rPr>
              <a:t>Förståelsefasen</a:t>
            </a:r>
            <a:r>
              <a:rPr lang="fi-FI" sz="9600" dirty="0">
                <a:solidFill>
                  <a:srgbClr val="ED7D31"/>
                </a:solidFill>
                <a:latin typeface="Calibri"/>
                <a:cs typeface="Calibri"/>
              </a:rPr>
              <a:t>: </a:t>
            </a:r>
            <a:r>
              <a:rPr lang="fi-FI" sz="9600" dirty="0" err="1">
                <a:solidFill>
                  <a:srgbClr val="ED7D31"/>
                </a:solidFill>
                <a:latin typeface="Calibri"/>
                <a:cs typeface="Calibri"/>
              </a:rPr>
              <a:t>Analys</a:t>
            </a:r>
            <a:r>
              <a:rPr lang="fi-FI" sz="9600" dirty="0">
                <a:solidFill>
                  <a:srgbClr val="ED7D31"/>
                </a:solidFill>
                <a:latin typeface="Calibri"/>
                <a:cs typeface="Calibri"/>
              </a:rPr>
              <a:t> av </a:t>
            </a:r>
            <a:r>
              <a:rPr lang="fi-FI" sz="9600" dirty="0" err="1">
                <a:solidFill>
                  <a:srgbClr val="ED7D31"/>
                </a:solidFill>
                <a:latin typeface="Calibri"/>
                <a:cs typeface="Calibri"/>
              </a:rPr>
              <a:t>kundinformation</a:t>
            </a:r>
            <a:endParaRPr lang="en-US" sz="9600" dirty="0">
              <a:solidFill>
                <a:srgbClr val="ED7D31"/>
              </a:solidFill>
              <a:latin typeface="Calibri"/>
              <a:cs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19232613" y="10792271"/>
            <a:ext cx="2839454" cy="7386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40" bIns="9144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>
                <a:solidFill>
                  <a:srgbClr val="A5A5A5"/>
                </a:solidFill>
                <a:latin typeface="Calibri"/>
                <a:cs typeface="Calibri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7312875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86" y="370115"/>
            <a:ext cx="22282656" cy="2184910"/>
          </a:xfrm>
          <a:prstGeom prst="rect">
            <a:avLst/>
          </a:prstGeom>
        </p:spPr>
        <p:txBody>
          <a:bodyPr lIns="91440" tIns="91440" rIns="91440" bIns="9144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>
              <a:spcBef>
                <a:spcPts val="2000"/>
              </a:spcBef>
            </a:pPr>
            <a:r>
              <a:rPr lang="sv-SE" sz="8900" kern="1200" dirty="0">
                <a:solidFill>
                  <a:prstClr val="black"/>
                </a:solidFill>
                <a:latin typeface="Calibri"/>
                <a:cs typeface="Calibri"/>
              </a:rPr>
              <a:t>Analys och tolkning av information som samlats in från kunder</a:t>
            </a:r>
            <a:endParaRPr lang="fi-FI" sz="89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78088" y="3068472"/>
            <a:ext cx="20889284" cy="91108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65656" indent="-465656" defTabSz="1828800">
              <a:lnSpc>
                <a:spcPct val="120000"/>
              </a:lnSpc>
              <a:spcBef>
                <a:spcPts val="2000"/>
              </a:spcBef>
              <a:buFont typeface="Wingdings" charset="2"/>
              <a:buChar char="§"/>
            </a:pPr>
            <a:r>
              <a:rPr lang="sv-SE" sz="4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Kundundersökningar (inklusive intervjuer, observation, sonderingar) resulterar i ett brett spektrum av information i olika format om de ämnen som undersöks.</a:t>
            </a:r>
          </a:p>
          <a:p>
            <a:pPr marL="465656" indent="-465656" defTabSz="1828800">
              <a:lnSpc>
                <a:spcPct val="120000"/>
              </a:lnSpc>
              <a:spcBef>
                <a:spcPts val="2000"/>
              </a:spcBef>
              <a:buFont typeface="Wingdings" charset="2"/>
              <a:buChar char="§"/>
            </a:pPr>
            <a:r>
              <a:rPr lang="sv-SE" sz="4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Grunden för kundförståelse är en grundlig analys och tolkning av denna information.</a:t>
            </a:r>
          </a:p>
          <a:p>
            <a:pPr marL="465656" indent="-465656" defTabSz="1828800">
              <a:lnSpc>
                <a:spcPct val="120000"/>
              </a:lnSpc>
              <a:spcBef>
                <a:spcPts val="2000"/>
              </a:spcBef>
              <a:buFont typeface="Wingdings" charset="2"/>
              <a:buChar char="§"/>
            </a:pPr>
            <a:r>
              <a:rPr lang="sv-SE" sz="4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Materialet ska hittas i det större utbudet av kunder (fynd) och tolkas meningsfullt och rörande människor.</a:t>
            </a:r>
          </a:p>
          <a:p>
            <a:pPr marL="465656" indent="-465656" defTabSz="1828800">
              <a:lnSpc>
                <a:spcPct val="120000"/>
              </a:lnSpc>
              <a:spcBef>
                <a:spcPts val="2000"/>
              </a:spcBef>
              <a:buFont typeface="Wingdings" charset="2"/>
              <a:buChar char="§"/>
            </a:pPr>
            <a:r>
              <a:rPr lang="sv-SE" sz="4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Likhetsdiagrammet underlättar tolkningen av forskningsinformation.</a:t>
            </a:r>
          </a:p>
          <a:p>
            <a:pPr marL="465656" indent="-465656" defTabSz="1828800">
              <a:lnSpc>
                <a:spcPct val="120000"/>
              </a:lnSpc>
              <a:spcBef>
                <a:spcPts val="2000"/>
              </a:spcBef>
              <a:buFont typeface="Wingdings" charset="2"/>
              <a:buChar char="§"/>
            </a:pPr>
            <a:r>
              <a:rPr lang="sv-SE" sz="4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Personer är en nyckelmetod för kristallisering och representation (visualisering) av kundinformation som härrör från kundstudier.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59887" y="12692743"/>
            <a:ext cx="12134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/>
                <a:cs typeface="Calibri"/>
              </a:rPr>
              <a:t>Lähteet: </a:t>
            </a:r>
            <a:r>
              <a:rPr lang="fi-FI" dirty="0" err="1">
                <a:latin typeface="Calibri"/>
                <a:cs typeface="Calibri"/>
              </a:rPr>
              <a:t>Tuulaniemi</a:t>
            </a:r>
            <a:r>
              <a:rPr lang="fi-FI" dirty="0">
                <a:latin typeface="Calibri"/>
                <a:cs typeface="Calibri"/>
              </a:rPr>
              <a:t> 2011, 154; Ojasalo &amp; </a:t>
            </a:r>
            <a:r>
              <a:rPr lang="fi-FI" dirty="0" err="1">
                <a:latin typeface="Calibri"/>
                <a:cs typeface="Calibri"/>
              </a:rPr>
              <a:t>al</a:t>
            </a:r>
            <a:r>
              <a:rPr lang="fi-FI" dirty="0">
                <a:latin typeface="Calibri"/>
                <a:cs typeface="Calibri"/>
              </a:rPr>
              <a:t> 2014, 110-111. </a:t>
            </a:r>
          </a:p>
        </p:txBody>
      </p:sp>
    </p:spTree>
    <p:extLst>
      <p:ext uri="{BB962C8B-B14F-4D97-AF65-F5344CB8AC3E}">
        <p14:creationId xmlns:p14="http://schemas.microsoft.com/office/powerpoint/2010/main" val="2957615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653144" y="936173"/>
            <a:ext cx="23730856" cy="1988966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>
              <a:spcBef>
                <a:spcPts val="2000"/>
              </a:spcBef>
            </a:pPr>
            <a:r>
              <a:rPr lang="fi-FI" sz="8000" kern="1200" dirty="0" err="1">
                <a:solidFill>
                  <a:prstClr val="black"/>
                </a:solidFill>
                <a:latin typeface="Calibri"/>
                <a:cs typeface="Calibri"/>
              </a:rPr>
              <a:t>Likhetsdiagram</a:t>
            </a:r>
            <a:r>
              <a:rPr lang="fi-FI" sz="8000" kern="1200" dirty="0">
                <a:solidFill>
                  <a:prstClr val="black"/>
                </a:solidFill>
                <a:latin typeface="Calibri"/>
                <a:cs typeface="Calibri"/>
              </a:rPr>
              <a:t> (</a:t>
            </a:r>
            <a:r>
              <a:rPr lang="fi-FI" sz="8000" kern="1200" dirty="0" err="1">
                <a:solidFill>
                  <a:prstClr val="black"/>
                </a:solidFill>
                <a:latin typeface="Calibri"/>
                <a:cs typeface="Calibri"/>
              </a:rPr>
              <a:t>Affinity</a:t>
            </a:r>
            <a:r>
              <a:rPr lang="fi-FI" sz="80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8000" kern="1200" dirty="0" err="1">
                <a:solidFill>
                  <a:prstClr val="black"/>
                </a:solidFill>
                <a:latin typeface="Calibri"/>
                <a:cs typeface="Calibri"/>
              </a:rPr>
              <a:t>Diagram</a:t>
            </a:r>
            <a:r>
              <a:rPr lang="fi-FI" sz="8000" kern="12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45028" y="3984172"/>
            <a:ext cx="12823372" cy="71588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685800" indent="-6858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dirty="0">
                <a:latin typeface="Calibri"/>
                <a:ea typeface="+mn-ea"/>
                <a:cs typeface="Calibri"/>
              </a:rPr>
              <a:t>Hitta likheter i materialet och gruppera dem enligt teman.</a:t>
            </a:r>
          </a:p>
          <a:p>
            <a:pPr marL="685800" indent="-6858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dirty="0">
                <a:latin typeface="Calibri"/>
                <a:ea typeface="+mn-ea"/>
                <a:cs typeface="Calibri"/>
              </a:rPr>
              <a:t>Relaterade observationer grupperas enligt ämne.</a:t>
            </a:r>
          </a:p>
          <a:p>
            <a:pPr marL="685800" indent="-6858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dirty="0">
                <a:latin typeface="Calibri"/>
                <a:ea typeface="+mn-ea"/>
                <a:cs typeface="Calibri"/>
              </a:rPr>
              <a:t>Grupperna är rubriker och kan bifogas ytterligare till större grupper.</a:t>
            </a:r>
          </a:p>
          <a:p>
            <a:pPr marL="685800" indent="-68580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dirty="0">
                <a:latin typeface="Calibri"/>
                <a:ea typeface="+mn-ea"/>
                <a:cs typeface="Calibri"/>
              </a:rPr>
              <a:t>Gruppering väcker som är relevanta för användarna.</a:t>
            </a:r>
            <a:endParaRPr lang="fi-FI" sz="5600" dirty="0">
              <a:latin typeface="Calibri"/>
              <a:ea typeface="+mn-ea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5131070" y="3091541"/>
            <a:ext cx="7821368" cy="8454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8708" hangingPunct="1">
              <a:defRPr/>
            </a:pPr>
            <a:endParaRPr sz="2702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206" y="12789619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3200" dirty="0">
                <a:solidFill>
                  <a:prstClr val="black"/>
                </a:solidFill>
                <a:latin typeface="Calibri"/>
                <a:cs typeface="Calibri"/>
              </a:rPr>
              <a:t>Lähde: </a:t>
            </a:r>
            <a:r>
              <a:rPr lang="fi-FI" sz="3200" dirty="0" err="1">
                <a:solidFill>
                  <a:prstClr val="black"/>
                </a:solidFill>
                <a:latin typeface="Calibri"/>
                <a:cs typeface="Calibri"/>
              </a:rPr>
              <a:t>Tuulaniemi</a:t>
            </a:r>
            <a:r>
              <a:rPr lang="fi-FI" sz="3200" dirty="0">
                <a:solidFill>
                  <a:prstClr val="black"/>
                </a:solidFill>
                <a:latin typeface="Calibri"/>
                <a:cs typeface="Calibri"/>
              </a:rPr>
              <a:t> 2011, 153-154</a:t>
            </a:r>
          </a:p>
        </p:txBody>
      </p:sp>
    </p:spTree>
    <p:extLst>
      <p:ext uri="{BB962C8B-B14F-4D97-AF65-F5344CB8AC3E}">
        <p14:creationId xmlns:p14="http://schemas.microsoft.com/office/powerpoint/2010/main" val="11572242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751521" y="781255"/>
            <a:ext cx="22227822" cy="1906862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dirty="0" err="1">
                <a:latin typeface="Calibri"/>
                <a:cs typeface="Calibri"/>
              </a:rPr>
              <a:t>Bearbetning</a:t>
            </a:r>
            <a:r>
              <a:rPr lang="fi-FI" sz="9600" dirty="0">
                <a:latin typeface="Calibri"/>
                <a:cs typeface="Calibri"/>
              </a:rPr>
              <a:t> av </a:t>
            </a:r>
            <a:r>
              <a:rPr lang="fi-FI" sz="9600" dirty="0" err="1">
                <a:latin typeface="Calibri"/>
                <a:cs typeface="Calibri"/>
              </a:rPr>
              <a:t>likhetsdiagram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840399" y="2382200"/>
            <a:ext cx="12681452" cy="105526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5400" dirty="0">
                <a:solidFill>
                  <a:prstClr val="black"/>
                </a:solidFill>
                <a:latin typeface="Calibri"/>
                <a:cs typeface="Calibri"/>
              </a:rPr>
              <a:t>Varje person som samlat in information deltar i analysen.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Steg: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Reservare en stor väggyta för arbetet.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Var och en berättar om vem de intervjuade, de andra lyssnar aktivt. Intressanta observationer berättas en efter en med hjälp av post-it-lappar och läggs på en vägg eller </a:t>
            </a:r>
            <a:r>
              <a:rPr lang="sv-SE" sz="4400" dirty="0" err="1">
                <a:solidFill>
                  <a:prstClr val="black"/>
                </a:solidFill>
                <a:latin typeface="Calibri"/>
                <a:cs typeface="Calibri"/>
              </a:rPr>
              <a:t>flip</a:t>
            </a: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Korten grupperas först när alla har </a:t>
            </a:r>
            <a:b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delat sin kunskap.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Grupperna bildas enligt tema och  man tolkar kopplingar mellan olika teman.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</a:pPr>
            <a:r>
              <a:rPr lang="sv-SE" sz="4400" dirty="0">
                <a:solidFill>
                  <a:prstClr val="black"/>
                </a:solidFill>
                <a:latin typeface="Calibri"/>
                <a:cs typeface="Calibri"/>
              </a:rPr>
              <a:t>Idéer och möjligheter som följer av analysen skrivs ned för eventuell fortsättning.</a:t>
            </a:r>
            <a:endParaRPr lang="fi-FI" sz="4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9185262" y="3339742"/>
            <a:ext cx="4447218" cy="70788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RESURSER</a:t>
            </a:r>
            <a:b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b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Tidsreserv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Beroende på längden på presentationen, ca 45 min.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32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Pennor, </a:t>
            </a:r>
            <a:r>
              <a:rPr lang="sv-SE" sz="320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flappapper</a:t>
            </a: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, post-it taggar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320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Deltagarna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Lagarbete, team </a:t>
            </a:r>
            <a:b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sv-SE" sz="320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där c. 4-5 medlemmar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8893" y="11964118"/>
            <a:ext cx="1268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defRPr/>
            </a:pP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Källor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Design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Research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Methods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– 150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ways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to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inform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design.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Curadale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, R. 2013. Design </a:t>
            </a:r>
            <a:r>
              <a:rPr lang="fi-FI" sz="2800" dirty="0" err="1">
                <a:solidFill>
                  <a:sysClr val="windowText" lastClr="000000"/>
                </a:solidFill>
                <a:latin typeface="Calibri"/>
                <a:cs typeface="Calibri"/>
              </a:rPr>
              <a:t>Community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College.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Sanders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, E. &amp;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Stappers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, P. (2014):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Convivial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Toolbox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–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Generative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Research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for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Front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2800" dirty="0" err="1">
                <a:solidFill>
                  <a:prstClr val="black"/>
                </a:solidFill>
                <a:latin typeface="Calibri"/>
                <a:cs typeface="Calibri"/>
              </a:rPr>
              <a:t>End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of Design</a:t>
            </a:r>
            <a:r>
              <a:rPr lang="fi-FI" sz="28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FCD44E7-7A39-45ED-822F-24F5CA034810}"/>
              </a:ext>
            </a:extLst>
          </p:cNvPr>
          <p:cNvSpPr/>
          <p:nvPr/>
        </p:nvSpPr>
        <p:spPr>
          <a:xfrm>
            <a:off x="15201900" y="4631296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927177A-D47B-48E5-B75B-A7CE31285252}"/>
              </a:ext>
            </a:extLst>
          </p:cNvPr>
          <p:cNvSpPr/>
          <p:nvPr/>
        </p:nvSpPr>
        <p:spPr>
          <a:xfrm rot="632381">
            <a:off x="13736411" y="5505450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85893C91-3E1E-4572-8140-73BCF5F2040D}"/>
              </a:ext>
            </a:extLst>
          </p:cNvPr>
          <p:cNvSpPr/>
          <p:nvPr/>
        </p:nvSpPr>
        <p:spPr>
          <a:xfrm rot="20779091">
            <a:off x="13024450" y="4161360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2F75F71-8EA1-4B75-8149-D1ACC0F48758}"/>
              </a:ext>
            </a:extLst>
          </p:cNvPr>
          <p:cNvSpPr/>
          <p:nvPr/>
        </p:nvSpPr>
        <p:spPr>
          <a:xfrm rot="527720">
            <a:off x="15128391" y="3482882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57081C3-3715-4002-BB58-C8D27780C384}"/>
              </a:ext>
            </a:extLst>
          </p:cNvPr>
          <p:cNvSpPr/>
          <p:nvPr/>
        </p:nvSpPr>
        <p:spPr>
          <a:xfrm rot="20946807">
            <a:off x="15811500" y="5928382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63FF970E-E387-40FD-A8A6-FC664FBE0DB7}"/>
              </a:ext>
            </a:extLst>
          </p:cNvPr>
          <p:cNvSpPr/>
          <p:nvPr/>
        </p:nvSpPr>
        <p:spPr>
          <a:xfrm>
            <a:off x="15963900" y="7133765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AC4875A6-EA52-4245-80A2-0C5B85F18A64}"/>
              </a:ext>
            </a:extLst>
          </p:cNvPr>
          <p:cNvSpPr/>
          <p:nvPr/>
        </p:nvSpPr>
        <p:spPr>
          <a:xfrm rot="21330894">
            <a:off x="13579874" y="6847349"/>
            <a:ext cx="2000250" cy="738658"/>
          </a:xfrm>
          <a:prstGeom prst="rect">
            <a:avLst/>
          </a:prstGeom>
          <a:solidFill>
            <a:srgbClr val="FFC000"/>
          </a:solidFill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Calibri"/>
              </a:rPr>
              <a:t>Havainto</a:t>
            </a:r>
          </a:p>
        </p:txBody>
      </p:sp>
    </p:spTree>
    <p:extLst>
      <p:ext uri="{BB962C8B-B14F-4D97-AF65-F5344CB8AC3E}">
        <p14:creationId xmlns:p14="http://schemas.microsoft.com/office/powerpoint/2010/main" val="8636347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81005"/>
            <a:ext cx="13716002" cy="55399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86" y="370115"/>
            <a:ext cx="22282656" cy="2184910"/>
          </a:xfrm>
          <a:prstGeom prst="rect">
            <a:avLst/>
          </a:prstGeom>
        </p:spPr>
        <p:txBody>
          <a:bodyPr lIns="91440" tIns="91440" rIns="91440" bIns="9144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>
              <a:spcBef>
                <a:spcPts val="2000"/>
              </a:spcBef>
            </a:pPr>
            <a:r>
              <a:rPr lang="fi-FI" sz="8800" kern="1200" dirty="0" err="1">
                <a:solidFill>
                  <a:prstClr val="black"/>
                </a:solidFill>
                <a:latin typeface="Calibri"/>
                <a:cs typeface="Calibri"/>
              </a:rPr>
              <a:t>Källor</a:t>
            </a:r>
            <a:endParaRPr lang="fi-FI" sz="88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78087" y="2555024"/>
            <a:ext cx="22610587" cy="11024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defTabSz="1828800">
              <a:spcBef>
                <a:spcPts val="2000"/>
              </a:spcBef>
            </a:pP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Team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Canvas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2015. Viitattu 29.1.2020. http://theteamcanvas.com/</a:t>
            </a:r>
            <a:b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b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Koivisto M.,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Säynäjäkangas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J., Forsberg S. 2018. Palvelumuotoilun bisneskirja.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Helsinki:AlmaTalent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</a:p>
          <a:p>
            <a:pPr defTabSz="1828800">
              <a:spcBef>
                <a:spcPts val="2000"/>
              </a:spcBef>
            </a:pP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Itä-Suomen yliopisto.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Benchmarking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Viitattu 1.2.2020 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  <a:hlinkClick r:id="rId3"/>
              </a:rPr>
              <a:t>https://www.uef.fi/benchmarking</a:t>
            </a:r>
            <a:endParaRPr lang="fi-FI" sz="44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1828800">
              <a:spcBef>
                <a:spcPts val="2000"/>
              </a:spcBef>
            </a:pP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Kaufman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Agency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2019. Palvelumuotoilu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sosiaali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- ja terveysalan kontekstissa. Petra Jäntin esitys 8.11.2019</a:t>
            </a:r>
          </a:p>
          <a:p>
            <a:pPr defTabSz="1828800">
              <a:spcBef>
                <a:spcPts val="2000"/>
              </a:spcBef>
            </a:pP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Ojasalo K., Moilanen T.,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Ritalahti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J. 2014. Kehittämistyön menetelmät. Helsinki: Sanoma Pro</a:t>
            </a:r>
          </a:p>
          <a:p>
            <a:pPr defTabSz="1828800">
              <a:spcBef>
                <a:spcPts val="2000"/>
              </a:spcBef>
            </a:pP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5xmiksi. Passi &amp;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Ripatti.Viitattu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29.1.2020  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  <a:hlinkClick r:id="rId4"/>
              </a:rPr>
              <a:t>https://passiripatti.fi/</a:t>
            </a:r>
            <a:endParaRPr lang="fi-FI" sz="44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1828800">
              <a:spcBef>
                <a:spcPts val="2000"/>
              </a:spcBef>
            </a:pP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Sanders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E.,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Stappers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P. 2014.Convivial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Toolbox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Generative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Research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for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the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Front-end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Design.</a:t>
            </a:r>
          </a:p>
          <a:p>
            <a:pPr defTabSz="1828800">
              <a:spcBef>
                <a:spcPts val="2000"/>
              </a:spcBef>
            </a:pP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Tuulaniemi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, J. 2011. </a:t>
            </a:r>
            <a:r>
              <a:rPr lang="fi-FI" sz="4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Palvelumuotoilu.Helsinki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: Talentum Media.</a:t>
            </a:r>
          </a:p>
          <a:p>
            <a:pPr defTabSz="1828800">
              <a:spcBef>
                <a:spcPts val="2000"/>
              </a:spcBef>
            </a:pPr>
            <a:r>
              <a:rPr lang="fi-FI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Vuorinen Tero. 2013. Strategiakirja. Helsinki: Talentum. Viitattu 1.2.2020 </a:t>
            </a:r>
            <a:r>
              <a:rPr lang="fi-FI" sz="4400" dirty="0">
                <a:solidFill>
                  <a:prstClr val="black"/>
                </a:solidFill>
                <a:latin typeface="Calibri"/>
                <a:ea typeface="+mn-ea"/>
                <a:cs typeface="Calibri"/>
                <a:hlinkClick r:id="rId5"/>
              </a:rPr>
              <a:t>http://ekirjasto.kirjastot.fi/ekirjat/strategiakirja</a:t>
            </a:r>
            <a:endParaRPr lang="fi-FI" sz="44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defTabSz="1828800">
              <a:lnSpc>
                <a:spcPct val="150000"/>
              </a:lnSpc>
              <a:spcBef>
                <a:spcPts val="2000"/>
              </a:spcBef>
            </a:pPr>
            <a:endParaRPr lang="fi-FI" sz="3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69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73331" y="2953313"/>
            <a:ext cx="11673114" cy="9519458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Sini </a:t>
            </a:r>
            <a:r>
              <a:rPr dirty="0" err="1">
                <a:latin typeface="Calibri"/>
                <a:cs typeface="Calibri"/>
              </a:rPr>
              <a:t>Eloranta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Päivi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Erkko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Päivi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Harmoinen</a:t>
            </a:r>
            <a:r>
              <a:rPr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Laurea-amk</a:t>
            </a:r>
            <a:endParaRPr dirty="0" err="1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Minna </a:t>
            </a:r>
            <a:r>
              <a:rPr dirty="0" err="1">
                <a:latin typeface="Calibri"/>
                <a:cs typeface="Calibri"/>
              </a:rPr>
              <a:t>Huhtala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Samk</a:t>
            </a:r>
            <a:r>
              <a:rPr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Antti </a:t>
            </a:r>
            <a:r>
              <a:rPr dirty="0" err="1">
                <a:latin typeface="Calibri"/>
                <a:cs typeface="Calibri"/>
              </a:rPr>
              <a:t>Kares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Heli </a:t>
            </a:r>
            <a:r>
              <a:rPr dirty="0" err="1">
                <a:latin typeface="Calibri"/>
                <a:cs typeface="Calibri"/>
              </a:rPr>
              <a:t>Lepistö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Anna-Leena </a:t>
            </a:r>
            <a:r>
              <a:rPr dirty="0" err="1">
                <a:latin typeface="Calibri"/>
                <a:cs typeface="Calibri"/>
              </a:rPr>
              <a:t>Ruotsalainen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Suvi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Salminen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Jamk</a:t>
            </a:r>
            <a:r>
              <a:rPr dirty="0">
                <a:latin typeface="Calibri"/>
                <a:cs typeface="Calibri"/>
              </a:rPr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>
                <a:latin typeface="Calibri"/>
                <a:cs typeface="Calibri"/>
              </a:rPr>
              <a:t>Timo </a:t>
            </a:r>
            <a:r>
              <a:rPr dirty="0" err="1">
                <a:latin typeface="Calibri"/>
                <a:cs typeface="Calibri"/>
              </a:rPr>
              <a:t>Sirviö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Savonia</a:t>
            </a:r>
            <a:r>
              <a:rPr dirty="0">
                <a:latin typeface="Calibri"/>
                <a:cs typeface="Calibri"/>
              </a:rPr>
              <a:t>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Sirkku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Säätelä</a:t>
            </a:r>
            <a:r>
              <a:rPr dirty="0">
                <a:latin typeface="Calibri"/>
                <a:cs typeface="Calibri"/>
              </a:rPr>
              <a:t>, Novia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 err="1">
                <a:latin typeface="Calibri"/>
                <a:cs typeface="Calibri"/>
              </a:rPr>
              <a:t>Mervi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Vuolas</a:t>
            </a:r>
            <a:r>
              <a:rPr dirty="0">
                <a:latin typeface="Calibri"/>
                <a:cs typeface="Calibri"/>
              </a:rPr>
              <a:t>, </a:t>
            </a:r>
            <a:r>
              <a:rPr dirty="0" err="1">
                <a:latin typeface="Calibri"/>
                <a:cs typeface="Calibri"/>
              </a:rPr>
              <a:t>Turun</a:t>
            </a:r>
            <a:r>
              <a:rPr dirty="0">
                <a:latin typeface="Calibri"/>
                <a:cs typeface="Calibri"/>
              </a:rPr>
              <a:t> AMK</a:t>
            </a:r>
          </a:p>
        </p:txBody>
      </p:sp>
      <p:pic>
        <p:nvPicPr>
          <p:cNvPr id="72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934" y="11403225"/>
            <a:ext cx="2404253" cy="85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816" y="2743200"/>
            <a:ext cx="2963115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yöryhmä"/>
          <p:cNvSpPr txBox="1"/>
          <p:nvPr/>
        </p:nvSpPr>
        <p:spPr>
          <a:xfrm>
            <a:off x="1079500" y="89535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>
                <a:latin typeface="Calibri"/>
                <a:cs typeface="Calibri"/>
              </a:rPr>
              <a:t>Interprofessionell arbetsgrupp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8" y="3198816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ukautettu 1">
      <a:majorFont>
        <a:latin typeface="Arial Black"/>
        <a:ea typeface=""/>
        <a:cs typeface=""/>
      </a:majorFont>
      <a:minorFont>
        <a:latin typeface="Times 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0CA0BF-2988-4C65-8A67-1D5B80B89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17E66-0746-4212-9814-1EF5D12CF68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b8212f7-85c6-4e07-bc75-3ac44a0b0266"/>
    <ds:schemaRef ds:uri="c43ae578-4bfb-4cdb-b6ed-ba9f384d8ebe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E19A74-6CD2-4E00-9FDD-C35171BF4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551</Words>
  <Application>Microsoft Office PowerPoint</Application>
  <PresentationFormat>Anpassad</PresentationFormat>
  <Paragraphs>69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22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Futura Bold</vt:lpstr>
      <vt:lpstr>Gill Sans</vt:lpstr>
      <vt:lpstr>Tahoma</vt:lpstr>
      <vt:lpstr>Times </vt:lpstr>
      <vt:lpstr>Wingdings</vt:lpstr>
      <vt:lpstr>Office Theme</vt:lpstr>
      <vt:lpstr>PowerPoint-presentation</vt:lpstr>
      <vt:lpstr>Analys och tolkning av information som samlats in från kunder</vt:lpstr>
      <vt:lpstr>Likhetsdiagram (Affinity Diagram)</vt:lpstr>
      <vt:lpstr>Bearbetning av likhetsdiagram</vt:lpstr>
      <vt:lpstr>Källor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anna-leena.ruotsalainen anna-leena.ruotsalainen</dc:creator>
  <cp:lastModifiedBy>Sirkku Säätelä</cp:lastModifiedBy>
  <cp:revision>10</cp:revision>
  <dcterms:modified xsi:type="dcterms:W3CDTF">2020-10-27T12:44:22Z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