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2000" cy="6858000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0EA8C4-5A5A-48A3-B1E7-ABCF3DB139EA}" v="1" dt="2026-01-08T11:09:04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uti Noora" userId="465eae5f-8fa1-4dfc-9f99-5484827e7ebd" providerId="ADAL" clId="{9D2202CF-5012-4C69-B742-CF667A323BB4}"/>
    <pc:docChg chg="modSld">
      <pc:chgData name="Juuti Noora" userId="465eae5f-8fa1-4dfc-9f99-5484827e7ebd" providerId="ADAL" clId="{9D2202CF-5012-4C69-B742-CF667A323BB4}" dt="2026-01-08T11:09:04.812" v="5"/>
      <pc:docMkLst>
        <pc:docMk/>
      </pc:docMkLst>
      <pc:sldChg chg="modSp mod">
        <pc:chgData name="Juuti Noora" userId="465eae5f-8fa1-4dfc-9f99-5484827e7ebd" providerId="ADAL" clId="{9D2202CF-5012-4C69-B742-CF667A323BB4}" dt="2026-01-08T11:09:04.812" v="5"/>
        <pc:sldMkLst>
          <pc:docMk/>
          <pc:sldMk cId="0" sldId="256"/>
        </pc:sldMkLst>
        <pc:spChg chg="mod">
          <ac:chgData name="Juuti Noora" userId="465eae5f-8fa1-4dfc-9f99-5484827e7ebd" providerId="ADAL" clId="{9D2202CF-5012-4C69-B742-CF667A323BB4}" dt="2026-01-08T11:09:04.812" v="5"/>
          <ac:spMkLst>
            <pc:docMk/>
            <pc:sldMk cId="0" sldId="256"/>
            <ac:spMk id="23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8"/>
          <p:cNvPicPr/>
          <p:nvPr/>
        </p:nvPicPr>
        <p:blipFill>
          <a:blip r:embed="rId15"/>
          <a:stretch/>
        </p:blipFill>
        <p:spPr>
          <a:xfrm>
            <a:off x="9208800" y="2183040"/>
            <a:ext cx="1608840" cy="248868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i-FI" sz="4400" b="0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solidFill>
                  <a:srgbClr val="FFFFFF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solidFill>
                  <a:srgbClr val="FFFFFF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uora yhdysviiva 7"/>
          <p:cNvCxnSpPr/>
          <p:nvPr/>
        </p:nvCxnSpPr>
        <p:spPr>
          <a:xfrm flipH="1">
            <a:off x="838080" y="6094080"/>
            <a:ext cx="8875080" cy="2880"/>
          </a:xfrm>
          <a:prstGeom prst="straightConnector1">
            <a:avLst/>
          </a:prstGeom>
          <a:ln w="12700">
            <a:solidFill>
              <a:srgbClr val="ED0B6F"/>
            </a:solidFill>
            <a:round/>
          </a:ln>
        </p:spPr>
      </p:cxnSp>
      <p:pic>
        <p:nvPicPr>
          <p:cNvPr id="40" name="Kuva 5"/>
          <p:cNvPicPr/>
          <p:nvPr/>
        </p:nvPicPr>
        <p:blipFill>
          <a:blip r:embed="rId14"/>
          <a:stretch/>
        </p:blipFill>
        <p:spPr>
          <a:xfrm>
            <a:off x="9984600" y="5856840"/>
            <a:ext cx="1595880" cy="455400"/>
          </a:xfrm>
          <a:prstGeom prst="rect">
            <a:avLst/>
          </a:prstGeom>
          <a:ln w="0"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i-FI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uora yhdysviiva 7"/>
          <p:cNvCxnSpPr/>
          <p:nvPr/>
        </p:nvCxnSpPr>
        <p:spPr>
          <a:xfrm flipH="1">
            <a:off x="838080" y="6094080"/>
            <a:ext cx="8875080" cy="2880"/>
          </a:xfrm>
          <a:prstGeom prst="straightConnector1">
            <a:avLst/>
          </a:prstGeom>
          <a:ln w="12700">
            <a:solidFill>
              <a:srgbClr val="ED0B6F"/>
            </a:solidFill>
            <a:round/>
          </a:ln>
        </p:spPr>
      </p:cxnSp>
      <p:pic>
        <p:nvPicPr>
          <p:cNvPr id="80" name="Kuva 5"/>
          <p:cNvPicPr/>
          <p:nvPr/>
        </p:nvPicPr>
        <p:blipFill>
          <a:blip r:embed="rId14"/>
          <a:stretch/>
        </p:blipFill>
        <p:spPr>
          <a:xfrm>
            <a:off x="9984600" y="5856840"/>
            <a:ext cx="1595880" cy="455400"/>
          </a:xfrm>
          <a:prstGeom prst="rect">
            <a:avLst/>
          </a:prstGeom>
          <a:ln w="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9" name="Suora yhdysviiva 7"/>
          <p:cNvCxnSpPr/>
          <p:nvPr/>
        </p:nvCxnSpPr>
        <p:spPr>
          <a:xfrm flipH="1">
            <a:off x="838080" y="6094080"/>
            <a:ext cx="8875080" cy="2880"/>
          </a:xfrm>
          <a:prstGeom prst="straightConnector1">
            <a:avLst/>
          </a:prstGeom>
          <a:ln w="12700">
            <a:solidFill>
              <a:srgbClr val="ED0B6F"/>
            </a:solidFill>
            <a:round/>
          </a:ln>
        </p:spPr>
      </p:cxnSp>
      <p:pic>
        <p:nvPicPr>
          <p:cNvPr id="120" name="Kuva 5"/>
          <p:cNvPicPr/>
          <p:nvPr/>
        </p:nvPicPr>
        <p:blipFill>
          <a:blip r:embed="rId14"/>
          <a:stretch/>
        </p:blipFill>
        <p:spPr>
          <a:xfrm>
            <a:off x="9984600" y="5856840"/>
            <a:ext cx="1595880" cy="455400"/>
          </a:xfrm>
          <a:prstGeom prst="rect">
            <a:avLst/>
          </a:prstGeom>
          <a:ln w="0">
            <a:noFill/>
          </a:ln>
        </p:spPr>
      </p:pic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i-FI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Suora yhdysviiva 7"/>
          <p:cNvCxnSpPr/>
          <p:nvPr/>
        </p:nvCxnSpPr>
        <p:spPr>
          <a:xfrm flipH="1">
            <a:off x="838080" y="6094080"/>
            <a:ext cx="8875080" cy="2880"/>
          </a:xfrm>
          <a:prstGeom prst="straightConnector1">
            <a:avLst/>
          </a:prstGeom>
          <a:ln w="12700">
            <a:solidFill>
              <a:srgbClr val="ED0B6F"/>
            </a:solidFill>
            <a:round/>
          </a:ln>
        </p:spPr>
      </p:cxnSp>
      <p:pic>
        <p:nvPicPr>
          <p:cNvPr id="160" name="Kuva 5"/>
          <p:cNvPicPr/>
          <p:nvPr/>
        </p:nvPicPr>
        <p:blipFill>
          <a:blip r:embed="rId14"/>
          <a:stretch/>
        </p:blipFill>
        <p:spPr>
          <a:xfrm>
            <a:off x="9984600" y="5856840"/>
            <a:ext cx="1595880" cy="455400"/>
          </a:xfrm>
          <a:prstGeom prst="rect">
            <a:avLst/>
          </a:prstGeom>
          <a:ln w="0">
            <a:noFill/>
          </a:ln>
        </p:spPr>
      </p:pic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i-FI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Kuva 4"/>
          <p:cNvPicPr/>
          <p:nvPr/>
        </p:nvPicPr>
        <p:blipFill>
          <a:blip r:embed="rId15"/>
          <a:stretch/>
        </p:blipFill>
        <p:spPr>
          <a:xfrm>
            <a:off x="4946040" y="1549440"/>
            <a:ext cx="2298240" cy="3553920"/>
          </a:xfrm>
          <a:prstGeom prst="rect">
            <a:avLst/>
          </a:prstGeom>
          <a:ln w="0">
            <a:noFill/>
          </a:ln>
        </p:spPr>
      </p:pic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i-FI" sz="4400" b="0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320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i-FI" sz="2800" b="0" strike="noStrike" spc="-1">
                <a:solidFill>
                  <a:srgbClr val="FFFFFF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400" b="0" strike="noStrike" spc="-1">
                <a:solidFill>
                  <a:srgbClr val="FFFFFF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i-FI" sz="2000" b="0" strike="noStrike" spc="-1">
                <a:solidFill>
                  <a:srgbClr val="FFFFFF"/>
                </a:solidFill>
                <a:latin typeface="Arial"/>
              </a:rPr>
              <a:t>Seitsemäs jäsennystaso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-sa/4.0/deed.f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sumut.fi/wp-content/uploads/2021/10/MIES_SUMU_Oikeudellinen_ennakointi_opas_2021.pdf" TargetMode="External"/><Relationship Id="rId3" Type="http://schemas.openxmlformats.org/officeDocument/2006/relationships/hyperlink" Target="https://dvv.fi/nain-haet-itsellesi-edunvalvojaa" TargetMode="External"/><Relationship Id="rId7" Type="http://schemas.openxmlformats.org/officeDocument/2006/relationships/hyperlink" Target="https://finlex.fi/fi/lainsaadanto/1999/442" TargetMode="External"/><Relationship Id="rId2" Type="http://schemas.openxmlformats.org/officeDocument/2006/relationships/hyperlink" Target="https://dvv.fi/nain-ilmoitat-edunvalvontaa-tarvitsevasta-henkilosta" TargetMode="External"/><Relationship Id="rId1" Type="http://schemas.openxmlformats.org/officeDocument/2006/relationships/slideLayout" Target="../slideLayouts/slideLayout49.xml"/><Relationship Id="rId6" Type="http://schemas.openxmlformats.org/officeDocument/2006/relationships/hyperlink" Target="https://dvv.fi/edunvalvojan-tehtavat" TargetMode="External"/><Relationship Id="rId5" Type="http://schemas.openxmlformats.org/officeDocument/2006/relationships/hyperlink" Target="https://dvv.fi/edunvalvontavaltuutus-eli-tuen-tarpeen-ennakointi" TargetMode="External"/><Relationship Id="rId4" Type="http://schemas.openxmlformats.org/officeDocument/2006/relationships/hyperlink" Target="https://dvv.fi/aikuisen-edunvalvonta" TargetMode="External"/><Relationship Id="rId9" Type="http://schemas.openxmlformats.org/officeDocument/2006/relationships/hyperlink" Target="https://www.suomi.fi/oppaat/edunvalvont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omi.fi/oppaat/edunvalvonta/muistilista" TargetMode="External"/><Relationship Id="rId2" Type="http://schemas.openxmlformats.org/officeDocument/2006/relationships/hyperlink" Target="https://www.suomi.fi/oppaat/edunvalvonta/kun-laheinen-tarvitsee-edunvalvojan" TargetMode="External"/><Relationship Id="rId1" Type="http://schemas.openxmlformats.org/officeDocument/2006/relationships/slideLayout" Target="../slideLayouts/slideLayout49.xml"/><Relationship Id="rId5" Type="http://schemas.openxmlformats.org/officeDocument/2006/relationships/hyperlink" Target="https://www.oikeuspalveluvirasto.fi/edunvalvonta/" TargetMode="External"/><Relationship Id="rId4" Type="http://schemas.openxmlformats.org/officeDocument/2006/relationships/hyperlink" Target="http://urn.fi/URN:ISBN:978-952-259-902-5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360000" y="1986840"/>
            <a:ext cx="8818920" cy="2079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b">
            <a:norm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4200" b="1" strike="noStrike" spc="-1">
                <a:solidFill>
                  <a:srgbClr val="FFFFFF"/>
                </a:solidFill>
                <a:latin typeface="Montserrat"/>
              </a:rPr>
              <a:t>Edunvalvontavaltuutuksen ja edunvalvonnan erot</a:t>
            </a:r>
            <a:endParaRPr lang="fi-FI" sz="4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subTitle"/>
          </p:nvPr>
        </p:nvSpPr>
        <p:spPr>
          <a:xfrm>
            <a:off x="524880" y="4320000"/>
            <a:ext cx="6494040" cy="1446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1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FFFFFF"/>
                </a:solidFill>
                <a:latin typeface="Montserrat" panose="00000500000000000000" pitchFamily="2" charset="0"/>
              </a:rPr>
              <a:t>Hoitotahto ja edunvalvontavaltuutus oman tahdon toteutumisen apuvälineinä -opintojakso</a:t>
            </a:r>
          </a:p>
          <a:p>
            <a:pPr indent="0">
              <a:lnSpc>
                <a:spcPct val="11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FFFFFF"/>
              </a:solidFill>
              <a:latin typeface="Montserrat" panose="00000500000000000000" pitchFamily="2" charset="0"/>
            </a:endParaRPr>
          </a:p>
          <a:p>
            <a:pPr indent="0">
              <a:lnSpc>
                <a:spcPct val="11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FFFFFF"/>
                </a:solidFill>
                <a:latin typeface="Montserrat" panose="00000500000000000000" pitchFamily="2" charset="0"/>
              </a:rPr>
              <a:t>Hanna Kuitunen (th, </a:t>
            </a:r>
            <a:r>
              <a:rPr lang="fi-FI" sz="1800" b="0" strike="noStrike" spc="-1" dirty="0" err="1">
                <a:solidFill>
                  <a:srgbClr val="FFFFFF"/>
                </a:solidFill>
                <a:latin typeface="Montserrat" panose="00000500000000000000" pitchFamily="2" charset="0"/>
              </a:rPr>
              <a:t>TtM</a:t>
            </a:r>
            <a:r>
              <a:rPr lang="fi-FI" sz="1800" b="0" strike="noStrike" spc="-1" dirty="0">
                <a:solidFill>
                  <a:srgbClr val="FFFFFF"/>
                </a:solidFill>
                <a:latin typeface="Montserrat" panose="00000500000000000000" pitchFamily="2" charset="0"/>
              </a:rPr>
              <a:t>), sivutoiminen tuntiopettaja</a:t>
            </a:r>
          </a:p>
          <a:p>
            <a:pPr indent="0">
              <a:lnSpc>
                <a:spcPct val="11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1800" spc="-1">
                <a:solidFill>
                  <a:srgbClr val="FFFFFF"/>
                </a:solidFill>
                <a:latin typeface="Montserrat" panose="00000500000000000000" pitchFamily="2" charset="0"/>
                <a:hlinkClick r:id="rId2"/>
              </a:rPr>
              <a:t>CC BY-SA 4.0</a:t>
            </a:r>
            <a:endParaRPr lang="fi-FI" sz="1800" spc="-1" dirty="0">
              <a:solidFill>
                <a:srgbClr val="FFFFFF"/>
              </a:solidFill>
              <a:latin typeface="Montserrat" panose="000005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653023" y="176417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4900" b="1" strike="noStrike" spc="-1" dirty="0">
                <a:solidFill>
                  <a:srgbClr val="000000"/>
                </a:solidFill>
                <a:latin typeface="Montserrat"/>
              </a:rPr>
              <a:t>Edunvalvojan</a:t>
            </a:r>
            <a:r>
              <a:rPr lang="fi-FI" sz="4400" b="1" strike="noStrike" spc="-1" dirty="0">
                <a:solidFill>
                  <a:srgbClr val="000000"/>
                </a:solidFill>
                <a:latin typeface="Montserrat"/>
              </a:rPr>
              <a:t> tehtävät 2/2</a:t>
            </a:r>
            <a:endParaRPr lang="fi-FI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/>
          </p:nvPr>
        </p:nvSpPr>
        <p:spPr>
          <a:xfrm>
            <a:off x="517080" y="1108097"/>
            <a:ext cx="11157840" cy="557348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75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Edunvalvojan tarvitsee hakea Digi- ja väestötietovirastolta maksullista lupaa päämiehen kannalta merkittäviin asioihin, kun asunnon myymiseen, lainan ottamiseen tai perinnönjakoon liittyviin tilanteisiin.  </a:t>
            </a:r>
            <a:endParaRPr lang="fi-FI" sz="175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75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 ei saa lahjoittaa päämiehensä omaisuutta. Jos päämies omasta harkinnastaan haluaa antaa taloudelliselta merkitykseltään vähäisen lahjan, voi edunvalvoja sen toteuttaa. Päämiehen on ymmärrettävä lahjan antamisen merkitys.</a:t>
            </a:r>
            <a:endParaRPr lang="fi-FI" sz="175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75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Kun edunvalvontatehtävä päättyy, edunvalvojan on toimitettava DVV:lle päätöstili omaisuuden hoitamisesta siltä ajalta, kun vuositiliä ei ole annettu.</a:t>
            </a:r>
            <a:endParaRPr lang="fi-FI" sz="175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75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Edunvalvojan tulee säilyttää edunvalvonnan aikana syntyneet asiakirjat kolme </a:t>
            </a:r>
          </a:p>
          <a:p>
            <a:pPr marL="108000" indent="0">
              <a:lnSpc>
                <a:spcPct val="100000"/>
              </a:lnSpc>
              <a:spcBef>
                <a:spcPts val="0"/>
              </a:spcBef>
              <a:buClr>
                <a:srgbClr val="001B2A"/>
              </a:buClr>
              <a:buNone/>
              <a:tabLst>
                <a:tab pos="0" algn="l"/>
              </a:tabLst>
            </a:pPr>
            <a:r>
              <a:rPr lang="fi-FI" sz="175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      vuotta tehtävän päättymisen jälkeen.  </a:t>
            </a:r>
            <a:endParaRPr lang="fi-FI" sz="175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5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10970280" cy="72934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3600" b="1" spc="-1" dirty="0">
                <a:solidFill>
                  <a:srgbClr val="000000"/>
                </a:solidFill>
                <a:latin typeface="Montserrat" panose="00000500000000000000" pitchFamily="2" charset="0"/>
              </a:rPr>
              <a:t>E</a:t>
            </a:r>
            <a:r>
              <a:rPr lang="fi-FI" sz="36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dunvalvontavaltuutus ja edunvalvonta 1/3</a:t>
            </a:r>
          </a:p>
        </p:txBody>
      </p:sp>
      <p:graphicFrame>
        <p:nvGraphicFramePr>
          <p:cNvPr id="259" name="Taulukko 258"/>
          <p:cNvGraphicFramePr/>
          <p:nvPr>
            <p:extLst>
              <p:ext uri="{D42A27DB-BD31-4B8C-83A1-F6EECF244321}">
                <p14:modId xmlns:p14="http://schemas.microsoft.com/office/powerpoint/2010/main" val="2788790253"/>
              </p:ext>
            </p:extLst>
          </p:nvPr>
        </p:nvGraphicFramePr>
        <p:xfrm>
          <a:off x="511628" y="772886"/>
          <a:ext cx="10948389" cy="5116693"/>
        </p:xfrm>
        <a:graphic>
          <a:graphicData uri="http://schemas.openxmlformats.org/drawingml/2006/table">
            <a:tbl>
              <a:tblPr firstRow="1"/>
              <a:tblGrid>
                <a:gridCol w="3633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Eroja vai </a:t>
                      </a:r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yhtäläisyyksiä</a:t>
                      </a:r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?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Edunvalvontavaltuutus</a:t>
                      </a:r>
                      <a:endParaRPr lang="fi-FI" sz="18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  <a:cs typeface="Arial" panose="020B0604020202020204" pitchFamily="34" charset="0"/>
                        </a:rPr>
                        <a:t>Edunvalvonta</a:t>
                      </a:r>
                      <a:endParaRPr lang="fi-FI" sz="18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Oikeudellinen perusta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Oma tahdon ilmaisu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Laki edunvalvontavaltuutuksesta</a:t>
                      </a: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Viranomaisen määräys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Laki holhoustoimesta</a:t>
                      </a: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5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Missä vaiheessa ajankohtainen?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Tehdään itse terveenä ollessa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Säilytetään itsellä/valtuutetulla 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Otetaan käyttöön vasta sitten, kun valtuuttaja ei pysty enää huolehtimaan omista asioistaan.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i-FI" sz="16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Viimesijaisin keino turvata päämiehen etuja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Prosessi käynnistyy ilmoituksella tai hakemuksella, kun edunvalvonnan tarve on tunnistettu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Miten otetaan käyttöön?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Valtuutettu hakee edunvalvontavaltuutuksen vahvistamista Digi- ja väestötietovirastosta, kun tarve valtuutuksen käyttöön otolle ilmenee.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Käräjäoikeus tai Digi- ja väestötietovirasto tekee päätöksen edunvalvojan määräämisestä. 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i-FI" sz="16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00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Kuka tehtävään nimetään?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Edunvalvontavaltuutettuna voi olla perheenjäsen tai muu itselle erityisen luotettu henkilö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Edunvalvojana voi olla päämiehelle läheinen henkilö tai yleinen edunvalvoja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0" name="Suorakulmio 259"/>
          <p:cNvSpPr/>
          <p:nvPr/>
        </p:nvSpPr>
        <p:spPr>
          <a:xfrm>
            <a:off x="239040" y="6369480"/>
            <a:ext cx="3900240" cy="28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i-FI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Mukaillen Nikumaa H, Koponen E (toim.) 2021.</a:t>
            </a:r>
            <a:endParaRPr lang="fi-FI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612000" y="0"/>
            <a:ext cx="10970280" cy="84478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36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 </a:t>
            </a:r>
            <a:r>
              <a:rPr lang="fi-FI" sz="3600" b="1" spc="-1" dirty="0">
                <a:solidFill>
                  <a:srgbClr val="000000"/>
                </a:solidFill>
                <a:latin typeface="Montserrat" panose="00000500000000000000" pitchFamily="2" charset="0"/>
              </a:rPr>
              <a:t>E</a:t>
            </a:r>
            <a:r>
              <a:rPr lang="fi-FI" sz="36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dunvalvonta</a:t>
            </a:r>
            <a:r>
              <a:rPr lang="fi-FI" sz="3600" b="1" spc="-1" dirty="0">
                <a:solidFill>
                  <a:srgbClr val="000000"/>
                </a:solidFill>
                <a:latin typeface="Montserrat" panose="00000500000000000000" pitchFamily="2" charset="0"/>
              </a:rPr>
              <a:t>valtuutus ja edunvalvonta</a:t>
            </a:r>
            <a:r>
              <a:rPr lang="fi-FI" sz="36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 2/3</a:t>
            </a:r>
            <a:endParaRPr lang="fi-FI" sz="36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</p:txBody>
      </p:sp>
      <p:graphicFrame>
        <p:nvGraphicFramePr>
          <p:cNvPr id="262" name="Taulukko 261"/>
          <p:cNvGraphicFramePr/>
          <p:nvPr>
            <p:extLst>
              <p:ext uri="{D42A27DB-BD31-4B8C-83A1-F6EECF244321}">
                <p14:modId xmlns:p14="http://schemas.microsoft.com/office/powerpoint/2010/main" val="3642550340"/>
              </p:ext>
            </p:extLst>
          </p:nvPr>
        </p:nvGraphicFramePr>
        <p:xfrm>
          <a:off x="979714" y="1093703"/>
          <a:ext cx="10504716" cy="4145280"/>
        </p:xfrm>
        <a:graphic>
          <a:graphicData uri="http://schemas.openxmlformats.org/drawingml/2006/table">
            <a:tbl>
              <a:tblPr firstRow="1"/>
              <a:tblGrid>
                <a:gridCol w="393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2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3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Eroja vai yhtäläisyyksiä?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Edunvalvontavaltuutus</a:t>
                      </a:r>
                      <a:endParaRPr lang="fi-FI" sz="18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8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</a:t>
                      </a:r>
                      <a:endParaRPr lang="fi-FI" sz="18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Velvollisuus tehtävän alkaessa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Valtuuttajan varoista ja veloista on tehtävä luettelo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Valtuuttajan varoista ja veloista on tehtävä luettelo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Sisältö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Taloudelliset asiat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Henkilöä koskevat asiat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Toimiohjeet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</a:t>
                      </a:r>
                      <a:r>
                        <a:rPr lang="fi-FI" sz="1600" b="1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Taloudelliset asiat</a:t>
                      </a:r>
                      <a:endParaRPr lang="fi-FI" sz="1600" b="0" strike="noStrike" spc="-1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Henkilöä koskevat asiat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Tilivelvollisuus Digi- ja väestötietovirastolle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Edunvalvontavaltuutetun ei tarvitse tehdä vuosittaista tiliselvitystä DVV:lle ellei niin ole vaadittu valtuutuksessa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DVV valvoo valtuutetun toimia tarvittaessa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Edunvalvojan on tehtävä vuosittainen tiliselvitys DVV:lle.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Kirjanpitovelvollisuus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Edunvalvontavaltuutetulla on velvollisuus pitää kirjaa ja säilyttää tositteet 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Edunvalvojalla on velvollisuus pitää kirjaa ja säilyttää tositteet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3" name="Suorakulmio 262"/>
          <p:cNvSpPr/>
          <p:nvPr/>
        </p:nvSpPr>
        <p:spPr>
          <a:xfrm>
            <a:off x="239040" y="6300000"/>
            <a:ext cx="3900240" cy="28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i-FI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Mukaillen Nikumaa H, Koponen E (toim.) 2021.</a:t>
            </a:r>
            <a:endParaRPr lang="fi-FI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610320" y="-114300"/>
            <a:ext cx="10971360" cy="1143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36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Edunvalvontavaltuutus ja edunvalvonta 3/3</a:t>
            </a:r>
            <a:endParaRPr lang="fi-FI" sz="36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</p:txBody>
      </p:sp>
      <p:graphicFrame>
        <p:nvGraphicFramePr>
          <p:cNvPr id="265" name="Taulukko 264"/>
          <p:cNvGraphicFramePr/>
          <p:nvPr>
            <p:extLst>
              <p:ext uri="{D42A27DB-BD31-4B8C-83A1-F6EECF244321}">
                <p14:modId xmlns:p14="http://schemas.microsoft.com/office/powerpoint/2010/main" val="2505989402"/>
              </p:ext>
            </p:extLst>
          </p:nvPr>
        </p:nvGraphicFramePr>
        <p:xfrm>
          <a:off x="419040" y="837690"/>
          <a:ext cx="10972440" cy="5168040"/>
        </p:xfrm>
        <a:graphic>
          <a:graphicData uri="http://schemas.openxmlformats.org/drawingml/2006/table">
            <a:tbl>
              <a:tblPr firstRow="1"/>
              <a:tblGrid>
                <a:gridCol w="2090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2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760">
                <a:tc>
                  <a:txBody>
                    <a:bodyPr/>
                    <a:lstStyle/>
                    <a:p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Eroja vai yhtäläisyyksiä?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Edunvalvontavaltuutus</a:t>
                      </a:r>
                      <a:endParaRPr lang="fi-FI" sz="16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60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Edunvalvonta</a:t>
                      </a:r>
                      <a:endParaRPr lang="fi-FI" sz="1600" b="0" strike="noStrike" spc="-1" dirty="0">
                        <a:solidFill>
                          <a:srgbClr val="000000"/>
                        </a:solidFill>
                        <a:latin typeface="Montserrat" panose="00000500000000000000" pitchFamily="2" charset="0"/>
                      </a:endParaRPr>
                    </a:p>
                  </a:txBody>
                  <a:tcPr marL="36000" marR="36000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1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Lahjojen antaminen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1001"/>
                        </a:spcBef>
                        <a:tabLst>
                          <a:tab pos="0" algn="l"/>
                        </a:tabLst>
                      </a:pPr>
                      <a:r>
                        <a:rPr lang="fi-FI" sz="157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Valtuutettu voi antaa lahjoja, jos valtuutettu ei ole esteellinen ja lahja on yksilöity valtuutuksessa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1001"/>
                        </a:spcBef>
                        <a:tabLst>
                          <a:tab pos="0" algn="l"/>
                        </a:tabLst>
                      </a:pPr>
                      <a:r>
                        <a:rPr lang="fi-FI" sz="157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Edunvalvoja ei saa lahjoittaa päämiehen omaisuutta. Jos päämies ymmärtää lahjan antamisen merkityksen ja hän on aloitteellinen taloudelliselta merkitykseltään vähäisen lahjan antamiseen, on lahjan antaminen mahdollista.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5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1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Kiinteistöjen myyminen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Valtuutettu voi myydä kiinteistön, jos se on kirjattu edunvalvontavaltuutukseen. Maininta kiinteistöistä riittää eli niitä ei tarvitse eritellä. DVV:n lupaa ei tarvita.  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Kiinteistöjen myymisen edunvalvoja tarvitsee maksullisen luvan Digi- ja väestötietovirastolta.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1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Maksut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Edunvalvontavaltuutuksen vahvistaminen on maksullista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Valtuutetun kulukorvaukset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Kohtuullinen palkkio valtuutetulle tehtävän laatu ja laajuus huomioiden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Edunvalvojan määrääminen on maksullista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Edunvalvonnan perusmaksu + mahdolliset lisämaksut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- Maksulliset luvat 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9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1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Velvollisuus tehtävän päätyttyä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Valtuutetun ei tarvitse tehdä päätöstiliä omaisille, jos näin on edunvalvontavaltuutukseen kirjattu 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i-FI" sz="1570" b="0" strike="noStrike" spc="-1" dirty="0">
                          <a:solidFill>
                            <a:srgbClr val="000000"/>
                          </a:solidFill>
                          <a:latin typeface="Montserrat" panose="00000500000000000000" pitchFamily="2" charset="0"/>
                        </a:rPr>
                        <a:t>Tehtävän päätyttyä edunvalvojan on tehtävä päätöstili DVV:lle</a:t>
                      </a:r>
                    </a:p>
                  </a:txBody>
                  <a:tcPr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6" name="Suorakulmio 265"/>
          <p:cNvSpPr/>
          <p:nvPr/>
        </p:nvSpPr>
        <p:spPr>
          <a:xfrm>
            <a:off x="321068" y="6419157"/>
            <a:ext cx="3900240" cy="28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i-FI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Mukaillen </a:t>
            </a:r>
            <a:r>
              <a:rPr lang="fi-FI" sz="14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Nikumaa</a:t>
            </a:r>
            <a:r>
              <a:rPr lang="fi-FI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H, Koponen E (toim.) 2021.</a:t>
            </a:r>
            <a:endParaRPr lang="fi-FI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367920" y="-64440"/>
            <a:ext cx="1097028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44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Lähteet ja lisätietoa 1/2</a:t>
            </a:r>
            <a:endParaRPr lang="fi-FI" sz="44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540360" y="1080000"/>
            <a:ext cx="11338920" cy="504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500" lnSpcReduction="20000"/>
          </a:bodyPr>
          <a:lstStyle/>
          <a:p>
            <a:pPr marL="682560" indent="0">
              <a:lnSpc>
                <a:spcPct val="100000"/>
              </a:lnSpc>
              <a:spcBef>
                <a:spcPts val="1134"/>
              </a:spcBef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341280" indent="-25596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Digi- ja väestötietovirasto 2025. Näin ilmoitat edunvalvontaa tarvitsevasta henkilöstä. Www-dokumentti. Saatavissa: 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2"/>
              </a:rPr>
              <a:t>https://dvv.fi/nain-ilmoitat-edunvalvontaa-tarvitsevasta-henkilosta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</a:rPr>
              <a:t>. </a:t>
            </a:r>
            <a:r>
              <a:rPr lang="fi-FI" sz="2200" b="0" strike="noStrike" spc="-1" dirty="0">
                <a:uFillTx/>
                <a:latin typeface="Montserrat" panose="00000500000000000000" pitchFamily="2" charset="0"/>
                <a:ea typeface="Microsoft YaHei"/>
              </a:rPr>
              <a:t>Viitattu 28.2.2025.</a:t>
            </a:r>
            <a:endParaRPr lang="fi-FI" sz="2200" b="0" strike="noStrike" spc="-1" dirty="0"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Digi- ja väestötietovirasto 2025. Näin haet itsellesi edunvalvojaa. Www-dokumentti. </a:t>
            </a:r>
            <a:r>
              <a:rPr lang="fi-FI" sz="2200" b="0" strike="noStrike" spc="-1" dirty="0" err="1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Saatavissa:</a:t>
            </a:r>
            <a:r>
              <a:rPr lang="fi-FI" sz="2200" b="0" u="sng" strike="noStrike" spc="-1" dirty="0" err="1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3"/>
              </a:rPr>
              <a:t>https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3"/>
              </a:rPr>
              <a:t>://dvv.fi/nain-haet-itsellesi-edunvalvojaa</a:t>
            </a: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28.2.2025.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Digi- ja väestötietovirasto 2025. Aikuisen edunvalvonta. www-dokumentti. Saatavissa: 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4"/>
              </a:rPr>
              <a:t>https://dvv.fi/aikuisen-edunvalvonta</a:t>
            </a: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Digi- ja väestötietovirasto 2025. Edunvalvontavaltuutus ja varautuminen. Www-dokumentti. </a:t>
            </a:r>
            <a:r>
              <a:rPr lang="fi-FI" sz="2200" b="0" strike="noStrike" spc="-1" dirty="0" err="1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Saatavissa:</a:t>
            </a:r>
            <a:r>
              <a:rPr lang="fi-FI" sz="2200" b="0" u="sng" strike="noStrike" spc="-1" dirty="0" err="1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5"/>
              </a:rPr>
              <a:t>https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5"/>
              </a:rPr>
              <a:t>://dvv.fi/edunvalvontavaltuutus-eli-tuen-tarpeen-ennakointi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Digi- ja väestötietovirasto 2025. Edunvalvojan tehtävät. Www-dokumentti. Saatavissa: 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6"/>
              </a:rPr>
              <a:t>https://dvv.fi/edunvalvojan-tehtavat</a:t>
            </a: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28.2.2025. 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Laki holhoustoimesta 442/1999. www-dokumentti. Saatavissa 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7"/>
              </a:rPr>
              <a:t>https://finlex.fi/fi/lainsaadanto/1999/442</a:t>
            </a: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 err="1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Nikumaa</a:t>
            </a:r>
            <a:r>
              <a:rPr lang="fi-FI" sz="2200" b="0" strike="noStrike" spc="-1" dirty="0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 H, Koponen E (toim.) Miten turvaan tahtoni toteutumisen? Opas oikeudelliseen ennakointiin. Suomen muistiasiantuntijat ry:n julkaisut  2/2021. Pdf-dokumentti. Saatavissa: 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8"/>
              </a:rPr>
              <a:t>https://sumut.fi/wp-content/uploads/2021/10/MIES_SUMU_Oikeudellinen_ennakointi_opas_2021.pdf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</a:rPr>
              <a:t> </a:t>
            </a:r>
            <a:r>
              <a:rPr lang="fi-FI" sz="2200" b="0" strike="noStrike" spc="-1" dirty="0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Viitattu 26.2.2025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-2559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Suomi.fi 2025. Edunvalvonta ja edunvalvontavaltuutus. Www-dokumentti. Saatavissa: </a:t>
            </a:r>
            <a:r>
              <a:rPr lang="fi-FI" sz="22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9"/>
              </a:rPr>
              <a:t>https://www.suomi.fi/oppaat/edunvalvonta</a:t>
            </a:r>
            <a:r>
              <a:rPr lang="fi-FI" sz="22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28.2.2025.</a:t>
            </a:r>
            <a:endParaRPr lang="fi-FI" sz="22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34128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367920" y="-64440"/>
            <a:ext cx="1097028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4400" b="1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Lähteet ja lisätietoa 2/2</a:t>
            </a:r>
            <a:endParaRPr lang="fi-FI" sz="44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540000" y="898560"/>
            <a:ext cx="11338920" cy="504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864000" indent="0">
              <a:lnSpc>
                <a:spcPct val="100000"/>
              </a:lnSpc>
              <a:spcBef>
                <a:spcPts val="1134"/>
              </a:spcBef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Suomi.fi 2025. Kun läheinen tarvitsee edunvalvojan. Www-dokumentti. Saatavissa: </a:t>
            </a:r>
            <a:r>
              <a:rPr lang="fi-FI" sz="18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2"/>
              </a:rPr>
              <a:t>https://www.suomi.fi/oppaat/edunvalvonta/kun-laheinen-tarvitsee-edunvalvojan</a:t>
            </a: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Suomi.fi 2025. Edunvalvonnan ja edunvalvontavaltuutuksen muistilista. Www-dokumentti. Saatavissa: </a:t>
            </a:r>
            <a:r>
              <a:rPr lang="fi-FI" sz="18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3"/>
              </a:rPr>
              <a:t>https://www.suomi.fi/oppaat/edunvalvonta/muistilista</a:t>
            </a: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Oikeusministeriö 2020. Edunvalvonnan käsikirja. Pdf-dokumentti. Saatavissa: </a:t>
            </a:r>
            <a:r>
              <a:rPr lang="fi-FI" sz="18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4"/>
              </a:rPr>
              <a:t>http://urn.fi/URN:ISBN:978-952-259-902-5</a:t>
            </a:r>
            <a:r>
              <a:rPr lang="fi-FI" sz="18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</a:rPr>
              <a:t>. </a:t>
            </a:r>
            <a:r>
              <a:rPr lang="fi-FI" sz="1800" b="0" strike="noStrike" spc="-1" dirty="0">
                <a:uFillTx/>
                <a:latin typeface="Montserrat" panose="00000500000000000000" pitchFamily="2" charset="0"/>
                <a:ea typeface="Microsoft YaHei"/>
              </a:rPr>
              <a:t>Viitattu 28.2.2025.</a:t>
            </a:r>
            <a:endParaRPr lang="fi-FI" sz="1800" b="0" strike="noStrike" spc="-1" dirty="0">
              <a:latin typeface="Montserrat" panose="00000500000000000000" pitchFamily="2" charset="0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Oikeuspalveluvirasto 2024. Edunvalvonta. Www-dokumentti. </a:t>
            </a:r>
            <a:r>
              <a:rPr lang="fi-FI" sz="1800" b="0" strike="noStrike" spc="-1" dirty="0" err="1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Saatavissa:</a:t>
            </a:r>
            <a:r>
              <a:rPr lang="fi-FI" sz="1800" b="0" u="sng" strike="noStrike" spc="-1" dirty="0" err="1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5"/>
              </a:rPr>
              <a:t>https</a:t>
            </a:r>
            <a:r>
              <a:rPr lang="fi-FI" sz="1800" b="0" u="sng" strike="noStrike" spc="-1" dirty="0">
                <a:solidFill>
                  <a:srgbClr val="ED0B6F"/>
                </a:solidFill>
                <a:uFillTx/>
                <a:latin typeface="Montserrat" panose="00000500000000000000" pitchFamily="2" charset="0"/>
                <a:ea typeface="Microsoft YaHei"/>
                <a:hlinkClick r:id="rId5"/>
              </a:rPr>
              <a:t>://www.oikeuspalveluvirasto.fi/edunvalvonta/</a:t>
            </a: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  <a:ea typeface="Microsoft YaHei"/>
              </a:rPr>
              <a:t>. Viitattu 28.2.2025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838080" y="677160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4500" b="1" strike="noStrike" spc="-1" dirty="0">
                <a:solidFill>
                  <a:srgbClr val="000000"/>
                </a:solidFill>
                <a:latin typeface="Montserrat"/>
              </a:rPr>
              <a:t>Materiaali sisältää</a:t>
            </a:r>
            <a:endParaRPr lang="fi-FI" sz="45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/>
          </p:nvPr>
        </p:nvSpPr>
        <p:spPr>
          <a:xfrm>
            <a:off x="838080" y="1440000"/>
            <a:ext cx="10512720" cy="4497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Yleistä tietoa edunvalvonnasta ja edunvalvojan tehtävistä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Tietoa, miten edunvalvonta alkaa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Tietoa edunvalvontavaltuutuksesta ja edunvalvonnasta suhteessa toisiinsa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 panose="00000500000000000000" pitchFamily="2" charset="0"/>
              </a:rPr>
              <a:t>Lähteitä ja lisätietoa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555172" y="308485"/>
            <a:ext cx="11636828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4000" b="1" strike="noStrike" spc="-1" dirty="0">
                <a:solidFill>
                  <a:srgbClr val="000000"/>
                </a:solidFill>
                <a:latin typeface="Montserrat"/>
              </a:rPr>
              <a:t>Edunvalvonta vai edunvalvontavaltuutus?</a:t>
            </a:r>
            <a:endParaRPr lang="fi-FI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555172" y="1181415"/>
            <a:ext cx="10940142" cy="51758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Edunvalvontavaltuutus ja edunvalvonta tarkoittavat käytännön tasolla eri asioita, vaikka molemmissa onkin kysymys henkilön etujen turvaamisesta, kun hän ei itse siihen kykene.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Käsitteiden samankaltaisuuden vuoksi ne menevät helposti sekaisin ja niistä puhutaan kuin ne olisivat sama asia. 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→ Esimerkiksi ohjaustilanteissa voi olla tarpeen selventää käsitteiden välistä eroa, jotta hahmottuu, miksi edunvalvontavaltuutuksen tekeminen on kannattavaa verrattuna siihen, että jouduttaisiin ottamaan käyttöön edunvalvonta viimesijaisena keinona henkilön etujen turvaamiseen.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Tavoitteena ei ole edunvalvonnan moittiminen, vaan tehdä näkyväksi se, että edunvalvonnalle on vaihtoehto.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→ Edunvalvontavaltuutuksen hyödyntäminen tulevaisuudessa vaatii kuitenkin ennakointia eli toimenpiteitä silloin, kun henkilö on vielä ”terve”.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→ Ennakointia vaatii myös muut toimet, joiden avulla toisen asioita pystyy tarvittaessa hoitamaan (opintojakson osio 1).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839640" y="187303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4500" b="1" strike="noStrike" spc="-1" dirty="0">
                <a:solidFill>
                  <a:srgbClr val="000000"/>
                </a:solidFill>
                <a:latin typeface="Montserrat"/>
              </a:rPr>
              <a:t>Mihin tarvitaan edunvalvojaa?</a:t>
            </a:r>
            <a:endParaRPr lang="fi-FI" sz="45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185828" y="872932"/>
            <a:ext cx="11538086" cy="579776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Edunvalvonta on viimesijainen vaihtoehto henkilön etujen varmistamiseksi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→ edunvalvoja määrätään vain silloin, jos muita keinoja ei ole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→ edunvalvontaan voidaan turvautua myös sellaisissa tilanteissa, joissa edunvalvontavaltuutuksen käyttäminen ei ole mahdollista, vaikka sellainen olisi tehty (syynä voi olla esim. edunvalvontavaltuutetun esteellisyys jonkin toimen suhteen).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</a:rPr>
              <a:t>Jos henkilö hakee itse itselleen edunvalvojaa, voi sitäkin pitää yhtenä oikeudellisen ennakoinnin muotona. 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Useimmiten edunvalvoja määrätään päämiehensä taloudellisten asioiden hoitoa varten.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Edunvalvojan tehtävä voi koskea vain määrättyä oikeustoimea, omaisuutta tai asiaa, kuten kiinteistökauppaa tai perinnönjakoa, jos se riittää päämiehen etujen valvomiseksi.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Joskus edunvalvoja voidaan määrätä hoitamaan myös päämiehensä sairaan- tai terveydenhoitoon liittyviä asioita.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 panose="00000500000000000000" pitchFamily="2" charset="0"/>
                <a:ea typeface="Microsoft YaHei"/>
              </a:rPr>
              <a:t>→ Näissä asioissa edunvalvojan edustusoikeus on aina toissijainen eli edunvalvoja saa päättää asian vain, jos päämies ei itse kykene ymmärtämään asian merkitystä. </a:t>
            </a:r>
            <a:endParaRPr lang="fi-FI" sz="1800" b="0" strike="noStrike" spc="-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839640" y="221400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5000" b="1" strike="noStrike" spc="-1" dirty="0">
                <a:solidFill>
                  <a:srgbClr val="000000"/>
                </a:solidFill>
                <a:latin typeface="Montserrat"/>
              </a:rPr>
              <a:t>Miten edunvalvonta alkaa? 1/4</a:t>
            </a:r>
            <a:endParaRPr lang="fi-FI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/>
          </p:nvPr>
        </p:nvSpPr>
        <p:spPr>
          <a:xfrm>
            <a:off x="327342" y="1004571"/>
            <a:ext cx="11712257" cy="4497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Ilmoitus edunvalvonnan tarpeessa olevasta henkilöstä (yleisin tapa edunvalvontaprosessin käynnistämisessä)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Ilmoituksen voi tehdä Digi- ja väestötietovirastoon valmiilla lomakepohjalla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Usein ilmoittajana on joku edunvalvonnan tarpeessa olevan henkilön läheisistä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Ilmoituksen voi tehdä kuka tahansa, jolla on riittävästi tietoa tilanteesta.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Esim. pankin virkailijat ja sosiaali- ja terveydenhuollon henkilöstö voivat tehdä ilmoituksen edunvalvonnan tarpeesta salassapitovelvollisuuden estämättä (oma verkkolomake ammattihenkilöstölle).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Digi- ja väestötietovirasto selvittää, onko ilmoitettu henkilö edunvalvonnan tarpeessa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Lääkärinlausunto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Ilmoitetun henkilön mielipiteen kuuleminen, jos se on mahdollista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DVV voi kysyä mielipidettä myös puolisolta, lapsilta tai henkilöltä, joka on aiemmin hoitanut hänen asioitaan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Selvityksiä voidaan pyytää myös mm. ulosottoviranomaiselta, </a:t>
            </a:r>
          </a:p>
          <a:p>
            <a:pPr marL="432000" indent="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sosiaali- ja terveydenhuollosta, pankeilta ja Kelasta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838080" y="677160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5000" b="1" strike="noStrike" spc="-1" dirty="0">
                <a:solidFill>
                  <a:srgbClr val="000000"/>
                </a:solidFill>
                <a:latin typeface="Montserrat"/>
              </a:rPr>
              <a:t>Miten edunvalvonta alkaa? 2/4 </a:t>
            </a:r>
            <a:endParaRPr lang="fi-FI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/>
          </p:nvPr>
        </p:nvSpPr>
        <p:spPr>
          <a:xfrm>
            <a:off x="360000" y="1620000"/>
            <a:ext cx="11157840" cy="4497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Jos Digi- ja väestötietovirasto toteaa edunvalvonnan tarpeen, tekee se holhousviranomaisena hakemuksen lähimpään tuomioistuimeen eli yleensä käräjäoikeuteen.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Päätöksen edunvalvonnasta tekee käräjäoikeus.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Jos Digi- ja väestötietovirasto toteaa, että henkilö ei ole edunvalvonnan tarpeessa, se ei hae edunvalvojan määräämistä käräjäoikeudelta.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Jos Digi- ja väestötietovirasto ei hakenut edunvalvojaa käräjäoikeudelta, voi vapaamuotoisen hakemuksen edunvalvojan määräämiseksi tehdä suoraan käräjäoikeuteen, jos esim. läheiset arvioivat, että henkilö on edunvalvonnan tarpeessa.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839640" y="221400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5000" b="1" strike="noStrike" spc="-1">
                <a:solidFill>
                  <a:srgbClr val="000000"/>
                </a:solidFill>
                <a:latin typeface="Montserrat"/>
              </a:rPr>
              <a:t>Miten edunvalvonta alkaa? 3/4</a:t>
            </a:r>
            <a:endParaRPr lang="fi-FI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360000" y="1037229"/>
            <a:ext cx="11385686" cy="524382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Hakemus edunvalvojan määräämiseksi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Henkilö, joka arvioi tarvitsevansa edunvalvojaa ja ymmärtää asian merkityksen, voi tehdä hakemuksen Digi- ja väestötietovirastoon valmiilla lomakepohjalla.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Jos hakijana on henkilö itse, hänen pitää toimittaa hakemuksen liitteenä lääkärintodistus terveydentilastaan.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Jos henkilö haluaa edunvalvojaksi yksityishenkilön, tarvitaan kyseiseltä henkilöltä asiaan suostumus (valmis lomake).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Kun henkilö on hakenut itselleen edunvalvojaa, Digi- ja väestötietoviraston työntekijä keskustelee hänen kanssaan edunvalvontaan liittyvistä asioista.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Digi- ja väestötietovirasto voi kysyä mielipidettä myös hänen läheisiltään, jos hän sitä toivoo.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Digi- ja väestötietovirasto pyrkii selvittämään, olisivatko edunvalvontaa yksinkertaisemmat vaihtoehdot mahdollisia ja riittäviä asioiden hoitamiseen.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</a:rPr>
              <a:t>→ Jos henkilö pystyy hakemaan itselleen edunvalvojaa, hän pystyisi mahdollisesti tekemään myös edunvalvontavaltuutuksen tai antamaan valtakirjan.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838080" y="677160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fi-FI" sz="5000" b="1" strike="noStrike" spc="-1" dirty="0">
                <a:solidFill>
                  <a:srgbClr val="000000"/>
                </a:solidFill>
                <a:latin typeface="Montserrat"/>
              </a:rPr>
              <a:t>Miten edunvalvonta alkaa? 4/4</a:t>
            </a:r>
            <a:endParaRPr lang="fi-FI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/>
          </p:nvPr>
        </p:nvSpPr>
        <p:spPr>
          <a:xfrm>
            <a:off x="360000" y="1440000"/>
            <a:ext cx="11157840" cy="4497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Kun henkilö on itse tehnyt hakemuksen edunvalvojan määräämisestä, päätöksen asiassa tekee Digi- ja väestötietovirasto.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Tieto edunvalvonnasta kirjataan holhousasioiden rekisteriin.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Digi- ja väestötietoviraston edunvalvojan määräämisen käsittelyaika 2/2025 ilmoitetun mukaan on 4-5 kuukautta.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→ Jos asiassa tehdään hakemus käräjäoikeuteen, käsittelyaika pitenee.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Vapaamuotoisen hakemuksen edunvalvojan määräämisestä voi tehdä myös suoraan käräjäoikeuteen. 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1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Hakemuksen käräjäoikeuteen voivat tehdä myös edunvalvonnan tarpeessa olevan henkilön läheiset.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→ Hakemukseen päätöksen antaa käräjäoikeus.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599040" y="165531"/>
            <a:ext cx="10512720" cy="6987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b="1" strike="noStrike" spc="-1" dirty="0">
                <a:solidFill>
                  <a:srgbClr val="000000"/>
                </a:solidFill>
                <a:latin typeface="Montserrat"/>
              </a:rPr>
              <a:t>Edunvalvojan tehtävät 1/2 </a:t>
            </a:r>
            <a:endParaRPr lang="fi-FI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/>
          </p:nvPr>
        </p:nvSpPr>
        <p:spPr>
          <a:xfrm>
            <a:off x="360000" y="1060234"/>
            <a:ext cx="10990800" cy="4497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1B2A"/>
              </a:buClr>
              <a:buSzTx/>
              <a:buFont typeface="Symbol"/>
              <a:buChar char=""/>
              <a:tabLst>
                <a:tab pos="0" algn="l"/>
              </a:tabLst>
              <a:defRPr/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Edunvalvojana voi toimia yksityishenkilö (päämiehen läheinen) tai yleinen edunvalvoja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1B2A"/>
                </a:solidFill>
                <a:latin typeface="Montserrat"/>
                <a:ea typeface="Microsoft YaHei"/>
              </a:rPr>
              <a:t>Useimmiten edunvalvoja määrätään päämiehensä taloudellisten asioiden hoitoa varten. </a:t>
            </a: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Taloudellisten asioiden lisäksi edunvalvojan tulee huolehtia myös siitä, että</a:t>
            </a:r>
            <a:r>
              <a:rPr lang="fi-FI" sz="1800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hänen päämiehelleen järjestetään asianmukainen hoito, huolenpito ja kuntoutus.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→ Tarvittaessa yhteys esimerkiksi sosiaali- ja terveydenhuollon viranomaisiin tarvittavien palveluiden järjestämiseksi.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Edunvalvojan on tehtävä Digi- ja väestötietovirastolle omaisuusluettelo päämiehen omaisuudesta ja veloista edunvalvonnan alkaessa.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Edunvalvojan on vuosittain tehtävä vuositili DVV:lle kolmen kuukauden kuluessa tilikauden päättyessä (</a:t>
            </a:r>
            <a:r>
              <a:rPr lang="fi-FI" sz="1800" b="0" strike="noStrike" spc="-1" dirty="0" err="1">
                <a:solidFill>
                  <a:srgbClr val="000000"/>
                </a:solidFill>
                <a:latin typeface="Montserrat"/>
                <a:ea typeface="Microsoft YaHei"/>
              </a:rPr>
              <a:t>DDV:n</a:t>
            </a: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 edunvalvonnan sähköinen asiointipalvelu tai lomake)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→  Katsaus päämiehen varoista, veloista, tuloista, menoista ja edunvalvojan kulukorvauksista tilikauden aikana).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Edunvalvojalla on salassapitovelvollisuus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1B2A"/>
              </a:buClr>
              <a:buFont typeface="Symbol"/>
              <a:buChar char=""/>
              <a:tabLst>
                <a:tab pos="0" algn="l"/>
              </a:tabLst>
            </a:pPr>
            <a:r>
              <a:rPr lang="fi-FI" sz="1800" b="0" strike="noStrike" spc="-1" dirty="0">
                <a:solidFill>
                  <a:srgbClr val="000000"/>
                </a:solidFill>
                <a:latin typeface="Montserrat"/>
                <a:ea typeface="Microsoft YaHei"/>
              </a:rPr>
              <a:t>Edunvalvojan on kuultava päämiehen toiveita</a:t>
            </a: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0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10000"/>
              </a:lnSpc>
              <a:buNone/>
              <a:tabLst>
                <a:tab pos="0" algn="l"/>
              </a:tabLst>
            </a:pPr>
            <a:endParaRPr lang="fi-FI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ulse yleis">
  <a:themeElements>
    <a:clrScheme name="Xamk Pulse">
      <a:dk1>
        <a:srgbClr val="001B2A"/>
      </a:dk1>
      <a:lt1>
        <a:srgbClr val="FFFFFF"/>
      </a:lt1>
      <a:dk2>
        <a:srgbClr val="001B2A"/>
      </a:dk2>
      <a:lt2>
        <a:srgbClr val="E7E6E6"/>
      </a:lt2>
      <a:accent1>
        <a:srgbClr val="ED0B6F"/>
      </a:accent1>
      <a:accent2>
        <a:srgbClr val="FF4C3A"/>
      </a:accent2>
      <a:accent3>
        <a:srgbClr val="A33AFF"/>
      </a:accent3>
      <a:accent4>
        <a:srgbClr val="0ED9A3"/>
      </a:accent4>
      <a:accent5>
        <a:srgbClr val="FFF680"/>
      </a:accent5>
      <a:accent6>
        <a:srgbClr val="FE2F4F"/>
      </a:accent6>
      <a:hlink>
        <a:srgbClr val="ED0B6F"/>
      </a:hlink>
      <a:folHlink>
        <a:srgbClr val="FF4D3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ulse yleis">
  <a:themeElements>
    <a:clrScheme name="Xamk Pulse">
      <a:dk1>
        <a:srgbClr val="001B2A"/>
      </a:dk1>
      <a:lt1>
        <a:srgbClr val="FFFFFF"/>
      </a:lt1>
      <a:dk2>
        <a:srgbClr val="001B2A"/>
      </a:dk2>
      <a:lt2>
        <a:srgbClr val="E7E6E6"/>
      </a:lt2>
      <a:accent1>
        <a:srgbClr val="ED0B6F"/>
      </a:accent1>
      <a:accent2>
        <a:srgbClr val="FF4C3A"/>
      </a:accent2>
      <a:accent3>
        <a:srgbClr val="A33AFF"/>
      </a:accent3>
      <a:accent4>
        <a:srgbClr val="0ED9A3"/>
      </a:accent4>
      <a:accent5>
        <a:srgbClr val="FFF680"/>
      </a:accent5>
      <a:accent6>
        <a:srgbClr val="FE2F4F"/>
      </a:accent6>
      <a:hlink>
        <a:srgbClr val="ED0B6F"/>
      </a:hlink>
      <a:folHlink>
        <a:srgbClr val="FF4D3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ulse yleis">
  <a:themeElements>
    <a:clrScheme name="Xamk Pulse">
      <a:dk1>
        <a:srgbClr val="001B2A"/>
      </a:dk1>
      <a:lt1>
        <a:srgbClr val="FFFFFF"/>
      </a:lt1>
      <a:dk2>
        <a:srgbClr val="001B2A"/>
      </a:dk2>
      <a:lt2>
        <a:srgbClr val="E7E6E6"/>
      </a:lt2>
      <a:accent1>
        <a:srgbClr val="ED0B6F"/>
      </a:accent1>
      <a:accent2>
        <a:srgbClr val="FF4C3A"/>
      </a:accent2>
      <a:accent3>
        <a:srgbClr val="A33AFF"/>
      </a:accent3>
      <a:accent4>
        <a:srgbClr val="0ED9A3"/>
      </a:accent4>
      <a:accent5>
        <a:srgbClr val="FFF680"/>
      </a:accent5>
      <a:accent6>
        <a:srgbClr val="FE2F4F"/>
      </a:accent6>
      <a:hlink>
        <a:srgbClr val="ED0B6F"/>
      </a:hlink>
      <a:folHlink>
        <a:srgbClr val="FF4D3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ulse yleis">
  <a:themeElements>
    <a:clrScheme name="Xamk Pulse">
      <a:dk1>
        <a:srgbClr val="001B2A"/>
      </a:dk1>
      <a:lt1>
        <a:srgbClr val="FFFFFF"/>
      </a:lt1>
      <a:dk2>
        <a:srgbClr val="001B2A"/>
      </a:dk2>
      <a:lt2>
        <a:srgbClr val="E7E6E6"/>
      </a:lt2>
      <a:accent1>
        <a:srgbClr val="ED0B6F"/>
      </a:accent1>
      <a:accent2>
        <a:srgbClr val="FF4C3A"/>
      </a:accent2>
      <a:accent3>
        <a:srgbClr val="A33AFF"/>
      </a:accent3>
      <a:accent4>
        <a:srgbClr val="0ED9A3"/>
      </a:accent4>
      <a:accent5>
        <a:srgbClr val="FFF680"/>
      </a:accent5>
      <a:accent6>
        <a:srgbClr val="FE2F4F"/>
      </a:accent6>
      <a:hlink>
        <a:srgbClr val="ED0B6F"/>
      </a:hlink>
      <a:folHlink>
        <a:srgbClr val="FF4D3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ulse yleis">
  <a:themeElements>
    <a:clrScheme name="Xamk Pulse">
      <a:dk1>
        <a:srgbClr val="001B2A"/>
      </a:dk1>
      <a:lt1>
        <a:srgbClr val="FFFFFF"/>
      </a:lt1>
      <a:dk2>
        <a:srgbClr val="001B2A"/>
      </a:dk2>
      <a:lt2>
        <a:srgbClr val="E7E6E6"/>
      </a:lt2>
      <a:accent1>
        <a:srgbClr val="ED0B6F"/>
      </a:accent1>
      <a:accent2>
        <a:srgbClr val="FF4C3A"/>
      </a:accent2>
      <a:accent3>
        <a:srgbClr val="A33AFF"/>
      </a:accent3>
      <a:accent4>
        <a:srgbClr val="0ED9A3"/>
      </a:accent4>
      <a:accent5>
        <a:srgbClr val="FFF680"/>
      </a:accent5>
      <a:accent6>
        <a:srgbClr val="FE2F4F"/>
      </a:accent6>
      <a:hlink>
        <a:srgbClr val="ED0B6F"/>
      </a:hlink>
      <a:folHlink>
        <a:srgbClr val="FF4D3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01B2A"/>
      </a:dk2>
      <a:lt2>
        <a:srgbClr val="E7E6E6"/>
      </a:lt2>
      <a:accent1>
        <a:srgbClr val="ED0B6F"/>
      </a:accent1>
      <a:accent2>
        <a:srgbClr val="FF4C3A"/>
      </a:accent2>
      <a:accent3>
        <a:srgbClr val="A33AFF"/>
      </a:accent3>
      <a:accent4>
        <a:srgbClr val="0ED9A3"/>
      </a:accent4>
      <a:accent5>
        <a:srgbClr val="FFF680"/>
      </a:accent5>
      <a:accent6>
        <a:srgbClr val="FE2F4F"/>
      </a:accent6>
      <a:hlink>
        <a:srgbClr val="ED0B6F"/>
      </a:hlink>
      <a:folHlink>
        <a:srgbClr val="FF4D3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3525</TotalTime>
  <Words>1673</Words>
  <Application>Microsoft Office PowerPoint</Application>
  <PresentationFormat>Laajakuva</PresentationFormat>
  <Paragraphs>157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16</vt:i4>
      </vt:variant>
    </vt:vector>
  </HeadingPairs>
  <TitlesOfParts>
    <vt:vector size="26" baseType="lpstr">
      <vt:lpstr>Arial</vt:lpstr>
      <vt:lpstr>Montserrat</vt:lpstr>
      <vt:lpstr>Symbol</vt:lpstr>
      <vt:lpstr>Wingdings</vt:lpstr>
      <vt:lpstr>Pulse yleis</vt:lpstr>
      <vt:lpstr>Pulse yleis</vt:lpstr>
      <vt:lpstr>Pulse yleis</vt:lpstr>
      <vt:lpstr>Pulse yleis</vt:lpstr>
      <vt:lpstr>Pulse yleis</vt:lpstr>
      <vt:lpstr>Office Theme</vt:lpstr>
      <vt:lpstr>Edunvalvontavaltuutuksen ja edunvalvonnan erot</vt:lpstr>
      <vt:lpstr>Materiaali sisältää</vt:lpstr>
      <vt:lpstr>Edunvalvonta vai edunvalvontavaltuutus?</vt:lpstr>
      <vt:lpstr>Mihin tarvitaan edunvalvojaa?</vt:lpstr>
      <vt:lpstr>Miten edunvalvonta alkaa? 1/4</vt:lpstr>
      <vt:lpstr>Miten edunvalvonta alkaa? 2/4 </vt:lpstr>
      <vt:lpstr>Miten edunvalvonta alkaa? 3/4</vt:lpstr>
      <vt:lpstr>Miten edunvalvonta alkaa? 4/4</vt:lpstr>
      <vt:lpstr>Edunvalvojan tehtävät 1/2 </vt:lpstr>
      <vt:lpstr>Edunvalvojan tehtävät 2/2</vt:lpstr>
      <vt:lpstr>Edunvalvontavaltuutus ja edunvalvonta 1/3</vt:lpstr>
      <vt:lpstr> Edunvalvontavaltuutus ja edunvalvonta 2/3</vt:lpstr>
      <vt:lpstr>Edunvalvontavaltuutus ja edunvalvonta 3/3</vt:lpstr>
      <vt:lpstr>Lähteet ja lisätietoa 1/2</vt:lpstr>
      <vt:lpstr>Lähteet ja lisätietoa 2/2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XAMK Pulse</dc:title>
  <dc:subject/>
  <dc:creator>XAMK / Mainostoimisto Ilme</dc:creator>
  <dc:description/>
  <cp:lastModifiedBy>Juuti Noora</cp:lastModifiedBy>
  <cp:revision>90</cp:revision>
  <dcterms:created xsi:type="dcterms:W3CDTF">2020-02-21T11:32:20Z</dcterms:created>
  <dcterms:modified xsi:type="dcterms:W3CDTF">2026-01-08T11:09:09Z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11</vt:i4>
  </property>
</Properties>
</file>