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1" r:id="rId7"/>
    <p:sldId id="263" r:id="rId8"/>
    <p:sldId id="262" r:id="rId9"/>
    <p:sldId id="260" r:id="rId10"/>
    <p:sldId id="259" r:id="rId11"/>
    <p:sldId id="258"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59766B-C3C0-42DA-B073-84EEB45422FA}" v="12" dt="2023-08-31T10:01:24.091"/>
    <p1510:client id="{671CC649-DCA0-4F89-B55C-8C9E68BADA94}" v="8" dt="2023-08-31T10:01:50.7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7F12E-9130-4AD5-567D-95C73D8B54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64CCE51-A6FB-E8E6-5F29-31B0BB085A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8C4536D-B991-65FF-04EA-AEF37685C7E9}"/>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5" name="Footer Placeholder 4">
            <a:extLst>
              <a:ext uri="{FF2B5EF4-FFF2-40B4-BE49-F238E27FC236}">
                <a16:creationId xmlns:a16="http://schemas.microsoft.com/office/drawing/2014/main" id="{01799771-E0FC-F587-96D2-BC7C067B33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077CE9-954E-4CE6-B720-1082A473E5EF}"/>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1165834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7D854-DB21-7025-032B-5918F01808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470235B-4136-4655-0B1F-04077747DC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79B0CA-155D-39B7-9059-F95B31031B0B}"/>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5" name="Footer Placeholder 4">
            <a:extLst>
              <a:ext uri="{FF2B5EF4-FFF2-40B4-BE49-F238E27FC236}">
                <a16:creationId xmlns:a16="http://schemas.microsoft.com/office/drawing/2014/main" id="{8F32C11F-EF0E-6A97-FA58-9AFEE03657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F93B3B-40BE-1CF2-060B-A0F3B8E454E4}"/>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2258749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054539-735D-CF7C-2E34-B3F0AEAEEB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8A1FBB-85B5-C455-26D8-A91B461B88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D67005-D832-5665-36E0-A592AC98209B}"/>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5" name="Footer Placeholder 4">
            <a:extLst>
              <a:ext uri="{FF2B5EF4-FFF2-40B4-BE49-F238E27FC236}">
                <a16:creationId xmlns:a16="http://schemas.microsoft.com/office/drawing/2014/main" id="{1277214B-148E-8283-E730-21E9880DF6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34C0CA-B001-7E28-C15A-BAE650E7AD80}"/>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184411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5F6CA-20C0-5BEE-AE2C-88FB39E692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A1A35D9-7994-D039-BD23-4DD41B899F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BF3E52-6E58-9804-318A-C81B84C14FE3}"/>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5" name="Footer Placeholder 4">
            <a:extLst>
              <a:ext uri="{FF2B5EF4-FFF2-40B4-BE49-F238E27FC236}">
                <a16:creationId xmlns:a16="http://schemas.microsoft.com/office/drawing/2014/main" id="{A41D56D2-C8BF-3F32-7D1E-44537DB1F6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48BB67-4CFB-470A-7FEF-047B39E3B9F7}"/>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183352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3D00-714E-873A-22EC-993D930750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1500CCD-D010-0701-D00F-F79B14BC3E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AB8CE3-E7C8-369A-0E54-697923464CBD}"/>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5" name="Footer Placeholder 4">
            <a:extLst>
              <a:ext uri="{FF2B5EF4-FFF2-40B4-BE49-F238E27FC236}">
                <a16:creationId xmlns:a16="http://schemas.microsoft.com/office/drawing/2014/main" id="{9358C8D2-41E0-8BE2-CE98-1DDBCAE0D6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673C75-5B61-50BE-24AF-3B9B2CDA62FB}"/>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244193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47880-C96E-98EF-5E47-0B4EA473677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B400D1-8634-9B3E-5D5C-D77C484EB1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3DCFBA2-3480-F868-16F1-3E3F6ED3AF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59B7250-1B29-D699-EF86-DF4D8820A23C}"/>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6" name="Footer Placeholder 5">
            <a:extLst>
              <a:ext uri="{FF2B5EF4-FFF2-40B4-BE49-F238E27FC236}">
                <a16:creationId xmlns:a16="http://schemas.microsoft.com/office/drawing/2014/main" id="{0CB01D32-AC8D-4E38-3FE6-10DD5DA81B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DABD5F2-B411-5D36-2551-D91386D915DA}"/>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3673826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040AE-DBEA-6F2C-9FEB-2881F5E583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B98592-D855-0DE9-5094-6349792B9C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2422B72-2105-86CE-C8DB-0258AC8CA0C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9B4AAB-4DBD-2A49-42EB-05C55ECB60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238642-2873-5D3B-26DA-29D7F5B68B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7EC85EE-6B65-9485-081E-B55AB1738147}"/>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8" name="Footer Placeholder 7">
            <a:extLst>
              <a:ext uri="{FF2B5EF4-FFF2-40B4-BE49-F238E27FC236}">
                <a16:creationId xmlns:a16="http://schemas.microsoft.com/office/drawing/2014/main" id="{E21DA73F-6A47-D3A8-B0A3-96511299F8E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D410BED-BE86-E420-2C9B-1CE08AA3FCC6}"/>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56496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DBAA-52EB-1017-EE6F-7AEB2C5C8B9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8EC6CA-DEDA-8109-BA5A-10A5F4AEA0D6}"/>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4" name="Footer Placeholder 3">
            <a:extLst>
              <a:ext uri="{FF2B5EF4-FFF2-40B4-BE49-F238E27FC236}">
                <a16:creationId xmlns:a16="http://schemas.microsoft.com/office/drawing/2014/main" id="{A6D15B17-9DE6-E844-6051-9A92C165DB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2527E8-5BCF-C944-3C15-21102792AE8D}"/>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4089341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1C65D-ED79-767F-1D87-B0C71AEAEA33}"/>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3" name="Footer Placeholder 2">
            <a:extLst>
              <a:ext uri="{FF2B5EF4-FFF2-40B4-BE49-F238E27FC236}">
                <a16:creationId xmlns:a16="http://schemas.microsoft.com/office/drawing/2014/main" id="{2E51EF78-0577-E069-6DAB-09006A203C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44D250-F7D9-6E19-268F-107288DDCD93}"/>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1475168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D6E8A-C933-1C0E-CD8C-ECA140EA38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CD90581-400C-33E1-EFAD-57949B331F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67C7F07-A66E-DCFB-4C32-32A0E4BF74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98BF5F-BE7B-6D40-490E-06E50386B3C0}"/>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6" name="Footer Placeholder 5">
            <a:extLst>
              <a:ext uri="{FF2B5EF4-FFF2-40B4-BE49-F238E27FC236}">
                <a16:creationId xmlns:a16="http://schemas.microsoft.com/office/drawing/2014/main" id="{6C50870D-4B60-DCCA-5A9F-E1A304C0A2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0A03198-C033-9C6D-A07B-8F0D4A519CAC}"/>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2828913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5BE8D-58F0-E137-A216-3917F3C129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0BE35E4-69EF-5DD7-4A93-2864E518B9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7018183-3A93-1E7A-97F4-94FF373DB4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831DA4-9597-623E-F4DF-2B548253A3D3}"/>
              </a:ext>
            </a:extLst>
          </p:cNvPr>
          <p:cNvSpPr>
            <a:spLocks noGrp="1"/>
          </p:cNvSpPr>
          <p:nvPr>
            <p:ph type="dt" sz="half" idx="10"/>
          </p:nvPr>
        </p:nvSpPr>
        <p:spPr/>
        <p:txBody>
          <a:bodyPr/>
          <a:lstStyle/>
          <a:p>
            <a:fld id="{57766271-7D34-4CAE-9E9D-8D15DDCBAB9D}" type="datetimeFigureOut">
              <a:rPr lang="en-GB" smtClean="0"/>
              <a:t>31/08/2023</a:t>
            </a:fld>
            <a:endParaRPr lang="en-GB"/>
          </a:p>
        </p:txBody>
      </p:sp>
      <p:sp>
        <p:nvSpPr>
          <p:cNvPr id="6" name="Footer Placeholder 5">
            <a:extLst>
              <a:ext uri="{FF2B5EF4-FFF2-40B4-BE49-F238E27FC236}">
                <a16:creationId xmlns:a16="http://schemas.microsoft.com/office/drawing/2014/main" id="{C512DDDE-2DC7-44D2-2312-C33FD05626B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6E3719-38EA-4F2E-FB62-923D5ACD69C3}"/>
              </a:ext>
            </a:extLst>
          </p:cNvPr>
          <p:cNvSpPr>
            <a:spLocks noGrp="1"/>
          </p:cNvSpPr>
          <p:nvPr>
            <p:ph type="sldNum" sz="quarter" idx="12"/>
          </p:nvPr>
        </p:nvSpPr>
        <p:spPr/>
        <p:txBody>
          <a:bodyPr/>
          <a:lstStyle/>
          <a:p>
            <a:fld id="{7D32CCB5-21D1-40A8-996B-84DA27096B6B}" type="slidenum">
              <a:rPr lang="en-GB" smtClean="0"/>
              <a:t>‹#›</a:t>
            </a:fld>
            <a:endParaRPr lang="en-GB"/>
          </a:p>
        </p:txBody>
      </p:sp>
    </p:spTree>
    <p:extLst>
      <p:ext uri="{BB962C8B-B14F-4D97-AF65-F5344CB8AC3E}">
        <p14:creationId xmlns:p14="http://schemas.microsoft.com/office/powerpoint/2010/main" val="2623374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F7A59-D052-B29E-885E-F7B96AA0C2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954CF4-2934-DB6A-9011-9619E3D4C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D681A3-A89B-7AB7-866B-29891B3945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66271-7D34-4CAE-9E9D-8D15DDCBAB9D}" type="datetimeFigureOut">
              <a:rPr lang="en-GB" smtClean="0"/>
              <a:t>31/08/2023</a:t>
            </a:fld>
            <a:endParaRPr lang="en-GB"/>
          </a:p>
        </p:txBody>
      </p:sp>
      <p:sp>
        <p:nvSpPr>
          <p:cNvPr id="5" name="Footer Placeholder 4">
            <a:extLst>
              <a:ext uri="{FF2B5EF4-FFF2-40B4-BE49-F238E27FC236}">
                <a16:creationId xmlns:a16="http://schemas.microsoft.com/office/drawing/2014/main" id="{3072C56C-4489-93DE-33BD-E4A5DF0817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6CDB72-B398-584B-A25F-691739D85F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2CCB5-21D1-40A8-996B-84DA27096B6B}" type="slidenum">
              <a:rPr lang="en-GB" smtClean="0"/>
              <a:t>‹#›</a:t>
            </a:fld>
            <a:endParaRPr lang="en-GB"/>
          </a:p>
        </p:txBody>
      </p:sp>
    </p:spTree>
    <p:extLst>
      <p:ext uri="{BB962C8B-B14F-4D97-AF65-F5344CB8AC3E}">
        <p14:creationId xmlns:p14="http://schemas.microsoft.com/office/powerpoint/2010/main" val="1685539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kela.fi/tyonantajat-korvattava-tyoterveyshuolt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kela.fi/tyonantajat-tyoterveyshuolto-korvattavat-kustannuks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kela.fi/web/asiointiohjeet/tyoterveyshuoltoon-liittyvat-kustannuks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kela.fi/tyonantajat-tyokyvyn-tuki-ja-kuntoutus" TargetMode="External"/><Relationship Id="rId2" Type="http://schemas.openxmlformats.org/officeDocument/2006/relationships/hyperlink" Target="https://www.finlex.fi/fi/laki/ajantasa/2004/20041224#L13" TargetMode="External"/><Relationship Id="rId1" Type="http://schemas.openxmlformats.org/officeDocument/2006/relationships/slideLayout" Target="../slideLayouts/slideLayout2.xml"/><Relationship Id="rId6" Type="http://schemas.openxmlformats.org/officeDocument/2006/relationships/hyperlink" Target="https://vakuutuskorvaukset.fi/korvaus-liikenneonnettomuuden-sattuessa" TargetMode="External"/><Relationship Id="rId5" Type="http://schemas.openxmlformats.org/officeDocument/2006/relationships/hyperlink" Target="https://www.tyosuojelu.fi/tyoterveys-ja-tapaturmat/ammattitaudit" TargetMode="External"/><Relationship Id="rId4" Type="http://schemas.openxmlformats.org/officeDocument/2006/relationships/hyperlink" Target="https://www.tyosuojelu.fi/tyoterveys-ja-tapaturmat/tyotapaturmat"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aj-laskenta.fi/blogi/voiko-yrittaja-vahentaa-tyoterveyshuollon-kulut-verotuksess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2F7C25-5B5D-D6C8-0DB2-702187BCB1A4}"/>
              </a:ext>
            </a:extLst>
          </p:cNvPr>
          <p:cNvSpPr>
            <a:spLocks noGrp="1"/>
          </p:cNvSpPr>
          <p:nvPr>
            <p:ph type="ctrTitle"/>
          </p:nvPr>
        </p:nvSpPr>
        <p:spPr>
          <a:xfrm>
            <a:off x="1524003" y="1999615"/>
            <a:ext cx="9144000" cy="2764028"/>
          </a:xfrm>
        </p:spPr>
        <p:txBody>
          <a:bodyPr anchor="ctr">
            <a:normAutofit/>
          </a:bodyPr>
          <a:lstStyle/>
          <a:p>
            <a:r>
              <a:rPr lang="fi-FI" sz="5400" dirty="0"/>
              <a:t>Kustannusten korvaus ja verovähennyskelpoisuus </a:t>
            </a:r>
            <a:endParaRPr lang="en-GB" sz="5400" dirty="0"/>
          </a:p>
        </p:txBody>
      </p:sp>
      <p:sp>
        <p:nvSpPr>
          <p:cNvPr id="3" name="Subtitle 2">
            <a:extLst>
              <a:ext uri="{FF2B5EF4-FFF2-40B4-BE49-F238E27FC236}">
                <a16:creationId xmlns:a16="http://schemas.microsoft.com/office/drawing/2014/main" id="{20913089-F32D-A75A-C705-CA85CBA906A5}"/>
              </a:ext>
            </a:extLst>
          </p:cNvPr>
          <p:cNvSpPr>
            <a:spLocks noGrp="1"/>
          </p:cNvSpPr>
          <p:nvPr>
            <p:ph type="subTitle" idx="1"/>
          </p:nvPr>
        </p:nvSpPr>
        <p:spPr>
          <a:xfrm>
            <a:off x="1966912" y="4525664"/>
            <a:ext cx="8258176" cy="631825"/>
          </a:xfrm>
        </p:spPr>
        <p:txBody>
          <a:bodyPr anchor="ctr">
            <a:noAutofit/>
          </a:bodyPr>
          <a:lstStyle/>
          <a:p>
            <a:r>
              <a:rPr lang="fi-FI" dirty="0"/>
              <a:t>Mitä korvataan? </a:t>
            </a:r>
          </a:p>
          <a:p>
            <a:r>
              <a:rPr lang="fi-FI" dirty="0"/>
              <a:t>Mitä voi verotuksessa esittää vähennyksiin?</a:t>
            </a:r>
            <a:endParaRPr lang="en-GB"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D3253346-26CA-83F7-2FFD-5D321D59345A}"/>
              </a:ext>
            </a:extLst>
          </p:cNvPr>
          <p:cNvPicPr>
            <a:picLocks noChangeAspect="1"/>
          </p:cNvPicPr>
          <p:nvPr/>
        </p:nvPicPr>
        <p:blipFill>
          <a:blip r:embed="rId2"/>
          <a:stretch>
            <a:fillRect/>
          </a:stretch>
        </p:blipFill>
        <p:spPr>
          <a:xfrm>
            <a:off x="7239" y="6400760"/>
            <a:ext cx="1304657" cy="457240"/>
          </a:xfrm>
          <a:prstGeom prst="rect">
            <a:avLst/>
          </a:prstGeom>
        </p:spPr>
      </p:pic>
      <p:pic>
        <p:nvPicPr>
          <p:cNvPr id="5" name="Picture 4">
            <a:extLst>
              <a:ext uri="{FF2B5EF4-FFF2-40B4-BE49-F238E27FC236}">
                <a16:creationId xmlns:a16="http://schemas.microsoft.com/office/drawing/2014/main" id="{BF17C5FD-7B06-7F4E-2F67-17D7A6F47AF1}"/>
              </a:ext>
            </a:extLst>
          </p:cNvPr>
          <p:cNvPicPr>
            <a:picLocks noChangeAspect="1"/>
          </p:cNvPicPr>
          <p:nvPr/>
        </p:nvPicPr>
        <p:blipFill>
          <a:blip r:embed="rId3"/>
          <a:stretch>
            <a:fillRect/>
          </a:stretch>
        </p:blipFill>
        <p:spPr>
          <a:xfrm>
            <a:off x="0" y="17096"/>
            <a:ext cx="2176461" cy="1127858"/>
          </a:xfrm>
          <a:prstGeom prst="rect">
            <a:avLst/>
          </a:prstGeom>
        </p:spPr>
      </p:pic>
      <p:pic>
        <p:nvPicPr>
          <p:cNvPr id="6" name="Picture 5">
            <a:extLst>
              <a:ext uri="{FF2B5EF4-FFF2-40B4-BE49-F238E27FC236}">
                <a16:creationId xmlns:a16="http://schemas.microsoft.com/office/drawing/2014/main" id="{02F63C2E-BA64-5C92-E7B5-CA3643DAA657}"/>
              </a:ext>
            </a:extLst>
          </p:cNvPr>
          <p:cNvPicPr>
            <a:picLocks noChangeAspect="1"/>
          </p:cNvPicPr>
          <p:nvPr/>
        </p:nvPicPr>
        <p:blipFill>
          <a:blip r:embed="rId4"/>
          <a:stretch>
            <a:fillRect/>
          </a:stretch>
        </p:blipFill>
        <p:spPr>
          <a:xfrm>
            <a:off x="1319135" y="6121514"/>
            <a:ext cx="1438781" cy="719390"/>
          </a:xfrm>
          <a:prstGeom prst="rect">
            <a:avLst/>
          </a:prstGeom>
        </p:spPr>
      </p:pic>
      <p:pic>
        <p:nvPicPr>
          <p:cNvPr id="7" name="Picture 6">
            <a:extLst>
              <a:ext uri="{FF2B5EF4-FFF2-40B4-BE49-F238E27FC236}">
                <a16:creationId xmlns:a16="http://schemas.microsoft.com/office/drawing/2014/main" id="{2ED11D04-2036-3891-A51A-9C1B48F57F38}"/>
              </a:ext>
            </a:extLst>
          </p:cNvPr>
          <p:cNvPicPr>
            <a:picLocks noChangeAspect="1"/>
          </p:cNvPicPr>
          <p:nvPr/>
        </p:nvPicPr>
        <p:blipFill>
          <a:blip r:embed="rId5"/>
          <a:stretch>
            <a:fillRect/>
          </a:stretch>
        </p:blipFill>
        <p:spPr>
          <a:xfrm>
            <a:off x="2765155" y="6130062"/>
            <a:ext cx="1438781" cy="719390"/>
          </a:xfrm>
          <a:prstGeom prst="rect">
            <a:avLst/>
          </a:prstGeom>
        </p:spPr>
      </p:pic>
      <p:pic>
        <p:nvPicPr>
          <p:cNvPr id="9" name="Picture 8">
            <a:extLst>
              <a:ext uri="{FF2B5EF4-FFF2-40B4-BE49-F238E27FC236}">
                <a16:creationId xmlns:a16="http://schemas.microsoft.com/office/drawing/2014/main" id="{F4B30022-9A61-DEC1-E011-1E806EFFEAEF}"/>
              </a:ext>
            </a:extLst>
          </p:cNvPr>
          <p:cNvPicPr>
            <a:picLocks noChangeAspect="1"/>
          </p:cNvPicPr>
          <p:nvPr/>
        </p:nvPicPr>
        <p:blipFill>
          <a:blip r:embed="rId6"/>
          <a:stretch>
            <a:fillRect/>
          </a:stretch>
        </p:blipFill>
        <p:spPr>
          <a:xfrm>
            <a:off x="9013232" y="5618382"/>
            <a:ext cx="3182388" cy="1237595"/>
          </a:xfrm>
          <a:prstGeom prst="rect">
            <a:avLst/>
          </a:prstGeom>
        </p:spPr>
      </p:pic>
      <p:sp>
        <p:nvSpPr>
          <p:cNvPr id="11" name="TextBox 10">
            <a:extLst>
              <a:ext uri="{FF2B5EF4-FFF2-40B4-BE49-F238E27FC236}">
                <a16:creationId xmlns:a16="http://schemas.microsoft.com/office/drawing/2014/main" id="{50CBC741-772B-36DF-0735-EB952023CD38}"/>
              </a:ext>
            </a:extLst>
          </p:cNvPr>
          <p:cNvSpPr txBox="1"/>
          <p:nvPr/>
        </p:nvSpPr>
        <p:spPr>
          <a:xfrm>
            <a:off x="5383480" y="5552704"/>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Anne Kärki</a:t>
            </a:r>
            <a:endParaRPr lang="en-US" dirty="0"/>
          </a:p>
        </p:txBody>
      </p:sp>
    </p:spTree>
    <p:extLst>
      <p:ext uri="{BB962C8B-B14F-4D97-AF65-F5344CB8AC3E}">
        <p14:creationId xmlns:p14="http://schemas.microsoft.com/office/powerpoint/2010/main" val="410934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8B094FB-F4F5-F77F-C541-D6AFC66351B9}"/>
              </a:ext>
            </a:extLst>
          </p:cNvPr>
          <p:cNvSpPr>
            <a:spLocks noGrp="1"/>
          </p:cNvSpPr>
          <p:nvPr>
            <p:ph type="title"/>
          </p:nvPr>
        </p:nvSpPr>
        <p:spPr>
          <a:xfrm>
            <a:off x="838200" y="365125"/>
            <a:ext cx="10515600" cy="1325563"/>
          </a:xfrm>
        </p:spPr>
        <p:txBody>
          <a:bodyPr>
            <a:normAutofit/>
          </a:bodyPr>
          <a:lstStyle/>
          <a:p>
            <a:r>
              <a:rPr lang="fi-FI" dirty="0"/>
              <a:t>Vapaaehtoinen työterveyshuollon hammashoito on  verovähennyskelpoinen </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A261A04-3C1A-77FE-0DD6-5DC6A40B413A}"/>
              </a:ext>
            </a:extLst>
          </p:cNvPr>
          <p:cNvSpPr>
            <a:spLocks noGrp="1"/>
          </p:cNvSpPr>
          <p:nvPr>
            <p:ph idx="1"/>
          </p:nvPr>
        </p:nvSpPr>
        <p:spPr>
          <a:xfrm>
            <a:off x="838200" y="1825625"/>
            <a:ext cx="10515600" cy="4351338"/>
          </a:xfrm>
        </p:spPr>
        <p:txBody>
          <a:bodyPr>
            <a:normAutofit/>
          </a:bodyPr>
          <a:lstStyle/>
          <a:p>
            <a:pPr marL="0" indent="0">
              <a:buNone/>
            </a:pPr>
            <a:r>
              <a:rPr lang="fi-FI">
                <a:latin typeface="Lato" panose="020F0502020204030203" pitchFamily="34" charset="0"/>
              </a:rPr>
              <a:t>T</a:t>
            </a:r>
            <a:r>
              <a:rPr lang="fi-FI" b="0" i="0">
                <a:effectLst/>
                <a:latin typeface="Lato" panose="020F0502020204030203" pitchFamily="34" charset="0"/>
              </a:rPr>
              <a:t>yönantajan järjestämään vapaaehtoiseen terveydenhuoltoon kuuluvan hammashoidon kohtuullisia kustannuksia voidaan pitää verovapaana henkilökuntaetuna ja yhtiölle vähennyskelpoisena kuluna</a:t>
            </a:r>
          </a:p>
          <a:p>
            <a:pPr marL="0" indent="0">
              <a:buNone/>
            </a:pPr>
            <a:r>
              <a:rPr lang="fi-FI" b="0" i="0">
                <a:effectLst/>
                <a:latin typeface="Lato" panose="020F0502020204030203" pitchFamily="34" charset="0"/>
              </a:rPr>
              <a:t>Kela ei kustannuksista korvausta maksa.</a:t>
            </a:r>
            <a:endParaRPr lang="en-GB" dirty="0"/>
          </a:p>
        </p:txBody>
      </p:sp>
    </p:spTree>
    <p:extLst>
      <p:ext uri="{BB962C8B-B14F-4D97-AF65-F5344CB8AC3E}">
        <p14:creationId xmlns:p14="http://schemas.microsoft.com/office/powerpoint/2010/main" val="939454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E0C7ACE-598B-5275-B218-2E254FD37BF9}"/>
              </a:ext>
            </a:extLst>
          </p:cNvPr>
          <p:cNvSpPr>
            <a:spLocks noGrp="1"/>
          </p:cNvSpPr>
          <p:nvPr>
            <p:ph type="title"/>
          </p:nvPr>
        </p:nvSpPr>
        <p:spPr>
          <a:xfrm>
            <a:off x="828161" y="158003"/>
            <a:ext cx="10515600" cy="1325563"/>
          </a:xfrm>
        </p:spPr>
        <p:txBody>
          <a:bodyPr>
            <a:normAutofit/>
          </a:bodyPr>
          <a:lstStyle/>
          <a:p>
            <a:r>
              <a:rPr lang="fi-FI" dirty="0"/>
              <a:t>Kela korvaus työnantajalle/yrittäjälle</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27758C5-2B0C-3F29-9CFA-FCBB5882AFF5}"/>
              </a:ext>
            </a:extLst>
          </p:cNvPr>
          <p:cNvSpPr>
            <a:spLocks noGrp="1"/>
          </p:cNvSpPr>
          <p:nvPr>
            <p:ph idx="1"/>
          </p:nvPr>
        </p:nvSpPr>
        <p:spPr>
          <a:xfrm>
            <a:off x="838200" y="1222310"/>
            <a:ext cx="10515600" cy="5523723"/>
          </a:xfrm>
        </p:spPr>
        <p:txBody>
          <a:bodyPr>
            <a:noAutofit/>
          </a:bodyPr>
          <a:lstStyle/>
          <a:p>
            <a:pPr marL="0" indent="0" rtl="0" fontAlgn="base">
              <a:buNone/>
            </a:pPr>
            <a:r>
              <a:rPr lang="fi-FI" sz="1400" b="0" i="0" dirty="0">
                <a:effectLst/>
                <a:latin typeface="Calibri Light" panose="020F0302020204030204" pitchFamily="34" charset="0"/>
              </a:rPr>
              <a:t>Korvauksen saamiseksi tulee olla työterveyshuoltosopimus, työpaikkaselvitys ja työterveyshuollon toimintasuunnitelma tehtynä ja ajantasainen.</a:t>
            </a:r>
          </a:p>
          <a:p>
            <a:pPr marL="0" indent="0" rtl="0" fontAlgn="base">
              <a:buNone/>
            </a:pPr>
            <a:r>
              <a:rPr lang="fi-FI" sz="1400" dirty="0">
                <a:latin typeface="Calibri Light" panose="020F0302020204030204" pitchFamily="34" charset="0"/>
              </a:rPr>
              <a:t>Korvausta saa siis:</a:t>
            </a:r>
          </a:p>
          <a:p>
            <a:pPr rtl="0" fontAlgn="base">
              <a:buFontTx/>
              <a:buChar char="-"/>
            </a:pPr>
            <a:r>
              <a:rPr lang="fi-FI" sz="1400" b="0" i="0" dirty="0">
                <a:effectLst/>
                <a:latin typeface="Calibri Light" panose="020F0302020204030204" pitchFamily="34" charset="0"/>
              </a:rPr>
              <a:t>Ehkäisevästä työterveyshuollosta (lakisääteinen)</a:t>
            </a:r>
          </a:p>
          <a:p>
            <a:pPr rtl="0" fontAlgn="base">
              <a:buFontTx/>
              <a:buChar char="-"/>
            </a:pPr>
            <a:r>
              <a:rPr lang="fi-FI" sz="1400" b="0" i="0" dirty="0">
                <a:effectLst/>
                <a:latin typeface="Calibri Light" panose="020F0302020204030204" pitchFamily="34" charset="0"/>
              </a:rPr>
              <a:t>Yleislääkäritason sairaanhoidosta, joka hankitaan samalta työterveyshuollon palveluntuottajalta kuin lakisääteinen ehkäisevä työterveyshuolto</a:t>
            </a:r>
          </a:p>
          <a:p>
            <a:pPr marL="0" indent="0" rtl="0" fontAlgn="base">
              <a:buNone/>
            </a:pPr>
            <a:endParaRPr lang="fi-FI" sz="1400" b="0" i="0" dirty="0">
              <a:effectLst/>
              <a:latin typeface="Calibri Light" panose="020F0302020204030204" pitchFamily="34" charset="0"/>
            </a:endParaRPr>
          </a:p>
          <a:p>
            <a:pPr marL="0" indent="0" rtl="0" fontAlgn="base">
              <a:buNone/>
            </a:pPr>
            <a:r>
              <a:rPr lang="fi-FI" sz="1400" b="0" i="0" dirty="0">
                <a:effectLst/>
                <a:latin typeface="Calibri Light" panose="020F0302020204030204" pitchFamily="34" charset="0"/>
              </a:rPr>
              <a:t>Korvattavia kustannuksia voi synty seuraavista: </a:t>
            </a:r>
          </a:p>
          <a:p>
            <a:pPr rtl="0" fontAlgn="base">
              <a:buFontTx/>
              <a:buChar char="-"/>
            </a:pPr>
            <a:r>
              <a:rPr lang="fi-FI" sz="1400" b="0" i="0" dirty="0">
                <a:effectLst/>
                <a:latin typeface="Calibri Light" panose="020F0302020204030204" pitchFamily="34" charset="0"/>
              </a:rPr>
              <a:t>Työterveyshuollon ammattihenkilöiden palvelut (työterveyslääkäri, työterveyshoitaja, työterveysfysioterapeutti) </a:t>
            </a:r>
          </a:p>
          <a:p>
            <a:pPr rtl="0" fontAlgn="base">
              <a:buFontTx/>
              <a:buChar char="-"/>
            </a:pPr>
            <a:r>
              <a:rPr lang="fi-FI" sz="1400" b="0" i="0" dirty="0">
                <a:effectLst/>
                <a:latin typeface="Calibri Light" panose="020F0302020204030204" pitchFamily="34" charset="0"/>
              </a:rPr>
              <a:t>Laboratoriotutkimukset ja radiologiset tutkimukset</a:t>
            </a:r>
          </a:p>
          <a:p>
            <a:pPr rtl="0" fontAlgn="base">
              <a:buFontTx/>
              <a:buChar char="-"/>
            </a:pPr>
            <a:r>
              <a:rPr lang="fi-FI" sz="1400" b="0" i="0" dirty="0">
                <a:effectLst/>
                <a:latin typeface="Calibri Light" panose="020F0302020204030204" pitchFamily="34" charset="0"/>
              </a:rPr>
              <a:t>Työterveyshuollon asiantuntijoiden palvelut </a:t>
            </a:r>
          </a:p>
          <a:p>
            <a:pPr rtl="0" fontAlgn="base">
              <a:buFontTx/>
              <a:buChar char="-"/>
            </a:pPr>
            <a:r>
              <a:rPr lang="fi-FI" sz="1400" dirty="0">
                <a:latin typeface="Calibri Light" panose="020F0302020204030204" pitchFamily="34" charset="0"/>
              </a:rPr>
              <a:t>Työpaikan ensiapuvalmiuden ylläpitäminen</a:t>
            </a:r>
          </a:p>
          <a:p>
            <a:pPr rtl="0" fontAlgn="base">
              <a:buFontTx/>
              <a:buChar char="-"/>
            </a:pPr>
            <a:r>
              <a:rPr lang="fi-FI" sz="1400" b="0" i="0" dirty="0">
                <a:effectLst/>
                <a:latin typeface="Calibri Light" panose="020F0302020204030204" pitchFamily="34" charset="0"/>
              </a:rPr>
              <a:t>Muut työterveyshuollon toteuttamiseen tarvittavien voimavarojen käyttö</a:t>
            </a:r>
          </a:p>
          <a:p>
            <a:pPr rtl="0" fontAlgn="base">
              <a:buFontTx/>
              <a:buChar char="-"/>
            </a:pPr>
            <a:r>
              <a:rPr lang="fi-FI" sz="1400" b="0" i="0" dirty="0">
                <a:effectLst/>
                <a:latin typeface="Calibri Light" panose="020F0302020204030204" pitchFamily="34" charset="0"/>
              </a:rPr>
              <a:t>Työnantajan oman työterveysaseman ylläpito ja varustaminen</a:t>
            </a:r>
          </a:p>
          <a:p>
            <a:pPr marL="0" indent="0" rtl="0" fontAlgn="base">
              <a:buNone/>
            </a:pPr>
            <a:r>
              <a:rPr lang="fi-FI" sz="1400" b="0" i="0" dirty="0">
                <a:effectLst/>
                <a:latin typeface="Calibri Light" panose="020F0302020204030204" pitchFamily="34" charset="0"/>
                <a:hlinkClick r:id="rId2"/>
              </a:rPr>
              <a:t>https://www.kela.fi/tyonantajat-korvattava-tyoterveyshuolto</a:t>
            </a:r>
            <a:r>
              <a:rPr lang="fi-FI" sz="1400" b="0" i="0" dirty="0">
                <a:effectLst/>
                <a:latin typeface="Calibri Light" panose="020F0302020204030204" pitchFamily="34" charset="0"/>
              </a:rPr>
              <a:t> </a:t>
            </a:r>
          </a:p>
          <a:p>
            <a:pPr marL="0" indent="0" rtl="0" fontAlgn="base">
              <a:buNone/>
            </a:pPr>
            <a:endParaRPr lang="fi-FI" sz="1400" dirty="0">
              <a:latin typeface="Calibri Light" panose="020F0302020204030204" pitchFamily="34" charset="0"/>
            </a:endParaRPr>
          </a:p>
          <a:p>
            <a:pPr marL="0" indent="0" rtl="0" fontAlgn="base">
              <a:buNone/>
            </a:pPr>
            <a:r>
              <a:rPr lang="fi-FI" sz="1400" dirty="0">
                <a:latin typeface="Calibri Light" panose="020F0302020204030204" pitchFamily="34" charset="0"/>
              </a:rPr>
              <a:t>Kela korvaa rajatusti etäpalveluna annettavaa työterveyshuoltoa ja esim. työpaikkaselvitykset tulee tehdä paikan päällä. </a:t>
            </a:r>
          </a:p>
          <a:p>
            <a:pPr marL="0" indent="0" rtl="0" fontAlgn="base">
              <a:buNone/>
            </a:pPr>
            <a:r>
              <a:rPr lang="fi-FI" sz="1400" dirty="0">
                <a:latin typeface="Calibri Light" panose="020F0302020204030204" pitchFamily="34" charset="0"/>
              </a:rPr>
              <a:t>Korvattavia eivät ole esim. henkilökohtaiset suojaimet, apuvälineet, lääkkeet, erikoissairaanhoito, psykologin antama terapia. </a:t>
            </a:r>
          </a:p>
          <a:p>
            <a:pPr marL="0" indent="0" rtl="0" fontAlgn="base">
              <a:buNone/>
            </a:pPr>
            <a:r>
              <a:rPr lang="fi-FI" sz="1400" dirty="0">
                <a:latin typeface="Calibri Light" panose="020F0302020204030204" pitchFamily="34" charset="0"/>
              </a:rPr>
              <a:t>Työterveyshuolto saattaa suositella työnantajalle liikunta- ja virkistystoimintaa, työnohjausta tai johtamiskoulutusta, nämä eivät kuulu Kelan korvattaviin kustannuksiin.  </a:t>
            </a:r>
          </a:p>
          <a:p>
            <a:pPr marL="0" indent="0" rtl="0" fontAlgn="base">
              <a:buNone/>
            </a:pPr>
            <a:endParaRPr lang="fi-FI" sz="1400" dirty="0">
              <a:latin typeface="Calibri Light" panose="020F0302020204030204" pitchFamily="34" charset="0"/>
            </a:endParaRPr>
          </a:p>
          <a:p>
            <a:pPr marL="0" indent="0" rtl="0" fontAlgn="base">
              <a:buNone/>
            </a:pPr>
            <a:endParaRPr lang="fi-FI" sz="1400" b="0" i="0" dirty="0">
              <a:effectLst/>
              <a:latin typeface="Calibri Light" panose="020F0302020204030204" pitchFamily="34" charset="0"/>
            </a:endParaRPr>
          </a:p>
          <a:p>
            <a:pPr marL="0" indent="0" rtl="0" fontAlgn="base">
              <a:buNone/>
            </a:pPr>
            <a:endParaRPr lang="fi-FI" sz="1400" dirty="0">
              <a:latin typeface="Calibri Light" panose="020F0302020204030204" pitchFamily="34" charset="0"/>
            </a:endParaRPr>
          </a:p>
          <a:p>
            <a:pPr rtl="0" fontAlgn="base">
              <a:buFont typeface="Arial" panose="020B0604020202020204" pitchFamily="34" charset="0"/>
              <a:buChar char="•"/>
            </a:pPr>
            <a:endParaRPr lang="fi-FI" sz="1400" b="0" i="0" dirty="0">
              <a:effectLst/>
              <a:latin typeface="Calibri" panose="020F0502020204030204" pitchFamily="34" charset="0"/>
            </a:endParaRPr>
          </a:p>
          <a:p>
            <a:pPr marL="0" indent="0">
              <a:buNone/>
            </a:pPr>
            <a:endParaRPr lang="en-GB" sz="1400" dirty="0"/>
          </a:p>
        </p:txBody>
      </p:sp>
    </p:spTree>
    <p:extLst>
      <p:ext uri="{BB962C8B-B14F-4D97-AF65-F5344CB8AC3E}">
        <p14:creationId xmlns:p14="http://schemas.microsoft.com/office/powerpoint/2010/main" val="172182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33F0953-C4C6-ADBA-0AFC-690EA06A1ED9}"/>
              </a:ext>
            </a:extLst>
          </p:cNvPr>
          <p:cNvSpPr>
            <a:spLocks noGrp="1"/>
          </p:cNvSpPr>
          <p:nvPr>
            <p:ph type="title"/>
          </p:nvPr>
        </p:nvSpPr>
        <p:spPr>
          <a:xfrm>
            <a:off x="838200" y="365125"/>
            <a:ext cx="10515600" cy="1325563"/>
          </a:xfrm>
        </p:spPr>
        <p:txBody>
          <a:bodyPr>
            <a:normAutofit/>
          </a:bodyPr>
          <a:lstStyle/>
          <a:p>
            <a:r>
              <a:rPr lang="fi-FI" sz="2400" b="0" i="0">
                <a:effectLst/>
                <a:latin typeface="Lato" panose="020F0502020204030203" pitchFamily="34" charset="0"/>
              </a:rPr>
              <a:t>Työnantaja voi saada Kelasta korvausta työterveyshuollon kustannuksista, kun muun muassa seuraavat edellytykset täyttyvät:</a:t>
            </a:r>
            <a:br>
              <a:rPr lang="fi-FI" sz="2400" b="0" i="0">
                <a:effectLst/>
                <a:latin typeface="Lato" panose="020F0502020204030203" pitchFamily="34" charset="0"/>
              </a:rPr>
            </a:br>
            <a:endParaRPr lang="en-GB" sz="2400"/>
          </a:p>
        </p:txBody>
      </p:sp>
      <p:sp>
        <p:nvSpPr>
          <p:cNvPr id="16"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AFCC2C3D-BDF3-8100-1E59-DA6D534747A1}"/>
              </a:ext>
            </a:extLst>
          </p:cNvPr>
          <p:cNvSpPr>
            <a:spLocks noGrp="1"/>
          </p:cNvSpPr>
          <p:nvPr>
            <p:ph idx="1"/>
          </p:nvPr>
        </p:nvSpPr>
        <p:spPr>
          <a:xfrm>
            <a:off x="838200" y="1825625"/>
            <a:ext cx="10515600" cy="4351338"/>
          </a:xfrm>
        </p:spPr>
        <p:txBody>
          <a:bodyPr>
            <a:normAutofit/>
          </a:bodyPr>
          <a:lstStyle/>
          <a:p>
            <a:r>
              <a:rPr lang="fi-FI" sz="1300" b="0" i="0">
                <a:effectLst/>
                <a:latin typeface="Lato" panose="020F0502020204030203" pitchFamily="34" charset="0"/>
              </a:rPr>
              <a:t>lakisääteinen ehkäisevä työterveyshuolto on järjestetty (sairaanhoito on vapaaehtoista)</a:t>
            </a:r>
          </a:p>
          <a:p>
            <a:r>
              <a:rPr lang="fi-FI" sz="1300" b="0" i="0">
                <a:effectLst/>
                <a:latin typeface="Lato" panose="020F0502020204030203" pitchFamily="34" charset="0"/>
              </a:rPr>
              <a:t>sairaanhoito on järjestetty kaikille työntekijöille, jos se kuuluu työterveyshuoltosopimukseen</a:t>
            </a:r>
          </a:p>
          <a:p>
            <a:r>
              <a:rPr lang="fi-FI" sz="1300" b="0" i="0">
                <a:effectLst/>
                <a:latin typeface="Lato" panose="020F0502020204030203" pitchFamily="34" charset="0"/>
              </a:rPr>
              <a:t>työterveyshuollon palvelut ovat kaikille työntekijöille maksuttomia</a:t>
            </a:r>
          </a:p>
          <a:p>
            <a:r>
              <a:rPr lang="fi-FI" sz="1300" b="0" i="0">
                <a:effectLst/>
                <a:latin typeface="Lato" panose="020F0502020204030203" pitchFamily="34" charset="0"/>
              </a:rPr>
              <a:t>yksityisellä palveluntuottajalla on lupa tuottaa työterveyshuollon palveluita</a:t>
            </a:r>
          </a:p>
          <a:p>
            <a:r>
              <a:rPr lang="fi-FI" sz="1300" b="0" i="0">
                <a:effectLst/>
                <a:latin typeface="Lato" panose="020F0502020204030203" pitchFamily="34" charset="0"/>
              </a:rPr>
              <a:t>työterveyshuollon palvelua antavat työterveyshuollon ammattihenkilöt sekä työterveyshuollon asiantuntijat, joilla on pätevyys toimia työterveyshuollon tehtävissä</a:t>
            </a:r>
          </a:p>
          <a:p>
            <a:r>
              <a:rPr lang="fi-FI" sz="1300" b="0" i="0">
                <a:effectLst/>
                <a:latin typeface="Lato" panose="020F0502020204030203" pitchFamily="34" charset="0"/>
              </a:rPr>
              <a:t>palvelujen järjestämisestä on tehty kirjallinen työterveyshuoltosopimus</a:t>
            </a:r>
          </a:p>
          <a:p>
            <a:r>
              <a:rPr lang="fi-FI" sz="1300" b="0" i="0">
                <a:effectLst/>
                <a:latin typeface="Lato" panose="020F0502020204030203" pitchFamily="34" charset="0"/>
              </a:rPr>
              <a:t>työterveyshuollon suunnittelu perustuu ajantasaiseen työpaikkaselvitykseen (perusselvitys)</a:t>
            </a:r>
          </a:p>
          <a:p>
            <a:r>
              <a:rPr lang="fi-FI" sz="1300" b="0" i="0">
                <a:effectLst/>
                <a:latin typeface="Lato" panose="020F0502020204030203" pitchFamily="34" charset="0"/>
              </a:rPr>
              <a:t>työterveyshuollosta on kirjallinen toimintasuunnitelma</a:t>
            </a:r>
          </a:p>
          <a:p>
            <a:r>
              <a:rPr lang="fi-FI" sz="1300" b="1" i="0">
                <a:effectLst/>
                <a:latin typeface="Lato" panose="020F0502020204030203" pitchFamily="34" charset="0"/>
              </a:rPr>
              <a:t>kustannukset, joista työnantaja/yrittäjä hakee korvausta, perustuvat hakemuksessa ilmoitetun tilikauden kirjanpitoon tai jos työnantaja on yksityishenkilö hakemus tehdään kalenterivuosittain</a:t>
            </a:r>
          </a:p>
          <a:p>
            <a:r>
              <a:rPr lang="fi-FI" sz="1300" b="0" i="0">
                <a:effectLst/>
                <a:latin typeface="Lato" panose="020F0502020204030203" pitchFamily="34" charset="0"/>
              </a:rPr>
              <a:t>korvaushakemus liitteineen on käsitelty työpaikan yhteistoimintamenettelyssä, hakiessa tulee ilmoittaa, onko työntekijöiden edustajalle varattu mahdollisuus antaa lausunto edellä mainituista työterveyshuollon korvaushakemusasiakirjoista</a:t>
            </a:r>
          </a:p>
          <a:p>
            <a:r>
              <a:rPr lang="fi-FI" sz="1300" b="0" i="0">
                <a:effectLst/>
                <a:latin typeface="Lato" panose="020F0502020204030203" pitchFamily="34" charset="0"/>
              </a:rPr>
              <a:t>kustannuksista ei ole saatu korvausta sairausvakuutuslain muiden säännösten perusteella</a:t>
            </a:r>
          </a:p>
          <a:p>
            <a:r>
              <a:rPr lang="fi-FI" sz="1300" b="0" i="0">
                <a:effectLst/>
                <a:latin typeface="Lato" panose="020F0502020204030203" pitchFamily="34" charset="0"/>
              </a:rPr>
              <a:t>kustannukset eivät kuulu muun lakisääteisen korvausjärjestelmän piiriin.</a:t>
            </a:r>
          </a:p>
          <a:p>
            <a:pPr marL="0" indent="0">
              <a:buNone/>
            </a:pPr>
            <a:endParaRPr lang="en-GB" sz="1300"/>
          </a:p>
        </p:txBody>
      </p:sp>
    </p:spTree>
    <p:extLst>
      <p:ext uri="{BB962C8B-B14F-4D97-AF65-F5344CB8AC3E}">
        <p14:creationId xmlns:p14="http://schemas.microsoft.com/office/powerpoint/2010/main" val="416176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E9D3E3-1896-EF27-0F4E-3815B3698221}"/>
              </a:ext>
            </a:extLst>
          </p:cNvPr>
          <p:cNvSpPr>
            <a:spLocks noGrp="1"/>
          </p:cNvSpPr>
          <p:nvPr>
            <p:ph type="title"/>
          </p:nvPr>
        </p:nvSpPr>
        <p:spPr>
          <a:xfrm>
            <a:off x="838200" y="365125"/>
            <a:ext cx="10515600" cy="1325563"/>
          </a:xfrm>
        </p:spPr>
        <p:txBody>
          <a:bodyPr>
            <a:normAutofit/>
          </a:bodyPr>
          <a:lstStyle/>
          <a:p>
            <a:r>
              <a:rPr lang="fi-FI" sz="2800" b="0" i="0">
                <a:effectLst/>
                <a:latin typeface="Lato" panose="020F0502020204030203" pitchFamily="34" charset="0"/>
              </a:rPr>
              <a:t>Työterveyshuollon palveluntuottaja perii työnantaja/yrittäjä-asiakkaaltaan</a:t>
            </a:r>
            <a:br>
              <a:rPr lang="fi-FI" sz="2800" b="0" i="0">
                <a:effectLst/>
                <a:latin typeface="Lato" panose="020F0502020204030203" pitchFamily="34" charset="0"/>
              </a:rPr>
            </a:br>
            <a:endParaRPr lang="en-GB" sz="280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A5FB1FB-8954-E4A7-3944-12739077D9C6}"/>
              </a:ext>
            </a:extLst>
          </p:cNvPr>
          <p:cNvSpPr>
            <a:spLocks noGrp="1"/>
          </p:cNvSpPr>
          <p:nvPr>
            <p:ph idx="1"/>
          </p:nvPr>
        </p:nvSpPr>
        <p:spPr>
          <a:xfrm>
            <a:off x="838200" y="1825625"/>
            <a:ext cx="10515600" cy="4351338"/>
          </a:xfrm>
        </p:spPr>
        <p:txBody>
          <a:bodyPr>
            <a:normAutofit/>
          </a:bodyPr>
          <a:lstStyle/>
          <a:p>
            <a:pPr>
              <a:buFont typeface="Arial" panose="020B0604020202020204" pitchFamily="34" charset="0"/>
              <a:buChar char="•"/>
            </a:pPr>
            <a:r>
              <a:rPr lang="fi-FI" sz="1500" b="0" i="0">
                <a:effectLst/>
                <a:latin typeface="Lato" panose="020F0502020204030203" pitchFamily="34" charset="0"/>
              </a:rPr>
              <a:t>Aikaperusteisia/käyntikertakohtaisia palkkioita työterveyshuollon ammattihenkilöiden ja asiantuntijoiden työstä</a:t>
            </a:r>
          </a:p>
          <a:p>
            <a:pPr>
              <a:buFont typeface="Arial" panose="020B0604020202020204" pitchFamily="34" charset="0"/>
              <a:buChar char="•"/>
            </a:pPr>
            <a:r>
              <a:rPr lang="fi-FI" sz="1500">
                <a:latin typeface="Lato" panose="020F0502020204030203" pitchFamily="34" charset="0"/>
              </a:rPr>
              <a:t>T</a:t>
            </a:r>
            <a:r>
              <a:rPr lang="fi-FI" sz="1500" b="0" i="0">
                <a:effectLst/>
                <a:latin typeface="Lato" panose="020F0502020204030203" pitchFamily="34" charset="0"/>
              </a:rPr>
              <a:t>oimenpidekohtaisia maksuja laboratorio- ja radiologisista tutkimuksista.</a:t>
            </a:r>
          </a:p>
          <a:p>
            <a:r>
              <a:rPr lang="fi-FI" sz="1500">
                <a:latin typeface="Lato" panose="020F0502020204030203" pitchFamily="34" charset="0"/>
              </a:rPr>
              <a:t>P</a:t>
            </a:r>
            <a:r>
              <a:rPr lang="fi-FI" sz="1500" b="0" i="0">
                <a:effectLst/>
                <a:latin typeface="Lato" panose="020F0502020204030203" pitchFamily="34" charset="0"/>
              </a:rPr>
              <a:t>alveluntuottaja saattaa lisäksi periä työterveyshuollon avustavan henkilöstön ja toimistotyön kuluista </a:t>
            </a:r>
            <a:r>
              <a:rPr lang="fi-FI" sz="1500" b="1" i="0">
                <a:effectLst/>
                <a:latin typeface="Lato" panose="020F0502020204030203" pitchFamily="34" charset="0"/>
              </a:rPr>
              <a:t>yleis- tai perusmaksuja</a:t>
            </a:r>
            <a:r>
              <a:rPr lang="fi-FI" sz="1500" b="0" i="0">
                <a:effectLst/>
                <a:latin typeface="Lato" panose="020F0502020204030203" pitchFamily="34" charset="0"/>
              </a:rPr>
              <a:t>. Niillä ei voi kattaa työterveyslääkäreiden ja -hoitajien tai työterveyshuollon asiantuntijoiden toiminnasta aiheutuvia kustannuksia. </a:t>
            </a:r>
          </a:p>
          <a:p>
            <a:r>
              <a:rPr lang="fi-FI" sz="1500" b="0" i="0">
                <a:effectLst/>
                <a:latin typeface="Lato" panose="020F0502020204030203" pitchFamily="34" charset="0"/>
              </a:rPr>
              <a:t>Kela ei korvaa pelkkiä yleismaksuja, jos tilikauden aikana ei ole ollut varsinaista työterveyshuollon toimintaa, josta on syntynyt kustannuksia.</a:t>
            </a:r>
          </a:p>
          <a:p>
            <a:r>
              <a:rPr lang="fi-FI" sz="1500" b="0" i="0">
                <a:effectLst/>
                <a:latin typeface="Lato" panose="020F0502020204030203" pitchFamily="34" charset="0"/>
              </a:rPr>
              <a:t>Laskutustavasta sopivat työnantaja/yrittäjä ja palveluntuottaja. Siitä riippumatta työterveyshuollon toiminta eritellään korvaushakemuksessa. Erittelyssä pitää pystyä kuvaaman toiminta aikaperusteisina, käyntikohtaisina tai tutkimuksiin perustuvina maksuina ja palkkioina.</a:t>
            </a:r>
          </a:p>
          <a:p>
            <a:r>
              <a:rPr lang="fi-FI" sz="1500" b="0" i="0">
                <a:effectLst/>
                <a:latin typeface="Lato" panose="020F0502020204030203" pitchFamily="34" charset="0"/>
              </a:rPr>
              <a:t>HUOM! Erikseen laskutetuista poliklinikka- ja toimistomaksuista, laitososuuksista, laskutuslisistä tai esimerkiksi erilaisista komissio- tai palvelumaksuista ei saa korvausta. Niitä ei siis pidä ilmoittaa hakemuksessa.</a:t>
            </a:r>
          </a:p>
          <a:p>
            <a:r>
              <a:rPr lang="fi-FI" sz="1500" b="0" i="0">
                <a:effectLst/>
                <a:latin typeface="Lato" panose="020F0502020204030203" pitchFamily="34" charset="0"/>
              </a:rPr>
              <a:t>ALV-velvollinen työnantaja voi vähentää arvonlisäverot verotuksessaan. </a:t>
            </a:r>
            <a:r>
              <a:rPr lang="fi-FI" sz="1500">
                <a:latin typeface="Lato" panose="020F0502020204030203" pitchFamily="34" charset="0"/>
              </a:rPr>
              <a:t>Kela ei korvaa ALV-osuutta</a:t>
            </a:r>
            <a:r>
              <a:rPr lang="fi-FI" sz="1500" b="0" i="0">
                <a:effectLst/>
                <a:latin typeface="Lato" panose="020F0502020204030203" pitchFamily="34" charset="0"/>
              </a:rPr>
              <a:t>, joten hakemuksessa tulee ilmoittaa hinnat ilman arvonlisäveroa.</a:t>
            </a:r>
          </a:p>
          <a:p>
            <a:pPr marL="0" indent="0">
              <a:buNone/>
            </a:pPr>
            <a:r>
              <a:rPr lang="fi-FI" sz="1500" b="0" i="0">
                <a:effectLst/>
                <a:latin typeface="Lato" panose="020F0502020204030203" pitchFamily="34" charset="0"/>
                <a:hlinkClick r:id="rId2"/>
              </a:rPr>
              <a:t>https://www.kela.fi/tyonantajat-tyoterveyshuolto-korvattavat-kustannukset</a:t>
            </a:r>
            <a:r>
              <a:rPr lang="fi-FI" sz="1500" b="0" i="0">
                <a:effectLst/>
                <a:latin typeface="Lato" panose="020F0502020204030203" pitchFamily="34" charset="0"/>
              </a:rPr>
              <a:t> </a:t>
            </a:r>
          </a:p>
          <a:p>
            <a:pPr marL="0" indent="0">
              <a:buNone/>
            </a:pPr>
            <a:endParaRPr lang="en-GB" sz="1500"/>
          </a:p>
        </p:txBody>
      </p:sp>
    </p:spTree>
    <p:extLst>
      <p:ext uri="{BB962C8B-B14F-4D97-AF65-F5344CB8AC3E}">
        <p14:creationId xmlns:p14="http://schemas.microsoft.com/office/powerpoint/2010/main" val="40405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D8B3760-CF38-CFEB-65C2-BE5500CE676E}"/>
              </a:ext>
            </a:extLst>
          </p:cNvPr>
          <p:cNvSpPr>
            <a:spLocks noGrp="1"/>
          </p:cNvSpPr>
          <p:nvPr>
            <p:ph type="title"/>
          </p:nvPr>
        </p:nvSpPr>
        <p:spPr>
          <a:xfrm>
            <a:off x="838200" y="365125"/>
            <a:ext cx="10515600" cy="1325563"/>
          </a:xfrm>
        </p:spPr>
        <p:txBody>
          <a:bodyPr>
            <a:normAutofit/>
          </a:bodyPr>
          <a:lstStyle/>
          <a:p>
            <a:r>
              <a:rPr lang="fi-FI" dirty="0"/>
              <a:t>Korvauksen hakeminen Kelalta</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0D5108D-4258-8F61-450B-E041A663EF6F}"/>
              </a:ext>
            </a:extLst>
          </p:cNvPr>
          <p:cNvSpPr>
            <a:spLocks noGrp="1"/>
          </p:cNvSpPr>
          <p:nvPr>
            <p:ph idx="1"/>
          </p:nvPr>
        </p:nvSpPr>
        <p:spPr>
          <a:xfrm>
            <a:off x="838200" y="1825625"/>
            <a:ext cx="10515600" cy="4351338"/>
          </a:xfrm>
        </p:spPr>
        <p:txBody>
          <a:bodyPr>
            <a:normAutofit/>
          </a:bodyPr>
          <a:lstStyle/>
          <a:p>
            <a:pPr marL="0" indent="0">
              <a:buNone/>
            </a:pPr>
            <a:r>
              <a:rPr lang="fi-FI" sz="2400" b="0" i="0">
                <a:effectLst/>
                <a:latin typeface="Lato" panose="020F0502020204030203" pitchFamily="34" charset="0"/>
              </a:rPr>
              <a:t>Työnantaja voi hakea korvausta työterveyshuollon kustannuksista</a:t>
            </a:r>
          </a:p>
          <a:p>
            <a:pPr>
              <a:buFont typeface="Arial" panose="020B0604020202020204" pitchFamily="34" charset="0"/>
              <a:buChar char="•"/>
            </a:pPr>
            <a:r>
              <a:rPr lang="fi-FI" sz="2400" b="0" i="0">
                <a:effectLst/>
                <a:latin typeface="Lato" panose="020F0502020204030203" pitchFamily="34" charset="0"/>
              </a:rPr>
              <a:t>työnantajien asiointipalvelussa verkkohakemuksella</a:t>
            </a:r>
          </a:p>
          <a:p>
            <a:pPr>
              <a:buFont typeface="Arial" panose="020B0604020202020204" pitchFamily="34" charset="0"/>
              <a:buChar char="•"/>
            </a:pPr>
            <a:r>
              <a:rPr lang="fi-FI" sz="2400" b="0" i="0">
                <a:effectLst/>
                <a:latin typeface="Lato" panose="020F0502020204030203" pitchFamily="34" charset="0"/>
              </a:rPr>
              <a:t>lomakkeella SV 98 TTH / SV 98a TTH.</a:t>
            </a:r>
          </a:p>
          <a:p>
            <a:pPr marL="0" indent="0">
              <a:buNone/>
            </a:pPr>
            <a:endParaRPr lang="fi-FI" sz="2400" b="0" i="0">
              <a:effectLst/>
              <a:latin typeface="Lato" panose="020F0502020204030203" pitchFamily="34" charset="0"/>
            </a:endParaRPr>
          </a:p>
          <a:p>
            <a:pPr marL="0" indent="0">
              <a:buNone/>
            </a:pPr>
            <a:r>
              <a:rPr lang="fi-FI" sz="2400" b="0" i="0">
                <a:effectLst/>
                <a:latin typeface="Lato" panose="020F0502020204030203" pitchFamily="34" charset="0"/>
              </a:rPr>
              <a:t>Työterveyshuollon korvaushakemus täytetään työnantajan ja työterveyshuollon palveluntuottajan yhteistyönä. Työnantaja saa suurimman osan hakemukseen tarvittavista tiedoista omalta työterveyshuollon palveluntuottajaltaan. Työnantajan tehtävä on tarkistaa nämä esitiedot, täydentää puuttuvat tiedot ja lähettää hakemus Kelaan.</a:t>
            </a:r>
          </a:p>
          <a:p>
            <a:pPr marL="0" indent="0">
              <a:buNone/>
            </a:pPr>
            <a:r>
              <a:rPr lang="en-GB" sz="2400">
                <a:hlinkClick r:id="rId2"/>
              </a:rPr>
              <a:t>https://www.kela.fi/web/asiointiohjeet/tyoterveyshuoltoon-liittyvat-kustannukset</a:t>
            </a:r>
            <a:r>
              <a:rPr lang="en-GB" sz="2400"/>
              <a:t> </a:t>
            </a:r>
          </a:p>
        </p:txBody>
      </p:sp>
    </p:spTree>
    <p:extLst>
      <p:ext uri="{BB962C8B-B14F-4D97-AF65-F5344CB8AC3E}">
        <p14:creationId xmlns:p14="http://schemas.microsoft.com/office/powerpoint/2010/main" val="131094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573C5D2-5D5C-F8DD-2333-DC4F1C8610C0}"/>
              </a:ext>
            </a:extLst>
          </p:cNvPr>
          <p:cNvSpPr>
            <a:spLocks noGrp="1"/>
          </p:cNvSpPr>
          <p:nvPr>
            <p:ph type="title"/>
          </p:nvPr>
        </p:nvSpPr>
        <p:spPr>
          <a:xfrm>
            <a:off x="838200" y="365125"/>
            <a:ext cx="10515600" cy="1325563"/>
          </a:xfrm>
        </p:spPr>
        <p:txBody>
          <a:bodyPr>
            <a:normAutofit/>
          </a:bodyPr>
          <a:lstStyle/>
          <a:p>
            <a:r>
              <a:rPr lang="fi-FI" dirty="0"/>
              <a:t>Kelalle liitettävät dokumentit</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B639C93-DEAF-EA1F-9E15-86B26F976C6F}"/>
              </a:ext>
            </a:extLst>
          </p:cNvPr>
          <p:cNvSpPr>
            <a:spLocks noGrp="1"/>
          </p:cNvSpPr>
          <p:nvPr>
            <p:ph idx="1"/>
          </p:nvPr>
        </p:nvSpPr>
        <p:spPr>
          <a:xfrm>
            <a:off x="838200" y="1825625"/>
            <a:ext cx="10515600" cy="4351338"/>
          </a:xfrm>
        </p:spPr>
        <p:txBody>
          <a:bodyPr>
            <a:normAutofit/>
          </a:bodyPr>
          <a:lstStyle/>
          <a:p>
            <a:pPr marL="0" indent="0">
              <a:buNone/>
            </a:pPr>
            <a:r>
              <a:rPr lang="fi-FI" b="0" i="0">
                <a:effectLst/>
                <a:latin typeface="Noto Sans" panose="020B0502040504020204" pitchFamily="34" charset="0"/>
              </a:rPr>
              <a:t>Työterveyshuollon asiakirjat: </a:t>
            </a:r>
          </a:p>
          <a:p>
            <a:r>
              <a:rPr lang="fi-FI">
                <a:latin typeface="Lato" panose="020F0502020204030203" pitchFamily="34" charset="0"/>
              </a:rPr>
              <a:t>K</a:t>
            </a:r>
            <a:r>
              <a:rPr lang="fi-FI" b="0" i="0">
                <a:effectLst/>
                <a:latin typeface="Lato" panose="020F0502020204030203" pitchFamily="34" charset="0"/>
              </a:rPr>
              <a:t>irjallisessa muodossa työterveyshuoltosopimus</a:t>
            </a:r>
          </a:p>
          <a:p>
            <a:pPr>
              <a:buFont typeface="Arial" panose="020B0604020202020204" pitchFamily="34" charset="0"/>
              <a:buChar char="•"/>
            </a:pPr>
            <a:r>
              <a:rPr lang="fi-FI">
                <a:latin typeface="Lato" panose="020F0502020204030203" pitchFamily="34" charset="0"/>
              </a:rPr>
              <a:t>T</a:t>
            </a:r>
            <a:r>
              <a:rPr lang="fi-FI" b="0" i="0">
                <a:effectLst/>
                <a:latin typeface="Lato" panose="020F0502020204030203" pitchFamily="34" charset="0"/>
              </a:rPr>
              <a:t>yöpaikkaselvitys ja toimintasuunnitelma</a:t>
            </a:r>
          </a:p>
          <a:p>
            <a:pPr>
              <a:buFont typeface="Arial" panose="020B0604020202020204" pitchFamily="34" charset="0"/>
              <a:buChar char="•"/>
            </a:pPr>
            <a:r>
              <a:rPr lang="fi-FI">
                <a:latin typeface="Lato" panose="020F0502020204030203" pitchFamily="34" charset="0"/>
              </a:rPr>
              <a:t>T</a:t>
            </a:r>
            <a:r>
              <a:rPr lang="fi-FI" b="0" i="0">
                <a:effectLst/>
                <a:latin typeface="Lato" panose="020F0502020204030203" pitchFamily="34" charset="0"/>
              </a:rPr>
              <a:t>yösuojelutoimikunnan tai -valtuutetun lausunto korvaushakemuksesta</a:t>
            </a:r>
          </a:p>
          <a:p>
            <a:pPr marL="0" indent="0">
              <a:buNone/>
            </a:pPr>
            <a:endParaRPr lang="fi-FI" b="0" i="0">
              <a:effectLst/>
              <a:latin typeface="Lato" panose="020F0502020204030203" pitchFamily="34" charset="0"/>
            </a:endParaRPr>
          </a:p>
          <a:p>
            <a:pPr marL="0" indent="0">
              <a:buNone/>
            </a:pPr>
            <a:r>
              <a:rPr lang="fi-FI" b="0" i="0">
                <a:effectLst/>
                <a:latin typeface="Lato" panose="020F0502020204030203" pitchFamily="34" charset="0"/>
              </a:rPr>
              <a:t>Kelan korvaushakemukseen ei liitetä näitä asiakirjoja, mutta Kela voi pyytää niitä korvauspäätöstä tehdessään.</a:t>
            </a:r>
          </a:p>
          <a:p>
            <a:pPr marL="0" indent="0">
              <a:buNone/>
            </a:pPr>
            <a:r>
              <a:rPr lang="en-GB" dirty="0"/>
              <a:t> </a:t>
            </a:r>
          </a:p>
        </p:txBody>
      </p:sp>
    </p:spTree>
    <p:extLst>
      <p:ext uri="{BB962C8B-B14F-4D97-AF65-F5344CB8AC3E}">
        <p14:creationId xmlns:p14="http://schemas.microsoft.com/office/powerpoint/2010/main" val="2608448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9E6221B-1E68-F587-0CA4-76855E24F058}"/>
              </a:ext>
            </a:extLst>
          </p:cNvPr>
          <p:cNvSpPr>
            <a:spLocks noGrp="1"/>
          </p:cNvSpPr>
          <p:nvPr>
            <p:ph type="title"/>
          </p:nvPr>
        </p:nvSpPr>
        <p:spPr>
          <a:xfrm>
            <a:off x="838200" y="365125"/>
            <a:ext cx="10515600" cy="1325563"/>
          </a:xfrm>
        </p:spPr>
        <p:txBody>
          <a:bodyPr>
            <a:normAutofit/>
          </a:bodyPr>
          <a:lstStyle/>
          <a:p>
            <a:r>
              <a:rPr lang="fi-FI" dirty="0"/>
              <a:t>Huomioitavaa milloin Kela ei maksa korvauksia</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B75B7FB-440D-CFF1-86D5-F528FE81E4D6}"/>
              </a:ext>
            </a:extLst>
          </p:cNvPr>
          <p:cNvSpPr>
            <a:spLocks noGrp="1"/>
          </p:cNvSpPr>
          <p:nvPr>
            <p:ph idx="1"/>
          </p:nvPr>
        </p:nvSpPr>
        <p:spPr>
          <a:xfrm>
            <a:off x="838200" y="1825625"/>
            <a:ext cx="10515600" cy="4351338"/>
          </a:xfrm>
        </p:spPr>
        <p:txBody>
          <a:bodyPr>
            <a:normAutofit/>
          </a:bodyPr>
          <a:lstStyle/>
          <a:p>
            <a:pPr marL="0" indent="0">
              <a:buNone/>
            </a:pPr>
            <a:r>
              <a:rPr lang="fi-FI" b="0" i="0">
                <a:effectLst/>
                <a:latin typeface="Lato" panose="020F0502020204030203" pitchFamily="34" charset="0"/>
              </a:rPr>
              <a:t>Seuraavissa tilanteissa on omat lakisääteiset korvausjärjestelmät ja siksi Kela ei maksa niistä korvausta:</a:t>
            </a:r>
          </a:p>
          <a:p>
            <a:pPr>
              <a:buFont typeface="Arial" panose="020B0604020202020204" pitchFamily="34" charset="0"/>
              <a:buChar char="•"/>
            </a:pPr>
            <a:r>
              <a:rPr lang="fi-FI" b="0" i="0" u="none" strike="noStrike">
                <a:effectLst/>
                <a:latin typeface="Lato" panose="020F0502020204030203" pitchFamily="34" charset="0"/>
                <a:hlinkClick r:id="rId2"/>
              </a:rPr>
              <a:t>hammashuolto (sairausvakuutuslaki, finlex.fi)</a:t>
            </a:r>
            <a:endParaRPr lang="fi-FI" b="0" i="0">
              <a:effectLst/>
              <a:latin typeface="Lato" panose="020F0502020204030203" pitchFamily="34" charset="0"/>
            </a:endParaRPr>
          </a:p>
          <a:p>
            <a:pPr>
              <a:buFont typeface="Arial" panose="020B0604020202020204" pitchFamily="34" charset="0"/>
              <a:buChar char="•"/>
            </a:pPr>
            <a:r>
              <a:rPr lang="fi-FI" b="0" i="0" u="none" strike="noStrike">
                <a:effectLst/>
                <a:latin typeface="Lato" panose="020F0502020204030203" pitchFamily="34" charset="0"/>
                <a:hlinkClick r:id="rId3"/>
              </a:rPr>
              <a:t>kuntoutus</a:t>
            </a:r>
            <a:r>
              <a:rPr lang="fi-FI" b="0" i="0">
                <a:effectLst/>
                <a:latin typeface="Lato" panose="020F0502020204030203" pitchFamily="34" charset="0"/>
              </a:rPr>
              <a:t> </a:t>
            </a:r>
          </a:p>
          <a:p>
            <a:pPr>
              <a:buFont typeface="Arial" panose="020B0604020202020204" pitchFamily="34" charset="0"/>
              <a:buChar char="•"/>
            </a:pPr>
            <a:r>
              <a:rPr lang="fi-FI" b="0" i="0" u="none" strike="noStrike">
                <a:effectLst/>
                <a:latin typeface="Lato" panose="020F0502020204030203" pitchFamily="34" charset="0"/>
                <a:hlinkClick r:id="rId4"/>
              </a:rPr>
              <a:t>työtapaturmat (tyosuojelu.fi)</a:t>
            </a:r>
            <a:endParaRPr lang="fi-FI" b="0" i="0">
              <a:effectLst/>
              <a:latin typeface="Lato" panose="020F0502020204030203" pitchFamily="34" charset="0"/>
            </a:endParaRPr>
          </a:p>
          <a:p>
            <a:pPr>
              <a:buFont typeface="Arial" panose="020B0604020202020204" pitchFamily="34" charset="0"/>
              <a:buChar char="•"/>
            </a:pPr>
            <a:r>
              <a:rPr lang="fi-FI" b="0" i="0" u="none" strike="noStrike">
                <a:effectLst/>
                <a:latin typeface="Lato" panose="020F0502020204030203" pitchFamily="34" charset="0"/>
                <a:hlinkClick r:id="rId5"/>
              </a:rPr>
              <a:t>ammattitaudit (tyosuojelu.fi)</a:t>
            </a:r>
            <a:endParaRPr lang="fi-FI" b="0" i="0">
              <a:effectLst/>
              <a:latin typeface="Lato" panose="020F0502020204030203" pitchFamily="34" charset="0"/>
            </a:endParaRPr>
          </a:p>
          <a:p>
            <a:pPr>
              <a:buFont typeface="Arial" panose="020B0604020202020204" pitchFamily="34" charset="0"/>
              <a:buChar char="•"/>
            </a:pPr>
            <a:r>
              <a:rPr lang="fi-FI" b="0" i="0" u="none" strike="noStrike">
                <a:effectLst/>
                <a:latin typeface="Lato" panose="020F0502020204030203" pitchFamily="34" charset="0"/>
                <a:hlinkClick r:id="rId6"/>
              </a:rPr>
              <a:t>liikennetapaturmat (vakuutuskorvaukset.fi)</a:t>
            </a:r>
            <a:r>
              <a:rPr lang="fi-FI" b="0" i="0">
                <a:effectLst/>
                <a:latin typeface="Lato" panose="020F0502020204030203" pitchFamily="34" charset="0"/>
              </a:rPr>
              <a:t>.</a:t>
            </a:r>
          </a:p>
          <a:p>
            <a:pPr marL="0" indent="0">
              <a:buNone/>
            </a:pPr>
            <a:endParaRPr lang="en-GB" dirty="0"/>
          </a:p>
        </p:txBody>
      </p:sp>
    </p:spTree>
    <p:extLst>
      <p:ext uri="{BB962C8B-B14F-4D97-AF65-F5344CB8AC3E}">
        <p14:creationId xmlns:p14="http://schemas.microsoft.com/office/powerpoint/2010/main" val="3229327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85B90CB-0D15-E660-20A8-87125DC3234F}"/>
              </a:ext>
            </a:extLst>
          </p:cNvPr>
          <p:cNvSpPr>
            <a:spLocks noGrp="1"/>
          </p:cNvSpPr>
          <p:nvPr>
            <p:ph type="title"/>
          </p:nvPr>
        </p:nvSpPr>
        <p:spPr>
          <a:xfrm>
            <a:off x="838200" y="365125"/>
            <a:ext cx="10515600" cy="1325563"/>
          </a:xfrm>
        </p:spPr>
        <p:txBody>
          <a:bodyPr>
            <a:normAutofit/>
          </a:bodyPr>
          <a:lstStyle/>
          <a:p>
            <a:r>
              <a:rPr lang="fi-FI" dirty="0"/>
              <a:t>Työterveyshuollon ja työhyvinvoinnin tuen kustannusten verovähennyskelpoisuudet</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0B5226A-4FC2-F51B-19C3-BC7E83512375}"/>
              </a:ext>
            </a:extLst>
          </p:cNvPr>
          <p:cNvSpPr>
            <a:spLocks noGrp="1"/>
          </p:cNvSpPr>
          <p:nvPr>
            <p:ph idx="1"/>
          </p:nvPr>
        </p:nvSpPr>
        <p:spPr>
          <a:xfrm>
            <a:off x="838200" y="1825625"/>
            <a:ext cx="10515600" cy="5032374"/>
          </a:xfrm>
        </p:spPr>
        <p:txBody>
          <a:bodyPr>
            <a:normAutofit/>
          </a:bodyPr>
          <a:lstStyle/>
          <a:p>
            <a:pPr marL="0" indent="0">
              <a:buNone/>
            </a:pPr>
            <a:r>
              <a:rPr lang="fi-FI" sz="1400" dirty="0"/>
              <a:t>verovähennyskelpoisuus ohje https://www.vero.fi/syventavat-vero-ohjeet/ohje-hakusivu/48117/yrittajan-tyoterveyshuollon-kustannukset-verotuksessa/ </a:t>
            </a:r>
          </a:p>
          <a:p>
            <a:pPr marL="0" indent="0">
              <a:buNone/>
            </a:pPr>
            <a:r>
              <a:rPr lang="fi-FI" sz="1400" b="0" i="0" dirty="0">
                <a:effectLst/>
                <a:latin typeface="Lato" panose="020F0502020204030203" pitchFamily="34" charset="0"/>
              </a:rPr>
              <a:t>Edellytyksenä vähennyksen myöntämiselle on, että yrittäjä on laatinut työterveyshuollon toimintasuunnitelman ja hänellä on sopimus työterveyshuollon palveluntarjoajan kanssa. Ja Kela korvaa työterveyshuollon kustannuksia vain, jos työpaikalla on tehty työterveyshuollon perusselvitys eli työpaikkaselvitys. Työpaikkaselvityksiä tekevät työterveyshuollon ammattihenkilöt ja asiantuntijat.</a:t>
            </a:r>
          </a:p>
          <a:p>
            <a:pPr marL="0" indent="0">
              <a:buNone/>
            </a:pPr>
            <a:r>
              <a:rPr lang="fi-FI" sz="1400" b="0" i="0" dirty="0">
                <a:effectLst/>
                <a:latin typeface="Lato" panose="020F0502020204030203" pitchFamily="34" charset="0"/>
              </a:rPr>
              <a:t>Verotuksessa vähennyskelpoisia yrittäjän oman työterveyshuollon kuluja ovat sellaiset kulut, jotka kuuluvat Kelan korvaamaan työterveyshuoltoon.</a:t>
            </a:r>
          </a:p>
          <a:p>
            <a:pPr marL="0" indent="0">
              <a:buNone/>
            </a:pPr>
            <a:r>
              <a:rPr lang="fi-FI" sz="1400" b="0" i="0" dirty="0">
                <a:effectLst/>
                <a:latin typeface="Lato" panose="020F0502020204030203" pitchFamily="34" charset="0"/>
              </a:rPr>
              <a:t>Hammashoidon kustannukset eivät kuulu Kelan korvaamaan työterveyshuoltoon.</a:t>
            </a:r>
          </a:p>
          <a:p>
            <a:pPr marL="0" indent="0">
              <a:buNone/>
            </a:pPr>
            <a:r>
              <a:rPr lang="fi-FI" sz="1400" b="0" i="0" dirty="0">
                <a:effectLst/>
                <a:latin typeface="Lato" panose="020F0502020204030203" pitchFamily="34" charset="0"/>
              </a:rPr>
              <a:t>Yksityinen elinkeinonharjoittaja voi tietysti hankkia palvelun myös terveyskeskukselta.</a:t>
            </a:r>
          </a:p>
          <a:p>
            <a:pPr marL="0" indent="0">
              <a:buNone/>
            </a:pPr>
            <a:r>
              <a:rPr lang="fi-FI" sz="1400" b="0" i="0" dirty="0">
                <a:effectLst/>
                <a:latin typeface="Lato" panose="020F0502020204030203" pitchFamily="34" charset="0"/>
              </a:rPr>
              <a:t>”Yrittäjän oman työterveyshuollon kustannusten vähennyskelpoisuus edellyttää, että kulut ovat kohtuullisia yrittäjän työpanokseen nähden. Lisäksi vähentämisen edellytyksenä on, että yrittäjä tosiasiassa työskentelee yrityksessä ja vastaavat palvelut ovat tarjolla myös yrityksen työntekijöille. Yrittäjän oman työterveyshuollon kustannusten vähentäminen ei kuitenkaan edellytä, että yrityksessä työskentelee omistajan lisäksi muita työntekijöitä.” </a:t>
            </a:r>
            <a:r>
              <a:rPr lang="fi-FI" sz="1400" b="0" i="0" dirty="0">
                <a:effectLst/>
                <a:latin typeface="Lato" panose="020F0502020204030203" pitchFamily="34" charset="0"/>
                <a:hlinkClick r:id="rId2"/>
              </a:rPr>
              <a:t>https://aj-laskenta.fi/blogi/voiko-yrittaja-vahentaa-tyoterveyshuollon-kulut-verotuksessa</a:t>
            </a:r>
            <a:r>
              <a:rPr lang="fi-FI" sz="1400" b="0" i="0" dirty="0">
                <a:effectLst/>
                <a:latin typeface="Lato" panose="020F0502020204030203" pitchFamily="34" charset="0"/>
              </a:rPr>
              <a:t> </a:t>
            </a:r>
          </a:p>
          <a:p>
            <a:pPr marL="0" indent="0">
              <a:buNone/>
            </a:pPr>
            <a:r>
              <a:rPr lang="fi-FI" sz="1400" b="0" i="0" dirty="0">
                <a:effectLst/>
                <a:latin typeface="Arial" panose="020B0604020202020204" pitchFamily="34" charset="0"/>
              </a:rPr>
              <a:t>Yrittäjän itselleen järjestämästä työterveyshuollosta aiheutuneet kustannukset voidaan vähentää elinkeinotoiminnan kuluna elinkeinotulon verottamisesta annetun lain (360/1968) 7 §:n perusteella tai maataloustoiminnan menona maatilatalouden tuloverolain (543/1967) 4 §:n perusteella.</a:t>
            </a:r>
            <a:endParaRPr lang="fi-FI" sz="1400" b="0" i="0" dirty="0">
              <a:effectLst/>
              <a:latin typeface="Lato" panose="020F0502020204030203" pitchFamily="34" charset="0"/>
            </a:endParaRPr>
          </a:p>
          <a:p>
            <a:pPr marL="0" indent="0">
              <a:buNone/>
            </a:pPr>
            <a:endParaRPr lang="fi-FI" sz="1400" b="0" i="0" dirty="0">
              <a:effectLst/>
              <a:latin typeface="Lato" panose="020F0502020204030203" pitchFamily="34" charset="0"/>
            </a:endParaRPr>
          </a:p>
          <a:p>
            <a:pPr marL="0" indent="0">
              <a:buNone/>
            </a:pPr>
            <a:endParaRPr lang="en-GB" sz="1400" dirty="0"/>
          </a:p>
        </p:txBody>
      </p:sp>
    </p:spTree>
    <p:extLst>
      <p:ext uri="{BB962C8B-B14F-4D97-AF65-F5344CB8AC3E}">
        <p14:creationId xmlns:p14="http://schemas.microsoft.com/office/powerpoint/2010/main" val="1652349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A28A905-F825-AB8B-704D-F9F3008471AC}"/>
              </a:ext>
            </a:extLst>
          </p:cNvPr>
          <p:cNvSpPr>
            <a:spLocks noGrp="1"/>
          </p:cNvSpPr>
          <p:nvPr>
            <p:ph idx="1"/>
          </p:nvPr>
        </p:nvSpPr>
        <p:spPr>
          <a:xfrm>
            <a:off x="838200" y="1825625"/>
            <a:ext cx="10515600" cy="4351338"/>
          </a:xfrm>
        </p:spPr>
        <p:txBody>
          <a:bodyPr>
            <a:normAutofit/>
          </a:bodyPr>
          <a:lstStyle/>
          <a:p>
            <a:pPr marL="0" indent="0">
              <a:buNone/>
            </a:pPr>
            <a:r>
              <a:rPr lang="fi-FI" sz="2200" b="1" i="0">
                <a:effectLst/>
                <a:latin typeface="Lato" panose="020F0502020204030203" pitchFamily="34" charset="0"/>
              </a:rPr>
              <a:t>Yksityinen elinkeinonharjoittaja </a:t>
            </a:r>
            <a:r>
              <a:rPr lang="fi-FI" sz="2200" b="0" i="0">
                <a:effectLst/>
                <a:latin typeface="Lato" panose="020F0502020204030203" pitchFamily="34" charset="0"/>
              </a:rPr>
              <a:t>ei voi maksaa palkkaa itselleen. Tällöin hän ei voi saada itseltään tuloverolaissa (69 §) tarkoitettuja verovapaita henkilökuntaetuja </a:t>
            </a:r>
            <a:r>
              <a:rPr lang="fi-FI" sz="2200" b="1" i="0">
                <a:effectLst/>
                <a:latin typeface="Lato" panose="020F0502020204030203" pitchFamily="34" charset="0"/>
              </a:rPr>
              <a:t>ei</a:t>
            </a:r>
            <a:r>
              <a:rPr lang="fi-FI" sz="2200" b="0" i="0">
                <a:effectLst/>
                <a:latin typeface="Lato" panose="020F0502020204030203" pitchFamily="34" charset="0"/>
              </a:rPr>
              <a:t>kä siten </a:t>
            </a:r>
            <a:r>
              <a:rPr lang="fi-FI" sz="2200" b="1" i="0">
                <a:effectLst/>
                <a:latin typeface="Lato" panose="020F0502020204030203" pitchFamily="34" charset="0"/>
              </a:rPr>
              <a:t>voi järjestää itselleen työterveyshuoltoa sairauskuluvakuutuksella eikä vähentää vakuutusmaksuja elinkeinotoiminnan verotuksessa.</a:t>
            </a:r>
          </a:p>
          <a:p>
            <a:pPr marL="0" indent="0">
              <a:buNone/>
            </a:pPr>
            <a:r>
              <a:rPr lang="fi-FI" sz="2200" b="1">
                <a:latin typeface="Lato" panose="020F0502020204030203" pitchFamily="34" charset="0"/>
              </a:rPr>
              <a:t>Liikkeen- tai ammatinharjoittaja </a:t>
            </a:r>
            <a:r>
              <a:rPr lang="fi-FI" sz="2200">
                <a:latin typeface="Lato" panose="020F0502020204030203" pitchFamily="34" charset="0"/>
              </a:rPr>
              <a:t>(toiminimi) voi verovapaasti järjestää itselleen työterveyshuollon, jonka kustannukset hän </a:t>
            </a:r>
            <a:r>
              <a:rPr lang="fi-FI" sz="2200" b="1">
                <a:latin typeface="Lato" panose="020F0502020204030203" pitchFamily="34" charset="0"/>
              </a:rPr>
              <a:t>voi vähentää elinkeinotoiminnan verotuksessa.</a:t>
            </a:r>
            <a:endParaRPr lang="fi-FI" sz="2200" b="1" i="0">
              <a:effectLst/>
              <a:latin typeface="Lato" panose="020F0502020204030203" pitchFamily="34" charset="0"/>
            </a:endParaRPr>
          </a:p>
          <a:p>
            <a:pPr marL="0" indent="0">
              <a:buNone/>
            </a:pPr>
            <a:r>
              <a:rPr lang="fi-FI" sz="2200" b="0" i="0">
                <a:effectLst/>
                <a:latin typeface="Lato" panose="020F0502020204030203" pitchFamily="34" charset="0"/>
              </a:rPr>
              <a:t>Jos liikkeen- tai ammatinharjoittajalla on työntekijöitä, hän voi olla mukana työntekijöitä varten järjestetyissä virkistys- ja harrastustoimintatilaisuuksissa. Tällöin aiheutuneet kustannukset ovat vähennyskelpoisia myös hänen itsensä osalta. Sen sijaan liikkeen- tai ammatinharjoittajan omaan käyttöön hankkimia liikunta- ja kulttuuriseteleitä ei voida verotuksessa vähentää.</a:t>
            </a:r>
            <a:endParaRPr lang="en-GB" sz="2200"/>
          </a:p>
          <a:p>
            <a:pPr marL="0" indent="0">
              <a:buNone/>
            </a:pPr>
            <a:endParaRPr lang="en-GB" sz="2200"/>
          </a:p>
        </p:txBody>
      </p:sp>
    </p:spTree>
    <p:extLst>
      <p:ext uri="{BB962C8B-B14F-4D97-AF65-F5344CB8AC3E}">
        <p14:creationId xmlns:p14="http://schemas.microsoft.com/office/powerpoint/2010/main" val="2287935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708EE036F9D844FA2D9679DA478E31F" ma:contentTypeVersion="17" ma:contentTypeDescription="Create a new document." ma:contentTypeScope="" ma:versionID="af206b13f6c0a65ae721621b4238f676">
  <xsd:schema xmlns:xsd="http://www.w3.org/2001/XMLSchema" xmlns:xs="http://www.w3.org/2001/XMLSchema" xmlns:p="http://schemas.microsoft.com/office/2006/metadata/properties" xmlns:ns2="64adf687-60ff-408a-aa5f-2217d5265451" xmlns:ns3="d3a6c70d-a54c-4fc6-9391-bf329c73a933" targetNamespace="http://schemas.microsoft.com/office/2006/metadata/properties" ma:root="true" ma:fieldsID="d5d358879a364a98a1bcdc499b51e0ae" ns2:_="" ns3:_="">
    <xsd:import namespace="64adf687-60ff-408a-aa5f-2217d5265451"/>
    <xsd:import namespace="d3a6c70d-a54c-4fc6-9391-bf329c73a93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adf687-60ff-408a-aa5f-2217d52654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e8f1103-1473-4e92-b09f-529690c983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a6c70d-a54c-4fc6-9391-bf329c73a933"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c9074c18-a146-4f21-bde9-36c2294bc4ad}" ma:internalName="TaxCatchAll" ma:showField="CatchAllData" ma:web="d3a6c70d-a54c-4fc6-9391-bf329c73a93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3a6c70d-a54c-4fc6-9391-bf329c73a933" xsi:nil="true"/>
    <lcf76f155ced4ddcb4097134ff3c332f xmlns="64adf687-60ff-408a-aa5f-2217d526545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D7BD3E-F8D5-4B85-905A-5901350D7985}">
  <ds:schemaRefs>
    <ds:schemaRef ds:uri="http://schemas.microsoft.com/sharepoint/v3/contenttype/forms"/>
  </ds:schemaRefs>
</ds:datastoreItem>
</file>

<file path=customXml/itemProps2.xml><?xml version="1.0" encoding="utf-8"?>
<ds:datastoreItem xmlns:ds="http://schemas.openxmlformats.org/officeDocument/2006/customXml" ds:itemID="{70F4F92A-DD97-43A0-B9E4-E9CDF9F897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adf687-60ff-408a-aa5f-2217d5265451"/>
    <ds:schemaRef ds:uri="d3a6c70d-a54c-4fc6-9391-bf329c73a9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36F194-9A86-4D47-B40F-F40CEF48676C}">
  <ds:schemaRef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64adf687-60ff-408a-aa5f-2217d5265451"/>
    <ds:schemaRef ds:uri="d3a6c70d-a54c-4fc6-9391-bf329c73a933"/>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71</TotalTime>
  <Words>926</Words>
  <Application>Microsoft Office PowerPoint</Application>
  <PresentationFormat>Widescreen</PresentationFormat>
  <Paragraphs>83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Lato</vt:lpstr>
      <vt:lpstr>Noto Sans</vt:lpstr>
      <vt:lpstr>Office Theme</vt:lpstr>
      <vt:lpstr>Kustannusten korvaus ja verovähennyskelpoisuus </vt:lpstr>
      <vt:lpstr>Kela korvaus työnantajalle/yrittäjälle</vt:lpstr>
      <vt:lpstr>Työnantaja voi saada Kelasta korvausta työterveyshuollon kustannuksista, kun muun muassa seuraavat edellytykset täyttyvät: </vt:lpstr>
      <vt:lpstr>Työterveyshuollon palveluntuottaja perii työnantaja/yrittäjä-asiakkaaltaan </vt:lpstr>
      <vt:lpstr>Korvauksen hakeminen Kelalta</vt:lpstr>
      <vt:lpstr>Kelalle liitettävät dokumentit</vt:lpstr>
      <vt:lpstr>Huomioitavaa milloin Kela ei maksa korvauksia</vt:lpstr>
      <vt:lpstr>Työterveyshuollon ja työhyvinvoinnin tuen kustannusten verovähennyskelpoisuudet</vt:lpstr>
      <vt:lpstr>PowerPoint Presentation</vt:lpstr>
      <vt:lpstr>Vapaaehtoinen työterveyshuollon hammashoito on  verovähennyskelpoinen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Kustannusten korvaus ja verovähennyskelpoisuus</dc:title>
  <dc:creator>Kärki Anne</dc:creator>
  <cp:lastModifiedBy>Kärki Anne</cp:lastModifiedBy>
  <cp:revision>2</cp:revision>
  <dcterms:created xsi:type="dcterms:W3CDTF">2023-06-26T10:35:29Z</dcterms:created>
  <dcterms:modified xsi:type="dcterms:W3CDTF">2023-08-31T10:02:16Z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0x0101004708EE036F9D844FA2D9679DA478E31F</vt:lpwstr>
  </property>
  <property fmtid="{D5CDD505-2E9C-101B-9397-08002B2CF9AE}" pid="3" name="MediaServiceImageTags">
    <vt:lpwstr/>
  </property>
</Properties>
</file>