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61" r:id="rId5"/>
    <p:sldId id="267" r:id="rId6"/>
    <p:sldId id="275" r:id="rId7"/>
    <p:sldId id="264" r:id="rId8"/>
    <p:sldId id="265" r:id="rId9"/>
    <p:sldId id="271" r:id="rId10"/>
    <p:sldId id="268" r:id="rId11"/>
    <p:sldId id="272" r:id="rId12"/>
    <p:sldId id="269" r:id="rId13"/>
    <p:sldId id="273" r:id="rId14"/>
    <p:sldId id="274" r:id="rId15"/>
    <p:sldId id="263" r:id="rId16"/>
    <p:sldId id="277" r:id="rId17"/>
    <p:sldId id="278" r:id="rId18"/>
    <p:sldId id="279" r:id="rId19"/>
    <p:sldId id="276" r:id="rId20"/>
    <p:sldId id="262" r:id="rId21"/>
    <p:sldId id="266" r:id="rId22"/>
  </p:sldIdLst>
  <p:sldSz cx="12192000" cy="6858000"/>
  <p:notesSz cx="6858000" cy="9144000"/>
  <p:defaultTextStyle>
    <a:defPPr rtl="0"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88A7044-2430-495F-B94E-BE6FCF5E7014}" type="datetime1">
              <a:rPr lang="fi-FI" smtClean="0"/>
              <a:t>29.4.2024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28E3B9-20FD-4A66-B01D-2BA689DD37B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873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7C46EC9-D672-44B4-B189-122279525917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275CD8D-B1D9-4658-A4F0-38CA8D83ED5D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275CD8D-B1D9-4658-A4F0-38CA8D83ED5D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192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275CD8D-B1D9-4658-A4F0-38CA8D83ED5D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087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Kuva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Ryhmä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Suorakulmio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Puolivapaa piirto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Puolivapaa piirto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Suorakulmio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Puolivapaa piirto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Puolivapaa piirto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Puolivapaa piirto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Puolivapaa piirto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Puolivapaa piirto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Puolivapaa piirto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Puolivapaa piirto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Puolivapaa piirto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Puolivapaa piirto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Puolivapaa piirto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Puolivapaa piirto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Puolivapaa piirto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Puolivapaa piirto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Puolivapaa piirto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Puolivapaa piirto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Puolivapaa piirto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Puolivapaa piirto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Puolivapaa piirto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Puolivapaa piirto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Puolivapaa piirto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Puolivapaa piirto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Puolivapaa piirto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Puolivapaa piirto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Puolivapaa piirto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Suorakulmio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Puolivapaa piirto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Puolivapaa piirto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Puolivapaa piirto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Puolivapaa piirto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Puolivapaa piirto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Puolivapaa piirto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Puolivapaa piirto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Puolivapaa piirto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Puolivapaa piirto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Puolivapaa piirto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Puolivapaa piirto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Suorakulmio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Puolivapaa piirto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Puolivapaa piirto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Puolivapaa piirto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Puolivapaa piirto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Puolivapaa piirto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Puolivapaa piirto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Puolivapaa piirto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Puolivapaa piirto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Puolivapaa piirto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Puolivapaa piirto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Puolivapaa piirto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Puolivapaa piirto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Puolivapaa piirto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i-FI" noProof="0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F8326255-1544-4C69-AFEB-D9332826BEE3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Kuvan paikkamerkki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5E8F47-8707-4543-9718-2F16CA4746B5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5C6865-A463-4F9F-B994-2210D9E42948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B1EEE-1AAE-4246-8FFF-9631076A37AA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60" name="Tekstiruutu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fi-FI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61" name="Tekstiruutu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fi-FI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C85949-62CD-4557-A2FF-0B86CD1324C4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tsikko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8" name="Tekstin paikkamerkki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9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11" name="Tekstin paikkamerkki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12" name="Tekstin paikkamerkki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1CE4CA-486F-46C7-8665-49570855522F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tsikko 1"/>
          <p:cNvSpPr>
            <a:spLocks noGrp="1"/>
          </p:cNvSpPr>
          <p:nvPr>
            <p:ph type="title" hasCustomPrompt="1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20" name="Kuvan paikkamerkki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fi-FI" noProof="0"/>
              <a:t>Lisää kuva napsauttamalla kuvaketta</a:t>
            </a:r>
          </a:p>
        </p:txBody>
      </p:sp>
      <p:sp>
        <p:nvSpPr>
          <p:cNvPr id="21" name="Tekstin paikkamerkki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22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23" name="Kuvan paikkamerkki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fi-FI" noProof="0"/>
              <a:t>Lisää kuva napsauttamalla kuvaketta</a:t>
            </a:r>
          </a:p>
        </p:txBody>
      </p:sp>
      <p:sp>
        <p:nvSpPr>
          <p:cNvPr id="24" name="Tekstin paikkamerkki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25" name="Tekstin paikkamerkki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26" name="Kuvan paikkamerkki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fi-FI" noProof="0"/>
              <a:t>Lisää kuva napsauttamalla kuvaketta</a:t>
            </a:r>
          </a:p>
        </p:txBody>
      </p:sp>
      <p:sp>
        <p:nvSpPr>
          <p:cNvPr id="27" name="Tekstin paikkamerkki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85D4DA-D5EA-464E-A34A-ECDE31D6A600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untainen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A5A1D4-9437-4BC4-8B2B-A4A6FA762348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untainen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B1AAAD-F6A3-4CAB-97CE-F3D4123C4282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AD286F-9FDB-462F-A889-49F495332506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809E94-245F-4112-A633-D852FAC1454D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CF6E49-0B4C-4306-8EC6-BDF18C275313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2655BC-28C9-4F7D-B005-FA44002385D9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865338-6DEA-4DA8-9C0E-D90EABF9E5E4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3A7D7E-4960-4CCD-9DA3-5B89056F8B59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fi-FI" noProof="0"/>
              <a:t>Muokkaa tekstin perustyylejä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E79EAA-AB61-47EB-A71E-4EA5C307F370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Kuvan paikkamerkki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4782F5-E7F2-4CC7-8855-8531264BB3D7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i-FI" noProof="0" smtClean="0"/>
              <a:t>‹#›</a:t>
            </a:fld>
            <a:endParaRPr lang="fi-F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Ryhmä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Ryhmä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Suorakulmio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Puolivapaa piirto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Puolivapaa piirto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Puolivapaa piirto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Puolivapaa piirto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Puolivapaa piirto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Puolivapaa piirto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Puolivapaa piirto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Puolivapaa piirto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Puolivapaa piirto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Puolivapaa piirto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Viiva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Puolivapaa piirto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Puolivapaa piirto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Puolivapaa piirto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Puolivapaa piirto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Suorakulmio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Puolivapaa piirto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Puolivapaa piirto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Puolivapaa piirto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Puolivapaa piirto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Puolivapaa piirto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Puolivapaa piirto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Puolivapaa piirto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Puolivapaa piirto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Puolivapaa piirto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Puolivapaa piirto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Ryhmä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Puolivapaa piirto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Puolivapaa piirto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Puolivapaa piirto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Puolivapaa piirto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Puolivapaa piirto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Puolivapaa piirto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Puolivapaa piirto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Puolivapaa piirto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Puolivapaa piirto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Suorakulmio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fi-FI" noProof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F889889-7684-4188-AD73-1D6CF638F769}" type="datetime1">
              <a:rPr lang="fi-FI" noProof="0" smtClean="0"/>
              <a:t>29.4.2024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EFHbruKEmw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s.google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I0MuacZQYs" TargetMode="External"/><Relationship Id="rId3" Type="http://schemas.openxmlformats.org/officeDocument/2006/relationships/hyperlink" Target="https://www.youtube.com/watch?v=Z9KmZ2LqG5E" TargetMode="External"/><Relationship Id="rId7" Type="http://schemas.openxmlformats.org/officeDocument/2006/relationships/hyperlink" Target="https://www.youtube.com/watch?v=OmwMY8rB6s0" TargetMode="External"/><Relationship Id="rId2" Type="http://schemas.openxmlformats.org/officeDocument/2006/relationships/hyperlink" Target="https://www.lily.fi/blogit/teinielamaa/top-5-vaatekauppa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xekpDNSeAg" TargetMode="External"/><Relationship Id="rId5" Type="http://schemas.openxmlformats.org/officeDocument/2006/relationships/hyperlink" Target="https://www.youtube.com/watch?v=qhmswGuVQPw" TargetMode="External"/><Relationship Id="rId4" Type="http://schemas.openxmlformats.org/officeDocument/2006/relationships/hyperlink" Target="https://www.europarl.europa.eu/news/fi/press-room/20191129IPR67710/eu-kansalaiset-ilmastonmuutos-euroopan-parlamentin-ykkosprioriteett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Ryhmä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Suorakulmio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/>
            </a:p>
          </p:txBody>
        </p:sp>
        <p:pic>
          <p:nvPicPr>
            <p:cNvPr id="79" name="Kuva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Kuva 4" descr="Lähikuva piirilevystä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</a:blip>
          <a:srcRect t="6504" b="9202"/>
          <a:stretch/>
        </p:blipFill>
        <p:spPr>
          <a:xfrm>
            <a:off x="0" y="0"/>
            <a:ext cx="12188389" cy="6857990"/>
          </a:xfrm>
          <a:prstGeom prst="rect">
            <a:avLst/>
          </a:prstGeom>
        </p:spPr>
      </p:pic>
      <p:grpSp>
        <p:nvGrpSpPr>
          <p:cNvPr id="81" name="Ryhmä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Vastakkaisista kulmista pyöristetty suorakulmio 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/>
            </a:p>
          </p:txBody>
        </p:sp>
        <p:grpSp>
          <p:nvGrpSpPr>
            <p:cNvPr id="83" name="Ryhmä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Puolivapaa piirto 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5" name="Puolivapaa piirto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6" name="Puolivapaa piirto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7" name="Puolivapaa piirto 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8" name="Puolivapaa piirto 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9" name="Puolivapaa piirto 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0" name="Puolivapaa piirto 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1" name="Puolivapaa piirto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2" name="Puolivapaa piirto 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3" name="Suorakulmio 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4" name="Puolivapaa piirto 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5" name="Puolivapaa piirto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6" name="Puolivapaa piirto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7" name="Puolivapaa piirto 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8" name="Puolivapaa piirto 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9" name="Puolivapaa piirto 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0" name="Puolivapaa piirto 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1" name="Puolivapaa piirto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2" name="Puolivapaa piirto 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3" name="Suorakulmio 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2" y="2743725"/>
            <a:ext cx="6858000" cy="1367896"/>
          </a:xfrm>
        </p:spPr>
        <p:txBody>
          <a:bodyPr rtlCol="0">
            <a:noAutofit/>
          </a:bodyPr>
          <a:lstStyle/>
          <a:p>
            <a:pPr algn="ctr"/>
            <a:r>
              <a:rPr lang="fi-FI" dirty="0"/>
              <a:t>4LK </a:t>
            </a:r>
            <a:br>
              <a:rPr lang="fi-FI" dirty="0"/>
            </a:br>
            <a:r>
              <a:rPr lang="fi-FI" dirty="0"/>
              <a:t>mediaporras</a:t>
            </a:r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log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2766" y="259890"/>
            <a:ext cx="7531018" cy="5811726"/>
          </a:xfrm>
        </p:spPr>
      </p:pic>
    </p:spTree>
    <p:extLst>
      <p:ext uri="{BB962C8B-B14F-4D97-AF65-F5344CB8AC3E}">
        <p14:creationId xmlns:p14="http://schemas.microsoft.com/office/powerpoint/2010/main" val="14566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eami_pel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5520" y="98003"/>
            <a:ext cx="7921626" cy="6162186"/>
          </a:xfrm>
        </p:spPr>
      </p:pic>
    </p:spTree>
    <p:extLst>
      <p:ext uri="{BB962C8B-B14F-4D97-AF65-F5344CB8AC3E}">
        <p14:creationId xmlns:p14="http://schemas.microsoft.com/office/powerpoint/2010/main" val="164013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_urheil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3613" y="2528149"/>
            <a:ext cx="1397441" cy="139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8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inos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5765" y="368678"/>
            <a:ext cx="8066059" cy="5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3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86002" y="370927"/>
            <a:ext cx="9905998" cy="1478570"/>
          </a:xfrm>
        </p:spPr>
        <p:txBody>
          <a:bodyPr/>
          <a:lstStyle/>
          <a:p>
            <a:r>
              <a:rPr lang="fi-FI" dirty="0"/>
              <a:t>VIDEO - Todellisuus vs. </a:t>
            </a:r>
            <a:r>
              <a:rPr lang="fi-FI" dirty="0" err="1"/>
              <a:t>some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Video: </a:t>
            </a:r>
            <a:r>
              <a:rPr lang="fi-FI" dirty="0">
                <a:hlinkClick r:id="rId2"/>
              </a:rPr>
              <a:t>https://www.youtube.com/watch?v=0EFHbruKEmw</a:t>
            </a:r>
            <a:endParaRPr lang="fi-FI" dirty="0"/>
          </a:p>
          <a:p>
            <a:endParaRPr lang="fi-FI" dirty="0"/>
          </a:p>
        </p:txBody>
      </p:sp>
      <p:sp>
        <p:nvSpPr>
          <p:cNvPr id="4" name="Tekstiruutu 3"/>
          <p:cNvSpPr txBox="1"/>
          <p:nvPr/>
        </p:nvSpPr>
        <p:spPr>
          <a:xfrm>
            <a:off x="1242646" y="3651012"/>
            <a:ext cx="8886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- mitä ajatuksia video herätti? </a:t>
            </a:r>
          </a:p>
          <a:p>
            <a:r>
              <a:rPr lang="fi-FI" sz="2400" dirty="0"/>
              <a:t>- onko joskus iskenyt kateus toisten </a:t>
            </a:r>
            <a:r>
              <a:rPr lang="fi-FI" sz="2400" dirty="0" err="1"/>
              <a:t>sometekemisistä</a:t>
            </a:r>
            <a:r>
              <a:rPr lang="fi-FI" sz="2400" dirty="0"/>
              <a:t>?</a:t>
            </a:r>
          </a:p>
          <a:p>
            <a:r>
              <a:rPr lang="fi-FI" sz="2400" dirty="0"/>
              <a:t>- käytätkö itse filttereitä kuvissa?</a:t>
            </a:r>
          </a:p>
        </p:txBody>
      </p:sp>
    </p:spTree>
    <p:extLst>
      <p:ext uri="{BB962C8B-B14F-4D97-AF65-F5344CB8AC3E}">
        <p14:creationId xmlns:p14="http://schemas.microsoft.com/office/powerpoint/2010/main" val="31730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482533" y="472214"/>
            <a:ext cx="9905998" cy="1478570"/>
          </a:xfrm>
        </p:spPr>
        <p:txBody>
          <a:bodyPr/>
          <a:lstStyle/>
          <a:p>
            <a:r>
              <a:rPr lang="fi-FI" dirty="0"/>
              <a:t>Miten tunnistaa valeprofiili?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fi-FI" dirty="0"/>
              <a:t>Ei profiilikuvaa tai profiilikuvana maisema/piirroshahmo/julkkis tai muu </a:t>
            </a:r>
          </a:p>
          <a:p>
            <a:pPr>
              <a:buFontTx/>
              <a:buChar char="-"/>
            </a:pPr>
            <a:r>
              <a:rPr lang="fi-FI" dirty="0"/>
              <a:t>Ei paljon kavereita/verkostoja tai kaverit epämääräisiä tilejä</a:t>
            </a:r>
          </a:p>
          <a:p>
            <a:pPr>
              <a:buFontTx/>
              <a:buChar char="-"/>
            </a:pPr>
            <a:r>
              <a:rPr lang="fi-FI" dirty="0"/>
              <a:t>Profiili on luotu äskettäin</a:t>
            </a:r>
          </a:p>
          <a:p>
            <a:pPr>
              <a:buFontTx/>
              <a:buChar char="-"/>
            </a:pPr>
            <a:r>
              <a:rPr lang="fi-FI" dirty="0"/>
              <a:t>Profiililla on </a:t>
            </a:r>
            <a:r>
              <a:rPr lang="fi-FI" dirty="0" err="1"/>
              <a:t>postauksia</a:t>
            </a:r>
            <a:r>
              <a:rPr lang="fi-FI" dirty="0"/>
              <a:t>, mutta ei juurikaan tykkäyksiä/kommentteja</a:t>
            </a:r>
          </a:p>
          <a:p>
            <a:pPr>
              <a:buFontTx/>
              <a:buChar char="-"/>
            </a:pPr>
            <a:r>
              <a:rPr lang="fi-FI" dirty="0"/>
              <a:t>Jos käänteisellä kuvahaulla (( </a:t>
            </a:r>
            <a:r>
              <a:rPr lang="fi-FI" dirty="0">
                <a:hlinkClick r:id="rId2"/>
              </a:rPr>
              <a:t>https://images.google.com/</a:t>
            </a:r>
            <a:r>
              <a:rPr lang="fi-FI" dirty="0"/>
              <a:t> )) ei tule tuloksia, tai kuva on varastettu jostain kuvapankista tai toisen ihmisen profiilista</a:t>
            </a:r>
          </a:p>
          <a:p>
            <a:pPr>
              <a:buFontTx/>
              <a:buChar char="-"/>
            </a:pPr>
            <a:r>
              <a:rPr lang="fi-FI" dirty="0"/>
              <a:t>(Käyttäjä välttelee puhelimessa puhumista tai kasvokkain tapaamista. MUISTA: ÄLÄ TAPAA TUNTEMATONTA NETTITUTTUA ILMAN HUOLTAJIEN LUPAA. TAPAAMISIIN EI KOSKAAN YKSIN JA SOVI NE AINA JULKISELLE PAIKALLE JONKA TUNNET ENTUUDESTAAN).</a:t>
            </a:r>
          </a:p>
        </p:txBody>
      </p:sp>
    </p:spTree>
    <p:extLst>
      <p:ext uri="{BB962C8B-B14F-4D97-AF65-F5344CB8AC3E}">
        <p14:creationId xmlns:p14="http://schemas.microsoft.com/office/powerpoint/2010/main" val="61419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60357" y="-125194"/>
            <a:ext cx="9905998" cy="1478570"/>
          </a:xfrm>
        </p:spPr>
        <p:txBody>
          <a:bodyPr/>
          <a:lstStyle/>
          <a:p>
            <a:r>
              <a:rPr lang="fi-FI" dirty="0"/>
              <a:t>Todellisuus </a:t>
            </a:r>
            <a:r>
              <a:rPr lang="fi-FI" dirty="0" err="1"/>
              <a:t>vs</a:t>
            </a:r>
            <a:r>
              <a:rPr lang="fi-FI" dirty="0"/>
              <a:t> </a:t>
            </a:r>
            <a:r>
              <a:rPr lang="fi-FI" dirty="0" err="1"/>
              <a:t>some</a:t>
            </a:r>
            <a:endParaRPr lang="fi-FI" dirty="0"/>
          </a:p>
        </p:txBody>
      </p:sp>
      <p:pic>
        <p:nvPicPr>
          <p:cNvPr id="4" name="INSTAVSREALLIF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016" y="1037125"/>
            <a:ext cx="9794971" cy="5509979"/>
          </a:xfrm>
        </p:spPr>
      </p:pic>
    </p:spTree>
    <p:extLst>
      <p:ext uri="{BB962C8B-B14F-4D97-AF65-F5344CB8AC3E}">
        <p14:creationId xmlns:p14="http://schemas.microsoft.com/office/powerpoint/2010/main" val="122454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Ryhmä 173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75" name="Suorakulmio 174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/>
            </a:p>
          </p:txBody>
        </p:sp>
        <p:pic>
          <p:nvPicPr>
            <p:cNvPr id="176" name="Kuva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Kuva 3" descr="Lähikuva piirilevystä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</a:blip>
          <a:srcRect l="17220" r="9210" b="-1"/>
          <a:stretch/>
        </p:blipFill>
        <p:spPr>
          <a:xfrm>
            <a:off x="200024" y="-648484"/>
            <a:ext cx="7558541" cy="6857990"/>
          </a:xfrm>
          <a:prstGeom prst="rect">
            <a:avLst/>
          </a:prstGeom>
        </p:spPr>
      </p:pic>
      <p:grpSp>
        <p:nvGrpSpPr>
          <p:cNvPr id="178" name="Ryhmä 177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9" name="Suorakulmio 178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0" name="Puolivapaa piirto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Puolivapaa piirto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Suorakulmio 181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3" name="Puolivapaa piirto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Puolivapaa piirto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Puolivapaa piirto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Puolivapaa piirto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Puolivapaa piirto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Puolivapaa piirto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Puolivapaa piirto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Puolivapaa piirto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Puolivapaa piirto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Puolivapaa piirto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Puolivapaa piirto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Puolivapaa piirto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Puolivapaa piirto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Puolivapaa piirto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Puolivapaa piirto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Puolivapaa piirto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Puolivapaa piirto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Puolivapaa piirto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Puolivapaa piirto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Puolivapaa piirto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Puolivapaa piirto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Puolivapaa piirto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Puolivapaa piirto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Puolivapaa piirto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Suorakulmio 206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8" name="Puolivapaa piirto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Puolivapaa piirto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Puolivapaa piirto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Puolivapaa piirto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Puolivapaa piirto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Puolivapaa piirto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Puolivapaa piirto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Puolivapaa piirto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Puolivapaa piirto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Puolivapaa piirto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Puolivapaa piirto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Suorakulmio 218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0" name="Puolivapaa piirto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Puolivapaa piirto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Puolivapaa piirto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Puolivapaa piirto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Puolivapaa piirto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Puolivapaa piirto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Puolivapaa piirto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Puolivapaa piirto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Puolivapaa piirto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Puolivapaa piirto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Puolivapaa piirto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Puolivapaa piirto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Puolivapaa piirto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529" y="259253"/>
            <a:ext cx="3084891" cy="1478570"/>
          </a:xfrm>
        </p:spPr>
        <p:txBody>
          <a:bodyPr rtlCol="0">
            <a:normAutofit/>
          </a:bodyPr>
          <a:lstStyle/>
          <a:p>
            <a:pPr rtl="0"/>
            <a:r>
              <a:rPr lang="fi-FI" sz="3200" dirty="0"/>
              <a:t>TEHTÄVÄ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399AB7-9E36-4EAD-B44A-9E0CEA24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0015" y="1695451"/>
            <a:ext cx="4028376" cy="3541714"/>
          </a:xfrm>
        </p:spPr>
        <p:txBody>
          <a:bodyPr rtlCol="0">
            <a:noAutofit/>
          </a:bodyPr>
          <a:lstStyle/>
          <a:p>
            <a:pPr marL="0" lvl="0" indent="0">
              <a:buNone/>
            </a:pPr>
            <a:r>
              <a:rPr lang="fi-FI" sz="1600" dirty="0"/>
              <a:t>Ottakaa parin kanssa kahden (2) kuvan kuvasarja teemalla</a:t>
            </a:r>
          </a:p>
          <a:p>
            <a:pPr marL="0" lvl="0" indent="0">
              <a:buNone/>
            </a:pPr>
            <a:r>
              <a:rPr lang="fi-FI" sz="1600" dirty="0"/>
              <a:t>TODELLISUUS VS. SOME</a:t>
            </a:r>
          </a:p>
          <a:p>
            <a:pPr marL="0" lvl="0" indent="0">
              <a:buNone/>
            </a:pPr>
            <a:endParaRPr lang="fi-FI" sz="1600" dirty="0"/>
          </a:p>
          <a:p>
            <a:pPr marL="0" indent="0">
              <a:buNone/>
            </a:pPr>
            <a:r>
              <a:rPr lang="fi-FI" sz="1600" dirty="0"/>
              <a:t>Ensimmäisessä kuvassa se miltä asiat saadaan näyttämään </a:t>
            </a:r>
            <a:r>
              <a:rPr lang="fi-FI" sz="1600" dirty="0" err="1"/>
              <a:t>somessa</a:t>
            </a:r>
            <a:r>
              <a:rPr lang="fi-FI" sz="1600" dirty="0"/>
              <a:t> ja toisessa kuvassa se, mikä todellisuus kuvan takana on. Saa käyttää luovuutta ja filttereitä tai lavastaa tilanteita. </a:t>
            </a:r>
          </a:p>
          <a:p>
            <a:pPr marL="0" indent="0">
              <a:buNone/>
            </a:pPr>
            <a:r>
              <a:rPr lang="fi-FI" sz="1600" dirty="0"/>
              <a:t>Lopuksi katsotaan tuotokset ja analysoidaan ne yhdessä. Aikaa kuvien ottamiseen on noin 20 minuuttia.</a:t>
            </a:r>
          </a:p>
          <a:p>
            <a:pPr marL="0" lvl="0" indent="0">
              <a:buNone/>
            </a:pPr>
            <a:r>
              <a:rPr lang="fi-FI" sz="1600" dirty="0"/>
              <a:t>Pitäkää hauskaa! </a:t>
            </a:r>
            <a:r>
              <a:rPr lang="fi-FI" sz="1600" dirty="0"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2055363" y="6413726"/>
            <a:ext cx="63972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Kuva: Sara </a:t>
            </a:r>
            <a:r>
              <a:rPr lang="fi-FI" sz="1400" dirty="0" err="1"/>
              <a:t>Puhto</a:t>
            </a:r>
            <a:r>
              <a:rPr lang="fi-FI" sz="1400" dirty="0"/>
              <a:t> </a:t>
            </a:r>
            <a:r>
              <a:rPr lang="fi-FI" sz="800" dirty="0"/>
              <a:t>Lähde: https://www.insider.com/a-woman-posts-instagram-vs-reality-pictures-2020-1#sara-puhto-23-posts-instagram-versus-reality-photos-of-herself-on-her-social-media-1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2" y="347332"/>
            <a:ext cx="7344802" cy="56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49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42290" y="155222"/>
            <a:ext cx="9905998" cy="527530"/>
          </a:xfrm>
        </p:spPr>
        <p:txBody>
          <a:bodyPr>
            <a:normAutofit fontScale="90000"/>
          </a:bodyPr>
          <a:lstStyle/>
          <a:p>
            <a:r>
              <a:rPr lang="fi-FI" dirty="0"/>
              <a:t>Lähteet ja mediavisan oikeat vastaukset</a:t>
            </a:r>
            <a:r>
              <a:rPr lang="fi-FI" dirty="0">
                <a:latin typeface="Adobe Caslon Pro" panose="0205050205050A020403" pitchFamily="18" charset="0"/>
              </a:rPr>
              <a:t>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19328" y="682752"/>
            <a:ext cx="10728960" cy="58765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/>
              <a:t>Dia 4: Hattaraa </a:t>
            </a:r>
            <a:r>
              <a:rPr lang="fi-FI" b="1" u="sng" dirty="0" err="1"/>
              <a:t>podcast</a:t>
            </a:r>
            <a:r>
              <a:rPr lang="fi-FI" dirty="0"/>
              <a:t>, jakso 28: olettamuksia, </a:t>
            </a:r>
            <a:r>
              <a:rPr lang="fi-FI" dirty="0" err="1"/>
              <a:t>Spotify</a:t>
            </a:r>
            <a:r>
              <a:rPr lang="fi-FI" dirty="0"/>
              <a:t>. </a:t>
            </a:r>
          </a:p>
          <a:p>
            <a:pPr marL="0" indent="0">
              <a:buNone/>
            </a:pPr>
            <a:r>
              <a:rPr lang="fi-FI" dirty="0"/>
              <a:t>Dia 5: </a:t>
            </a:r>
            <a:r>
              <a:rPr lang="fi-FI" dirty="0" err="1"/>
              <a:t>Suur</a:t>
            </a:r>
            <a:r>
              <a:rPr lang="fi-FI" dirty="0"/>
              <a:t> Keuruun </a:t>
            </a:r>
            <a:r>
              <a:rPr lang="fi-FI" b="1" u="sng" dirty="0"/>
              <a:t>lehtiartikkeli</a:t>
            </a:r>
            <a:r>
              <a:rPr lang="fi-FI" dirty="0"/>
              <a:t> 15.10.2021</a:t>
            </a:r>
          </a:p>
          <a:p>
            <a:pPr marL="0" indent="0">
              <a:buNone/>
            </a:pPr>
            <a:r>
              <a:rPr lang="fi-FI" dirty="0"/>
              <a:t>Dia 6: </a:t>
            </a:r>
            <a:r>
              <a:rPr lang="fi-FI" b="1" u="sng" dirty="0" err="1"/>
              <a:t>TikTok</a:t>
            </a:r>
            <a:r>
              <a:rPr lang="fi-FI" b="1" u="sng" dirty="0"/>
              <a:t> (haaste),</a:t>
            </a:r>
            <a:r>
              <a:rPr lang="fi-FI" u="sng" dirty="0"/>
              <a:t> </a:t>
            </a:r>
            <a:r>
              <a:rPr lang="fi-FI" dirty="0" err="1"/>
              <a:t>aninaofficial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Dia 7: Lily.fi </a:t>
            </a:r>
            <a:r>
              <a:rPr lang="fi-FI" b="1" u="sng" dirty="0"/>
              <a:t>blogi</a:t>
            </a:r>
            <a:r>
              <a:rPr lang="fi-FI" dirty="0"/>
              <a:t> Teinielämää, 23.6.2020	 </a:t>
            </a:r>
            <a:r>
              <a:rPr lang="fi-FI" sz="1400" dirty="0">
                <a:hlinkClick r:id="rId2"/>
              </a:rPr>
              <a:t>https://www.lily.fi/blogit/teinielamaa/top-5-vaatekauppaa/</a:t>
            </a:r>
            <a:endParaRPr lang="fi-FI" sz="1400" dirty="0"/>
          </a:p>
          <a:p>
            <a:pPr marL="0" indent="0">
              <a:buNone/>
            </a:pPr>
            <a:r>
              <a:rPr lang="fi-FI" dirty="0"/>
              <a:t>Dia 8, Helsingin sanomat/Lasten </a:t>
            </a:r>
            <a:r>
              <a:rPr lang="fi-FI" b="1" u="sng" dirty="0"/>
              <a:t>uutiset</a:t>
            </a:r>
            <a:r>
              <a:rPr lang="fi-FI" dirty="0"/>
              <a:t> 29.10.2021 </a:t>
            </a:r>
            <a:r>
              <a:rPr lang="fi-FI" sz="1400" dirty="0">
                <a:hlinkClick r:id="rId3"/>
              </a:rPr>
              <a:t>https://www.youtube.com/watch?v=Z9KmZ2LqG5E</a:t>
            </a:r>
            <a:endParaRPr lang="fi-FI" sz="1400" dirty="0"/>
          </a:p>
          <a:p>
            <a:pPr marL="0" indent="0">
              <a:buNone/>
            </a:pPr>
            <a:r>
              <a:rPr lang="fi-FI" dirty="0"/>
              <a:t>Dia 9: Eurobarometrin </a:t>
            </a:r>
            <a:r>
              <a:rPr lang="fi-FI" b="1" u="sng" dirty="0"/>
              <a:t>kyselytutkimus</a:t>
            </a:r>
            <a:r>
              <a:rPr lang="fi-FI" dirty="0"/>
              <a:t> 29.11.2019 </a:t>
            </a:r>
            <a:r>
              <a:rPr lang="fi-FI" sz="1200" dirty="0">
                <a:hlinkClick r:id="rId4"/>
              </a:rPr>
              <a:t>https://www.europarl.europa.eu/news/fi/press-room/20191129IPR67710/eu-kansalaiset-ilmastonmuutos-euroopan-parlamentin-ykkosprioriteetti</a:t>
            </a:r>
            <a:endParaRPr lang="fi-FI" sz="1200" dirty="0"/>
          </a:p>
          <a:p>
            <a:pPr marL="0" indent="0">
              <a:buNone/>
            </a:pPr>
            <a:r>
              <a:rPr lang="fi-FI" dirty="0"/>
              <a:t>Dia 10: </a:t>
            </a:r>
            <a:r>
              <a:rPr lang="fi-FI" b="1" u="sng" dirty="0" err="1"/>
              <a:t>vlogi</a:t>
            </a:r>
            <a:r>
              <a:rPr lang="fi-FI" dirty="0"/>
              <a:t>/AURORA ANGELA 16.12.2019, YouTube </a:t>
            </a:r>
            <a:r>
              <a:rPr lang="fi-FI" sz="1300" dirty="0">
                <a:hlinkClick r:id="rId5"/>
              </a:rPr>
              <a:t>https://www.youtube.com/watch?v=qhmswGuVQPw</a:t>
            </a:r>
            <a:endParaRPr lang="fi-FI" sz="1300" dirty="0"/>
          </a:p>
          <a:p>
            <a:pPr marL="0" indent="0">
              <a:buNone/>
            </a:pPr>
            <a:r>
              <a:rPr lang="fi-FI" dirty="0"/>
              <a:t>Dia 11: </a:t>
            </a:r>
            <a:r>
              <a:rPr lang="fi-FI" b="1" u="sng" dirty="0"/>
              <a:t>Peli </a:t>
            </a:r>
            <a:r>
              <a:rPr lang="fi-FI" b="1" u="sng" dirty="0" err="1"/>
              <a:t>streami</a:t>
            </a:r>
            <a:r>
              <a:rPr lang="fi-FI" dirty="0"/>
              <a:t>/</a:t>
            </a:r>
            <a:r>
              <a:rPr lang="fi-FI" dirty="0" err="1"/>
              <a:t>BADISkettu</a:t>
            </a:r>
            <a:r>
              <a:rPr lang="fi-FI" dirty="0"/>
              <a:t> 13.3.2020, YouTube </a:t>
            </a:r>
            <a:r>
              <a:rPr lang="fi-FI" sz="1300" dirty="0">
                <a:hlinkClick r:id="rId6"/>
              </a:rPr>
              <a:t>https://www.youtube.com/watch?v=LxekpDNSeAg</a:t>
            </a:r>
            <a:endParaRPr lang="fi-FI" sz="1300" dirty="0"/>
          </a:p>
          <a:p>
            <a:pPr marL="0" indent="0">
              <a:buNone/>
            </a:pPr>
            <a:r>
              <a:rPr lang="fi-FI" dirty="0"/>
              <a:t>Dia 12: Nuorten Jukola 2021, Valkeakoski, </a:t>
            </a:r>
            <a:r>
              <a:rPr lang="fi-FI" b="1" u="sng" dirty="0"/>
              <a:t>urheiluselostus</a:t>
            </a:r>
            <a:r>
              <a:rPr lang="fi-FI" dirty="0"/>
              <a:t> </a:t>
            </a:r>
            <a:r>
              <a:rPr lang="fi-FI" sz="1200" dirty="0">
                <a:hlinkClick r:id="rId7"/>
              </a:rPr>
              <a:t>https://www.youtube.com/watch?v=OmwMY8rB6s0</a:t>
            </a:r>
            <a:endParaRPr lang="fi-FI" sz="1200" dirty="0"/>
          </a:p>
          <a:p>
            <a:pPr marL="0" indent="0">
              <a:buNone/>
            </a:pPr>
            <a:r>
              <a:rPr lang="fi-FI" sz="2600" dirty="0"/>
              <a:t>Dia 13: </a:t>
            </a:r>
            <a:r>
              <a:rPr lang="fi-FI" sz="2600" dirty="0" err="1"/>
              <a:t>Apuu-chatin</a:t>
            </a:r>
            <a:r>
              <a:rPr lang="fi-FI" sz="2600" dirty="0"/>
              <a:t> </a:t>
            </a:r>
            <a:r>
              <a:rPr lang="fi-FI" sz="2600" b="1" u="sng" dirty="0"/>
              <a:t>mainos</a:t>
            </a:r>
            <a:r>
              <a:rPr lang="fi-FI" sz="2600" dirty="0"/>
              <a:t>, </a:t>
            </a:r>
            <a:r>
              <a:rPr lang="fi-FI" sz="2600" dirty="0" err="1"/>
              <a:t>Sos</a:t>
            </a:r>
            <a:r>
              <a:rPr lang="fi-FI" sz="2600" dirty="0"/>
              <a:t> Lapsikylä, 8.11.2021 </a:t>
            </a:r>
            <a:r>
              <a:rPr lang="fi-FI" sz="1200" dirty="0"/>
              <a:t> </a:t>
            </a:r>
            <a:r>
              <a:rPr lang="fi-FI" sz="1200" dirty="0">
                <a:hlinkClick r:id="rId8"/>
              </a:rPr>
              <a:t>https://www.youtube.com/watch?v=NI0MuacZQYs</a:t>
            </a:r>
            <a:endParaRPr lang="fi-FI" sz="1200" dirty="0"/>
          </a:p>
          <a:p>
            <a:pPr marL="0" indent="0">
              <a:buNone/>
            </a:pPr>
            <a:endParaRPr lang="fi-FI" sz="1200" dirty="0"/>
          </a:p>
          <a:p>
            <a:pPr marL="0" indent="0">
              <a:buNone/>
            </a:pP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126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/>
              <a:t>Minun mediani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fi-FI" sz="4400" dirty="0"/>
              <a:t> Millaisia sovelluksia käytän?</a:t>
            </a:r>
          </a:p>
          <a:p>
            <a:pPr>
              <a:buFontTx/>
              <a:buChar char="-"/>
            </a:pPr>
            <a:r>
              <a:rPr lang="fi-FI" sz="4400" dirty="0"/>
              <a:t> Mistä haen tietoa?</a:t>
            </a:r>
          </a:p>
          <a:p>
            <a:pPr>
              <a:buFontTx/>
              <a:buChar char="-"/>
            </a:pPr>
            <a:r>
              <a:rPr lang="fi-FI" sz="4400" dirty="0"/>
              <a:t> Mistä luen tai katson uutisia?</a:t>
            </a:r>
          </a:p>
          <a:p>
            <a:pPr>
              <a:buFontTx/>
              <a:buChar char="-"/>
            </a:pPr>
            <a:r>
              <a:rPr lang="fi-FI" sz="4400" dirty="0"/>
              <a:t> Mitä kaikkea ylipäätään teen netissä?</a:t>
            </a:r>
          </a:p>
        </p:txBody>
      </p:sp>
    </p:spTree>
    <p:extLst>
      <p:ext uri="{BB962C8B-B14F-4D97-AF65-F5344CB8AC3E}">
        <p14:creationId xmlns:p14="http://schemas.microsoft.com/office/powerpoint/2010/main" val="1969985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 err="1"/>
              <a:t>MEDIAVISa</a:t>
            </a:r>
            <a:endParaRPr lang="fi-FI" sz="54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sz="4400" dirty="0"/>
              <a:t>Tunnista, mikä mediasisältö tai ilmiö on kyseessä? Visassa on 10 kysymystä.</a:t>
            </a:r>
          </a:p>
          <a:p>
            <a:pPr marL="0" indent="0">
              <a:buNone/>
            </a:pPr>
            <a:endParaRPr lang="fi-FI" sz="4400" dirty="0"/>
          </a:p>
          <a:p>
            <a:pPr marL="0" indent="0">
              <a:buNone/>
            </a:pPr>
            <a:r>
              <a:rPr lang="fi-FI" sz="4400" dirty="0"/>
              <a:t>- Valitkaa itsellenne pari ja kirjoittakaa ylös paperille. Käydään vastaukset lopuksi yhdessä läpi ja pohditaan, mistä päättelitte vastauksen.</a:t>
            </a:r>
          </a:p>
        </p:txBody>
      </p:sp>
    </p:spTree>
    <p:extLst>
      <p:ext uri="{BB962C8B-B14F-4D97-AF65-F5344CB8AC3E}">
        <p14:creationId xmlns:p14="http://schemas.microsoft.com/office/powerpoint/2010/main" val="152336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imerkki_mediapaja_4l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0778" y="716226"/>
            <a:ext cx="2809187" cy="4985913"/>
          </a:xfrm>
        </p:spPr>
      </p:pic>
    </p:spTree>
    <p:extLst>
      <p:ext uri="{BB962C8B-B14F-4D97-AF65-F5344CB8AC3E}">
        <p14:creationId xmlns:p14="http://schemas.microsoft.com/office/powerpoint/2010/main" val="344082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graphicFrame>
        <p:nvGraphicFramePr>
          <p:cNvPr id="4" name="Objekti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600290"/>
              </p:ext>
            </p:extLst>
          </p:nvPr>
        </p:nvGraphicFramePr>
        <p:xfrm>
          <a:off x="1938528" y="53556"/>
          <a:ext cx="7784044" cy="6804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029200" imgH="4419380" progId="AcroExch.Document.DC">
                  <p:embed/>
                </p:oleObj>
              </mc:Choice>
              <mc:Fallback>
                <p:oleObj name="Acrobat Document" r:id="rId2" imgW="5029200" imgH="4419380" progId="AcroExch.Document.DC">
                  <p:embed/>
                  <p:pic>
                    <p:nvPicPr>
                      <p:cNvPr id="4" name="Objekti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38528" y="53556"/>
                        <a:ext cx="7784044" cy="6804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9400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53477" y="191798"/>
            <a:ext cx="9905998" cy="1478570"/>
          </a:xfrm>
        </p:spPr>
        <p:txBody>
          <a:bodyPr/>
          <a:lstStyle/>
          <a:p>
            <a:endParaRPr lang="fi-FI"/>
          </a:p>
        </p:txBody>
      </p:sp>
      <p:pic>
        <p:nvPicPr>
          <p:cNvPr id="4" name="tikt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9642" y="191798"/>
            <a:ext cx="3572256" cy="6340255"/>
          </a:xfrm>
        </p:spPr>
      </p:pic>
    </p:spTree>
    <p:extLst>
      <p:ext uri="{BB962C8B-B14F-4D97-AF65-F5344CB8AC3E}">
        <p14:creationId xmlns:p14="http://schemas.microsoft.com/office/powerpoint/2010/main" val="99523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2" y="316992"/>
            <a:ext cx="10864094" cy="6163120"/>
          </a:xfrm>
        </p:spPr>
      </p:pic>
    </p:spTree>
    <p:extLst>
      <p:ext uri="{BB962C8B-B14F-4D97-AF65-F5344CB8AC3E}">
        <p14:creationId xmlns:p14="http://schemas.microsoft.com/office/powerpoint/2010/main" val="253687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v_uutise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870" y="317749"/>
            <a:ext cx="7312024" cy="6100646"/>
          </a:xfrm>
        </p:spPr>
      </p:pic>
    </p:spTree>
    <p:extLst>
      <p:ext uri="{BB962C8B-B14F-4D97-AF65-F5344CB8AC3E}">
        <p14:creationId xmlns:p14="http://schemas.microsoft.com/office/powerpoint/2010/main" val="309441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29" y="107486"/>
            <a:ext cx="6995032" cy="6750514"/>
          </a:xfrm>
        </p:spPr>
      </p:pic>
    </p:spTree>
    <p:extLst>
      <p:ext uri="{BB962C8B-B14F-4D97-AF65-F5344CB8AC3E}">
        <p14:creationId xmlns:p14="http://schemas.microsoft.com/office/powerpoint/2010/main" val="6071465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iri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824_TF45165253.potx" id="{576F01F1-26EE-4108-A8F4-D6F997659CBB}" vid="{153D4ECA-F4CB-4EB1-966C-0C2E07683DC6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C35B7233C34A245B5DEA4EBF6A83232" ma:contentTypeVersion="12" ma:contentTypeDescription="Luo uusi asiakirja." ma:contentTypeScope="" ma:versionID="94f3bebfc466bee8a656bd19e516f4f9">
  <xsd:schema xmlns:xsd="http://www.w3.org/2001/XMLSchema" xmlns:xs="http://www.w3.org/2001/XMLSchema" xmlns:p="http://schemas.microsoft.com/office/2006/metadata/properties" xmlns:ns2="fd329157-1e78-4268-bf0a-569b059cef8f" xmlns:ns3="3658ece5-1c0a-4353-b605-28706e43bb07" targetNamespace="http://schemas.microsoft.com/office/2006/metadata/properties" ma:root="true" ma:fieldsID="46cd71c80a6bff2a4b4fe3644eadff7a" ns2:_="" ns3:_="">
    <xsd:import namespace="fd329157-1e78-4268-bf0a-569b059cef8f"/>
    <xsd:import namespace="3658ece5-1c0a-4353-b605-28706e43bb0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29157-1e78-4268-bf0a-569b059cef8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Kuvien tunnisteet" ma:readOnly="false" ma:fieldId="{5cf76f15-5ced-4ddc-b409-7134ff3c332f}" ma:taxonomyMulti="true" ma:sspId="cddba41d-69d7-49ba-b02a-6f4b33d2db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58ece5-1c0a-4353-b605-28706e43bb0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9e735af-f428-4d0b-b6d2-68fdda161d4a}" ma:internalName="TaxCatchAll" ma:showField="CatchAllData" ma:web="3658ece5-1c0a-4353-b605-28706e43bb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329157-1e78-4268-bf0a-569b059cef8f">
      <Terms xmlns="http://schemas.microsoft.com/office/infopath/2007/PartnerControls"/>
    </lcf76f155ced4ddcb4097134ff3c332f>
    <TaxCatchAll xmlns="3658ece5-1c0a-4353-b605-28706e43bb07" xsi:nil="true"/>
  </documentManagement>
</p:properties>
</file>

<file path=customXml/itemProps1.xml><?xml version="1.0" encoding="utf-8"?>
<ds:datastoreItem xmlns:ds="http://schemas.openxmlformats.org/officeDocument/2006/customXml" ds:itemID="{14EB2BB8-E2F9-4E35-B352-B0D85BF9A758}"/>
</file>

<file path=customXml/itemProps2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41CBB0-BAA0-4983-8F2B-E10AF3358DA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3c5f1b2-1569-45f1-b38b-7b0e080cb1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Piiri-malli</Template>
  <TotalTime>0</TotalTime>
  <Words>375</Words>
  <Application>Microsoft Office PowerPoint</Application>
  <PresentationFormat>Laajakuva</PresentationFormat>
  <Paragraphs>46</Paragraphs>
  <Slides>18</Slides>
  <Notes>2</Notes>
  <HiddenSlides>0</HiddenSlides>
  <MMClips>8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19" baseType="lpstr">
      <vt:lpstr>Piiri</vt:lpstr>
      <vt:lpstr>4LK  mediaporras</vt:lpstr>
      <vt:lpstr>Minun mediani</vt:lpstr>
      <vt:lpstr>MEDIAVISa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VIDEO - Todellisuus vs. some</vt:lpstr>
      <vt:lpstr>Miten tunnistaa valeprofiili?</vt:lpstr>
      <vt:lpstr>Todellisuus vs some</vt:lpstr>
      <vt:lpstr>TEHTÄVÄ</vt:lpstr>
      <vt:lpstr>Lähteet ja mediavisan oikeat vastaukset: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4LK  mediaporras</dc:title>
  <dc:creator/>
  <cp:lastModifiedBy/>
  <cp:revision>2</cp:revision>
  <dcterms:created xsi:type="dcterms:W3CDTF">2022-02-16T10:16:03Z</dcterms:created>
  <dcterms:modified xsi:type="dcterms:W3CDTF">2024-04-29T10:57:42Z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0x0101009C35B7233C34A245B5DEA4EBF6A83232</vt:lpwstr>
  </property>
</Properties>
</file>