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5D6F93-B2F4-4789-8BFE-40D23FFF5A10}" v="2" dt="2026-01-27T13:24:35.2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55" d="100"/>
          <a:sy n="155" d="100"/>
        </p:scale>
        <p:origin x="2706"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uti Noora" userId="465eae5f-8fa1-4dfc-9f99-5484827e7ebd" providerId="ADAL" clId="{9D2202CF-5012-4C69-B742-CF667A323BB4}"/>
    <pc:docChg chg="custSel modSld">
      <pc:chgData name="Juuti Noora" userId="465eae5f-8fa1-4dfc-9f99-5484827e7ebd" providerId="ADAL" clId="{9D2202CF-5012-4C69-B742-CF667A323BB4}" dt="2026-01-27T13:25:00.076" v="25" actId="255"/>
      <pc:docMkLst>
        <pc:docMk/>
      </pc:docMkLst>
      <pc:sldChg chg="addSp delSp modSp mod">
        <pc:chgData name="Juuti Noora" userId="465eae5f-8fa1-4dfc-9f99-5484827e7ebd" providerId="ADAL" clId="{9D2202CF-5012-4C69-B742-CF667A323BB4}" dt="2026-01-27T13:25:00.076" v="25" actId="255"/>
        <pc:sldMkLst>
          <pc:docMk/>
          <pc:sldMk cId="1207697988" sldId="256"/>
        </pc:sldMkLst>
        <pc:spChg chg="mod">
          <ac:chgData name="Juuti Noora" userId="465eae5f-8fa1-4dfc-9f99-5484827e7ebd" providerId="ADAL" clId="{9D2202CF-5012-4C69-B742-CF667A323BB4}" dt="2026-01-27T13:25:00.076" v="25" actId="255"/>
          <ac:spMkLst>
            <pc:docMk/>
            <pc:sldMk cId="1207697988" sldId="256"/>
            <ac:spMk id="3" creationId="{00000000-0000-0000-0000-000000000000}"/>
          </ac:spMkLst>
        </pc:spChg>
        <pc:spChg chg="add del mod">
          <ac:chgData name="Juuti Noora" userId="465eae5f-8fa1-4dfc-9f99-5484827e7ebd" providerId="ADAL" clId="{9D2202CF-5012-4C69-B742-CF667A323BB4}" dt="2026-01-27T13:24:39.872" v="24" actId="478"/>
          <ac:spMkLst>
            <pc:docMk/>
            <pc:sldMk cId="1207697988" sldId="256"/>
            <ac:spMk id="4" creationId="{BB259975-94F2-408C-855C-8127786450AD}"/>
          </ac:spMkLst>
        </pc:spChg>
        <pc:picChg chg="del">
          <ac:chgData name="Juuti Noora" userId="465eae5f-8fa1-4dfc-9f99-5484827e7ebd" providerId="ADAL" clId="{9D2202CF-5012-4C69-B742-CF667A323BB4}" dt="2026-01-27T13:00:38.639" v="0" actId="478"/>
          <ac:picMkLst>
            <pc:docMk/>
            <pc:sldMk cId="1207697988" sldId="256"/>
            <ac:picMk id="5" creationId="{E0AD7822-BB9A-4D42-B2C5-E06DA4E8091A}"/>
          </ac:picMkLst>
        </pc:picChg>
      </pc:sldChg>
      <pc:sldChg chg="delSp modSp mod chgLayout">
        <pc:chgData name="Juuti Noora" userId="465eae5f-8fa1-4dfc-9f99-5484827e7ebd" providerId="ADAL" clId="{9D2202CF-5012-4C69-B742-CF667A323BB4}" dt="2026-01-27T13:00:45.222" v="2" actId="700"/>
        <pc:sldMkLst>
          <pc:docMk/>
          <pc:sldMk cId="2224500716" sldId="262"/>
        </pc:sldMkLst>
        <pc:spChg chg="mod ord">
          <ac:chgData name="Juuti Noora" userId="465eae5f-8fa1-4dfc-9f99-5484827e7ebd" providerId="ADAL" clId="{9D2202CF-5012-4C69-B742-CF667A323BB4}" dt="2026-01-27T13:00:45.222" v="2" actId="700"/>
          <ac:spMkLst>
            <pc:docMk/>
            <pc:sldMk cId="2224500716" sldId="262"/>
            <ac:spMk id="2" creationId="{699093FD-0826-4EE1-8D0B-727E1DF85FAE}"/>
          </ac:spMkLst>
        </pc:spChg>
        <pc:spChg chg="mod ord">
          <ac:chgData name="Juuti Noora" userId="465eae5f-8fa1-4dfc-9f99-5484827e7ebd" providerId="ADAL" clId="{9D2202CF-5012-4C69-B742-CF667A323BB4}" dt="2026-01-27T13:00:45.222" v="2" actId="700"/>
          <ac:spMkLst>
            <pc:docMk/>
            <pc:sldMk cId="2224500716" sldId="262"/>
            <ac:spMk id="3" creationId="{59558507-CEE8-4F71-9341-CCBE180F7650}"/>
          </ac:spMkLst>
        </pc:spChg>
        <pc:picChg chg="del">
          <ac:chgData name="Juuti Noora" userId="465eae5f-8fa1-4dfc-9f99-5484827e7ebd" providerId="ADAL" clId="{9D2202CF-5012-4C69-B742-CF667A323BB4}" dt="2026-01-27T13:00:42.106" v="1" actId="478"/>
          <ac:picMkLst>
            <pc:docMk/>
            <pc:sldMk cId="2224500716" sldId="262"/>
            <ac:picMk id="4" creationId="{F7942F77-2186-46B1-A5DC-B505EF9072DC}"/>
          </ac:picMkLst>
        </pc:picChg>
      </pc:sldChg>
      <pc:sldChg chg="delSp modSp mod chgLayout">
        <pc:chgData name="Juuti Noora" userId="465eae5f-8fa1-4dfc-9f99-5484827e7ebd" providerId="ADAL" clId="{9D2202CF-5012-4C69-B742-CF667A323BB4}" dt="2026-01-27T13:00:49.027" v="4" actId="700"/>
        <pc:sldMkLst>
          <pc:docMk/>
          <pc:sldMk cId="619233463" sldId="264"/>
        </pc:sldMkLst>
        <pc:spChg chg="mod ord">
          <ac:chgData name="Juuti Noora" userId="465eae5f-8fa1-4dfc-9f99-5484827e7ebd" providerId="ADAL" clId="{9D2202CF-5012-4C69-B742-CF667A323BB4}" dt="2026-01-27T13:00:49.027" v="4" actId="700"/>
          <ac:spMkLst>
            <pc:docMk/>
            <pc:sldMk cId="619233463" sldId="264"/>
            <ac:spMk id="2" creationId="{1E009A2F-E24C-40E5-BCB0-695AAC89CD74}"/>
          </ac:spMkLst>
        </pc:spChg>
        <pc:spChg chg="mod ord">
          <ac:chgData name="Juuti Noora" userId="465eae5f-8fa1-4dfc-9f99-5484827e7ebd" providerId="ADAL" clId="{9D2202CF-5012-4C69-B742-CF667A323BB4}" dt="2026-01-27T13:00:49.027" v="4" actId="700"/>
          <ac:spMkLst>
            <pc:docMk/>
            <pc:sldMk cId="619233463" sldId="264"/>
            <ac:spMk id="3" creationId="{8C2BE511-555A-4144-B0C6-536FF0C4CC14}"/>
          </ac:spMkLst>
        </pc:spChg>
        <pc:picChg chg="del">
          <ac:chgData name="Juuti Noora" userId="465eae5f-8fa1-4dfc-9f99-5484827e7ebd" providerId="ADAL" clId="{9D2202CF-5012-4C69-B742-CF667A323BB4}" dt="2026-01-27T13:00:47.118" v="3" actId="478"/>
          <ac:picMkLst>
            <pc:docMk/>
            <pc:sldMk cId="619233463" sldId="264"/>
            <ac:picMk id="4" creationId="{239B50AC-8878-4E19-ACA6-C6E9E77E9656}"/>
          </ac:picMkLst>
        </pc:picChg>
      </pc:sldChg>
      <pc:sldChg chg="delSp modSp mod chgLayout">
        <pc:chgData name="Juuti Noora" userId="465eae5f-8fa1-4dfc-9f99-5484827e7ebd" providerId="ADAL" clId="{9D2202CF-5012-4C69-B742-CF667A323BB4}" dt="2026-01-27T13:00:52.868" v="6" actId="700"/>
        <pc:sldMkLst>
          <pc:docMk/>
          <pc:sldMk cId="3423358157" sldId="268"/>
        </pc:sldMkLst>
        <pc:spChg chg="mod ord">
          <ac:chgData name="Juuti Noora" userId="465eae5f-8fa1-4dfc-9f99-5484827e7ebd" providerId="ADAL" clId="{9D2202CF-5012-4C69-B742-CF667A323BB4}" dt="2026-01-27T13:00:52.868" v="6" actId="700"/>
          <ac:spMkLst>
            <pc:docMk/>
            <pc:sldMk cId="3423358157" sldId="268"/>
            <ac:spMk id="2" creationId="{3BC870CB-52E7-4561-A724-EA55223D74E9}"/>
          </ac:spMkLst>
        </pc:spChg>
        <pc:spChg chg="mod ord">
          <ac:chgData name="Juuti Noora" userId="465eae5f-8fa1-4dfc-9f99-5484827e7ebd" providerId="ADAL" clId="{9D2202CF-5012-4C69-B742-CF667A323BB4}" dt="2026-01-27T13:00:52.868" v="6" actId="700"/>
          <ac:spMkLst>
            <pc:docMk/>
            <pc:sldMk cId="3423358157" sldId="268"/>
            <ac:spMk id="3" creationId="{CC2AF554-C3F1-41BF-853F-D6AD4268974A}"/>
          </ac:spMkLst>
        </pc:spChg>
        <pc:picChg chg="del">
          <ac:chgData name="Juuti Noora" userId="465eae5f-8fa1-4dfc-9f99-5484827e7ebd" providerId="ADAL" clId="{9D2202CF-5012-4C69-B742-CF667A323BB4}" dt="2026-01-27T13:00:51.270" v="5" actId="478"/>
          <ac:picMkLst>
            <pc:docMk/>
            <pc:sldMk cId="3423358157" sldId="268"/>
            <ac:picMk id="5" creationId="{CCE5DEF0-C42B-4D72-AA21-20E7E5B4E599}"/>
          </ac:picMkLst>
        </pc:picChg>
      </pc:sldChg>
      <pc:sldChg chg="addSp delSp modSp mod">
        <pc:chgData name="Juuti Noora" userId="465eae5f-8fa1-4dfc-9f99-5484827e7ebd" providerId="ADAL" clId="{9D2202CF-5012-4C69-B742-CF667A323BB4}" dt="2026-01-27T13:00:58.626" v="7" actId="478"/>
        <pc:sldMkLst>
          <pc:docMk/>
          <pc:sldMk cId="1641223548" sldId="278"/>
        </pc:sldMkLst>
        <pc:spChg chg="add mod">
          <ac:chgData name="Juuti Noora" userId="465eae5f-8fa1-4dfc-9f99-5484827e7ebd" providerId="ADAL" clId="{9D2202CF-5012-4C69-B742-CF667A323BB4}" dt="2026-01-27T13:00:58.626" v="7" actId="478"/>
          <ac:spMkLst>
            <pc:docMk/>
            <pc:sldMk cId="1641223548" sldId="278"/>
            <ac:spMk id="7" creationId="{99223A56-AF21-10E6-F9A9-9E6FF4AB662B}"/>
          </ac:spMkLst>
        </pc:spChg>
        <pc:picChg chg="del">
          <ac:chgData name="Juuti Noora" userId="465eae5f-8fa1-4dfc-9f99-5484827e7ebd" providerId="ADAL" clId="{9D2202CF-5012-4C69-B742-CF667A323BB4}" dt="2026-01-27T13:00:58.626" v="7" actId="478"/>
          <ac:picMkLst>
            <pc:docMk/>
            <pc:sldMk cId="1641223548" sldId="278"/>
            <ac:picMk id="4" creationId="{82D5900F-39C9-4017-A623-9DC1F2F1F54F}"/>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fi-FI"/>
          </a:p>
        </p:txBody>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1/27/2026</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1/27/2026</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1257300" y="2909102"/>
            <a:ext cx="4800600" cy="29963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6633864" y="2909102"/>
            <a:ext cx="4800600" cy="29963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1/27/2026</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1/27/2026</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1/27/2026</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a:lstStyle/>
          <a:p>
            <a:endParaRPr lang="fi-FI"/>
          </a:p>
        </p:txBody>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creativecommons.org/licenses/by-sa/4.0/deed.f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89868916-58B2-48F0-B6C8-D995E89772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13">
            <a:extLst>
              <a:ext uri="{FF2B5EF4-FFF2-40B4-BE49-F238E27FC236}">
                <a16:creationId xmlns:a16="http://schemas.microsoft.com/office/drawing/2014/main" id="{BB82496C-9AD4-4916-BAB7-FF3CC04BF6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flipH="1">
            <a:off x="0" y="0"/>
            <a:ext cx="9807836" cy="6858000"/>
          </a:xfrm>
          <a:custGeom>
            <a:avLst/>
            <a:gdLst>
              <a:gd name="connsiteX0" fmla="*/ 9807836 w 9807836"/>
              <a:gd name="connsiteY0" fmla="*/ 0 h 6858000"/>
              <a:gd name="connsiteX1" fmla="*/ 0 w 9807836"/>
              <a:gd name="connsiteY1" fmla="*/ 0 h 6858000"/>
              <a:gd name="connsiteX2" fmla="*/ 26987 w 9807836"/>
              <a:gd name="connsiteY2" fmla="*/ 87312 h 6858000"/>
              <a:gd name="connsiteX3" fmla="*/ 52387 w 9807836"/>
              <a:gd name="connsiteY3" fmla="*/ 174625 h 6858000"/>
              <a:gd name="connsiteX4" fmla="*/ 77787 w 9807836"/>
              <a:gd name="connsiteY4" fmla="*/ 263525 h 6858000"/>
              <a:gd name="connsiteX5" fmla="*/ 100012 w 9807836"/>
              <a:gd name="connsiteY5" fmla="*/ 354012 h 6858000"/>
              <a:gd name="connsiteX6" fmla="*/ 127000 w 9807836"/>
              <a:gd name="connsiteY6" fmla="*/ 441325 h 6858000"/>
              <a:gd name="connsiteX7" fmla="*/ 155575 w 9807836"/>
              <a:gd name="connsiteY7" fmla="*/ 525462 h 6858000"/>
              <a:gd name="connsiteX8" fmla="*/ 192087 w 9807836"/>
              <a:gd name="connsiteY8" fmla="*/ 604837 h 6858000"/>
              <a:gd name="connsiteX9" fmla="*/ 234950 w 9807836"/>
              <a:gd name="connsiteY9" fmla="*/ 677862 h 6858000"/>
              <a:gd name="connsiteX10" fmla="*/ 282575 w 9807836"/>
              <a:gd name="connsiteY10" fmla="*/ 739775 h 6858000"/>
              <a:gd name="connsiteX11" fmla="*/ 334962 w 9807836"/>
              <a:gd name="connsiteY11" fmla="*/ 798512 h 6858000"/>
              <a:gd name="connsiteX12" fmla="*/ 395287 w 9807836"/>
              <a:gd name="connsiteY12" fmla="*/ 852487 h 6858000"/>
              <a:gd name="connsiteX13" fmla="*/ 458787 w 9807836"/>
              <a:gd name="connsiteY13" fmla="*/ 906462 h 6858000"/>
              <a:gd name="connsiteX14" fmla="*/ 525462 w 9807836"/>
              <a:gd name="connsiteY14" fmla="*/ 957262 h 6858000"/>
              <a:gd name="connsiteX15" fmla="*/ 592137 w 9807836"/>
              <a:gd name="connsiteY15" fmla="*/ 1008062 h 6858000"/>
              <a:gd name="connsiteX16" fmla="*/ 660400 w 9807836"/>
              <a:gd name="connsiteY16" fmla="*/ 1060450 h 6858000"/>
              <a:gd name="connsiteX17" fmla="*/ 725487 w 9807836"/>
              <a:gd name="connsiteY17" fmla="*/ 1111250 h 6858000"/>
              <a:gd name="connsiteX18" fmla="*/ 787400 w 9807836"/>
              <a:gd name="connsiteY18" fmla="*/ 1165225 h 6858000"/>
              <a:gd name="connsiteX19" fmla="*/ 844550 w 9807836"/>
              <a:gd name="connsiteY19" fmla="*/ 1223962 h 6858000"/>
              <a:gd name="connsiteX20" fmla="*/ 896937 w 9807836"/>
              <a:gd name="connsiteY20" fmla="*/ 1282700 h 6858000"/>
              <a:gd name="connsiteX21" fmla="*/ 939800 w 9807836"/>
              <a:gd name="connsiteY21" fmla="*/ 1346200 h 6858000"/>
              <a:gd name="connsiteX22" fmla="*/ 976312 w 9807836"/>
              <a:gd name="connsiteY22" fmla="*/ 1417637 h 6858000"/>
              <a:gd name="connsiteX23" fmla="*/ 998537 w 9807836"/>
              <a:gd name="connsiteY23" fmla="*/ 1487487 h 6858000"/>
              <a:gd name="connsiteX24" fmla="*/ 1012825 w 9807836"/>
              <a:gd name="connsiteY24" fmla="*/ 1565275 h 6858000"/>
              <a:gd name="connsiteX25" fmla="*/ 1019175 w 9807836"/>
              <a:gd name="connsiteY25" fmla="*/ 1641475 h 6858000"/>
              <a:gd name="connsiteX26" fmla="*/ 1017587 w 9807836"/>
              <a:gd name="connsiteY26" fmla="*/ 1722437 h 6858000"/>
              <a:gd name="connsiteX27" fmla="*/ 1011237 w 9807836"/>
              <a:gd name="connsiteY27" fmla="*/ 1803400 h 6858000"/>
              <a:gd name="connsiteX28" fmla="*/ 1003300 w 9807836"/>
              <a:gd name="connsiteY28" fmla="*/ 1887537 h 6858000"/>
              <a:gd name="connsiteX29" fmla="*/ 992187 w 9807836"/>
              <a:gd name="connsiteY29" fmla="*/ 1971675 h 6858000"/>
              <a:gd name="connsiteX30" fmla="*/ 979487 w 9807836"/>
              <a:gd name="connsiteY30" fmla="*/ 2055812 h 6858000"/>
              <a:gd name="connsiteX31" fmla="*/ 969962 w 9807836"/>
              <a:gd name="connsiteY31" fmla="*/ 2139950 h 6858000"/>
              <a:gd name="connsiteX32" fmla="*/ 963612 w 9807836"/>
              <a:gd name="connsiteY32" fmla="*/ 2224087 h 6858000"/>
              <a:gd name="connsiteX33" fmla="*/ 958850 w 9807836"/>
              <a:gd name="connsiteY33" fmla="*/ 2305050 h 6858000"/>
              <a:gd name="connsiteX34" fmla="*/ 963612 w 9807836"/>
              <a:gd name="connsiteY34" fmla="*/ 2384425 h 6858000"/>
              <a:gd name="connsiteX35" fmla="*/ 973137 w 9807836"/>
              <a:gd name="connsiteY35" fmla="*/ 2462212 h 6858000"/>
              <a:gd name="connsiteX36" fmla="*/ 993775 w 9807836"/>
              <a:gd name="connsiteY36" fmla="*/ 2543175 h 6858000"/>
              <a:gd name="connsiteX37" fmla="*/ 1025525 w 9807836"/>
              <a:gd name="connsiteY37" fmla="*/ 2622550 h 6858000"/>
              <a:gd name="connsiteX38" fmla="*/ 1063625 w 9807836"/>
              <a:gd name="connsiteY38" fmla="*/ 2701925 h 6858000"/>
              <a:gd name="connsiteX39" fmla="*/ 1106487 w 9807836"/>
              <a:gd name="connsiteY39" fmla="*/ 2781300 h 6858000"/>
              <a:gd name="connsiteX40" fmla="*/ 1150937 w 9807836"/>
              <a:gd name="connsiteY40" fmla="*/ 2859087 h 6858000"/>
              <a:gd name="connsiteX41" fmla="*/ 1198562 w 9807836"/>
              <a:gd name="connsiteY41" fmla="*/ 2938462 h 6858000"/>
              <a:gd name="connsiteX42" fmla="*/ 1241425 w 9807836"/>
              <a:gd name="connsiteY42" fmla="*/ 3017837 h 6858000"/>
              <a:gd name="connsiteX43" fmla="*/ 1284288 w 9807836"/>
              <a:gd name="connsiteY43" fmla="*/ 3098800 h 6858000"/>
              <a:gd name="connsiteX44" fmla="*/ 1320800 w 9807836"/>
              <a:gd name="connsiteY44" fmla="*/ 3179762 h 6858000"/>
              <a:gd name="connsiteX45" fmla="*/ 1349375 w 9807836"/>
              <a:gd name="connsiteY45" fmla="*/ 3260725 h 6858000"/>
              <a:gd name="connsiteX46" fmla="*/ 1365250 w 9807836"/>
              <a:gd name="connsiteY46" fmla="*/ 3343275 h 6858000"/>
              <a:gd name="connsiteX47" fmla="*/ 1374775 w 9807836"/>
              <a:gd name="connsiteY47" fmla="*/ 3429000 h 6858000"/>
              <a:gd name="connsiteX48" fmla="*/ 1365250 w 9807836"/>
              <a:gd name="connsiteY48" fmla="*/ 3514725 h 6858000"/>
              <a:gd name="connsiteX49" fmla="*/ 1349375 w 9807836"/>
              <a:gd name="connsiteY49" fmla="*/ 3597275 h 6858000"/>
              <a:gd name="connsiteX50" fmla="*/ 1320800 w 9807836"/>
              <a:gd name="connsiteY50" fmla="*/ 3678237 h 6858000"/>
              <a:gd name="connsiteX51" fmla="*/ 1284288 w 9807836"/>
              <a:gd name="connsiteY51" fmla="*/ 3759200 h 6858000"/>
              <a:gd name="connsiteX52" fmla="*/ 1241425 w 9807836"/>
              <a:gd name="connsiteY52" fmla="*/ 3840162 h 6858000"/>
              <a:gd name="connsiteX53" fmla="*/ 1198562 w 9807836"/>
              <a:gd name="connsiteY53" fmla="*/ 3919537 h 6858000"/>
              <a:gd name="connsiteX54" fmla="*/ 1150937 w 9807836"/>
              <a:gd name="connsiteY54" fmla="*/ 3998912 h 6858000"/>
              <a:gd name="connsiteX55" fmla="*/ 1106487 w 9807836"/>
              <a:gd name="connsiteY55" fmla="*/ 4076700 h 6858000"/>
              <a:gd name="connsiteX56" fmla="*/ 1063625 w 9807836"/>
              <a:gd name="connsiteY56" fmla="*/ 4156075 h 6858000"/>
              <a:gd name="connsiteX57" fmla="*/ 1025525 w 9807836"/>
              <a:gd name="connsiteY57" fmla="*/ 4235450 h 6858000"/>
              <a:gd name="connsiteX58" fmla="*/ 993775 w 9807836"/>
              <a:gd name="connsiteY58" fmla="*/ 4314825 h 6858000"/>
              <a:gd name="connsiteX59" fmla="*/ 973137 w 9807836"/>
              <a:gd name="connsiteY59" fmla="*/ 4395787 h 6858000"/>
              <a:gd name="connsiteX60" fmla="*/ 963612 w 9807836"/>
              <a:gd name="connsiteY60" fmla="*/ 4473575 h 6858000"/>
              <a:gd name="connsiteX61" fmla="*/ 958850 w 9807836"/>
              <a:gd name="connsiteY61" fmla="*/ 4552950 h 6858000"/>
              <a:gd name="connsiteX62" fmla="*/ 963612 w 9807836"/>
              <a:gd name="connsiteY62" fmla="*/ 4633912 h 6858000"/>
              <a:gd name="connsiteX63" fmla="*/ 969962 w 9807836"/>
              <a:gd name="connsiteY63" fmla="*/ 4718050 h 6858000"/>
              <a:gd name="connsiteX64" fmla="*/ 979487 w 9807836"/>
              <a:gd name="connsiteY64" fmla="*/ 4802187 h 6858000"/>
              <a:gd name="connsiteX65" fmla="*/ 992187 w 9807836"/>
              <a:gd name="connsiteY65" fmla="*/ 4886325 h 6858000"/>
              <a:gd name="connsiteX66" fmla="*/ 1003300 w 9807836"/>
              <a:gd name="connsiteY66" fmla="*/ 4970462 h 6858000"/>
              <a:gd name="connsiteX67" fmla="*/ 1011237 w 9807836"/>
              <a:gd name="connsiteY67" fmla="*/ 5054600 h 6858000"/>
              <a:gd name="connsiteX68" fmla="*/ 1017587 w 9807836"/>
              <a:gd name="connsiteY68" fmla="*/ 5135562 h 6858000"/>
              <a:gd name="connsiteX69" fmla="*/ 1019175 w 9807836"/>
              <a:gd name="connsiteY69" fmla="*/ 5216525 h 6858000"/>
              <a:gd name="connsiteX70" fmla="*/ 1012825 w 9807836"/>
              <a:gd name="connsiteY70" fmla="*/ 5292725 h 6858000"/>
              <a:gd name="connsiteX71" fmla="*/ 998537 w 9807836"/>
              <a:gd name="connsiteY71" fmla="*/ 5370512 h 6858000"/>
              <a:gd name="connsiteX72" fmla="*/ 976312 w 9807836"/>
              <a:gd name="connsiteY72" fmla="*/ 5440362 h 6858000"/>
              <a:gd name="connsiteX73" fmla="*/ 939800 w 9807836"/>
              <a:gd name="connsiteY73" fmla="*/ 5511800 h 6858000"/>
              <a:gd name="connsiteX74" fmla="*/ 896937 w 9807836"/>
              <a:gd name="connsiteY74" fmla="*/ 5575300 h 6858000"/>
              <a:gd name="connsiteX75" fmla="*/ 844550 w 9807836"/>
              <a:gd name="connsiteY75" fmla="*/ 5634037 h 6858000"/>
              <a:gd name="connsiteX76" fmla="*/ 787400 w 9807836"/>
              <a:gd name="connsiteY76" fmla="*/ 5692775 h 6858000"/>
              <a:gd name="connsiteX77" fmla="*/ 725487 w 9807836"/>
              <a:gd name="connsiteY77" fmla="*/ 5746750 h 6858000"/>
              <a:gd name="connsiteX78" fmla="*/ 660400 w 9807836"/>
              <a:gd name="connsiteY78" fmla="*/ 5797550 h 6858000"/>
              <a:gd name="connsiteX79" fmla="*/ 592137 w 9807836"/>
              <a:gd name="connsiteY79" fmla="*/ 5849937 h 6858000"/>
              <a:gd name="connsiteX80" fmla="*/ 525462 w 9807836"/>
              <a:gd name="connsiteY80" fmla="*/ 5900737 h 6858000"/>
              <a:gd name="connsiteX81" fmla="*/ 458787 w 9807836"/>
              <a:gd name="connsiteY81" fmla="*/ 5951537 h 6858000"/>
              <a:gd name="connsiteX82" fmla="*/ 395287 w 9807836"/>
              <a:gd name="connsiteY82" fmla="*/ 6005512 h 6858000"/>
              <a:gd name="connsiteX83" fmla="*/ 334962 w 9807836"/>
              <a:gd name="connsiteY83" fmla="*/ 6059487 h 6858000"/>
              <a:gd name="connsiteX84" fmla="*/ 282575 w 9807836"/>
              <a:gd name="connsiteY84" fmla="*/ 6118225 h 6858000"/>
              <a:gd name="connsiteX85" fmla="*/ 234950 w 9807836"/>
              <a:gd name="connsiteY85" fmla="*/ 6180137 h 6858000"/>
              <a:gd name="connsiteX86" fmla="*/ 192087 w 9807836"/>
              <a:gd name="connsiteY86" fmla="*/ 6253162 h 6858000"/>
              <a:gd name="connsiteX87" fmla="*/ 155575 w 9807836"/>
              <a:gd name="connsiteY87" fmla="*/ 6332537 h 6858000"/>
              <a:gd name="connsiteX88" fmla="*/ 127000 w 9807836"/>
              <a:gd name="connsiteY88" fmla="*/ 6416675 h 6858000"/>
              <a:gd name="connsiteX89" fmla="*/ 100012 w 9807836"/>
              <a:gd name="connsiteY89" fmla="*/ 6503987 h 6858000"/>
              <a:gd name="connsiteX90" fmla="*/ 77787 w 9807836"/>
              <a:gd name="connsiteY90" fmla="*/ 6594475 h 6858000"/>
              <a:gd name="connsiteX91" fmla="*/ 52387 w 9807836"/>
              <a:gd name="connsiteY91" fmla="*/ 6683375 h 6858000"/>
              <a:gd name="connsiteX92" fmla="*/ 26987 w 9807836"/>
              <a:gd name="connsiteY92" fmla="*/ 6770687 h 6858000"/>
              <a:gd name="connsiteX93" fmla="*/ 0 w 9807836"/>
              <a:gd name="connsiteY93" fmla="*/ 6858000 h 6858000"/>
              <a:gd name="connsiteX94" fmla="*/ 9807836 w 9807836"/>
              <a:gd name="connsiteY94" fmla="*/ 6858000 h 6858000"/>
              <a:gd name="connsiteX95" fmla="*/ 9807836 w 9807836"/>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9807836" h="6858000">
                <a:moveTo>
                  <a:pt x="9807836" y="0"/>
                </a:moveTo>
                <a:lnTo>
                  <a:pt x="0" y="0"/>
                </a:lnTo>
                <a:lnTo>
                  <a:pt x="26987" y="87312"/>
                </a:lnTo>
                <a:lnTo>
                  <a:pt x="52387" y="174625"/>
                </a:lnTo>
                <a:lnTo>
                  <a:pt x="77787" y="263525"/>
                </a:lnTo>
                <a:lnTo>
                  <a:pt x="100012" y="354012"/>
                </a:lnTo>
                <a:lnTo>
                  <a:pt x="127000" y="441325"/>
                </a:lnTo>
                <a:lnTo>
                  <a:pt x="155575" y="525462"/>
                </a:lnTo>
                <a:lnTo>
                  <a:pt x="192087" y="604837"/>
                </a:lnTo>
                <a:lnTo>
                  <a:pt x="234950" y="677862"/>
                </a:lnTo>
                <a:lnTo>
                  <a:pt x="282575" y="739775"/>
                </a:lnTo>
                <a:lnTo>
                  <a:pt x="334962" y="798512"/>
                </a:lnTo>
                <a:lnTo>
                  <a:pt x="395287" y="852487"/>
                </a:lnTo>
                <a:lnTo>
                  <a:pt x="458787" y="906462"/>
                </a:lnTo>
                <a:lnTo>
                  <a:pt x="525462" y="957262"/>
                </a:lnTo>
                <a:lnTo>
                  <a:pt x="592137" y="1008062"/>
                </a:lnTo>
                <a:lnTo>
                  <a:pt x="660400" y="1060450"/>
                </a:lnTo>
                <a:lnTo>
                  <a:pt x="725487" y="1111250"/>
                </a:lnTo>
                <a:lnTo>
                  <a:pt x="787400" y="1165225"/>
                </a:lnTo>
                <a:lnTo>
                  <a:pt x="844550" y="1223962"/>
                </a:lnTo>
                <a:lnTo>
                  <a:pt x="896937" y="1282700"/>
                </a:lnTo>
                <a:lnTo>
                  <a:pt x="939800" y="1346200"/>
                </a:lnTo>
                <a:lnTo>
                  <a:pt x="976312" y="1417637"/>
                </a:lnTo>
                <a:lnTo>
                  <a:pt x="998537" y="1487487"/>
                </a:lnTo>
                <a:lnTo>
                  <a:pt x="1012825" y="1565275"/>
                </a:lnTo>
                <a:lnTo>
                  <a:pt x="1019175" y="1641475"/>
                </a:lnTo>
                <a:lnTo>
                  <a:pt x="1017587" y="1722437"/>
                </a:lnTo>
                <a:lnTo>
                  <a:pt x="1011237" y="1803400"/>
                </a:lnTo>
                <a:lnTo>
                  <a:pt x="1003300" y="1887537"/>
                </a:lnTo>
                <a:lnTo>
                  <a:pt x="992187" y="1971675"/>
                </a:lnTo>
                <a:lnTo>
                  <a:pt x="979487" y="2055812"/>
                </a:lnTo>
                <a:lnTo>
                  <a:pt x="969962" y="2139950"/>
                </a:lnTo>
                <a:lnTo>
                  <a:pt x="963612" y="2224087"/>
                </a:lnTo>
                <a:lnTo>
                  <a:pt x="958850" y="2305050"/>
                </a:lnTo>
                <a:lnTo>
                  <a:pt x="963612" y="2384425"/>
                </a:lnTo>
                <a:lnTo>
                  <a:pt x="973137" y="2462212"/>
                </a:lnTo>
                <a:lnTo>
                  <a:pt x="993775" y="2543175"/>
                </a:lnTo>
                <a:lnTo>
                  <a:pt x="1025525" y="2622550"/>
                </a:lnTo>
                <a:lnTo>
                  <a:pt x="1063625" y="2701925"/>
                </a:lnTo>
                <a:lnTo>
                  <a:pt x="1106487" y="2781300"/>
                </a:lnTo>
                <a:lnTo>
                  <a:pt x="1150937" y="2859087"/>
                </a:lnTo>
                <a:lnTo>
                  <a:pt x="1198562" y="2938462"/>
                </a:lnTo>
                <a:lnTo>
                  <a:pt x="1241425" y="3017837"/>
                </a:lnTo>
                <a:lnTo>
                  <a:pt x="1284288" y="3098800"/>
                </a:lnTo>
                <a:lnTo>
                  <a:pt x="1320800" y="3179762"/>
                </a:lnTo>
                <a:lnTo>
                  <a:pt x="1349375" y="3260725"/>
                </a:lnTo>
                <a:lnTo>
                  <a:pt x="1365250" y="3343275"/>
                </a:lnTo>
                <a:lnTo>
                  <a:pt x="1374775" y="3429000"/>
                </a:lnTo>
                <a:lnTo>
                  <a:pt x="1365250" y="3514725"/>
                </a:lnTo>
                <a:lnTo>
                  <a:pt x="1349375" y="3597275"/>
                </a:lnTo>
                <a:lnTo>
                  <a:pt x="1320800" y="3678237"/>
                </a:lnTo>
                <a:lnTo>
                  <a:pt x="1284288" y="3759200"/>
                </a:lnTo>
                <a:lnTo>
                  <a:pt x="1241425" y="3840162"/>
                </a:lnTo>
                <a:lnTo>
                  <a:pt x="1198562" y="3919537"/>
                </a:lnTo>
                <a:lnTo>
                  <a:pt x="1150937" y="3998912"/>
                </a:lnTo>
                <a:lnTo>
                  <a:pt x="1106487" y="4076700"/>
                </a:lnTo>
                <a:lnTo>
                  <a:pt x="1063625" y="4156075"/>
                </a:lnTo>
                <a:lnTo>
                  <a:pt x="1025525" y="4235450"/>
                </a:lnTo>
                <a:lnTo>
                  <a:pt x="993775" y="4314825"/>
                </a:lnTo>
                <a:lnTo>
                  <a:pt x="973137" y="4395787"/>
                </a:lnTo>
                <a:lnTo>
                  <a:pt x="963612" y="4473575"/>
                </a:lnTo>
                <a:lnTo>
                  <a:pt x="958850" y="4552950"/>
                </a:lnTo>
                <a:lnTo>
                  <a:pt x="963612" y="4633912"/>
                </a:lnTo>
                <a:lnTo>
                  <a:pt x="969962" y="4718050"/>
                </a:lnTo>
                <a:lnTo>
                  <a:pt x="979487" y="4802187"/>
                </a:lnTo>
                <a:lnTo>
                  <a:pt x="992187" y="4886325"/>
                </a:lnTo>
                <a:lnTo>
                  <a:pt x="1003300" y="4970462"/>
                </a:lnTo>
                <a:lnTo>
                  <a:pt x="1011237" y="5054600"/>
                </a:lnTo>
                <a:lnTo>
                  <a:pt x="1017587" y="5135562"/>
                </a:lnTo>
                <a:lnTo>
                  <a:pt x="1019175" y="5216525"/>
                </a:lnTo>
                <a:lnTo>
                  <a:pt x="1012825" y="5292725"/>
                </a:lnTo>
                <a:lnTo>
                  <a:pt x="998537" y="5370512"/>
                </a:lnTo>
                <a:lnTo>
                  <a:pt x="976312" y="5440362"/>
                </a:lnTo>
                <a:lnTo>
                  <a:pt x="939800" y="5511800"/>
                </a:lnTo>
                <a:lnTo>
                  <a:pt x="896937" y="5575300"/>
                </a:lnTo>
                <a:lnTo>
                  <a:pt x="844550" y="5634037"/>
                </a:lnTo>
                <a:lnTo>
                  <a:pt x="787400" y="5692775"/>
                </a:lnTo>
                <a:lnTo>
                  <a:pt x="725487" y="5746750"/>
                </a:lnTo>
                <a:lnTo>
                  <a:pt x="660400" y="5797550"/>
                </a:lnTo>
                <a:lnTo>
                  <a:pt x="592137" y="5849937"/>
                </a:lnTo>
                <a:lnTo>
                  <a:pt x="525462" y="5900737"/>
                </a:lnTo>
                <a:lnTo>
                  <a:pt x="458787" y="5951537"/>
                </a:lnTo>
                <a:lnTo>
                  <a:pt x="395287" y="6005512"/>
                </a:lnTo>
                <a:lnTo>
                  <a:pt x="334962" y="6059487"/>
                </a:lnTo>
                <a:lnTo>
                  <a:pt x="282575" y="6118225"/>
                </a:lnTo>
                <a:lnTo>
                  <a:pt x="234950" y="6180137"/>
                </a:lnTo>
                <a:lnTo>
                  <a:pt x="192087" y="6253162"/>
                </a:lnTo>
                <a:lnTo>
                  <a:pt x="155575" y="6332537"/>
                </a:lnTo>
                <a:lnTo>
                  <a:pt x="127000" y="6416675"/>
                </a:lnTo>
                <a:lnTo>
                  <a:pt x="100012" y="6503987"/>
                </a:lnTo>
                <a:lnTo>
                  <a:pt x="77787" y="6594475"/>
                </a:lnTo>
                <a:lnTo>
                  <a:pt x="52387" y="6683375"/>
                </a:lnTo>
                <a:lnTo>
                  <a:pt x="26987" y="6770687"/>
                </a:lnTo>
                <a:lnTo>
                  <a:pt x="0" y="6858000"/>
                </a:lnTo>
                <a:lnTo>
                  <a:pt x="9807836" y="6858000"/>
                </a:lnTo>
                <a:lnTo>
                  <a:pt x="9807836" y="0"/>
                </a:lnTo>
                <a:close/>
              </a:path>
            </a:pathLst>
          </a:custGeom>
          <a:solidFill>
            <a:schemeClr val="accent1"/>
          </a:solidFill>
          <a:ln w="0">
            <a:noFill/>
            <a:prstDash val="solid"/>
            <a:round/>
            <a:headEnd/>
            <a:tailEnd/>
          </a:ln>
        </p:spPr>
        <p:txBody>
          <a:bodyPr/>
          <a:lstStyle/>
          <a:p>
            <a:endParaRPr lang="fi-FI"/>
          </a:p>
        </p:txBody>
      </p:sp>
      <p:sp>
        <p:nvSpPr>
          <p:cNvPr id="2" name="Otsikko 1"/>
          <p:cNvSpPr>
            <a:spLocks noGrp="1"/>
          </p:cNvSpPr>
          <p:nvPr>
            <p:ph type="ctrTitle"/>
          </p:nvPr>
        </p:nvSpPr>
        <p:spPr>
          <a:xfrm>
            <a:off x="544402" y="290945"/>
            <a:ext cx="8117459" cy="5202431"/>
          </a:xfrm>
        </p:spPr>
        <p:txBody>
          <a:bodyPr>
            <a:normAutofit/>
          </a:bodyPr>
          <a:lstStyle/>
          <a:p>
            <a:pPr algn="l"/>
            <a:r>
              <a:rPr lang="fi-FI" sz="7800" dirty="0"/>
              <a:t>Haastavista tilanteista selviytyminen</a:t>
            </a:r>
            <a:br>
              <a:rPr lang="fi-FI" sz="7800" dirty="0"/>
            </a:br>
            <a:r>
              <a:rPr lang="fi-FI" sz="2700" dirty="0"/>
              <a:t>lääkkeettömät hoitomenetelmät</a:t>
            </a:r>
          </a:p>
        </p:txBody>
      </p:sp>
      <p:sp>
        <p:nvSpPr>
          <p:cNvPr id="3" name="Alaotsikko 2"/>
          <p:cNvSpPr>
            <a:spLocks noGrp="1"/>
          </p:cNvSpPr>
          <p:nvPr>
            <p:ph type="subTitle" idx="1"/>
          </p:nvPr>
        </p:nvSpPr>
        <p:spPr>
          <a:xfrm>
            <a:off x="544403" y="5563388"/>
            <a:ext cx="7818540" cy="742279"/>
          </a:xfrm>
        </p:spPr>
        <p:txBody>
          <a:bodyPr>
            <a:normAutofit fontScale="70000" lnSpcReduction="20000"/>
          </a:bodyPr>
          <a:lstStyle/>
          <a:p>
            <a:pPr algn="l"/>
            <a:r>
              <a:rPr lang="fi-FI" dirty="0">
                <a:solidFill>
                  <a:schemeClr val="bg2"/>
                </a:solidFill>
              </a:rPr>
              <a:t>Käytännöllisiä ohjeita haastaviin tilanteisiin muistisairautta sairastavan hoitotyössä </a:t>
            </a:r>
            <a:r>
              <a:rPr lang="fi-FI" sz="1200" dirty="0">
                <a:solidFill>
                  <a:schemeClr val="bg2"/>
                </a:solidFill>
              </a:rPr>
              <a:t>(lähde: Liukkonen)</a:t>
            </a:r>
          </a:p>
          <a:p>
            <a:pPr algn="l"/>
            <a:r>
              <a:rPr lang="fi-FI" sz="1200" dirty="0"/>
              <a:t> </a:t>
            </a:r>
            <a:r>
              <a:rPr lang="fi-FI" sz="1400" spc="-1" dirty="0">
                <a:solidFill>
                  <a:srgbClr val="FFFFFF"/>
                </a:solidFill>
                <a:latin typeface="Montserrat" panose="00000500000000000000" pitchFamily="2" charset="0"/>
                <a:hlinkClick r:id="rId2"/>
              </a:rPr>
              <a:t>CC BY-SA 4.0</a:t>
            </a:r>
            <a:r>
              <a:rPr lang="fi-FI" sz="1400" spc="-1" dirty="0">
                <a:solidFill>
                  <a:srgbClr val="FFFFFF"/>
                </a:solidFill>
                <a:latin typeface="Montserrat" panose="00000500000000000000" pitchFamily="2" charset="0"/>
              </a:rPr>
              <a:t> , </a:t>
            </a:r>
            <a:r>
              <a:rPr lang="fi-FI" sz="1400" dirty="0">
                <a:solidFill>
                  <a:schemeClr val="bg2"/>
                </a:solidFill>
              </a:rPr>
              <a:t>Riitta </a:t>
            </a:r>
            <a:r>
              <a:rPr lang="fi-FI" sz="1400" dirty="0" err="1">
                <a:solidFill>
                  <a:schemeClr val="bg2"/>
                </a:solidFill>
              </a:rPr>
              <a:t>Tenkanen-salmela</a:t>
            </a:r>
            <a:endParaRPr lang="fi-FI" sz="1400" dirty="0">
              <a:solidFill>
                <a:schemeClr val="bg2"/>
              </a:solidFill>
            </a:endParaRPr>
          </a:p>
        </p:txBody>
      </p:sp>
      <p:sp>
        <p:nvSpPr>
          <p:cNvPr id="22" name="Rectangle 21">
            <a:extLst>
              <a:ext uri="{FF2B5EF4-FFF2-40B4-BE49-F238E27FC236}">
                <a16:creationId xmlns:a16="http://schemas.microsoft.com/office/drawing/2014/main" id="{517C1286-B472-4907-9B47-E8C9FE290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i-FI"/>
          </a:p>
        </p:txBody>
      </p:sp>
      <p:sp>
        <p:nvSpPr>
          <p:cNvPr id="24" name="Freeform 16">
            <a:extLst>
              <a:ext uri="{FF2B5EF4-FFF2-40B4-BE49-F238E27FC236}">
                <a16:creationId xmlns:a16="http://schemas.microsoft.com/office/drawing/2014/main" id="{28B35564-38A4-457A-BD01-15D6F16594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433061"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bg2"/>
          </a:solidFill>
          <a:ln w="0">
            <a:noFill/>
            <a:prstDash val="solid"/>
            <a:round/>
            <a:headEnd/>
            <a:tailEnd/>
          </a:ln>
        </p:spPr>
        <p:txBody>
          <a:bodyPr/>
          <a:lstStyle/>
          <a:p>
            <a:endParaRPr lang="fi-FI"/>
          </a:p>
        </p:txBody>
      </p:sp>
    </p:spTree>
    <p:extLst>
      <p:ext uri="{BB962C8B-B14F-4D97-AF65-F5344CB8AC3E}">
        <p14:creationId xmlns:p14="http://schemas.microsoft.com/office/powerpoint/2010/main" val="1207697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9630EA-26F5-4F4E-8681-13CFFDA0CB1D}"/>
              </a:ext>
            </a:extLst>
          </p:cNvPr>
          <p:cNvSpPr>
            <a:spLocks noGrp="1"/>
          </p:cNvSpPr>
          <p:nvPr>
            <p:ph type="title"/>
          </p:nvPr>
        </p:nvSpPr>
        <p:spPr/>
        <p:txBody>
          <a:bodyPr/>
          <a:lstStyle/>
          <a:p>
            <a:r>
              <a:rPr lang="fi-FI" dirty="0"/>
              <a:t>Toistuva kysely</a:t>
            </a:r>
          </a:p>
        </p:txBody>
      </p:sp>
      <p:sp>
        <p:nvSpPr>
          <p:cNvPr id="3" name="Sisällön paikkamerkki 2">
            <a:extLst>
              <a:ext uri="{FF2B5EF4-FFF2-40B4-BE49-F238E27FC236}">
                <a16:creationId xmlns:a16="http://schemas.microsoft.com/office/drawing/2014/main" id="{657E1F2F-166F-46F3-B599-CBBA3180EEA0}"/>
              </a:ext>
            </a:extLst>
          </p:cNvPr>
          <p:cNvSpPr>
            <a:spLocks noGrp="1"/>
          </p:cNvSpPr>
          <p:nvPr>
            <p:ph idx="1"/>
          </p:nvPr>
        </p:nvSpPr>
        <p:spPr/>
        <p:txBody>
          <a:bodyPr/>
          <a:lstStyle/>
          <a:p>
            <a:r>
              <a:rPr lang="fi-FI" dirty="0"/>
              <a:t>Dementoitunut muistisairas voi kysyä yhtä ja samaa asiaa tuntikausia. Hoitavalle henkilölle se on erittäin raskasta. Kysely johtuu yksinkertaisesti siitä, että hän ei muista asioita ja kokee sen vuoksi turvattomuutta.</a:t>
            </a:r>
          </a:p>
          <a:p>
            <a:r>
              <a:rPr lang="fi-FI" dirty="0"/>
              <a:t>Muista, ettei hän tee sitä ilkeyttään vaan koska ei muista vastausta.</a:t>
            </a:r>
          </a:p>
          <a:p>
            <a:r>
              <a:rPr lang="fi-FI" dirty="0"/>
              <a:t>Ole kohtelias. Yritä vastata uudestaan ja uudestaan. </a:t>
            </a:r>
          </a:p>
          <a:p>
            <a:r>
              <a:rPr lang="fi-FI" dirty="0"/>
              <a:t>Pidä hänet ajan tasalla kertomalla mitä milloinkin teet. Tämä vähentää ahdistusta tulevasta ja voi ehkäistä toistuvaa kyselyä.</a:t>
            </a:r>
          </a:p>
          <a:p>
            <a:r>
              <a:rPr lang="fi-FI" dirty="0"/>
              <a:t>Käytä muistin apuvälineitä.  Potilas voi katsoa vastauksen muistilapusta tai taulusta. Näin vältyt vastauksen toistamiselta ja hänen omatoimisuutensa säilyy paremmin.</a:t>
            </a:r>
          </a:p>
        </p:txBody>
      </p:sp>
    </p:spTree>
    <p:extLst>
      <p:ext uri="{BB962C8B-B14F-4D97-AF65-F5344CB8AC3E}">
        <p14:creationId xmlns:p14="http://schemas.microsoft.com/office/powerpoint/2010/main" val="1990751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CF29D4A-37CE-472E-970F-D675F73CC318}"/>
              </a:ext>
            </a:extLst>
          </p:cNvPr>
          <p:cNvSpPr>
            <a:spLocks noGrp="1"/>
          </p:cNvSpPr>
          <p:nvPr>
            <p:ph type="title"/>
          </p:nvPr>
        </p:nvSpPr>
        <p:spPr/>
        <p:txBody>
          <a:bodyPr/>
          <a:lstStyle/>
          <a:p>
            <a:r>
              <a:rPr lang="fi-FI" dirty="0"/>
              <a:t>Toistuva kysely</a:t>
            </a:r>
          </a:p>
        </p:txBody>
      </p:sp>
      <p:sp>
        <p:nvSpPr>
          <p:cNvPr id="3" name="Sisällön paikkamerkki 2">
            <a:extLst>
              <a:ext uri="{FF2B5EF4-FFF2-40B4-BE49-F238E27FC236}">
                <a16:creationId xmlns:a16="http://schemas.microsoft.com/office/drawing/2014/main" id="{1447AE50-069C-4167-90BE-8BECD62C1811}"/>
              </a:ext>
            </a:extLst>
          </p:cNvPr>
          <p:cNvSpPr>
            <a:spLocks noGrp="1"/>
          </p:cNvSpPr>
          <p:nvPr>
            <p:ph idx="1"/>
          </p:nvPr>
        </p:nvSpPr>
        <p:spPr/>
        <p:txBody>
          <a:bodyPr/>
          <a:lstStyle/>
          <a:p>
            <a:r>
              <a:rPr lang="fi-FI" dirty="0"/>
              <a:t>Yritä kiinnittää hänen huomionsa muuhun. Voitte alkaa kuuntelemaan radioita, lukemaan lehtiä tai mennä kävelylle. Näin hän unohtaa kyselynsä.</a:t>
            </a:r>
          </a:p>
          <a:p>
            <a:r>
              <a:rPr lang="fi-FI" dirty="0"/>
              <a:t>Kysely saattaa jatkua kaikesta huolimatta. Jos näin käy niin käy ”vetäisemässä” henkeä”, jotta jaksat yrittää uudestaan. Jos vastaajakin hermostuu niin se vain pahentaa tilannetta, koska muistisairas potilas hyvin herkästi vaistoaa toisen hermostuneisuuden ja ahdistuu ja hermostuu itsekin. </a:t>
            </a:r>
          </a:p>
        </p:txBody>
      </p:sp>
    </p:spTree>
    <p:extLst>
      <p:ext uri="{BB962C8B-B14F-4D97-AF65-F5344CB8AC3E}">
        <p14:creationId xmlns:p14="http://schemas.microsoft.com/office/powerpoint/2010/main" val="802035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9B9DA57-6B77-4E80-8A68-BA47239245C6}"/>
              </a:ext>
            </a:extLst>
          </p:cNvPr>
          <p:cNvSpPr>
            <a:spLocks noGrp="1"/>
          </p:cNvSpPr>
          <p:nvPr>
            <p:ph type="title"/>
          </p:nvPr>
        </p:nvSpPr>
        <p:spPr/>
        <p:txBody>
          <a:bodyPr/>
          <a:lstStyle/>
          <a:p>
            <a:r>
              <a:rPr lang="fi-FI" dirty="0"/>
              <a:t>Haluttomuus ja apatia</a:t>
            </a:r>
          </a:p>
        </p:txBody>
      </p:sp>
      <p:sp>
        <p:nvSpPr>
          <p:cNvPr id="3" name="Sisällön paikkamerkki 2">
            <a:extLst>
              <a:ext uri="{FF2B5EF4-FFF2-40B4-BE49-F238E27FC236}">
                <a16:creationId xmlns:a16="http://schemas.microsoft.com/office/drawing/2014/main" id="{BC6D0713-FCFB-4DAA-AA53-0959563B1DF0}"/>
              </a:ext>
            </a:extLst>
          </p:cNvPr>
          <p:cNvSpPr>
            <a:spLocks noGrp="1"/>
          </p:cNvSpPr>
          <p:nvPr>
            <p:ph idx="1"/>
          </p:nvPr>
        </p:nvSpPr>
        <p:spPr/>
        <p:txBody>
          <a:bodyPr/>
          <a:lstStyle/>
          <a:p>
            <a:r>
              <a:rPr lang="fi-FI" dirty="0"/>
              <a:t>Muistisairautta sairastava vaikuttaa usein syrjäänvetäytyvältä ja haluttomalta. Häntä on vaikea saada innostumaan asioista.</a:t>
            </a:r>
          </a:p>
          <a:p>
            <a:r>
              <a:rPr lang="fi-FI" dirty="0"/>
              <a:t>Yritä varmistaa, että jotain mielenkiitoista sisältyy jokaiseen päivään. Se voi olla kävelylenkki, musiikin kuuntelua, korttipeli jne. jotain sellaista, mistä hän on nauttinut elämänsä aikana.</a:t>
            </a:r>
          </a:p>
          <a:p>
            <a:r>
              <a:rPr lang="fi-FI" dirty="0"/>
              <a:t>Keskustele päivän asioista ja anna valinnan mahdollisuus. Mahdollisuuden tulee olla todellinen. Vaihtoehtoja ei kuitenkaan pitäisi olla liian monta, koska silloin hänen on vaikea valita.</a:t>
            </a:r>
          </a:p>
          <a:p>
            <a:r>
              <a:rPr lang="fi-FI" dirty="0"/>
              <a:t>Ota potilas mukaan töihin. Näin hän tuntee itsensä tarpeelliseksi ja hyödylliseksi. Jos lopputulos ei miellytä sinua, voit vaikka salaa tehdä sen uudestaan.</a:t>
            </a:r>
          </a:p>
          <a:p>
            <a:endParaRPr lang="fi-FI" dirty="0"/>
          </a:p>
        </p:txBody>
      </p:sp>
    </p:spTree>
    <p:extLst>
      <p:ext uri="{BB962C8B-B14F-4D97-AF65-F5344CB8AC3E}">
        <p14:creationId xmlns:p14="http://schemas.microsoft.com/office/powerpoint/2010/main" val="3969273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BC870CB-52E7-4561-A724-EA55223D74E9}"/>
              </a:ext>
            </a:extLst>
          </p:cNvPr>
          <p:cNvSpPr>
            <a:spLocks noGrp="1"/>
          </p:cNvSpPr>
          <p:nvPr>
            <p:ph type="title"/>
          </p:nvPr>
        </p:nvSpPr>
        <p:spPr/>
        <p:txBody>
          <a:bodyPr>
            <a:normAutofit/>
          </a:bodyPr>
          <a:lstStyle/>
          <a:p>
            <a:r>
              <a:rPr lang="fi-FI" sz="4400"/>
              <a:t>Haluttomuus ja apatia </a:t>
            </a:r>
          </a:p>
        </p:txBody>
      </p:sp>
      <p:sp>
        <p:nvSpPr>
          <p:cNvPr id="3" name="Sisällön paikkamerkki 2">
            <a:extLst>
              <a:ext uri="{FF2B5EF4-FFF2-40B4-BE49-F238E27FC236}">
                <a16:creationId xmlns:a16="http://schemas.microsoft.com/office/drawing/2014/main" id="{CC2AF554-C3F1-41BF-853F-D6AD4268974A}"/>
              </a:ext>
            </a:extLst>
          </p:cNvPr>
          <p:cNvSpPr>
            <a:spLocks noGrp="1"/>
          </p:cNvSpPr>
          <p:nvPr>
            <p:ph idx="1"/>
          </p:nvPr>
        </p:nvSpPr>
        <p:spPr/>
        <p:txBody>
          <a:bodyPr>
            <a:normAutofit/>
          </a:bodyPr>
          <a:lstStyle/>
          <a:p>
            <a:r>
              <a:rPr lang="fi-FI" dirty="0">
                <a:solidFill>
                  <a:schemeClr val="tx1"/>
                </a:solidFill>
              </a:rPr>
              <a:t>Ota potilaan ystävät ja omaiset mukaan toimintaan. Keskustelu, kävely tai vierailu ystävän kanssa piristää ja kohentaa mielialaa.</a:t>
            </a:r>
          </a:p>
          <a:p>
            <a:r>
              <a:rPr lang="fi-FI" dirty="0">
                <a:solidFill>
                  <a:schemeClr val="tx1"/>
                </a:solidFill>
              </a:rPr>
              <a:t>Muista kuitenkin, että istuminen, hiljaa oleminen ja tekemättömyys on välillä nautittavaa. Toiminnan tulisi perustua potilaan tarpeisiin.</a:t>
            </a:r>
          </a:p>
        </p:txBody>
      </p:sp>
    </p:spTree>
    <p:extLst>
      <p:ext uri="{BB962C8B-B14F-4D97-AF65-F5344CB8AC3E}">
        <p14:creationId xmlns:p14="http://schemas.microsoft.com/office/powerpoint/2010/main" val="3423358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F051091-75E5-4B6C-9202-A7EADDF305E7}"/>
              </a:ext>
            </a:extLst>
          </p:cNvPr>
          <p:cNvSpPr>
            <a:spLocks noGrp="1"/>
          </p:cNvSpPr>
          <p:nvPr>
            <p:ph type="title"/>
          </p:nvPr>
        </p:nvSpPr>
        <p:spPr/>
        <p:txBody>
          <a:bodyPr/>
          <a:lstStyle/>
          <a:p>
            <a:r>
              <a:rPr lang="fi-FI" dirty="0"/>
              <a:t>huomionhaku</a:t>
            </a:r>
          </a:p>
        </p:txBody>
      </p:sp>
      <p:sp>
        <p:nvSpPr>
          <p:cNvPr id="3" name="Sisällön paikkamerkki 2">
            <a:extLst>
              <a:ext uri="{FF2B5EF4-FFF2-40B4-BE49-F238E27FC236}">
                <a16:creationId xmlns:a16="http://schemas.microsoft.com/office/drawing/2014/main" id="{DC986D3E-7E4D-4FA2-AED9-0DF3F6E72C98}"/>
              </a:ext>
            </a:extLst>
          </p:cNvPr>
          <p:cNvSpPr>
            <a:spLocks noGrp="1"/>
          </p:cNvSpPr>
          <p:nvPr>
            <p:ph idx="1"/>
          </p:nvPr>
        </p:nvSpPr>
        <p:spPr/>
        <p:txBody>
          <a:bodyPr>
            <a:normAutofit fontScale="92500"/>
          </a:bodyPr>
          <a:lstStyle/>
          <a:p>
            <a:r>
              <a:rPr lang="fi-FI" dirty="0"/>
              <a:t>Dementoitunut muistisairas kokee herkästi turvattomuutta, siksi hän voi takertua hoitavaan henkilöön eikä päästä häntä silmistään hetkeksikään. Tämä voi ahdistaa hoitajaa. Asumisyksikössä esimerkiksi osa muistisairaista asukkaista seuraa hoitajia kaiken aikaa; potilashuoneesta toiseen, kansliaan ja keittiöön. He tuntevat olonsa turvalliseksi vain hoitajan nähdessään. He eivät muista hoitajien läsnäoloa, jos eivät näe heitä. Siksi he saattavat seurata hoitajia.</a:t>
            </a:r>
          </a:p>
          <a:p>
            <a:r>
              <a:rPr lang="fi-FI" dirty="0"/>
              <a:t>Potilaalle tulisi kertoa mitä milloinkin on tapahtumassa. Jos esimerkiksi poistut, kerro hänelle milloin tulet takaisin. Tämän voi myös kirjoittaa lapulle tai taululle. Näin hän voi itse tarkistaa asian eikä hermostu niin herkästi odottaessaan.</a:t>
            </a:r>
          </a:p>
          <a:p>
            <a:r>
              <a:rPr lang="fi-FI" dirty="0"/>
              <a:t>Hoitavalle omaishoitajalle huomion haku on erittäin raskasta, koska se voi olla ympärivuorokautista. Omainen tarvitsee lepoa ja rauhaa jaksaakseen.</a:t>
            </a:r>
          </a:p>
        </p:txBody>
      </p:sp>
    </p:spTree>
    <p:extLst>
      <p:ext uri="{BB962C8B-B14F-4D97-AF65-F5344CB8AC3E}">
        <p14:creationId xmlns:p14="http://schemas.microsoft.com/office/powerpoint/2010/main" val="2203372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C0C76C6-F1C7-4794-A80A-4E51E606D2F7}"/>
              </a:ext>
            </a:extLst>
          </p:cNvPr>
          <p:cNvSpPr>
            <a:spLocks noGrp="1"/>
          </p:cNvSpPr>
          <p:nvPr>
            <p:ph type="title"/>
          </p:nvPr>
        </p:nvSpPr>
        <p:spPr/>
        <p:txBody>
          <a:bodyPr/>
          <a:lstStyle/>
          <a:p>
            <a:r>
              <a:rPr lang="fi-FI" dirty="0"/>
              <a:t>aggressiivisuus</a:t>
            </a:r>
          </a:p>
        </p:txBody>
      </p:sp>
      <p:sp>
        <p:nvSpPr>
          <p:cNvPr id="3" name="Sisällön paikkamerkki 2">
            <a:extLst>
              <a:ext uri="{FF2B5EF4-FFF2-40B4-BE49-F238E27FC236}">
                <a16:creationId xmlns:a16="http://schemas.microsoft.com/office/drawing/2014/main" id="{E4600B6B-B45B-4B08-A43C-160D0A9C229B}"/>
              </a:ext>
            </a:extLst>
          </p:cNvPr>
          <p:cNvSpPr>
            <a:spLocks noGrp="1"/>
          </p:cNvSpPr>
          <p:nvPr>
            <p:ph idx="1"/>
          </p:nvPr>
        </p:nvSpPr>
        <p:spPr/>
        <p:txBody>
          <a:bodyPr>
            <a:normAutofit lnSpcReduction="10000"/>
          </a:bodyPr>
          <a:lstStyle/>
          <a:p>
            <a:r>
              <a:rPr lang="fi-FI" dirty="0"/>
              <a:t>Dementoitunut potilas voi olla aggressiivinen. Kielellinen aggressiivisuus on yleisempää kuin fyysinen aggressiivisuus. Aggressiivisuus voi aiheutua toistuvista epäonnistumisista kykyjen vähetessä.  Aggressiivisuuden syynä voi olla myös se, että potilas ei ymmärrä mitä on tapahtumassa ja kokee olonsa sen vuoksi turvattomaksi. Hän voi myös unohtaa tavaroiden paikat ja epäilee ja syyttää toisia niiden viemisestä.</a:t>
            </a:r>
          </a:p>
          <a:p>
            <a:r>
              <a:rPr lang="fi-FI" dirty="0"/>
              <a:t>Näissä tilanteissa pitäisi yrittää säilyttää rauhallisuus ja muistaa, ettei aggressiivisuus kohdistu hoitajaan henkilönä vaan kyse on sairauden oireesta.</a:t>
            </a:r>
          </a:p>
          <a:p>
            <a:r>
              <a:rPr lang="fi-FI" dirty="0"/>
              <a:t> Puhu rauhallisesti.</a:t>
            </a:r>
          </a:p>
          <a:p>
            <a:r>
              <a:rPr lang="fi-FI" dirty="0"/>
              <a:t> Kiinnitä huomio muuhun. Esimerkiksi käsien taputus saa hänet katsomaan käsiäsi ja hän voi unohtaa aggressiivisuutensa.</a:t>
            </a:r>
          </a:p>
        </p:txBody>
      </p:sp>
    </p:spTree>
    <p:extLst>
      <p:ext uri="{BB962C8B-B14F-4D97-AF65-F5344CB8AC3E}">
        <p14:creationId xmlns:p14="http://schemas.microsoft.com/office/powerpoint/2010/main" val="21522850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B141B09-87E4-4269-9FDF-C73DB89A59B1}"/>
              </a:ext>
            </a:extLst>
          </p:cNvPr>
          <p:cNvSpPr>
            <a:spLocks noGrp="1"/>
          </p:cNvSpPr>
          <p:nvPr>
            <p:ph type="title"/>
          </p:nvPr>
        </p:nvSpPr>
        <p:spPr/>
        <p:txBody>
          <a:bodyPr/>
          <a:lstStyle/>
          <a:p>
            <a:r>
              <a:rPr lang="fi-FI" dirty="0"/>
              <a:t>aggressiivisuus</a:t>
            </a:r>
          </a:p>
        </p:txBody>
      </p:sp>
      <p:sp>
        <p:nvSpPr>
          <p:cNvPr id="3" name="Sisällön paikkamerkki 2">
            <a:extLst>
              <a:ext uri="{FF2B5EF4-FFF2-40B4-BE49-F238E27FC236}">
                <a16:creationId xmlns:a16="http://schemas.microsoft.com/office/drawing/2014/main" id="{341A1D5C-3F62-4CCE-B78F-5CDBE8DD7B48}"/>
              </a:ext>
            </a:extLst>
          </p:cNvPr>
          <p:cNvSpPr>
            <a:spLocks noGrp="1"/>
          </p:cNvSpPr>
          <p:nvPr>
            <p:ph idx="1"/>
          </p:nvPr>
        </p:nvSpPr>
        <p:spPr/>
        <p:txBody>
          <a:bodyPr/>
          <a:lstStyle/>
          <a:p>
            <a:r>
              <a:rPr lang="fi-FI" dirty="0"/>
              <a:t>Kestä, koska potilaalla on myös oikeus suuttua ja olla vihainen. Muistisairaan potilaan kanssa ei kannata alkaa kiistellä, koska hän voi olla hyvin itsepäinen.</a:t>
            </a:r>
          </a:p>
          <a:p>
            <a:r>
              <a:rPr lang="fi-FI" dirty="0"/>
              <a:t>Selvitä jälkeenpäin mikä aiheutti aggressiivisuuden. Kun tiedät syyn voit välttää tällaista tilannetta.</a:t>
            </a:r>
          </a:p>
          <a:p>
            <a:r>
              <a:rPr lang="fi-FI" dirty="0"/>
              <a:t>Kerro mitä milloinkin teet, niin asiat eivät tapahdu yllätyksenä hänelle.</a:t>
            </a:r>
          </a:p>
          <a:p>
            <a:r>
              <a:rPr lang="fi-FI" dirty="0"/>
              <a:t>Anna palautetta onnistumisista ja ohita epäonnistumiset huomaamattomasti.</a:t>
            </a:r>
          </a:p>
          <a:p>
            <a:r>
              <a:rPr lang="fi-FI" dirty="0"/>
              <a:t>Puhu tuntemuksistasi toisten hoitajien kanssa, koska aggressiivisuutta on vaikea hyväksyä.</a:t>
            </a:r>
          </a:p>
        </p:txBody>
      </p:sp>
    </p:spTree>
    <p:extLst>
      <p:ext uri="{BB962C8B-B14F-4D97-AF65-F5344CB8AC3E}">
        <p14:creationId xmlns:p14="http://schemas.microsoft.com/office/powerpoint/2010/main" val="1078756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37EB816-DA1E-4217-A4DE-53FBDB3D92D0}"/>
              </a:ext>
            </a:extLst>
          </p:cNvPr>
          <p:cNvSpPr>
            <a:spLocks noGrp="1"/>
          </p:cNvSpPr>
          <p:nvPr>
            <p:ph type="title"/>
          </p:nvPr>
        </p:nvSpPr>
        <p:spPr/>
        <p:txBody>
          <a:bodyPr/>
          <a:lstStyle/>
          <a:p>
            <a:r>
              <a:rPr lang="fi-FI" dirty="0"/>
              <a:t>vaeltelu</a:t>
            </a:r>
          </a:p>
        </p:txBody>
      </p:sp>
      <p:sp>
        <p:nvSpPr>
          <p:cNvPr id="3" name="Sisällön paikkamerkki 2">
            <a:extLst>
              <a:ext uri="{FF2B5EF4-FFF2-40B4-BE49-F238E27FC236}">
                <a16:creationId xmlns:a16="http://schemas.microsoft.com/office/drawing/2014/main" id="{6EB36EE7-66B0-4BCC-9C40-6AEE540B45F7}"/>
              </a:ext>
            </a:extLst>
          </p:cNvPr>
          <p:cNvSpPr>
            <a:spLocks noGrp="1"/>
          </p:cNvSpPr>
          <p:nvPr>
            <p:ph idx="1"/>
          </p:nvPr>
        </p:nvSpPr>
        <p:spPr/>
        <p:txBody>
          <a:bodyPr>
            <a:normAutofit lnSpcReduction="10000"/>
          </a:bodyPr>
          <a:lstStyle/>
          <a:p>
            <a:r>
              <a:rPr lang="fi-FI" dirty="0"/>
              <a:t>Osa dementoituneista potilaista vaeltaa paikasta toiseen päämäärättömästi. Tästä voi aiheutua monenlaisia hankaluuksia kotona tai hoivayksikössä.</a:t>
            </a:r>
          </a:p>
          <a:p>
            <a:r>
              <a:rPr lang="fi-FI" dirty="0"/>
              <a:t>Päivällä vaeltelun syynä voi olla apaattisuus, virikkeettömyys ja keskittymättömyys. Sekavuus ja muistamattomuus voivat myös aiheuttaa vaeltelua.  Potilas ikään kuin etsii itseään. Muutto voi myös aiheuttaa vaeltelua. Jos potilas on elämänsä aikana tottunut liikkumaan paljon, voi hän vaellella muistisairauden edetessä.</a:t>
            </a:r>
          </a:p>
          <a:p>
            <a:r>
              <a:rPr lang="fi-FI" dirty="0"/>
              <a:t>Yöllä vaeltelun syynä voi olla vuorokausirytmin sekaisin meneminen.  Potilas voi myös herätä ja ihmetellä missä on. Sen vuoksi hän lähtee etsimään tuttuja tekijöitä ympäristöstään. Hän voi etsiä myös wc:tä. Jos hän on nukkunut liikaa päivällä, hän voi kuljeskella yöllä. Kipu, säryt ja kolotukset voivat myös aiheuttaa yöllistä vaeltelua.</a:t>
            </a:r>
          </a:p>
          <a:p>
            <a:endParaRPr lang="fi-FI" dirty="0"/>
          </a:p>
        </p:txBody>
      </p:sp>
    </p:spTree>
    <p:extLst>
      <p:ext uri="{BB962C8B-B14F-4D97-AF65-F5344CB8AC3E}">
        <p14:creationId xmlns:p14="http://schemas.microsoft.com/office/powerpoint/2010/main" val="3572111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3AF23BB-CED5-4E4E-9071-523B4DB8778F}"/>
              </a:ext>
            </a:extLst>
          </p:cNvPr>
          <p:cNvSpPr>
            <a:spLocks noGrp="1"/>
          </p:cNvSpPr>
          <p:nvPr>
            <p:ph type="title"/>
          </p:nvPr>
        </p:nvSpPr>
        <p:spPr/>
        <p:txBody>
          <a:bodyPr/>
          <a:lstStyle/>
          <a:p>
            <a:r>
              <a:rPr lang="fi-FI" dirty="0"/>
              <a:t>vaeltelu</a:t>
            </a:r>
          </a:p>
        </p:txBody>
      </p:sp>
      <p:sp>
        <p:nvSpPr>
          <p:cNvPr id="3" name="Sisällön paikkamerkki 2">
            <a:extLst>
              <a:ext uri="{FF2B5EF4-FFF2-40B4-BE49-F238E27FC236}">
                <a16:creationId xmlns:a16="http://schemas.microsoft.com/office/drawing/2014/main" id="{C121F8C8-02B3-4B19-A6CB-A98787BC7424}"/>
              </a:ext>
            </a:extLst>
          </p:cNvPr>
          <p:cNvSpPr>
            <a:spLocks noGrp="1"/>
          </p:cNvSpPr>
          <p:nvPr>
            <p:ph idx="1"/>
          </p:nvPr>
        </p:nvSpPr>
        <p:spPr/>
        <p:txBody>
          <a:bodyPr>
            <a:normAutofit lnSpcReduction="10000"/>
          </a:bodyPr>
          <a:lstStyle/>
          <a:p>
            <a:r>
              <a:rPr lang="fi-FI" dirty="0"/>
              <a:t>Mitä voit tehdä päivällä vaeltelun ehkäisemiseksi?</a:t>
            </a:r>
          </a:p>
          <a:p>
            <a:r>
              <a:rPr lang="fi-FI" dirty="0"/>
              <a:t>Yritä löytää toimintaa mistä potilas innostuu; musiikin kuuntelua, tapaaminen läheisen kanssa jne.</a:t>
            </a:r>
          </a:p>
          <a:p>
            <a:r>
              <a:rPr lang="fi-FI" dirty="0"/>
              <a:t>Tarjoa liikuntaa; ulkoilua, voimistelua musiikin tahdissa. Ystävät ja vapaaehtoistyöntekijät voivat toimia ulkoiluttajina.</a:t>
            </a:r>
          </a:p>
          <a:p>
            <a:r>
              <a:rPr lang="fi-FI" dirty="0"/>
              <a:t>Anna kulkea, jos asumisyksikkö on turvallinen liikkua.</a:t>
            </a:r>
          </a:p>
          <a:p>
            <a:r>
              <a:rPr lang="fi-FI" dirty="0"/>
              <a:t>Jos potilas etsii jotain henkilöä, auttaa huomion kiinnittäminen johonkin muuhun; ulkona linnunlauluun, puihin jne.</a:t>
            </a:r>
          </a:p>
          <a:p>
            <a:r>
              <a:rPr lang="fi-FI" dirty="0"/>
              <a:t>Eksyminen on ehkäistävä. Ulko-oveen voidaan laittaa huomaamaton haka, hälytin tai vaikka kilisevä kello ilmoittamaan ovesta ulosmenosta. </a:t>
            </a:r>
          </a:p>
        </p:txBody>
      </p:sp>
    </p:spTree>
    <p:extLst>
      <p:ext uri="{BB962C8B-B14F-4D97-AF65-F5344CB8AC3E}">
        <p14:creationId xmlns:p14="http://schemas.microsoft.com/office/powerpoint/2010/main" val="403490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EEBAF6-7BEE-4473-8C1C-4D99C2F0644F}"/>
              </a:ext>
            </a:extLst>
          </p:cNvPr>
          <p:cNvSpPr>
            <a:spLocks noGrp="1"/>
          </p:cNvSpPr>
          <p:nvPr>
            <p:ph type="title"/>
          </p:nvPr>
        </p:nvSpPr>
        <p:spPr/>
        <p:txBody>
          <a:bodyPr/>
          <a:lstStyle/>
          <a:p>
            <a:r>
              <a:rPr lang="fi-FI" dirty="0"/>
              <a:t>vaeltelu</a:t>
            </a:r>
          </a:p>
        </p:txBody>
      </p:sp>
      <p:sp>
        <p:nvSpPr>
          <p:cNvPr id="3" name="Sisällön paikkamerkki 2">
            <a:extLst>
              <a:ext uri="{FF2B5EF4-FFF2-40B4-BE49-F238E27FC236}">
                <a16:creationId xmlns:a16="http://schemas.microsoft.com/office/drawing/2014/main" id="{F19D31BB-95D5-4B8A-81F7-D4244CEB3AA2}"/>
              </a:ext>
            </a:extLst>
          </p:cNvPr>
          <p:cNvSpPr>
            <a:spLocks noGrp="1"/>
          </p:cNvSpPr>
          <p:nvPr>
            <p:ph idx="1"/>
          </p:nvPr>
        </p:nvSpPr>
        <p:spPr/>
        <p:txBody>
          <a:bodyPr/>
          <a:lstStyle/>
          <a:p>
            <a:r>
              <a:rPr lang="fi-FI" dirty="0"/>
              <a:t>Turvaranneke, ovihälyttimet ja </a:t>
            </a:r>
            <a:r>
              <a:rPr lang="fi-FI" dirty="0" err="1"/>
              <a:t>gps</a:t>
            </a:r>
            <a:r>
              <a:rPr lang="fi-FI" dirty="0"/>
              <a:t>-seurantalaite turvaavat karkaamisen varalta.  Potilaalla tulisi olla taskussaan puhelinnumero, mihin voidaan soittaa, jos hän eksyy kulkiessaan. </a:t>
            </a:r>
          </a:p>
          <a:p>
            <a:r>
              <a:rPr lang="fi-FI" dirty="0"/>
              <a:t>Yöllä vaeltelun ehkäiseminen:</a:t>
            </a:r>
          </a:p>
          <a:p>
            <a:r>
              <a:rPr lang="fi-FI" dirty="0"/>
              <a:t>Lisää toimintaa päivällä</a:t>
            </a:r>
          </a:p>
          <a:p>
            <a:r>
              <a:rPr lang="fi-FI" dirty="0"/>
              <a:t>Huolehdi wc-asiat kuntoon ennen nukkumaanmenoa.</a:t>
            </a:r>
          </a:p>
          <a:p>
            <a:r>
              <a:rPr lang="fi-FI" dirty="0"/>
              <a:t>Luo mukava olo nukkumaanmenon ajaksi; kiireettömyys, kivuttomuus, turvallisuus jne. Jätä </a:t>
            </a:r>
            <a:r>
              <a:rPr lang="fi-FI" dirty="0" err="1"/>
              <a:t>yövalo</a:t>
            </a:r>
            <a:r>
              <a:rPr lang="fi-FI" dirty="0"/>
              <a:t> palamaan; herätessään potilas tietää missä on.</a:t>
            </a:r>
          </a:p>
          <a:p>
            <a:endParaRPr lang="fi-FI" dirty="0"/>
          </a:p>
        </p:txBody>
      </p:sp>
    </p:spTree>
    <p:extLst>
      <p:ext uri="{BB962C8B-B14F-4D97-AF65-F5344CB8AC3E}">
        <p14:creationId xmlns:p14="http://schemas.microsoft.com/office/powerpoint/2010/main" val="3097957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Keskustelu ja kommunikaatio</a:t>
            </a:r>
          </a:p>
        </p:txBody>
      </p:sp>
      <p:sp>
        <p:nvSpPr>
          <p:cNvPr id="3" name="Sisällön paikkamerkki 2"/>
          <p:cNvSpPr>
            <a:spLocks noGrp="1"/>
          </p:cNvSpPr>
          <p:nvPr>
            <p:ph idx="1"/>
          </p:nvPr>
        </p:nvSpPr>
        <p:spPr/>
        <p:txBody>
          <a:bodyPr/>
          <a:lstStyle/>
          <a:p>
            <a:r>
              <a:rPr lang="fi-FI" dirty="0"/>
              <a:t>Muistisairautta sairastavalla voi olla vaikeuksia puhumisessa, koska hänen on vaikea nimetä esineitä ja asioita. Hänen puheessaan lauseet jäävät usein vajaiksi.</a:t>
            </a:r>
          </a:p>
          <a:p>
            <a:r>
              <a:rPr lang="fi-FI" dirty="0"/>
              <a:t>Hänellä voi olla vaikeuksia aloittaa puhumista ja puhuminen voi olla monisanaista ja saman toistamista.</a:t>
            </a:r>
          </a:p>
          <a:p>
            <a:r>
              <a:rPr lang="fi-FI" dirty="0"/>
              <a:t>Asiaan kuulumaton nauru on yleistä.</a:t>
            </a:r>
          </a:p>
          <a:p>
            <a:r>
              <a:rPr lang="fi-FI" dirty="0"/>
              <a:t>Sairauden loppuvaiheessa dementoitunut potilas on usein täysin puhumaton.</a:t>
            </a:r>
          </a:p>
          <a:p>
            <a:r>
              <a:rPr lang="fi-FI" dirty="0"/>
              <a:t>Keskustelun ja kommunikaation onnistumiseen voi auttaa seuraavat ohjeet:</a:t>
            </a:r>
          </a:p>
        </p:txBody>
      </p:sp>
    </p:spTree>
    <p:extLst>
      <p:ext uri="{BB962C8B-B14F-4D97-AF65-F5344CB8AC3E}">
        <p14:creationId xmlns:p14="http://schemas.microsoft.com/office/powerpoint/2010/main" val="2401706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2994823-B55B-4D81-9341-CFCB22B8445B}"/>
              </a:ext>
            </a:extLst>
          </p:cNvPr>
          <p:cNvSpPr>
            <a:spLocks noGrp="1"/>
          </p:cNvSpPr>
          <p:nvPr>
            <p:ph type="title"/>
          </p:nvPr>
        </p:nvSpPr>
        <p:spPr/>
        <p:txBody>
          <a:bodyPr/>
          <a:lstStyle/>
          <a:p>
            <a:r>
              <a:rPr lang="fi-FI" dirty="0"/>
              <a:t>vaeltelu</a:t>
            </a:r>
          </a:p>
        </p:txBody>
      </p:sp>
      <p:sp>
        <p:nvSpPr>
          <p:cNvPr id="3" name="Sisällön paikkamerkki 2">
            <a:extLst>
              <a:ext uri="{FF2B5EF4-FFF2-40B4-BE49-F238E27FC236}">
                <a16:creationId xmlns:a16="http://schemas.microsoft.com/office/drawing/2014/main" id="{6E10DB26-D5B5-41EC-A5F5-E255C6FFAB2F}"/>
              </a:ext>
            </a:extLst>
          </p:cNvPr>
          <p:cNvSpPr>
            <a:spLocks noGrp="1"/>
          </p:cNvSpPr>
          <p:nvPr>
            <p:ph idx="1"/>
          </p:nvPr>
        </p:nvSpPr>
        <p:spPr/>
        <p:txBody>
          <a:bodyPr/>
          <a:lstStyle/>
          <a:p>
            <a:r>
              <a:rPr lang="fi-FI" dirty="0"/>
              <a:t>Järjestä ympäristö mahdollisimman turvalliseksi. Keittiö saattaa olla vaarallinen paikka (lieden levyt </a:t>
            </a:r>
            <a:r>
              <a:rPr lang="fi-FI" dirty="0" err="1"/>
              <a:t>jne</a:t>
            </a:r>
            <a:r>
              <a:rPr lang="fi-FI" dirty="0"/>
              <a:t>). Portaat voivat myös olla vaarallisia huonosti liikkuvalle potilaalle.</a:t>
            </a:r>
          </a:p>
          <a:p>
            <a:r>
              <a:rPr lang="fi-FI" dirty="0"/>
              <a:t>Tulisi muistaa, että muistisairauden edetessäkin potilaalla on oikeus olla fyysisesti niin vapaa kun mahdollista.  Asumisyksikössä voidaan yksinkertaisilla ratkaisuilla ehkäistä vaeltavan muistisairaan eksymistä. Ulko-oven edessä oleva teippiruudutus tai oven peittäminen verhoilla voivat esimerkiksi saada aikaan sen, että hän kääntyy pois eikä pyri ovesta ulos. Yksikössä tulisi aidata piha-alue, joka mahdollistaa turvallisen ulkoilun itsenäisestikin.</a:t>
            </a:r>
          </a:p>
        </p:txBody>
      </p:sp>
    </p:spTree>
    <p:extLst>
      <p:ext uri="{BB962C8B-B14F-4D97-AF65-F5344CB8AC3E}">
        <p14:creationId xmlns:p14="http://schemas.microsoft.com/office/powerpoint/2010/main" val="3044713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F5FADB-ECE3-4B6B-ACF7-EE0CD99F379D}"/>
              </a:ext>
            </a:extLst>
          </p:cNvPr>
          <p:cNvSpPr>
            <a:spLocks noGrp="1"/>
          </p:cNvSpPr>
          <p:nvPr>
            <p:ph type="title"/>
          </p:nvPr>
        </p:nvSpPr>
        <p:spPr/>
        <p:txBody>
          <a:bodyPr/>
          <a:lstStyle/>
          <a:p>
            <a:r>
              <a:rPr lang="fi-FI" dirty="0"/>
              <a:t>vaeltelu</a:t>
            </a:r>
          </a:p>
        </p:txBody>
      </p:sp>
      <p:sp>
        <p:nvSpPr>
          <p:cNvPr id="3" name="Sisällön paikkamerkki 2">
            <a:extLst>
              <a:ext uri="{FF2B5EF4-FFF2-40B4-BE49-F238E27FC236}">
                <a16:creationId xmlns:a16="http://schemas.microsoft.com/office/drawing/2014/main" id="{8061B4EF-264E-405E-8B85-44DAB4FD9B0B}"/>
              </a:ext>
            </a:extLst>
          </p:cNvPr>
          <p:cNvSpPr>
            <a:spLocks noGrp="1"/>
          </p:cNvSpPr>
          <p:nvPr>
            <p:ph idx="1"/>
          </p:nvPr>
        </p:nvSpPr>
        <p:spPr/>
        <p:txBody>
          <a:bodyPr/>
          <a:lstStyle/>
          <a:p>
            <a:r>
              <a:rPr lang="fi-FI" dirty="0"/>
              <a:t>Yöllä vaeltavan potilaan heräämistä voidaan ehkäistä ”valkoisella melulla”;  merenpauhua, tuulenhuminaa, vedensolinaa jne. Esimerkiksi cd-soitin voi soittaa tätä ”valkoista melua” läpi yön, ja potilas saattaa nukkua yönsä hyvin heräämättä vaeltamaan.</a:t>
            </a:r>
          </a:p>
          <a:p>
            <a:r>
              <a:rPr lang="fi-FI" dirty="0"/>
              <a:t> Vaeltavaa potilasta ei tulisi sitoa, laittaa geriatriseen tuoliin tai tavalliseen tuoliin turvavyön kanssa, koska sitominen voi aiheuttaa hänelle pelkoja,  sosiaalista eristämistä, iho-ongelmia ja toimintakyvyn heikkenemistä. Rajoitustoimista tulee aina keskustella lääkärin kanssa.</a:t>
            </a:r>
          </a:p>
        </p:txBody>
      </p:sp>
    </p:spTree>
    <p:extLst>
      <p:ext uri="{BB962C8B-B14F-4D97-AF65-F5344CB8AC3E}">
        <p14:creationId xmlns:p14="http://schemas.microsoft.com/office/powerpoint/2010/main" val="1565816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ABB329D-5507-4B2E-815F-D711009C00E7}"/>
              </a:ext>
            </a:extLst>
          </p:cNvPr>
          <p:cNvSpPr>
            <a:spLocks noGrp="1"/>
          </p:cNvSpPr>
          <p:nvPr>
            <p:ph type="title"/>
          </p:nvPr>
        </p:nvSpPr>
        <p:spPr/>
        <p:txBody>
          <a:bodyPr>
            <a:normAutofit/>
          </a:bodyPr>
          <a:lstStyle/>
          <a:p>
            <a:r>
              <a:rPr lang="fi-FI" sz="1800" dirty="0"/>
              <a:t>Lähteenä Liukkonen </a:t>
            </a:r>
            <a:r>
              <a:rPr lang="fi-FI" sz="1800" dirty="0" err="1"/>
              <a:t>anja</a:t>
            </a:r>
            <a:r>
              <a:rPr lang="fi-FI" sz="1800" dirty="0"/>
              <a:t>, Muistisairaan hoidon opas</a:t>
            </a:r>
            <a:br>
              <a:rPr lang="fi-FI" sz="1800" dirty="0"/>
            </a:br>
            <a:r>
              <a:rPr lang="fi-FI" sz="1800" dirty="0"/>
              <a:t>Ja </a:t>
            </a:r>
            <a:r>
              <a:rPr lang="fi-FI" sz="1800" dirty="0" err="1"/>
              <a:t>TunteVa</a:t>
            </a:r>
            <a:r>
              <a:rPr lang="fi-FI" sz="1800" dirty="0"/>
              <a:t>-malli</a:t>
            </a:r>
          </a:p>
        </p:txBody>
      </p:sp>
      <p:sp>
        <p:nvSpPr>
          <p:cNvPr id="7" name="Sisällön paikkamerkki 6">
            <a:extLst>
              <a:ext uri="{FF2B5EF4-FFF2-40B4-BE49-F238E27FC236}">
                <a16:creationId xmlns:a16="http://schemas.microsoft.com/office/drawing/2014/main" id="{99223A56-AF21-10E6-F9A9-9E6FF4AB662B}"/>
              </a:ext>
            </a:extLst>
          </p:cNvPr>
          <p:cNvSpPr>
            <a:spLocks noGrp="1"/>
          </p:cNvSpPr>
          <p:nvPr>
            <p:ph idx="1"/>
          </p:nvPr>
        </p:nvSpPr>
        <p:spPr/>
        <p:txBody>
          <a:bodyPr/>
          <a:lstStyle/>
          <a:p>
            <a:endParaRPr lang="fi-FI"/>
          </a:p>
        </p:txBody>
      </p:sp>
    </p:spTree>
    <p:extLst>
      <p:ext uri="{BB962C8B-B14F-4D97-AF65-F5344CB8AC3E}">
        <p14:creationId xmlns:p14="http://schemas.microsoft.com/office/powerpoint/2010/main" val="1641223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Keskustelu ja kommunikaatio</a:t>
            </a:r>
          </a:p>
        </p:txBody>
      </p:sp>
      <p:sp>
        <p:nvSpPr>
          <p:cNvPr id="3" name="Sisällön paikkamerkki 2"/>
          <p:cNvSpPr>
            <a:spLocks noGrp="1"/>
          </p:cNvSpPr>
          <p:nvPr>
            <p:ph idx="1"/>
          </p:nvPr>
        </p:nvSpPr>
        <p:spPr/>
        <p:txBody>
          <a:bodyPr>
            <a:normAutofit lnSpcReduction="10000"/>
          </a:bodyPr>
          <a:lstStyle/>
          <a:p>
            <a:r>
              <a:rPr lang="fi-FI" dirty="0"/>
              <a:t>Tarkista, että potilaalla on käytössään hammasproteesit, silmälasit ja kuulolaite, jos hän niitä tarvitsee.</a:t>
            </a:r>
          </a:p>
          <a:p>
            <a:r>
              <a:rPr lang="fi-FI" dirty="0"/>
              <a:t>Huono näkö ja kuulo voivat lisätä sekavuutta ja vaikeuttaa keskustelua.</a:t>
            </a:r>
          </a:p>
          <a:p>
            <a:r>
              <a:rPr lang="fi-FI" dirty="0"/>
              <a:t>Puhu selkeästi, mutta älä huuda. Lauseiden tulisi olla ”yksinkertaisia”. Puhe voi olla hitaampaa, koska silloin hänelle jää aikaa ymmärtämiseen. Tarkista, että hän näkee kasvosi. Näin hän oivaltaa, että hänelle puhutaan. Kasvojen ilmeet auttavat myös puheen ymmärtämisessä.</a:t>
            </a:r>
          </a:p>
          <a:p>
            <a:r>
              <a:rPr lang="fi-FI" dirty="0"/>
              <a:t>Yritä saada yksi asia kerrallaan selväksi. Ohjeita annettaessa vain yksi ohje kerrallaan.</a:t>
            </a:r>
          </a:p>
          <a:p>
            <a:r>
              <a:rPr lang="fi-FI" dirty="0"/>
              <a:t>Joudut toistamaan itseäsi. Joskus tilannetta helpottaa, kun sanot asiasi hieman toisella tavoin toistaessasi. </a:t>
            </a:r>
          </a:p>
          <a:p>
            <a:r>
              <a:rPr lang="fi-FI" dirty="0"/>
              <a:t>Anna aikaa. Muistisairas tarvitsee aikaa kuuntelemiseen, ymmärtämiseen ja vastaamiseen.</a:t>
            </a:r>
          </a:p>
          <a:p>
            <a:endParaRPr lang="fi-FI" dirty="0"/>
          </a:p>
          <a:p>
            <a:endParaRPr lang="fi-FI" dirty="0"/>
          </a:p>
        </p:txBody>
      </p:sp>
    </p:spTree>
    <p:extLst>
      <p:ext uri="{BB962C8B-B14F-4D97-AF65-F5344CB8AC3E}">
        <p14:creationId xmlns:p14="http://schemas.microsoft.com/office/powerpoint/2010/main" val="2644593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Keskustelu ja kommunikaatio</a:t>
            </a:r>
          </a:p>
        </p:txBody>
      </p:sp>
      <p:sp>
        <p:nvSpPr>
          <p:cNvPr id="3" name="Sisällön paikkamerkki 2"/>
          <p:cNvSpPr>
            <a:spLocks noGrp="1"/>
          </p:cNvSpPr>
          <p:nvPr>
            <p:ph idx="1"/>
          </p:nvPr>
        </p:nvSpPr>
        <p:spPr/>
        <p:txBody>
          <a:bodyPr>
            <a:normAutofit fontScale="92500" lnSpcReduction="20000"/>
          </a:bodyPr>
          <a:lstStyle/>
          <a:p>
            <a:r>
              <a:rPr lang="fi-FI" dirty="0"/>
              <a:t>Älä korjaa ”sokeasti” koska se ärsyttää ja sekoittaa.</a:t>
            </a:r>
          </a:p>
          <a:p>
            <a:r>
              <a:rPr lang="fi-FI" dirty="0"/>
              <a:t>Jos potilas ei löydä oikeaa sanaa, pyydä häntä kuvailemaan mitä hän tarkoittaa ja kerro sitten sana. Älä tarjoa sanaa liian nopeasti, koska se vaikuttaa motivaatioon. Hän ei yritäkään silloin itse miettiä sanaa. Rohkaise miettimään, mutta viestitä ymmärrystä kuinka turhauttavaa on, kun ei löydä etsimäänsä.</a:t>
            </a:r>
          </a:p>
          <a:p>
            <a:r>
              <a:rPr lang="fi-FI" dirty="0"/>
              <a:t>Yritä arvata mitä potilas yrittää sanoa. Tarkista aina oliko arvauksesi oikea. Tämä on erityisen tärkeää, jos yrität päästä selvyyteen hänen tunteistaan. Dementoituneen muistisairaan on vaikea sanallisesti ilmaista tunteitaan.</a:t>
            </a:r>
          </a:p>
          <a:p>
            <a:r>
              <a:rPr lang="fi-FI" dirty="0"/>
              <a:t>Hymy, kosketus ja ilmeet ovat yhtä tärkeitä kuin sanat kommunikaatiossa.</a:t>
            </a:r>
          </a:p>
          <a:p>
            <a:r>
              <a:rPr lang="fi-FI" dirty="0"/>
              <a:t>Muisteleminen on tärkeää. Monet nauttivat menneisyyden muistelemisesta. Keskusteluihin löytyy sisältöä menneisyyden muistoista.</a:t>
            </a:r>
          </a:p>
        </p:txBody>
      </p:sp>
    </p:spTree>
    <p:extLst>
      <p:ext uri="{BB962C8B-B14F-4D97-AF65-F5344CB8AC3E}">
        <p14:creationId xmlns:p14="http://schemas.microsoft.com/office/powerpoint/2010/main" val="2581475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muistamattomuus</a:t>
            </a:r>
          </a:p>
        </p:txBody>
      </p:sp>
      <p:sp>
        <p:nvSpPr>
          <p:cNvPr id="3" name="Sisällön paikkamerkki 2"/>
          <p:cNvSpPr>
            <a:spLocks noGrp="1"/>
          </p:cNvSpPr>
          <p:nvPr>
            <p:ph idx="1"/>
          </p:nvPr>
        </p:nvSpPr>
        <p:spPr/>
        <p:txBody>
          <a:bodyPr>
            <a:normAutofit lnSpcReduction="10000"/>
          </a:bodyPr>
          <a:lstStyle/>
          <a:p>
            <a:r>
              <a:rPr lang="fi-FI" dirty="0"/>
              <a:t>Dementian edetessä muistamattomuus hankaloittaa päivittäisiä toimintoja.</a:t>
            </a:r>
          </a:p>
          <a:p>
            <a:r>
              <a:rPr lang="fi-FI" dirty="0"/>
              <a:t>Yksinkertaisilla keinoilla voit tukea potilaan selviytymistä päivittäisissä asioissa.</a:t>
            </a:r>
          </a:p>
          <a:p>
            <a:r>
              <a:rPr lang="fi-FI" dirty="0"/>
              <a:t>Anna tietoa perusasioista: ajasta ja paikasta. Iso kello voi tikityksellään ilmaista olemassaolostaan ja houkutella katsomaan ajan kulumista. Kalenterista voidaan yhdessä katsoa päivämäärä ja tärkeät muistettavat asiat päivämäärineen.</a:t>
            </a:r>
          </a:p>
          <a:p>
            <a:r>
              <a:rPr lang="fi-FI" dirty="0"/>
              <a:t>Merkitse paikat. Oviin voidaan liimata kuvat tai kirjoittaa esim. WC ja keittiön paikat. Kaappien oviin voidaan laittaa tarrat mistä mikin tavara löytyy. Hoitoyksikössä asukkaan oveen voidaan laittaa hänen valokuvansa (joko nykyinen tai nuoruuden aikainen, sen mukaan miten hän itsensä tunnistaa) helpottamaan oman huoneen löytymistä. Lattiaan voidaan laittaa tarranauhaa ohjaamaan esim. wc:hen.</a:t>
            </a:r>
          </a:p>
        </p:txBody>
      </p:sp>
    </p:spTree>
    <p:extLst>
      <p:ext uri="{BB962C8B-B14F-4D97-AF65-F5344CB8AC3E}">
        <p14:creationId xmlns:p14="http://schemas.microsoft.com/office/powerpoint/2010/main" val="1429873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muistamattomuus</a:t>
            </a:r>
          </a:p>
        </p:txBody>
      </p:sp>
      <p:sp>
        <p:nvSpPr>
          <p:cNvPr id="3" name="Sisällön paikkamerkki 2"/>
          <p:cNvSpPr>
            <a:spLocks noGrp="1"/>
          </p:cNvSpPr>
          <p:nvPr>
            <p:ph idx="1"/>
          </p:nvPr>
        </p:nvSpPr>
        <p:spPr/>
        <p:txBody>
          <a:bodyPr>
            <a:normAutofit lnSpcReduction="10000"/>
          </a:bodyPr>
          <a:lstStyle/>
          <a:p>
            <a:r>
              <a:rPr lang="fi-FI" dirty="0"/>
              <a:t>Käytä muistilappuja. Muistilappuihin tai –tauluun voidaan yhdessä suunnitella ja kirjoittaa päivän ohjelma. Taulut ja laput tulisi sijoittaa paikkaan, mistä ne on helppo havaita.</a:t>
            </a:r>
          </a:p>
          <a:p>
            <a:r>
              <a:rPr lang="fi-FI" dirty="0"/>
              <a:t>Muistin apulaiset eivät toimi yksinään. Potilaan kysyessä asioista häntä voi pyytää katsomaan muistilapusta, näin hän ei tule niin riippuvaiseksi hoitavasta henkilöstä. ”Ujuta” keskusteluihin luontevasti tosiasioita: ajasta, paikasta, henkilöistä, tapahtumista. Älä kuitenkaan ”nalkuta” asioista.</a:t>
            </a:r>
          </a:p>
          <a:p>
            <a:r>
              <a:rPr lang="fi-FI" dirty="0"/>
              <a:t>Säilytä perustoiminnot samoina.  Tämä helpottaa hänen selviytymistään. Käy asiat lävitse yhdessä hänen kanssaan ennen töiden aloittamista.</a:t>
            </a:r>
          </a:p>
          <a:p>
            <a:r>
              <a:rPr lang="fi-FI" dirty="0"/>
              <a:t>Pidä ympäristö samanlaisena; huonekalujen paikat, tärkeät välineet, rakkaat esineet.</a:t>
            </a:r>
          </a:p>
          <a:p>
            <a:r>
              <a:rPr lang="fi-FI" dirty="0"/>
              <a:t>Tämä auttaa potilaan omatoimisuutta ja ehkäisee sekavuutta.</a:t>
            </a:r>
          </a:p>
        </p:txBody>
      </p:sp>
    </p:spTree>
    <p:extLst>
      <p:ext uri="{BB962C8B-B14F-4D97-AF65-F5344CB8AC3E}">
        <p14:creationId xmlns:p14="http://schemas.microsoft.com/office/powerpoint/2010/main" val="1031921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99093FD-0826-4EE1-8D0B-727E1DF85FAE}"/>
              </a:ext>
            </a:extLst>
          </p:cNvPr>
          <p:cNvSpPr>
            <a:spLocks noGrp="1"/>
          </p:cNvSpPr>
          <p:nvPr>
            <p:ph type="title"/>
          </p:nvPr>
        </p:nvSpPr>
        <p:spPr/>
        <p:txBody>
          <a:bodyPr>
            <a:normAutofit/>
          </a:bodyPr>
          <a:lstStyle/>
          <a:p>
            <a:r>
              <a:rPr lang="fi-FI" sz="3700"/>
              <a:t>muistamattomuus</a:t>
            </a:r>
          </a:p>
        </p:txBody>
      </p:sp>
      <p:sp>
        <p:nvSpPr>
          <p:cNvPr id="3" name="Sisällön paikkamerkki 2">
            <a:extLst>
              <a:ext uri="{FF2B5EF4-FFF2-40B4-BE49-F238E27FC236}">
                <a16:creationId xmlns:a16="http://schemas.microsoft.com/office/drawing/2014/main" id="{59558507-CEE8-4F71-9341-CCBE180F7650}"/>
              </a:ext>
            </a:extLst>
          </p:cNvPr>
          <p:cNvSpPr>
            <a:spLocks noGrp="1"/>
          </p:cNvSpPr>
          <p:nvPr>
            <p:ph idx="1"/>
          </p:nvPr>
        </p:nvSpPr>
        <p:spPr/>
        <p:txBody>
          <a:bodyPr>
            <a:normAutofit/>
          </a:bodyPr>
          <a:lstStyle/>
          <a:p>
            <a:r>
              <a:rPr lang="fi-FI" dirty="0">
                <a:solidFill>
                  <a:schemeClr val="tx1"/>
                </a:solidFill>
              </a:rPr>
              <a:t>Esillä voisi olla valokuvia potilaasta eri ikäisenä. Tämä auttaa muistamaan kuka on. Valokuvia voisi olla myös läheisistä ihmisistä ja esim. hoitajasta. Kuviin voi kirjoittaa henkilöiden nimet ja keskustella myös usein kuvien henkilöistä hänen kanssa.</a:t>
            </a:r>
          </a:p>
          <a:p>
            <a:endParaRPr lang="fi-FI" dirty="0">
              <a:solidFill>
                <a:schemeClr val="tx1"/>
              </a:solidFill>
            </a:endParaRPr>
          </a:p>
        </p:txBody>
      </p:sp>
    </p:spTree>
    <p:extLst>
      <p:ext uri="{BB962C8B-B14F-4D97-AF65-F5344CB8AC3E}">
        <p14:creationId xmlns:p14="http://schemas.microsoft.com/office/powerpoint/2010/main" val="2224500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1FD70E-7C6D-486F-BEB0-24ECC225152E}"/>
              </a:ext>
            </a:extLst>
          </p:cNvPr>
          <p:cNvSpPr>
            <a:spLocks noGrp="1"/>
          </p:cNvSpPr>
          <p:nvPr>
            <p:ph type="title"/>
          </p:nvPr>
        </p:nvSpPr>
        <p:spPr/>
        <p:txBody>
          <a:bodyPr/>
          <a:lstStyle/>
          <a:p>
            <a:r>
              <a:rPr lang="fi-FI" dirty="0"/>
              <a:t>Sekava ajattelu</a:t>
            </a:r>
          </a:p>
        </p:txBody>
      </p:sp>
      <p:sp>
        <p:nvSpPr>
          <p:cNvPr id="3" name="Sisällön paikkamerkki 2">
            <a:extLst>
              <a:ext uri="{FF2B5EF4-FFF2-40B4-BE49-F238E27FC236}">
                <a16:creationId xmlns:a16="http://schemas.microsoft.com/office/drawing/2014/main" id="{351954B0-CB9F-486A-AC4C-6356C2415A97}"/>
              </a:ext>
            </a:extLst>
          </p:cNvPr>
          <p:cNvSpPr>
            <a:spLocks noGrp="1"/>
          </p:cNvSpPr>
          <p:nvPr>
            <p:ph idx="1"/>
          </p:nvPr>
        </p:nvSpPr>
        <p:spPr/>
        <p:txBody>
          <a:bodyPr/>
          <a:lstStyle/>
          <a:p>
            <a:r>
              <a:rPr lang="fi-FI" dirty="0"/>
              <a:t>Muistisairaan potilaan ajattelussa sekoittuvat menneisyys ja nykyisyys sekä todellisuus ja kuviteltu. Erittäin tärkeää on, ettei hoitava henkilö mene mukaan sekavaan ajatteluun, koska se voi vain pahentaa tilannetta. Tämä ei merkitse sitä, että hänet pitäisi aina saada ajattelemaan todellisuutta vastaavasti. Tilanteen mukaista joustavuutta tarvitaan.</a:t>
            </a:r>
          </a:p>
          <a:p>
            <a:r>
              <a:rPr lang="fi-FI" dirty="0"/>
              <a:t>Ole ”tahdikkaasti” eri mieltä ja yritä kohteliaasti korjata. Älä korjaa jatkuvasti,  koska se ärsyttää ja saattaa aiheuttaa ahdistusta. Toimi joustavasti tilanteen mukaan.</a:t>
            </a:r>
          </a:p>
          <a:p>
            <a:r>
              <a:rPr lang="fi-FI" dirty="0"/>
              <a:t>Vaihda puheenaihetta.  Muistisairaan huomion kiinnittäminen muuhun ja puhuminen muusta siirtää luontevasti keskustelun pois ”sekavista” asioista.</a:t>
            </a:r>
          </a:p>
        </p:txBody>
      </p:sp>
    </p:spTree>
    <p:extLst>
      <p:ext uri="{BB962C8B-B14F-4D97-AF65-F5344CB8AC3E}">
        <p14:creationId xmlns:p14="http://schemas.microsoft.com/office/powerpoint/2010/main" val="3731775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E009A2F-E24C-40E5-BCB0-695AAC89CD74}"/>
              </a:ext>
            </a:extLst>
          </p:cNvPr>
          <p:cNvSpPr>
            <a:spLocks noGrp="1"/>
          </p:cNvSpPr>
          <p:nvPr>
            <p:ph type="title"/>
          </p:nvPr>
        </p:nvSpPr>
        <p:spPr/>
        <p:txBody>
          <a:bodyPr>
            <a:normAutofit/>
          </a:bodyPr>
          <a:lstStyle/>
          <a:p>
            <a:r>
              <a:rPr lang="fi-FI" sz="4400"/>
              <a:t>Sekava ajattelu</a:t>
            </a:r>
          </a:p>
        </p:txBody>
      </p:sp>
      <p:sp>
        <p:nvSpPr>
          <p:cNvPr id="3" name="Sisällön paikkamerkki 2">
            <a:extLst>
              <a:ext uri="{FF2B5EF4-FFF2-40B4-BE49-F238E27FC236}">
                <a16:creationId xmlns:a16="http://schemas.microsoft.com/office/drawing/2014/main" id="{8C2BE511-555A-4144-B0C6-536FF0C4CC14}"/>
              </a:ext>
            </a:extLst>
          </p:cNvPr>
          <p:cNvSpPr>
            <a:spLocks noGrp="1"/>
          </p:cNvSpPr>
          <p:nvPr>
            <p:ph idx="1"/>
          </p:nvPr>
        </p:nvSpPr>
        <p:spPr/>
        <p:txBody>
          <a:bodyPr>
            <a:normAutofit/>
          </a:bodyPr>
          <a:lstStyle/>
          <a:p>
            <a:r>
              <a:rPr lang="fi-FI" dirty="0">
                <a:solidFill>
                  <a:schemeClr val="tx1"/>
                </a:solidFill>
              </a:rPr>
              <a:t>Vastaa ystävällisesti potilaan tunteisiin olematta samaa mieltä asiasta. Esimerkiksi jos sateisena päivänä hän sanoo: ” Kylläpä aurinko paistaa kauniisti.” Voit vastata: ”Silloin tunnet varmaankin olosi hyväksi”. Näin selviydyt tilanteesta paremmin kuin alkamalla kertoa hänelle ulkona satavan ja hänen olevan väärässä.</a:t>
            </a:r>
          </a:p>
          <a:p>
            <a:endParaRPr lang="fi-FI" dirty="0">
              <a:solidFill>
                <a:schemeClr val="tx1"/>
              </a:solidFill>
            </a:endParaRPr>
          </a:p>
        </p:txBody>
      </p:sp>
    </p:spTree>
    <p:extLst>
      <p:ext uri="{BB962C8B-B14F-4D97-AF65-F5344CB8AC3E}">
        <p14:creationId xmlns:p14="http://schemas.microsoft.com/office/powerpoint/2010/main" val="61923346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TM10001106[[fn=Merkki]]</Template>
  <TotalTime>963</TotalTime>
  <Words>1800</Words>
  <Application>Microsoft Office PowerPoint</Application>
  <PresentationFormat>Laajakuva</PresentationFormat>
  <Paragraphs>97</Paragraphs>
  <Slides>22</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22</vt:i4>
      </vt:variant>
    </vt:vector>
  </HeadingPairs>
  <TitlesOfParts>
    <vt:vector size="27" baseType="lpstr">
      <vt:lpstr>Arial</vt:lpstr>
      <vt:lpstr>Gill Sans MT</vt:lpstr>
      <vt:lpstr>Impact</vt:lpstr>
      <vt:lpstr>Montserrat</vt:lpstr>
      <vt:lpstr>Badge</vt:lpstr>
      <vt:lpstr>Haastavista tilanteista selviytyminen lääkkeettömät hoitomenetelmät</vt:lpstr>
      <vt:lpstr>Keskustelu ja kommunikaatio</vt:lpstr>
      <vt:lpstr>Keskustelu ja kommunikaatio</vt:lpstr>
      <vt:lpstr>Keskustelu ja kommunikaatio</vt:lpstr>
      <vt:lpstr>muistamattomuus</vt:lpstr>
      <vt:lpstr>muistamattomuus</vt:lpstr>
      <vt:lpstr>muistamattomuus</vt:lpstr>
      <vt:lpstr>Sekava ajattelu</vt:lpstr>
      <vt:lpstr>Sekava ajattelu</vt:lpstr>
      <vt:lpstr>Toistuva kysely</vt:lpstr>
      <vt:lpstr>Toistuva kysely</vt:lpstr>
      <vt:lpstr>Haluttomuus ja apatia</vt:lpstr>
      <vt:lpstr>Haluttomuus ja apatia </vt:lpstr>
      <vt:lpstr>huomionhaku</vt:lpstr>
      <vt:lpstr>aggressiivisuus</vt:lpstr>
      <vt:lpstr>aggressiivisuus</vt:lpstr>
      <vt:lpstr>vaeltelu</vt:lpstr>
      <vt:lpstr>vaeltelu</vt:lpstr>
      <vt:lpstr>vaeltelu</vt:lpstr>
      <vt:lpstr>vaeltelu</vt:lpstr>
      <vt:lpstr>vaeltelu</vt:lpstr>
      <vt:lpstr>Lähteenä Liukkonen anja, Muistisairaan hoidon opas Ja TunteVa-malli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Haastavista tilanteista selviytyminen</dc:title>
  <dc:creator>Tenkanen-Salmela Riitta</dc:creator>
  <cp:lastModifiedBy>Juuti Noora</cp:lastModifiedBy>
  <cp:revision>43</cp:revision>
  <dcterms:created xsi:type="dcterms:W3CDTF">2021-02-17T15:55:05Z</dcterms:created>
  <dcterms:modified xsi:type="dcterms:W3CDTF">2026-01-27T13:25:06Z</dcterms:modified>
</cp:coreProperties>
</file>