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362" r:id="rId5"/>
    <p:sldId id="366" r:id="rId6"/>
    <p:sldId id="371" r:id="rId7"/>
    <p:sldId id="314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68" r:id="rId16"/>
    <p:sldId id="369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6389" autoAdjust="0"/>
  </p:normalViewPr>
  <p:slideViewPr>
    <p:cSldViewPr snapToGrid="0" snapToObjects="1">
      <p:cViewPr varScale="1">
        <p:scale>
          <a:sx n="98" d="100"/>
          <a:sy n="98" d="100"/>
        </p:scale>
        <p:origin x="876" y="96"/>
      </p:cViewPr>
      <p:guideLst/>
    </p:cSldViewPr>
  </p:slideViewPr>
  <p:outlineViewPr>
    <p:cViewPr>
      <p:scale>
        <a:sx n="33" d="100"/>
        <a:sy n="33" d="100"/>
      </p:scale>
      <p:origin x="0" y="-18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20C62717-5169-4FF0-A550-0EBB15D9C556}"/>
    <pc:docChg chg="custSel modSld">
      <pc:chgData name="Sirkku Säätelä" userId="dca27739-8b94-4cb3-bb4e-a84d30c15452" providerId="ADAL" clId="{20C62717-5169-4FF0-A550-0EBB15D9C556}" dt="2020-10-28T06:39:46.477" v="74" actId="6549"/>
      <pc:docMkLst>
        <pc:docMk/>
      </pc:docMkLst>
      <pc:sldChg chg="modSp mod">
        <pc:chgData name="Sirkku Säätelä" userId="dca27739-8b94-4cb3-bb4e-a84d30c15452" providerId="ADAL" clId="{20C62717-5169-4FF0-A550-0EBB15D9C556}" dt="2020-10-28T06:37:36.072" v="29" actId="20577"/>
        <pc:sldMkLst>
          <pc:docMk/>
          <pc:sldMk cId="1723057189" sldId="366"/>
        </pc:sldMkLst>
        <pc:spChg chg="mod">
          <ac:chgData name="Sirkku Säätelä" userId="dca27739-8b94-4cb3-bb4e-a84d30c15452" providerId="ADAL" clId="{20C62717-5169-4FF0-A550-0EBB15D9C556}" dt="2020-10-28T06:37:36.072" v="29" actId="20577"/>
          <ac:spMkLst>
            <pc:docMk/>
            <pc:sldMk cId="1723057189" sldId="366"/>
            <ac:spMk id="3" creationId="{00000000-0000-0000-0000-000000000000}"/>
          </ac:spMkLst>
        </pc:spChg>
      </pc:sldChg>
      <pc:sldChg chg="modSp mod">
        <pc:chgData name="Sirkku Säätelä" userId="dca27739-8b94-4cb3-bb4e-a84d30c15452" providerId="ADAL" clId="{20C62717-5169-4FF0-A550-0EBB15D9C556}" dt="2020-10-28T06:39:46.477" v="74" actId="6549"/>
        <pc:sldMkLst>
          <pc:docMk/>
          <pc:sldMk cId="1024442750" sldId="368"/>
        </pc:sldMkLst>
        <pc:spChg chg="mod">
          <ac:chgData name="Sirkku Säätelä" userId="dca27739-8b94-4cb3-bb4e-a84d30c15452" providerId="ADAL" clId="{20C62717-5169-4FF0-A550-0EBB15D9C556}" dt="2020-10-28T06:39:46.477" v="74" actId="6549"/>
          <ac:spMkLst>
            <pc:docMk/>
            <pc:sldMk cId="1024442750" sldId="368"/>
            <ac:spMk id="2" creationId="{00000000-0000-0000-0000-000000000000}"/>
          </ac:spMkLst>
        </pc:spChg>
      </pc:sldChg>
      <pc:sldChg chg="modSp mod">
        <pc:chgData name="Sirkku Säätelä" userId="dca27739-8b94-4cb3-bb4e-a84d30c15452" providerId="ADAL" clId="{20C62717-5169-4FF0-A550-0EBB15D9C556}" dt="2020-10-28T06:38:20.338" v="33" actId="313"/>
        <pc:sldMkLst>
          <pc:docMk/>
          <pc:sldMk cId="4211996374" sldId="373"/>
        </pc:sldMkLst>
        <pc:spChg chg="mod">
          <ac:chgData name="Sirkku Säätelä" userId="dca27739-8b94-4cb3-bb4e-a84d30c15452" providerId="ADAL" clId="{20C62717-5169-4FF0-A550-0EBB15D9C556}" dt="2020-10-28T06:38:20.338" v="33" actId="313"/>
          <ac:spMkLst>
            <pc:docMk/>
            <pc:sldMk cId="4211996374" sldId="373"/>
            <ac:spMk id="3" creationId="{161E960E-7946-4392-BC1A-74F26DF07A51}"/>
          </ac:spMkLst>
        </pc:spChg>
      </pc:sldChg>
      <pc:sldChg chg="modSp mod">
        <pc:chgData name="Sirkku Säätelä" userId="dca27739-8b94-4cb3-bb4e-a84d30c15452" providerId="ADAL" clId="{20C62717-5169-4FF0-A550-0EBB15D9C556}" dt="2020-10-28T06:38:28.164" v="35" actId="20577"/>
        <pc:sldMkLst>
          <pc:docMk/>
          <pc:sldMk cId="3501614118" sldId="374"/>
        </pc:sldMkLst>
        <pc:spChg chg="mod">
          <ac:chgData name="Sirkku Säätelä" userId="dca27739-8b94-4cb3-bb4e-a84d30c15452" providerId="ADAL" clId="{20C62717-5169-4FF0-A550-0EBB15D9C556}" dt="2020-10-28T06:38:28.164" v="35" actId="20577"/>
          <ac:spMkLst>
            <pc:docMk/>
            <pc:sldMk cId="3501614118" sldId="374"/>
            <ac:spMk id="3" creationId="{E540DE01-5318-41A0-B1F0-AB492B7AFB81}"/>
          </ac:spMkLst>
        </pc:spChg>
      </pc:sldChg>
      <pc:sldChg chg="modSp mod">
        <pc:chgData name="Sirkku Säätelä" userId="dca27739-8b94-4cb3-bb4e-a84d30c15452" providerId="ADAL" clId="{20C62717-5169-4FF0-A550-0EBB15D9C556}" dt="2020-10-28T06:38:57.535" v="48" actId="20577"/>
        <pc:sldMkLst>
          <pc:docMk/>
          <pc:sldMk cId="3923951434" sldId="377"/>
        </pc:sldMkLst>
        <pc:spChg chg="mod">
          <ac:chgData name="Sirkku Säätelä" userId="dca27739-8b94-4cb3-bb4e-a84d30c15452" providerId="ADAL" clId="{20C62717-5169-4FF0-A550-0EBB15D9C556}" dt="2020-10-28T06:38:57.535" v="48" actId="20577"/>
          <ac:spMkLst>
            <pc:docMk/>
            <pc:sldMk cId="3923951434" sldId="377"/>
            <ac:spMk id="3" creationId="{33616CC0-F6AE-41FC-AAE7-E81DCFF2FE74}"/>
          </ac:spMkLst>
        </pc:spChg>
      </pc:sldChg>
      <pc:sldChg chg="modSp mod">
        <pc:chgData name="Sirkku Säätelä" userId="dca27739-8b94-4cb3-bb4e-a84d30c15452" providerId="ADAL" clId="{20C62717-5169-4FF0-A550-0EBB15D9C556}" dt="2020-10-28T06:39:40.628" v="73" actId="20577"/>
        <pc:sldMkLst>
          <pc:docMk/>
          <pc:sldMk cId="1262029258" sldId="378"/>
        </pc:sldMkLst>
        <pc:spChg chg="mod">
          <ac:chgData name="Sirkku Säätelä" userId="dca27739-8b94-4cb3-bb4e-a84d30c15452" providerId="ADAL" clId="{20C62717-5169-4FF0-A550-0EBB15D9C556}" dt="2020-10-28T06:39:40.628" v="73" actId="20577"/>
          <ac:spMkLst>
            <pc:docMk/>
            <pc:sldMk cId="1262029258" sldId="378"/>
            <ac:spMk id="3" creationId="{77261170-B402-4BD9-B955-9E90EBB430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0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4572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9144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13716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18288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FEAD-E1BC-43AA-8F80-9624694F2F17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788-C53E-4716-8320-564AAB1CA7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38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buSzTx/>
              <a:buFontTx/>
              <a:buNone/>
              <a:defRPr sz="2400" b="1">
                <a:solidFill>
                  <a:schemeClr val="accent3">
                    <a:lumOff val="-12941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7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11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7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8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Box 7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1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13" name="TextBox 7"/>
          <p:cNvSpPr txBox="1"/>
          <p:nvPr/>
        </p:nvSpPr>
        <p:spPr>
          <a:xfrm>
            <a:off x="10495230" y="6608763"/>
            <a:ext cx="162137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0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1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2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4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34289" tIns="34289" rIns="34289" bIns="34289"/>
          <a:lstStyle/>
          <a:p>
            <a:pPr algn="r" defTabSz="914400">
              <a:defRPr sz="22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72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0"/>
          </a:xfrm>
          <a:prstGeom prst="rect">
            <a:avLst/>
          </a:prstGeom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7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8" cy="27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65022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130045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95069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2600918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8567" cy="139701"/>
          </a:xfrm>
          <a:prstGeom prst="rect">
            <a:avLst/>
          </a:prstGeom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2" cy="994174"/>
          </a:xfrm>
          <a:prstGeom prst="rect">
            <a:avLst/>
          </a:prstGeom>
        </p:spPr>
        <p:txBody>
          <a:bodyPr lIns="34289" tIns="34289" rIns="34289" bIns="34289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2" cy="3263505"/>
          </a:xfrm>
          <a:prstGeom prst="rect">
            <a:avLst/>
          </a:prstGeom>
        </p:spPr>
        <p:txBody>
          <a:bodyPr lIns="34289" tIns="34289" rIns="34289" bIns="34289"/>
          <a:lstStyle>
            <a:lvl1pPr marL="212270" indent="-212270">
              <a:spcBef>
                <a:spcPts val="900"/>
              </a:spcBef>
              <a:defRPr sz="2600"/>
            </a:lvl1pPr>
            <a:lvl2pPr marL="704850" indent="-247650">
              <a:spcBef>
                <a:spcPts val="900"/>
              </a:spcBef>
              <a:defRPr sz="2600"/>
            </a:lvl2pPr>
            <a:lvl3pPr marL="1211579" indent="-297179">
              <a:spcBef>
                <a:spcPts val="900"/>
              </a:spcBef>
              <a:defRPr sz="2600"/>
            </a:lvl3pPr>
            <a:lvl4pPr marL="1701800" indent="-330200">
              <a:spcBef>
                <a:spcPts val="900"/>
              </a:spcBef>
              <a:defRPr sz="2600"/>
            </a:lvl4pPr>
            <a:lvl5pPr marL="21590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811550" y="5650945"/>
            <a:ext cx="227801" cy="220979"/>
          </a:xfrm>
          <a:prstGeom prst="rect">
            <a:avLst/>
          </a:prstGeom>
        </p:spPr>
        <p:txBody>
          <a:bodyPr lIns="34289" tIns="34289" rIns="34289" bIns="34289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12192"/>
            <a:ext cx="765760" cy="853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1" r:id="rId8"/>
    <p:sldLayoutId id="2147483669" r:id="rId9"/>
    <p:sldLayoutId id="2147483691" r:id="rId10"/>
    <p:sldLayoutId id="2147483692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isservicedesigndoing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isservicedesigndoing.com/method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latin typeface="Arial Black" panose="020B0A04020102020204" pitchFamily="34" charset="0"/>
              </a:rPr>
              <a:t>RÖSTNING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39564"/>
            <a:ext cx="9144000" cy="1218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Sotepeda</a:t>
            </a:r>
            <a:r>
              <a:rPr lang="fi-FI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24/7 TP4</a:t>
            </a:r>
          </a:p>
          <a:p>
            <a:endParaRPr lang="fi-FI" sz="3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uva 5" descr="Kuvahaun tulos haulle cc by-sa 4.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01" y="4887685"/>
            <a:ext cx="1264785" cy="46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2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616CC0-F6AE-41FC-AAE7-E81DCFF2F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Är området tillräckligt brett?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Finns det risker, avvikelser eller har idén varit mycket omtyckt?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 betraktas som en ”svart häst”?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idéerna redan implementerats på något sätt eller har de redan misslyckats?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Fatta ett medvetet beslut baserat på omröstningen, och gå sedan vidare med några av idéerna.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9514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261170-B402-4BD9-B955-9E90EBB43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det inte finns några lappar till hands kan deltagarna klappa i händerna.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Resultatet utvärderas utifrån applådernas intensitet.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Metoden ger ett genomsnitt av åsikterna.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är också möjligt att till exempel använda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-röstning eller en annan röstningsapplikation som sli.do eller mentometer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källa:O´Reilly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Service Design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https://www.thisisservicedesigndoing.com/</a:t>
            </a: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0292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 panose="020B0A04020102020204" pitchFamily="34" charset="0"/>
              </a:rPr>
              <a:t>Arbetsgrupp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Sini Eloranta, Turku amk </a:t>
            </a:r>
            <a:endParaRPr lang="en-US" dirty="0"/>
          </a:p>
          <a:p>
            <a:pPr>
              <a:buNone/>
            </a:pPr>
            <a:r>
              <a:rPr lang="fi-FI" dirty="0"/>
              <a:t>Päivi Erkko, Turku amk</a:t>
            </a:r>
          </a:p>
          <a:p>
            <a:pPr>
              <a:buNone/>
            </a:pPr>
            <a:r>
              <a:rPr lang="fi-FI" dirty="0"/>
              <a:t>Päivi Harmoinen, Laurea</a:t>
            </a:r>
          </a:p>
          <a:p>
            <a:pPr>
              <a:buNone/>
            </a:pPr>
            <a:r>
              <a:rPr lang="fi-FI" dirty="0"/>
              <a:t>Minna Huhtala, </a:t>
            </a:r>
            <a:r>
              <a:rPr lang="fi-FI" dirty="0" err="1"/>
              <a:t>Samk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Antti Kares, Savonia</a:t>
            </a:r>
          </a:p>
          <a:p>
            <a:pPr>
              <a:buNone/>
            </a:pPr>
            <a:r>
              <a:rPr lang="fi-FI" dirty="0"/>
              <a:t>Heli Lepistö, </a:t>
            </a:r>
            <a:r>
              <a:rPr lang="fi-FI" dirty="0" err="1"/>
              <a:t>Samk</a:t>
            </a:r>
            <a:endParaRPr lang="fi-FI" dirty="0"/>
          </a:p>
          <a:p>
            <a:pPr>
              <a:buNone/>
            </a:pPr>
            <a:r>
              <a:rPr lang="fi-FI" dirty="0"/>
              <a:t>Anna-Leena Ruotsalainen, Savonia</a:t>
            </a:r>
          </a:p>
          <a:p>
            <a:pPr>
              <a:buNone/>
            </a:pPr>
            <a:r>
              <a:rPr lang="fi-FI" dirty="0"/>
              <a:t>Suvi Salminen, </a:t>
            </a:r>
            <a:r>
              <a:rPr lang="fi-FI" dirty="0" err="1"/>
              <a:t>Jamk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Timo Sirviö, Savonia</a:t>
            </a:r>
          </a:p>
          <a:p>
            <a:pPr>
              <a:buNone/>
            </a:pPr>
            <a:r>
              <a:rPr lang="fi-FI" dirty="0"/>
              <a:t>Sirkku Säätelä, Novia</a:t>
            </a:r>
          </a:p>
          <a:p>
            <a:pPr>
              <a:buNone/>
            </a:pPr>
            <a:r>
              <a:rPr lang="fi-FI" dirty="0"/>
              <a:t>Mervi Vuolas, Turku amk</a:t>
            </a:r>
          </a:p>
          <a:p>
            <a:pPr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 descr="Kuvahaun tulos haulle cc by-sa 4.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2" y="5791836"/>
            <a:ext cx="1419225" cy="5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3" y="1968494"/>
            <a:ext cx="1427555" cy="38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27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" y="1432720"/>
            <a:ext cx="10655537" cy="45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56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>
                <a:latin typeface="Arial Black" panose="020B0A04020102020204" pitchFamily="34" charset="0"/>
              </a:rPr>
              <a:t>Quick</a:t>
            </a:r>
            <a:r>
              <a:rPr lang="fi-FI" b="1" dirty="0">
                <a:latin typeface="Arial Black" panose="020B0A04020102020204" pitchFamily="34" charset="0"/>
              </a:rPr>
              <a:t> </a:t>
            </a:r>
            <a:r>
              <a:rPr lang="fi-FI" b="1" dirty="0" err="1">
                <a:latin typeface="Arial Black" panose="020B0A04020102020204" pitchFamily="34" charset="0"/>
              </a:rPr>
              <a:t>vote</a:t>
            </a:r>
            <a:endParaRPr lang="fi-FI" b="1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 lIns="45719" rIns="45719" anchor="t">
            <a:noAutofit/>
          </a:bodyPr>
          <a:lstStyle/>
          <a:p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Efter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ideerna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idefasen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temalagda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röstning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syfte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välja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bästa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ideerna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, </a:t>
            </a:r>
            <a:r>
              <a:rPr lang="fi-FI" dirty="0" err="1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eftersom</a:t>
            </a:r>
            <a:r>
              <a:rPr lang="fi-FI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allt</a:t>
            </a:r>
            <a:r>
              <a:rPr lang="fi-FI" sz="2800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 </a:t>
            </a:r>
            <a:r>
              <a:rPr lang="fi-FI" dirty="0" err="1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inte</a:t>
            </a:r>
            <a:r>
              <a:rPr lang="fi-FI" sz="2800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kan</a:t>
            </a:r>
            <a:r>
              <a:rPr lang="fi-FI" sz="2800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förverkligas</a:t>
            </a:r>
            <a:r>
              <a:rPr lang="fi-FI" dirty="0">
                <a:latin typeface="Times New Roman" panose="02020603050405020304" pitchFamily="18" charset="0"/>
                <a:ea typeface="Avenir Book"/>
                <a:cs typeface="Times New Roman" panose="02020603050405020304" pitchFamily="18" charset="0"/>
                <a:sym typeface="Avenir Book"/>
              </a:rPr>
              <a:t> </a:t>
            </a:r>
            <a:endParaRPr lang="fi-FI" sz="2800" dirty="0">
              <a:latin typeface="Times New Roman" panose="02020603050405020304" pitchFamily="18" charset="0"/>
              <a:ea typeface="Avenir Book"/>
              <a:cs typeface="Times New Roman" panose="02020603050405020304" pitchFamily="18" charset="0"/>
              <a:sym typeface="Avenir Book"/>
            </a:endParaRPr>
          </a:p>
          <a:p>
            <a:r>
              <a:rPr lang="fi-F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Används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snabbt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majoritetens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åsikt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något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Ofta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behövs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konsensus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ett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gemensamt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beslut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leder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diskussion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Ibland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beslutet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från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början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gemensamt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>
              <a:latin typeface="Times New Roman" panose="02020603050405020304" pitchFamily="18" charset="0"/>
              <a:ea typeface="Avenir Book"/>
              <a:cs typeface="Times New Roman" panose="02020603050405020304" pitchFamily="18" charset="0"/>
              <a:sym typeface="Avenir Book"/>
            </a:endParaRPr>
          </a:p>
          <a:p>
            <a:pPr marL="0" indent="0">
              <a:buNone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pPr marL="0" indent="0">
              <a:buNone/>
            </a:pP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Lähde: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Stickdorn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ym. 2019.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Ideation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Viitattu: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https://www.thisisservicedesigndoing.com/methods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7230571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164771" y="441325"/>
            <a:ext cx="5138058" cy="1325563"/>
          </a:xfrm>
        </p:spPr>
        <p:txBody>
          <a:bodyPr/>
          <a:lstStyle/>
          <a:p>
            <a:r>
              <a:rPr lang="fi-FI" dirty="0" err="1">
                <a:latin typeface="Arial Black" panose="020B0A04020102020204" pitchFamily="34" charset="0"/>
              </a:rPr>
              <a:t>Röstning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0500ABC-16ED-46D6-AF38-77709C10F773}"/>
              </a:ext>
            </a:extLst>
          </p:cNvPr>
          <p:cNvSpPr/>
          <p:nvPr/>
        </p:nvSpPr>
        <p:spPr>
          <a:xfrm>
            <a:off x="1164771" y="2128192"/>
            <a:ext cx="8980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deltagare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facilitator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Resultatet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majoritetens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åsik</a:t>
            </a:r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Detta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ingen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forskningsmetod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FI" sz="2800" dirty="0"/>
          </a:p>
        </p:txBody>
      </p:sp>
    </p:spTree>
    <p:extLst>
      <p:ext uri="{BB962C8B-B14F-4D97-AF65-F5344CB8AC3E}">
        <p14:creationId xmlns:p14="http://schemas.microsoft.com/office/powerpoint/2010/main" val="380339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30 minuuttia"/>
          <p:cNvSpPr txBox="1"/>
          <p:nvPr/>
        </p:nvSpPr>
        <p:spPr>
          <a:xfrm>
            <a:off x="1461956" y="1800884"/>
            <a:ext cx="7509869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defRPr sz="1400">
                <a:solidFill>
                  <a:srgbClr val="A7A7A7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847" name="Kaikki ideat pitäisi olla nyt esille edessänne.…"/>
          <p:cNvSpPr txBox="1"/>
          <p:nvPr/>
        </p:nvSpPr>
        <p:spPr>
          <a:xfrm>
            <a:off x="1349829" y="2677887"/>
            <a:ext cx="8895073" cy="227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6789" tIns="26789" rIns="26789" bIns="26789" anchor="t">
            <a:spAutoFit/>
          </a:bodyPr>
          <a:lstStyle/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Alla idéer är nu organiserade / grupperade i olika tematiska grupper. Alla idéer bör  vara synliga.</a:t>
            </a:r>
          </a:p>
          <a:p>
            <a:pPr defTabSz="321468">
              <a:buSzPct val="100000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sv-SE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Påminn er om att  klargöra utmaningen - var ska du hitta en lösning?</a:t>
            </a: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sv-SE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227330" indent="-227330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Varje medlem i gruppen får en viss mängd röster att använda, till exempel 1-3 röster /person.</a:t>
            </a: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sv-SE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Röstningen kan vara antingen öppen eller stängd (så att du kan rösta på undersidan av taggen).</a:t>
            </a: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endParaRPr lang="sv-SE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  <a:p>
            <a:pPr marL="227584" indent="-227584" defTabSz="321468">
              <a:buSzPct val="100000"/>
              <a:buAutoNum type="arabicPeriod"/>
              <a:tabLst>
                <a:tab pos="635000" algn="l"/>
              </a:tabLst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latin typeface="Times New Roman" panose="02020603050405020304" pitchFamily="18" charset="0"/>
                <a:ea typeface="Palatino" pitchFamily="2" charset="77"/>
                <a:cs typeface="Times New Roman" panose="02020603050405020304" pitchFamily="18" charset="0"/>
              </a:rPr>
              <a:t>Räkna sist rösterna och konstatera resultatet.</a:t>
            </a:r>
            <a:endParaRPr lang="fi-FI" dirty="0">
              <a:latin typeface="Times New Roman" panose="02020603050405020304" pitchFamily="18" charset="0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848" name="ÄÄNESTYS"/>
          <p:cNvSpPr txBox="1"/>
          <p:nvPr/>
        </p:nvSpPr>
        <p:spPr>
          <a:xfrm>
            <a:off x="1349829" y="869249"/>
            <a:ext cx="7902908" cy="67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fi-FI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Röstning</a:t>
            </a:r>
            <a:endParaRPr lang="fi-FI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49" name="VAIHEEN TARKOITUS Valitaan parhaat ideat jatkoon, koska kaikkia ideoita ei voida ehkä toteuttaa."/>
          <p:cNvSpPr txBox="1"/>
          <p:nvPr/>
        </p:nvSpPr>
        <p:spPr>
          <a:xfrm>
            <a:off x="2148622" y="5752095"/>
            <a:ext cx="8096280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>
              <a:defRPr sz="1400">
                <a:latin typeface="Avenir Heavy"/>
                <a:ea typeface="Avenir Heavy"/>
                <a:cs typeface="Avenir Heavy"/>
                <a:sym typeface="Avenir Heavy"/>
              </a:defRPr>
            </a:pPr>
            <a:endParaRPr dirty="0">
              <a:latin typeface="Times New Roman" panose="02020603050405020304" pitchFamily="18" charset="0"/>
              <a:ea typeface="Avenir Book"/>
              <a:cs typeface="Times New Roman" panose="02020603050405020304" pitchFamily="18" charset="0"/>
              <a:sym typeface="Avenir Book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0BE332-6FC0-4126-8FB6-F147C06C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991506"/>
            <a:ext cx="1018903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Arial Black" panose="020B0A04020102020204" pitchFamily="34" charset="0"/>
              </a:rPr>
              <a:t>Tre </a:t>
            </a:r>
            <a:r>
              <a:rPr lang="fi-FI" dirty="0" err="1">
                <a:latin typeface="Arial Black" panose="020B0A04020102020204" pitchFamily="34" charset="0"/>
              </a:rPr>
              <a:t>olika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r>
              <a:rPr lang="fi-FI" dirty="0" err="1">
                <a:latin typeface="Arial Black" panose="020B0A04020102020204" pitchFamily="34" charset="0"/>
              </a:rPr>
              <a:t>röstninsgsätt</a:t>
            </a:r>
            <a:r>
              <a:rPr lang="fi-FI" dirty="0">
                <a:latin typeface="Arial Black" panose="020B0A04020102020204" pitchFamily="34" charset="0"/>
              </a:rPr>
              <a:t>:</a:t>
            </a:r>
            <a:br>
              <a:rPr lang="sv-FI" dirty="0">
                <a:latin typeface="Arial Black" panose="020B0A04020102020204" pitchFamily="34" charset="0"/>
              </a:rPr>
            </a:b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C13466-B938-461D-B97F-25D92278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143" y="2485345"/>
            <a:ext cx="10515600" cy="2761569"/>
          </a:xfrm>
        </p:spPr>
        <p:txBody>
          <a:bodyPr lIns="45719" rIns="45719" anchor="t">
            <a:normAutofit/>
          </a:bodyPr>
          <a:lstStyle/>
          <a:p>
            <a:pPr marL="514350" indent="-514350">
              <a:buAutoNum type="arabicPeriod"/>
            </a:pPr>
            <a:r>
              <a:rPr lang="sv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Röstning med lappar / post-it  lappar</a:t>
            </a:r>
          </a:p>
          <a:p>
            <a:pPr marL="0" indent="0">
              <a:buNone/>
            </a:pPr>
            <a:r>
              <a:rPr lang="sv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v-F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sv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FI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Picking</a:t>
            </a:r>
            <a:r>
              <a:rPr lang="sv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–att röra i näsan</a:t>
            </a:r>
          </a:p>
          <a:p>
            <a:pPr marL="0" indent="0">
              <a:buNone/>
            </a:pPr>
            <a:r>
              <a:rPr lang="sv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Barometer ( 2 olika sätt att förverkliga 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450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40D174-D822-4D30-AACD-D03026F5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4000" dirty="0">
                <a:latin typeface="Arial Black" panose="020B0A04020102020204" pitchFamily="34" charset="0"/>
              </a:rPr>
              <a:t>1.Röstning med lappar ( post-it 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1E960E-7946-4392-BC1A-74F26DF0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31571"/>
            <a:ext cx="10515600" cy="3984626"/>
          </a:xfrm>
        </p:spPr>
        <p:txBody>
          <a:bodyPr/>
          <a:lstStyle/>
          <a:p>
            <a:r>
              <a:rPr lang="sv-SE" dirty="0"/>
              <a:t>Röstning görs med olika färgade lappar (röstning med lappar), Post-it lappar/</a:t>
            </a:r>
            <a:r>
              <a:rPr lang="sv-SE" dirty="0" err="1"/>
              <a:t>tarramärken</a:t>
            </a:r>
            <a:r>
              <a:rPr lang="sv-SE" dirty="0"/>
              <a:t> eller genom att alla markerar sin röst med en penna, till exempel på kanten av ett </a:t>
            </a:r>
            <a:r>
              <a:rPr lang="sv-SE" dirty="0" err="1"/>
              <a:t>ide’beskrivningen</a:t>
            </a:r>
            <a:r>
              <a:rPr lang="sv-SE" dirty="0"/>
              <a:t>. </a:t>
            </a:r>
            <a:endParaRPr lang="fi-FI" dirty="0"/>
          </a:p>
          <a:p>
            <a:r>
              <a:rPr lang="fi-FI" dirty="0" err="1"/>
              <a:t>Deltagarna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en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flera</a:t>
            </a:r>
            <a:r>
              <a:rPr lang="fi-FI" dirty="0"/>
              <a:t> </a:t>
            </a:r>
            <a:r>
              <a:rPr lang="fi-FI" dirty="0" err="1"/>
              <a:t>röster</a:t>
            </a:r>
            <a:r>
              <a:rPr lang="fi-FI" dirty="0"/>
              <a:t>. </a:t>
            </a:r>
          </a:p>
          <a:p>
            <a:r>
              <a:rPr lang="fi-FI" dirty="0" err="1"/>
              <a:t>Materialet</a:t>
            </a:r>
            <a:r>
              <a:rPr lang="fi-FI" dirty="0"/>
              <a:t> /</a:t>
            </a:r>
            <a:r>
              <a:rPr lang="fi-FI" dirty="0" err="1"/>
              <a:t>ideerna</a:t>
            </a:r>
            <a:r>
              <a:rPr lang="fi-FI" dirty="0"/>
              <a:t> </a:t>
            </a:r>
            <a:r>
              <a:rPr lang="fi-FI" dirty="0" err="1"/>
              <a:t>synliga</a:t>
            </a:r>
            <a:r>
              <a:rPr lang="fi-FI" dirty="0"/>
              <a:t> . </a:t>
            </a:r>
          </a:p>
          <a:p>
            <a:r>
              <a:rPr lang="fi-FI" dirty="0" err="1"/>
              <a:t>Lapparna</a:t>
            </a:r>
            <a:r>
              <a:rPr lang="fi-FI" dirty="0"/>
              <a:t> </a:t>
            </a:r>
            <a:r>
              <a:rPr lang="fi-FI" dirty="0" err="1"/>
              <a:t>klistras</a:t>
            </a:r>
            <a:r>
              <a:rPr lang="fi-FI" dirty="0"/>
              <a:t> på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alternativ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röstar</a:t>
            </a:r>
            <a:r>
              <a:rPr lang="fi-FI" dirty="0"/>
              <a:t> för . </a:t>
            </a:r>
          </a:p>
          <a:p>
            <a:r>
              <a:rPr lang="fi-FI" dirty="0"/>
              <a:t>På </a:t>
            </a:r>
            <a:r>
              <a:rPr lang="fi-FI" dirty="0" err="1"/>
              <a:t>så</a:t>
            </a:r>
            <a:r>
              <a:rPr lang="fi-FI" dirty="0"/>
              <a:t> </a:t>
            </a:r>
            <a:r>
              <a:rPr lang="fi-FI" dirty="0" err="1"/>
              <a:t>vis</a:t>
            </a:r>
            <a:r>
              <a:rPr lang="fi-FI" dirty="0"/>
              <a:t> </a:t>
            </a:r>
            <a:r>
              <a:rPr lang="fi-FI" dirty="0" err="1"/>
              <a:t>hittas</a:t>
            </a:r>
            <a:r>
              <a:rPr lang="fi-FI" dirty="0"/>
              <a:t> </a:t>
            </a:r>
            <a:r>
              <a:rPr lang="fi-FI" dirty="0" err="1"/>
              <a:t>den</a:t>
            </a:r>
            <a:r>
              <a:rPr lang="fi-FI" dirty="0"/>
              <a:t> </a:t>
            </a:r>
            <a:r>
              <a:rPr lang="fi-FI" dirty="0" err="1"/>
              <a:t>bästa</a:t>
            </a:r>
            <a:r>
              <a:rPr lang="fi-FI" dirty="0"/>
              <a:t> </a:t>
            </a:r>
            <a:r>
              <a:rPr lang="fi-FI" dirty="0" err="1"/>
              <a:t>iden</a:t>
            </a:r>
            <a:r>
              <a:rPr lang="fi-FI" dirty="0"/>
              <a:t>.</a:t>
            </a:r>
            <a:endParaRPr lang="sv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119963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8531FE-86D6-4438-BEA1-4264B114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Arial Black" panose="020B0A04020102020204" pitchFamily="34" charset="0"/>
              </a:rPr>
              <a:t>2. </a:t>
            </a:r>
            <a:r>
              <a:rPr lang="fi-FI" sz="4000" dirty="0" err="1">
                <a:latin typeface="Arial Black" panose="020B0A04020102020204" pitchFamily="34" charset="0"/>
              </a:rPr>
              <a:t>Nose</a:t>
            </a:r>
            <a:r>
              <a:rPr lang="fi-FI" sz="4000" dirty="0">
                <a:latin typeface="Arial Black" panose="020B0A04020102020204" pitchFamily="34" charset="0"/>
              </a:rPr>
              <a:t> </a:t>
            </a:r>
            <a:r>
              <a:rPr lang="fi-FI" sz="4000" dirty="0" err="1">
                <a:latin typeface="Arial Black" panose="020B0A04020102020204" pitchFamily="34" charset="0"/>
              </a:rPr>
              <a:t>Picking</a:t>
            </a:r>
            <a:r>
              <a:rPr lang="fi-FI" sz="4000" dirty="0">
                <a:latin typeface="Arial Black" panose="020B0A04020102020204" pitchFamily="34" charset="0"/>
              </a:rPr>
              <a:t> </a:t>
            </a:r>
            <a:endParaRPr lang="sv-FI" sz="4000" dirty="0">
              <a:latin typeface="Arial Black" panose="020B0A040201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40DE01-5318-41A0-B1F0-AB492B7A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4602"/>
            <a:ext cx="10515600" cy="4351338"/>
          </a:xfrm>
        </p:spPr>
        <p:txBody>
          <a:bodyPr lIns="45719" rIns="45719" anchor="t">
            <a:normAutofit fontScale="92500" lnSpcReduction="10000"/>
          </a:bodyPr>
          <a:lstStyle/>
          <a:p>
            <a:r>
              <a:rPr lang="sv-SE" dirty="0"/>
              <a:t>En snabb metod för en liten grupp, där gruppen  snabbt märker om de har samma åsikt.</a:t>
            </a:r>
          </a:p>
          <a:p>
            <a:r>
              <a:rPr lang="sv-SE" dirty="0"/>
              <a:t>Görs för att uppnå  konsensus.</a:t>
            </a:r>
          </a:p>
          <a:p>
            <a:r>
              <a:rPr lang="sv-SE" dirty="0"/>
              <a:t>Idéerna läggs fram.</a:t>
            </a:r>
          </a:p>
          <a:p>
            <a:r>
              <a:rPr lang="sv-SE" dirty="0"/>
              <a:t>Räkna till tre</a:t>
            </a:r>
          </a:p>
          <a:p>
            <a:r>
              <a:rPr lang="sv-SE" dirty="0"/>
              <a:t>Efter det sätter alla fingret på näsan för den bästa idén så snabbt som möjligt.</a:t>
            </a:r>
          </a:p>
          <a:p>
            <a:r>
              <a:rPr lang="sv-SE" dirty="0"/>
              <a:t>Den som tvekar, även i några sekunder, har förlorat sin röst.</a:t>
            </a:r>
          </a:p>
          <a:p>
            <a:r>
              <a:rPr lang="sv-SE" dirty="0"/>
              <a:t>Om det blir jämnt inträffar kan de röstas på nytt om de jämngoda förslagen.</a:t>
            </a:r>
          </a:p>
          <a:p>
            <a:r>
              <a:rPr lang="sv-SE" dirty="0"/>
              <a:t>Om  det även nu blir oavgjort kastar man mynt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16141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99E75C-61F7-4A84-A0B3-686AB339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 Black" panose="020B0A04020102020204" pitchFamily="34" charset="0"/>
              </a:rPr>
              <a:t>3. </a:t>
            </a:r>
            <a:r>
              <a:rPr lang="fi-FI" dirty="0" err="1">
                <a:latin typeface="Arial Black" panose="020B0A04020102020204" pitchFamily="34" charset="0"/>
              </a:rPr>
              <a:t>Barometer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br>
              <a:rPr lang="fi-FI" dirty="0">
                <a:latin typeface="Arial Black" panose="020B0A04020102020204" pitchFamily="34" charset="0"/>
              </a:rPr>
            </a:b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kräver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planering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Två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i-FI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fi-F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</a:t>
            </a:r>
            <a:endParaRPr lang="sv-FI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16012D-082F-4CF7-9D1E-542F48301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8774"/>
            <a:ext cx="10515600" cy="4351338"/>
          </a:xfrm>
        </p:spPr>
        <p:txBody>
          <a:bodyPr lIns="45719" rIns="45719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 en </a:t>
            </a:r>
            <a:r>
              <a:rPr lang="sv-S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-skala från -2 till + 2 för varje idé.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Deltagarna lägger en markering eller prick på skalan för varje idé med en penna.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mest idén som fått mest prickar kommer att följas upp</a:t>
            </a:r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deltagarna ges ett röstklistermärke (Post- it lapp)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deltagarna hålla klistermärket högt om dom är för en idé, 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lågt vid knäna om dom inte är det och </a:t>
            </a:r>
          </a:p>
          <a:p>
            <a:pPr marL="0" indent="0">
              <a:buNone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halvvägs om dom har en neutral åsikt om den idé som det röstas om.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56987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1DC52-AC77-458D-995F-1BDECA19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189030" cy="928688"/>
          </a:xfrm>
        </p:spPr>
        <p:txBody>
          <a:bodyPr/>
          <a:lstStyle/>
          <a:p>
            <a:r>
              <a:rPr lang="sv-FI" dirty="0">
                <a:latin typeface="Arial Black" panose="020B0A04020102020204" pitchFamily="34" charset="0"/>
              </a:rPr>
              <a:t>Att notera om röstning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39B81B-1927-4626-A662-8A5D96F1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5231"/>
            <a:ext cx="10515600" cy="4351338"/>
          </a:xfrm>
        </p:spPr>
        <p:txBody>
          <a:bodyPr lIns="45719" rIns="45719" anchor="t">
            <a:norm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snabb metod för att ta reda på gruppens intresse.</a:t>
            </a:r>
          </a:p>
          <a:p>
            <a:r>
              <a:rPr lang="sv-SE">
                <a:latin typeface="Times New Roman" panose="02020603050405020304" pitchFamily="18" charset="0"/>
                <a:cs typeface="Times New Roman" panose="02020603050405020304" pitchFamily="18" charset="0"/>
              </a:rPr>
              <a:t>Gruppen kan vara oense om röstningskriterierna ifall de diskuteras.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Därför uppmuntras deltagarna att rösta för den idé som verkar vara mest användbar eller intressant just nu i detta tillfälle.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Resultaten behandlas som informativa som inte slutsatser.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Överväg om resultaten är i balans.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0026925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1647F3-D1FA-454F-817A-035AB2200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5CC628-409A-4DF9-B902-536B47F75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BFDB9-2FA9-4F63-9315-D0C6A3519C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720</Words>
  <Application>Microsoft Office PowerPoint</Application>
  <PresentationFormat>Bredbild</PresentationFormat>
  <Paragraphs>90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Futura</vt:lpstr>
      <vt:lpstr>Tahoma</vt:lpstr>
      <vt:lpstr>Times New Roman</vt:lpstr>
      <vt:lpstr>Trebuchet MS</vt:lpstr>
      <vt:lpstr>Office Theme</vt:lpstr>
      <vt:lpstr>RÖSTNING</vt:lpstr>
      <vt:lpstr>Quick vote</vt:lpstr>
      <vt:lpstr>Röstning</vt:lpstr>
      <vt:lpstr>PowerPoint-presentation</vt:lpstr>
      <vt:lpstr>Tre olika röstninsgsätt: </vt:lpstr>
      <vt:lpstr>1.Röstning med lappar ( post-it )</vt:lpstr>
      <vt:lpstr>2. Nose Picking </vt:lpstr>
      <vt:lpstr>3. Barometer  kräver kort planering. Två alternativ A och  B.</vt:lpstr>
      <vt:lpstr>Att notera om röstning</vt:lpstr>
      <vt:lpstr>PowerPoint-presentation</vt:lpstr>
      <vt:lpstr>PowerPoint-presentation</vt:lpstr>
      <vt:lpstr>Arbetsgrupp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Suvi</dc:creator>
  <cp:lastModifiedBy>Sirkku Säätelä</cp:lastModifiedBy>
  <cp:revision>119</cp:revision>
  <dcterms:modified xsi:type="dcterms:W3CDTF">2020-10-28T06:39:48Z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