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7" r:id="rId5"/>
    <p:sldId id="264" r:id="rId6"/>
    <p:sldId id="267" r:id="rId7"/>
    <p:sldId id="265" r:id="rId8"/>
    <p:sldId id="268" r:id="rId9"/>
    <p:sldId id="269" r:id="rId10"/>
    <p:sldId id="270" r:id="rId11"/>
    <p:sldId id="283" r:id="rId12"/>
    <p:sldId id="25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3B3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9F2CC-22EE-459E-A80C-7081112EB08B}" v="8" dt="2024-10-09T11:49:51.085"/>
    <p1510:client id="{7B2B2991-EEEE-AF8F-D422-056695CF0B91}" v="2" dt="2024-10-10T05:52:59.126"/>
    <p1510:client id="{E74F3031-4DD8-86A4-B6DA-852C5E8A832A}" v="4" dt="2024-10-11T10:15:53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B677DF3-48CC-A1E4-B9C2-1374DC34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5A1F28-5009-709B-C71F-045BB2B24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5B7A-2B84-408B-8496-0A629F7E2875}" type="datetimeFigureOut">
              <a:rPr lang="fi-FI" smtClean="0"/>
              <a:t>5.12.2025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38A9BF-96DC-7AB7-9E2F-6B53D6F970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C80F11-347F-CB5B-11B2-458A723F3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C47-AF13-4F7C-9E7E-9BEA1EFE0C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08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7A49C6-2377-397B-CA68-6174E84849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3DCA8-FA57-B42F-31DE-348234171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69" y="2189747"/>
            <a:ext cx="2092117" cy="2580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FB130A-D75C-1DD1-1FF9-ADC00C30A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4630" y="4436422"/>
            <a:ext cx="1936949" cy="290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C74F9-BF47-634B-A436-1E1C23D3E7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85548" y="127917"/>
            <a:ext cx="3334371" cy="30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Sininen_Esimerkki kuva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stethoscope to check the heart rate of a patient&#10;&#10;Description automatically generated">
            <a:extLst>
              <a:ext uri="{FF2B5EF4-FFF2-40B4-BE49-F238E27FC236}">
                <a16:creationId xmlns:a16="http://schemas.microsoft.com/office/drawing/2014/main" id="{50D45EC4-AEA5-8B28-5076-07BA51A86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241" y="-2227"/>
            <a:ext cx="4754787" cy="6860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795CE-27B1-0281-AB1F-C80287644029}"/>
              </a:ext>
            </a:extLst>
          </p:cNvPr>
          <p:cNvSpPr txBox="1"/>
          <p:nvPr userDrawn="1"/>
        </p:nvSpPr>
        <p:spPr>
          <a:xfrm>
            <a:off x="5547240" y="6449397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228A0245-AE8C-35C7-9C47-31715D8C10BF}"/>
              </a:ext>
            </a:extLst>
          </p:cNvPr>
          <p:cNvSpPr txBox="1">
            <a:spLocks/>
          </p:cNvSpPr>
          <p:nvPr userDrawn="1"/>
        </p:nvSpPr>
        <p:spPr>
          <a:xfrm>
            <a:off x="865952" y="400004"/>
            <a:ext cx="4246778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8DDBF-FC70-BE34-4766-20CA5E3846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E926C-CA90-2066-1656-5F332EE8D9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275180"/>
            <a:ext cx="4246779" cy="5182816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C66BE-1E41-7B42-E250-587042D2E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3"/>
          <a:stretch/>
        </p:blipFill>
        <p:spPr>
          <a:xfrm>
            <a:off x="9133036" y="3037864"/>
            <a:ext cx="3058964" cy="3820136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B60EDB-1557-8963-CC53-B6640C302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1141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11C3-5170-370E-DE08-FD2A5106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B110B-0DE4-A3B7-FFE3-EFD9F4C96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_Esimerkk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person in a hospital bed&#10;&#10;Description automatically generated">
            <a:extLst>
              <a:ext uri="{FF2B5EF4-FFF2-40B4-BE49-F238E27FC236}">
                <a16:creationId xmlns:a16="http://schemas.microsoft.com/office/drawing/2014/main" id="{FE8D40D9-681D-1F87-F425-9C5894864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035" y="2"/>
            <a:ext cx="9361965" cy="6857998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5"/>
            <a:ext cx="3285715" cy="415350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36927-22C5-B3AB-B6CA-FC3431135EC3}"/>
              </a:ext>
            </a:extLst>
          </p:cNvPr>
          <p:cNvSpPr txBox="1"/>
          <p:nvPr userDrawn="1"/>
        </p:nvSpPr>
        <p:spPr>
          <a:xfrm>
            <a:off x="9540506" y="6333650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ABB76-B0DC-7D15-476A-4A4EFDD01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3E43FE-6E3D-B1BB-7E34-F47688C7E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49890" cy="246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F961D-1FB1-FC33-55EA-7BEA98C7B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20654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E16A6266-7E9F-7940-DE1B-045047E8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_Esimerkki 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01BFF-66AC-A921-ECF8-B121F9BE3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181" y="0"/>
            <a:ext cx="5348578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348672" y="348675"/>
            <a:ext cx="6858000" cy="6160653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0" y="771061"/>
            <a:ext cx="4845281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0" y="2180146"/>
            <a:ext cx="4845281" cy="421141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00748-1D1C-6595-7540-AFEF5EB869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30BB6A-A7AA-B357-7370-E39915E1C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9872" y="4541475"/>
            <a:ext cx="2536397" cy="2096654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ED3712A-99CE-8A98-9E91-667075A83EF8}"/>
              </a:ext>
            </a:extLst>
          </p:cNvPr>
          <p:cNvSpPr txBox="1">
            <a:spLocks/>
          </p:cNvSpPr>
          <p:nvPr userDrawn="1"/>
        </p:nvSpPr>
        <p:spPr>
          <a:xfrm>
            <a:off x="8770950" y="63147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A5FF094-0438-AADB-2DF5-8F68B2B8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B4300-9567-1E3E-A545-ED354B872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47366396-640F-3441-4CD3-6D39CB0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9C3EAD0-18C9-C691-8E48-83161288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835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71041-061D-316D-B013-8A89B3139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F33E3-1E06-35FB-11E9-727E4E4C5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1365">
            <a:off x="664597" y="3308146"/>
            <a:ext cx="1712703" cy="4868987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F4459749-A86B-58C5-985D-84C78D7C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FDED343A-A153-3549-B072-256F603E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7916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6A241-578D-8DBD-4C15-68D784A1B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37395" cy="3000338"/>
          </a:xfrm>
          <a:prstGeom prst="rect">
            <a:avLst/>
          </a:prstGeom>
        </p:spPr>
      </p:pic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410A311-C4D4-7C57-B593-95199852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2573" y="677379"/>
            <a:ext cx="9777754" cy="53067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F1DB3C2-2DDF-58D1-B918-947EE0B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7AF74-2C20-F745-68AE-A596B1ADF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214F9-8A5C-D46C-5DD1-1C3BC28F61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842" y="2831064"/>
            <a:ext cx="4415158" cy="40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CBA34-4A1F-52C5-3302-590C3D58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9264D-5B2F-06B9-AB9D-4D771966F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dia_Sininen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E4EE24FE-2A69-EAB2-0ABA-809A137F6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EE283B64-2CEE-6E7D-085A-B30AE0863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0196F-5E15-1F80-35AA-B9EEF752D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95" y="2179170"/>
            <a:ext cx="2100691" cy="2590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35FDF-A519-5DCB-9B19-BBEB71DFD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73"/>
          <a:stretch/>
        </p:blipFill>
        <p:spPr>
          <a:xfrm rot="16200000">
            <a:off x="367053" y="4450767"/>
            <a:ext cx="2040181" cy="2774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4A6A-CDB7-3A20-9F65-37CCB46733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04355" y="100489"/>
            <a:ext cx="3188138" cy="29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9814C-9922-2B88-D499-9452B4B64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K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4534427-CF24-B132-1451-49BC6F9D9314}"/>
              </a:ext>
            </a:extLst>
          </p:cNvPr>
          <p:cNvSpPr/>
          <p:nvPr userDrawn="1"/>
        </p:nvSpPr>
        <p:spPr>
          <a:xfrm rot="16200000">
            <a:off x="7768963" y="2434963"/>
            <a:ext cx="6858000" cy="1988074"/>
          </a:xfrm>
          <a:prstGeom prst="round2SameRect">
            <a:avLst/>
          </a:prstGeom>
          <a:solidFill>
            <a:schemeClr val="accent1"/>
          </a:solidFill>
          <a:ln>
            <a:solidFill>
              <a:srgbClr val="3B3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050" name="Picture 2" descr="Bachelor of Business Administration, International Business, blended  learning / Pietarsaari - Studyinfo">
            <a:extLst>
              <a:ext uri="{FF2B5EF4-FFF2-40B4-BE49-F238E27FC236}">
                <a16:creationId xmlns:a16="http://schemas.microsoft.com/office/drawing/2014/main" id="{CA7D4EE5-D06E-8BC6-9ADB-8C152EB3B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607" y="946704"/>
            <a:ext cx="1747681" cy="8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helor of Social Services - Studyinfo">
            <a:extLst>
              <a:ext uri="{FF2B5EF4-FFF2-40B4-BE49-F238E27FC236}">
                <a16:creationId xmlns:a16="http://schemas.microsoft.com/office/drawing/2014/main" id="{A0479EAC-14B3-13C0-6470-14CAA141E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388" y="1069893"/>
            <a:ext cx="1463765" cy="4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MKin brändi - HAMK">
            <a:extLst>
              <a:ext uri="{FF2B5EF4-FFF2-40B4-BE49-F238E27FC236}">
                <a16:creationId xmlns:a16="http://schemas.microsoft.com/office/drawing/2014/main" id="{9AE5F424-EC65-E2E1-8C98-46C41DA8D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912" y="976596"/>
            <a:ext cx="1808205" cy="6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dia | Jamk">
            <a:extLst>
              <a:ext uri="{FF2B5EF4-FFF2-40B4-BE49-F238E27FC236}">
                <a16:creationId xmlns:a16="http://schemas.microsoft.com/office/drawing/2014/main" id="{24B5B02C-30FA-7903-7723-713CA9BF0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925" y="951423"/>
            <a:ext cx="1611033" cy="8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92B386-40E9-3A79-AA90-498BABEAC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344" y="1990399"/>
            <a:ext cx="1293863" cy="8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ECC141F-3E82-83FC-4C9B-DB8CA6600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106" y="1867003"/>
            <a:ext cx="1988074" cy="9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dialle | LAB.fi">
            <a:extLst>
              <a:ext uri="{FF2B5EF4-FFF2-40B4-BE49-F238E27FC236}">
                <a16:creationId xmlns:a16="http://schemas.microsoft.com/office/drawing/2014/main" id="{851271E0-D537-D4AA-E177-E134D0D5F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951" y="2109952"/>
            <a:ext cx="2197827" cy="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len Lapin AMK - Hauska tutustua!">
            <a:extLst>
              <a:ext uri="{FF2B5EF4-FFF2-40B4-BE49-F238E27FC236}">
                <a16:creationId xmlns:a16="http://schemas.microsoft.com/office/drawing/2014/main" id="{CDA12FC3-EC7F-22D5-8DA7-9CC62C9802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44" y="3195457"/>
            <a:ext cx="2133512" cy="9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urea medialle - Laurea-ammattikorkeakoulu">
            <a:extLst>
              <a:ext uri="{FF2B5EF4-FFF2-40B4-BE49-F238E27FC236}">
                <a16:creationId xmlns:a16="http://schemas.microsoft.com/office/drawing/2014/main" id="{60573FC4-9424-312C-9964-C51323637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103" y="3256282"/>
            <a:ext cx="2593118" cy="8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DG4BIZ Project | Metropolia UAS">
            <a:extLst>
              <a:ext uri="{FF2B5EF4-FFF2-40B4-BE49-F238E27FC236}">
                <a16:creationId xmlns:a16="http://schemas.microsoft.com/office/drawing/2014/main" id="{6B1154C7-8B06-F830-5B3E-ABF482DA6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304" y="3279025"/>
            <a:ext cx="2356398" cy="6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24C733F-F0EB-8C85-3DC8-97C4F1B8C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959" y="4255373"/>
            <a:ext cx="1698536" cy="10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grologi (ylempi AMK), Ruokaketjun kehittäminen, verkkopainotteinen  monimuotototeutus - Opintopolku">
            <a:extLst>
              <a:ext uri="{FF2B5EF4-FFF2-40B4-BE49-F238E27FC236}">
                <a16:creationId xmlns:a16="http://schemas.microsoft.com/office/drawing/2014/main" id="{A7052CCE-49F3-BBA4-1743-55B6D13019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037" y="4419679"/>
            <a:ext cx="1838308" cy="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Materiaalit | PDM2pk | Tampereen korkeakouluyhteisö">
            <a:extLst>
              <a:ext uri="{FF2B5EF4-FFF2-40B4-BE49-F238E27FC236}">
                <a16:creationId xmlns:a16="http://schemas.microsoft.com/office/drawing/2014/main" id="{47D61021-35A0-AB91-FABF-E3D111236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776" y="4404357"/>
            <a:ext cx="1920544" cy="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Työnantaja Turun ammattikorkeakoulu Oy, rekrytointi ja avoimet työpaikat -  Kuntarekry">
            <a:extLst>
              <a:ext uri="{FF2B5EF4-FFF2-40B4-BE49-F238E27FC236}">
                <a16:creationId xmlns:a16="http://schemas.microsoft.com/office/drawing/2014/main" id="{9C6C2674-045C-FD00-5ED4-48F0A5630C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299" y="5477834"/>
            <a:ext cx="1713901" cy="7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undefined">
            <a:extLst>
              <a:ext uri="{FF2B5EF4-FFF2-40B4-BE49-F238E27FC236}">
                <a16:creationId xmlns:a16="http://schemas.microsoft.com/office/drawing/2014/main" id="{AD6AEB5C-EBD6-D0D8-C034-0C7F5B0C1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19" y="5547128"/>
            <a:ext cx="1272077" cy="6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Yrkeshögskolan Arcada – Wikipedia">
            <a:extLst>
              <a:ext uri="{FF2B5EF4-FFF2-40B4-BE49-F238E27FC236}">
                <a16:creationId xmlns:a16="http://schemas.microsoft.com/office/drawing/2014/main" id="{92396C9C-7347-D55A-AF20-FCCDBC0690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3" r="13104"/>
          <a:stretch/>
        </p:blipFill>
        <p:spPr bwMode="auto">
          <a:xfrm>
            <a:off x="5280037" y="5408357"/>
            <a:ext cx="1713902" cy="9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>
            <a:extLst>
              <a:ext uri="{FF2B5EF4-FFF2-40B4-BE49-F238E27FC236}">
                <a16:creationId xmlns:a16="http://schemas.microsoft.com/office/drawing/2014/main" id="{568B0E63-EF89-C420-B3E1-50E1009139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355" y="5542856"/>
            <a:ext cx="1538512" cy="5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4753E-396F-F66E-96F4-C1D64B7D324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350A1-66C5-D3A7-F42B-3C9E1E43A80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9174164" y="2618749"/>
            <a:ext cx="1723028" cy="4892242"/>
          </a:xfrm>
          <a:prstGeom prst="rect">
            <a:avLst/>
          </a:prstGeom>
        </p:spPr>
      </p:pic>
      <p:pic>
        <p:nvPicPr>
          <p:cNvPr id="1026" name="Picture 2" descr="Kajaanin ammattikorkeakoulu – Wikipedia">
            <a:extLst>
              <a:ext uri="{FF2B5EF4-FFF2-40B4-BE49-F238E27FC236}">
                <a16:creationId xmlns:a16="http://schemas.microsoft.com/office/drawing/2014/main" id="{BC54161F-4B55-867C-ECE9-9D91C3D70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497" y="1830007"/>
            <a:ext cx="969124" cy="11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intarviketietäjä - oamk">
            <a:extLst>
              <a:ext uri="{FF2B5EF4-FFF2-40B4-BE49-F238E27FC236}">
                <a16:creationId xmlns:a16="http://schemas.microsoft.com/office/drawing/2014/main" id="{50E011F9-FA74-5609-2592-50B4BD2C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14" y="3124944"/>
            <a:ext cx="2043000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ropean Policy Statement - Savonia AMK">
            <a:extLst>
              <a:ext uri="{FF2B5EF4-FFF2-40B4-BE49-F238E27FC236}">
                <a16:creationId xmlns:a16="http://schemas.microsoft.com/office/drawing/2014/main" id="{596E3657-9903-2BC6-8FF5-47EDCF116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913" y="4468637"/>
            <a:ext cx="1614950" cy="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A8601B-0E38-D6DB-31EF-C8B83AD5EDD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08221" cy="31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A899A-8E5D-9C40-7361-18444BCA1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80F8F-F3DD-1702-0820-8810086D0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5358" y="4122713"/>
            <a:ext cx="2327869" cy="317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B867F-B054-0599-5F4C-1F97ACC5ED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4" y="-572463"/>
            <a:ext cx="5034988" cy="61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F4700E1-3F6A-A4F8-3434-7156A7AD27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68671-B8EE-7FA3-3665-29255281E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EDC09-59EC-B3DA-96B1-D85A6C23D4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329" y="4113742"/>
            <a:ext cx="2309929" cy="317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1492E-E95E-C2D4-3395-D5F01A9B58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3" y="-572461"/>
            <a:ext cx="5034987" cy="61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2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426C1AF-BF22-03E1-DB83-E6213A536564}"/>
              </a:ext>
            </a:extLst>
          </p:cNvPr>
          <p:cNvSpPr/>
          <p:nvPr userDrawn="1"/>
        </p:nvSpPr>
        <p:spPr>
          <a:xfrm rot="16200000">
            <a:off x="7680962" y="2346960"/>
            <a:ext cx="6858000" cy="2164078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2C045-B200-F1D2-EA27-D591189F4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EB78-6C59-81B1-8662-DDDD83013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9639"/>
            <a:ext cx="2062759" cy="25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C76547-D0E7-6115-3B00-F80076394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35" y="-301573"/>
            <a:ext cx="3159889" cy="417126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AC87E-3581-5184-899C-9A536584D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C31A47-8FBA-E4AD-F58C-F3AE3ABEC2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754260" y="4583574"/>
            <a:ext cx="1437740" cy="2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Valko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85897-60F6-2B16-9029-6CE4DEA05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B992D-2664-82AE-B00F-498119AA8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08756" y="-483741"/>
            <a:ext cx="4299505" cy="526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35A80-C729-58E5-7869-A4F7E9C4E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97144" cy="2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ACA23D-EA95-FB6A-1CA0-24042EE77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223" y="0"/>
            <a:ext cx="595167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4410-A3DD-06B5-5128-91CE50A3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D63AFB-8361-0F4C-23EE-C7B5A44B09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26"/>
          <a:stretch/>
        </p:blipFill>
        <p:spPr>
          <a:xfrm>
            <a:off x="0" y="-191912"/>
            <a:ext cx="2390770" cy="31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E969E-E41A-6C25-B8FF-30C90E9A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4246779" cy="4886037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19B133B-468B-415A-BBB9-7E8A16AB32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4"/>
            <a:ext cx="4246779" cy="4886037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6" name="Otsikon paikkamerkki 1">
            <a:extLst>
              <a:ext uri="{FF2B5EF4-FFF2-40B4-BE49-F238E27FC236}">
                <a16:creationId xmlns:a16="http://schemas.microsoft.com/office/drawing/2014/main" id="{A7ACDFF6-FC7B-7749-D3E2-D023872A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6193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_Esimerkki kuva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1865CD4-1FAE-3522-A951-361178B80B85}"/>
              </a:ext>
            </a:extLst>
          </p:cNvPr>
          <p:cNvSpPr/>
          <p:nvPr userDrawn="1"/>
        </p:nvSpPr>
        <p:spPr>
          <a:xfrm>
            <a:off x="6017774" y="3762769"/>
            <a:ext cx="4164781" cy="2369478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E25B335-9C29-BD83-5E28-A7547B2B5EFD}"/>
              </a:ext>
            </a:extLst>
          </p:cNvPr>
          <p:cNvSpPr/>
          <p:nvPr userDrawn="1"/>
        </p:nvSpPr>
        <p:spPr>
          <a:xfrm>
            <a:off x="6017774" y="914400"/>
            <a:ext cx="4164781" cy="25146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753245"/>
            <a:ext cx="4246779" cy="4379001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1277B2-691D-0B6E-A99B-3153709A9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51" y="750976"/>
            <a:ext cx="4246779" cy="772354"/>
          </a:xfrm>
        </p:spPr>
        <p:txBody>
          <a:bodyPr/>
          <a:lstStyle>
            <a:lvl1pPr>
              <a:defRPr b="1">
                <a:solidFill>
                  <a:srgbClr val="001489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E72F1-8290-59D2-0BFC-41315FE56C90}"/>
              </a:ext>
            </a:extLst>
          </p:cNvPr>
          <p:cNvSpPr txBox="1"/>
          <p:nvPr userDrawn="1"/>
        </p:nvSpPr>
        <p:spPr>
          <a:xfrm>
            <a:off x="5451676" y="6466019"/>
            <a:ext cx="27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few nurses in blue scrubs&#10;&#10;Description automatically generated">
            <a:extLst>
              <a:ext uri="{FF2B5EF4-FFF2-40B4-BE49-F238E27FC236}">
                <a16:creationId xmlns:a16="http://schemas.microsoft.com/office/drawing/2014/main" id="{4845C22D-0AE5-7979-6EE4-E27082BE9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904" y="914400"/>
            <a:ext cx="3630651" cy="2514600"/>
          </a:xfrm>
          <a:prstGeom prst="round2DiagRect">
            <a:avLst/>
          </a:prstGeom>
        </p:spPr>
      </p:pic>
      <p:pic>
        <p:nvPicPr>
          <p:cNvPr id="15" name="Picture 14" descr="A nurse using a stethoscope to listen to a patient&#10;&#10;Description automatically generated">
            <a:extLst>
              <a:ext uri="{FF2B5EF4-FFF2-40B4-BE49-F238E27FC236}">
                <a16:creationId xmlns:a16="http://schemas.microsoft.com/office/drawing/2014/main" id="{4B1B2B5D-2DBA-FB9E-5535-CC3E33D5F6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74" y="3762769"/>
            <a:ext cx="3550158" cy="2369478"/>
          </a:xfrm>
          <a:prstGeom prst="round2Diag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6CC40-5F59-307D-ED56-434F58D3C8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E3A30-29B1-0C52-DF99-D7700D341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8FDF4-DFCD-3498-0B86-E982D4973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2F0AEE1-6089-7D93-3887-3F5D850B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4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C638554-4D52-FD4F-D643-C81B723E9D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5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Otsikon paikkamerkki 1">
            <a:extLst>
              <a:ext uri="{FF2B5EF4-FFF2-40B4-BE49-F238E27FC236}">
                <a16:creationId xmlns:a16="http://schemas.microsoft.com/office/drawing/2014/main" id="{BB005DB6-3066-0D94-87C1-D29D5C5D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358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FAF00B-B746-36FC-1C74-DBAB98A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ADCF75-F1F7-56C1-E500-DC516EC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65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3" r:id="rId4"/>
    <p:sldLayoutId id="2147483651" r:id="rId5"/>
    <p:sldLayoutId id="2147483667" r:id="rId6"/>
    <p:sldLayoutId id="2147483652" r:id="rId7"/>
    <p:sldLayoutId id="2147483672" r:id="rId8"/>
    <p:sldLayoutId id="2147483671" r:id="rId9"/>
    <p:sldLayoutId id="2147483673" r:id="rId10"/>
    <p:sldLayoutId id="2147483657" r:id="rId11"/>
    <p:sldLayoutId id="2147483669" r:id="rId12"/>
    <p:sldLayoutId id="2147483666" r:id="rId13"/>
    <p:sldLayoutId id="2147483670" r:id="rId14"/>
    <p:sldLayoutId id="2147483658" r:id="rId15"/>
    <p:sldLayoutId id="2147483668" r:id="rId16"/>
    <p:sldLayoutId id="2147483655" r:id="rId17"/>
    <p:sldLayoutId id="2147483661" r:id="rId18"/>
    <p:sldLayoutId id="2147483660" r:id="rId19"/>
    <p:sldLayoutId id="2147483662" r:id="rId20"/>
    <p:sldLayoutId id="2147483674" r:id="rId21"/>
    <p:sldLayoutId id="2147483664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59C2C-986E-2BFC-54E3-38E1303ED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200" dirty="0"/>
              <a:t>Sairaanhoitajan laillistumisväylä</a:t>
            </a:r>
            <a:br>
              <a:rPr lang="fi-FI" dirty="0"/>
            </a:br>
            <a:r>
              <a:rPr lang="fi-FI" dirty="0"/>
              <a:t>Simulaatio: </a:t>
            </a:r>
            <a:br>
              <a:rPr lang="fi-FI" dirty="0"/>
            </a:br>
            <a:r>
              <a:rPr lang="fi-FI" dirty="0"/>
              <a:t>Potilaan lääkehoidon ohjaus</a:t>
            </a: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A5B228-A9A7-6C63-C2A1-856CCB2D3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789" y="4130602"/>
            <a:ext cx="7798362" cy="1246395"/>
          </a:xfrm>
        </p:spPr>
        <p:txBody>
          <a:bodyPr>
            <a:normAutofit fontScale="85000" lnSpcReduction="20000"/>
          </a:bodyPr>
          <a:lstStyle/>
          <a:p>
            <a:r>
              <a:rPr lang="fi-FI" sz="2100" dirty="0"/>
              <a:t>Sari Sutinen, hoitotyön lehtori</a:t>
            </a:r>
          </a:p>
          <a:p>
            <a:r>
              <a:rPr lang="fi-FI" sz="2100" dirty="0"/>
              <a:t>Pauli Ritala, hoitotyön lehtori</a:t>
            </a:r>
          </a:p>
          <a:p>
            <a:r>
              <a:rPr lang="fi-FI" sz="1900" dirty="0"/>
              <a:t>Metropolia Ammattikorkeakoulu</a:t>
            </a:r>
          </a:p>
          <a:p>
            <a:r>
              <a:rPr lang="fi-FI" sz="2000" dirty="0"/>
              <a:t>Sairaanhoitajaksi pätevöityvien osaamispalvelut -hanke (SAILA2)</a:t>
            </a:r>
            <a:endParaRPr lang="en-FI" sz="2000" dirty="0"/>
          </a:p>
        </p:txBody>
      </p:sp>
      <p:pic>
        <p:nvPicPr>
          <p:cNvPr id="2" name="Picture 1" descr="Logo: Rahoittaja Jatkuvan oppimisen ja työllisyyden palvelukeskus">
            <a:extLst>
              <a:ext uri="{FF2B5EF4-FFF2-40B4-BE49-F238E27FC236}">
                <a16:creationId xmlns:a16="http://schemas.microsoft.com/office/drawing/2014/main" id="{2497CD33-1067-8D9C-78E9-D618BCB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9" y="5678680"/>
            <a:ext cx="2585683" cy="1034974"/>
          </a:xfrm>
          <a:prstGeom prst="rect">
            <a:avLst/>
          </a:prstGeom>
        </p:spPr>
      </p:pic>
      <p:pic>
        <p:nvPicPr>
          <p:cNvPr id="3" name="Content Placeholder 4" descr="Smiling healthcare professional">
            <a:extLst>
              <a:ext uri="{FF2B5EF4-FFF2-40B4-BE49-F238E27FC236}">
                <a16:creationId xmlns:a16="http://schemas.microsoft.com/office/drawing/2014/main" id="{7036A513-E3A4-D709-4C2A-F49556149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5" y="725593"/>
            <a:ext cx="2998604" cy="17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26C0-07B8-FEC8-786D-46C5CAC2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Simulaation tavoite</a:t>
            </a:r>
            <a:endParaRPr lang="fi-F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5C337D-8788-F9FD-48C5-C9E21641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51" y="2561432"/>
            <a:ext cx="9161969" cy="20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Opiskelija osaa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Ohjata potilasta suomeksi lääkkeen käytössä.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Kuvata potilaalle lääkkeen tarkoituksen, vaikutuksen ja oikean käytön.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Vastata potilaan kysymyksiin lääkkeestä ymmärrettävästi ja asiantuntevasti. </a:t>
            </a:r>
          </a:p>
        </p:txBody>
      </p:sp>
    </p:spTree>
    <p:extLst>
      <p:ext uri="{BB962C8B-B14F-4D97-AF65-F5344CB8AC3E}">
        <p14:creationId xmlns:p14="http://schemas.microsoft.com/office/powerpoint/2010/main" val="236708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DCB8-5B13-B45E-7418-88E3C82A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Simulaation kulku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A02A-86EB-C4AD-11CA-D4AF9FB6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8207710" cy="4572057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Valmistautuminen</a:t>
            </a:r>
            <a:endParaRPr lang="fi-FI" sz="2000" dirty="0"/>
          </a:p>
          <a:p>
            <a:pPr lvl="0"/>
            <a:r>
              <a:rPr lang="fi-FI" sz="2000" b="1" dirty="0"/>
              <a:t>Osallistujat:</a:t>
            </a:r>
            <a:r>
              <a:rPr lang="fi-FI" sz="2000" dirty="0"/>
              <a:t> 2 opiskelijaa / pari (toinen toimii hoitajana, toinen potilaana).</a:t>
            </a:r>
          </a:p>
          <a:p>
            <a:pPr lvl="0"/>
            <a:r>
              <a:rPr lang="fi-FI" sz="2000" b="1" dirty="0"/>
              <a:t>Aineisto:</a:t>
            </a:r>
            <a:r>
              <a:rPr lang="fi-FI" sz="2000" dirty="0"/>
              <a:t> Annettu lääke (esim. lääketietokanta ja/tai pakkausseloste).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Roolien jako</a:t>
            </a:r>
            <a:endParaRPr lang="fi-FI" sz="2000" dirty="0"/>
          </a:p>
          <a:p>
            <a:pPr lvl="0"/>
            <a:r>
              <a:rPr lang="fi-FI" sz="2000" dirty="0"/>
              <a:t>Hoitaja: Valmistautuu ohjaamaan potilasta lääkkeen käytössä.</a:t>
            </a:r>
          </a:p>
          <a:p>
            <a:pPr lvl="0"/>
            <a:r>
              <a:rPr lang="fi-FI" sz="2000" dirty="0"/>
              <a:t>Potilas: Esittää kysymyksiä ja tuo esiin huolia tai epäselvyyksiä lääkkeestä.</a:t>
            </a:r>
          </a:p>
          <a:p>
            <a:pPr lvl="0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73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124AE2-E3C3-E28E-E269-94CA0526C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7450" y="750499"/>
            <a:ext cx="7966207" cy="430486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Tehtävänjako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DB3BBF-DDA6-5ECE-90D2-E33B9D65D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926"/>
              </p:ext>
            </p:extLst>
          </p:nvPr>
        </p:nvGraphicFramePr>
        <p:xfrm>
          <a:off x="1627450" y="1658115"/>
          <a:ext cx="81280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869">
                  <a:extLst>
                    <a:ext uri="{9D8B030D-6E8A-4147-A177-3AD203B41FA5}">
                      <a16:colId xmlns:a16="http://schemas.microsoft.com/office/drawing/2014/main" val="1762487624"/>
                    </a:ext>
                  </a:extLst>
                </a:gridCol>
                <a:gridCol w="6810131">
                  <a:extLst>
                    <a:ext uri="{9D8B030D-6E8A-4147-A177-3AD203B41FA5}">
                      <a16:colId xmlns:a16="http://schemas.microsoft.com/office/drawing/2014/main" val="129418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Potilasohjaus lääkehoidossa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57217"/>
                  </a:ext>
                </a:extLst>
              </a:tr>
              <a:tr h="228354">
                <a:tc>
                  <a:txBody>
                    <a:bodyPr/>
                    <a:lstStyle/>
                    <a:p>
                      <a:r>
                        <a:rPr lang="fi-FI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SERETIDE EVOHALER 25/125 </a:t>
                      </a:r>
                      <a:r>
                        <a:rPr lang="fi-FI" sz="1400" dirty="0" err="1"/>
                        <a:t>mikrog</a:t>
                      </a:r>
                      <a:r>
                        <a:rPr lang="fi-FI" sz="1400" dirty="0"/>
                        <a:t>/annos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48975"/>
                  </a:ext>
                </a:extLst>
              </a:tr>
              <a:tr h="266454">
                <a:tc>
                  <a:txBody>
                    <a:bodyPr/>
                    <a:lstStyle/>
                    <a:p>
                      <a:r>
                        <a:rPr lang="fi-FI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LEVEMIR FLEXPEN 100 U/ml injektioneste, liuos, esitäytetty kynä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5561"/>
                  </a:ext>
                </a:extLst>
              </a:tr>
              <a:tr h="286969">
                <a:tc>
                  <a:txBody>
                    <a:bodyPr/>
                    <a:lstStyle/>
                    <a:p>
                      <a:r>
                        <a:rPr lang="fi-FI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INHIXA 6000 IU (60mg) / 0,6 ml injektioneste, liuos, esitetäytetty ruisku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34856"/>
                  </a:ext>
                </a:extLst>
              </a:tr>
              <a:tr h="254731">
                <a:tc>
                  <a:txBody>
                    <a:bodyPr/>
                    <a:lstStyle/>
                    <a:p>
                      <a:r>
                        <a:rPr lang="fi-FI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COSOPT SINE 20 mg/ml+5 mg/ml silmätipat, liuos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31186"/>
                  </a:ext>
                </a:extLst>
              </a:tr>
              <a:tr h="222492">
                <a:tc>
                  <a:txBody>
                    <a:bodyPr/>
                    <a:lstStyle/>
                    <a:p>
                      <a:r>
                        <a:rPr lang="fi-FI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EPIPEN 300 </a:t>
                      </a:r>
                      <a:r>
                        <a:rPr lang="fi-FI" sz="1400" dirty="0" err="1"/>
                        <a:t>mikrog</a:t>
                      </a:r>
                      <a:r>
                        <a:rPr lang="fi-FI" sz="1400" dirty="0"/>
                        <a:t> injektioneste, liuos, esitäytetty kynä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4426"/>
                  </a:ext>
                </a:extLst>
              </a:tr>
              <a:tr h="216631">
                <a:tc>
                  <a:txBody>
                    <a:bodyPr/>
                    <a:lstStyle/>
                    <a:p>
                      <a:r>
                        <a:rPr lang="fi-FI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DUROGESIC 25 </a:t>
                      </a:r>
                      <a:r>
                        <a:rPr lang="fi-FI" sz="1400" dirty="0" err="1"/>
                        <a:t>mikrog</a:t>
                      </a:r>
                      <a:r>
                        <a:rPr lang="fi-FI" sz="1400" dirty="0"/>
                        <a:t>/h </a:t>
                      </a:r>
                      <a:r>
                        <a:rPr lang="fi-FI" sz="1400" dirty="0" err="1"/>
                        <a:t>depotlaastari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66815"/>
                  </a:ext>
                </a:extLst>
              </a:tr>
              <a:tr h="263523">
                <a:tc>
                  <a:txBody>
                    <a:bodyPr/>
                    <a:lstStyle/>
                    <a:p>
                      <a:r>
                        <a:rPr lang="fi-FI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DINIT 1,25 mg/annos sumute suuonteloon, liuos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69686"/>
                  </a:ext>
                </a:extLst>
              </a:tr>
              <a:tr h="248869">
                <a:tc>
                  <a:txBody>
                    <a:bodyPr/>
                    <a:lstStyle/>
                    <a:p>
                      <a:r>
                        <a:rPr lang="fi-FI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DAKTARIN 2 % emulsiovoide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58251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r>
                        <a:rPr lang="fi-FI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THYROXIN 25 </a:t>
                      </a:r>
                      <a:r>
                        <a:rPr lang="fi-FI" sz="1400" dirty="0" err="1"/>
                        <a:t>mikrog</a:t>
                      </a:r>
                      <a:r>
                        <a:rPr lang="fi-FI" sz="1400" dirty="0"/>
                        <a:t> tabletti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91675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r>
                        <a:rPr lang="fi-FI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MAREVAN 3 mg tabletti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18487"/>
                  </a:ext>
                </a:extLst>
              </a:tr>
              <a:tr h="266454">
                <a:tc>
                  <a:txBody>
                    <a:bodyPr/>
                    <a:lstStyle/>
                    <a:p>
                      <a:r>
                        <a:rPr lang="fi-FI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ADVEGRAF 1 mg </a:t>
                      </a:r>
                      <a:r>
                        <a:rPr lang="fi-FI" sz="1400" dirty="0" err="1"/>
                        <a:t>depotkapseli</a:t>
                      </a:r>
                      <a:r>
                        <a:rPr lang="fi-FI" sz="1400" dirty="0"/>
                        <a:t>, kova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53660"/>
                  </a:ext>
                </a:extLst>
              </a:tr>
              <a:tr h="278177">
                <a:tc>
                  <a:txBody>
                    <a:bodyPr/>
                    <a:lstStyle/>
                    <a:p>
                      <a:r>
                        <a:rPr lang="fi-FI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VOLTAREN EMULGEL 11,6 mg/g geeli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3681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r>
                        <a:rPr lang="fi-FI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KEPPRA 500 mg tabletti, kalvopäällysteinen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0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NIX 5 % emulsiovoide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2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9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976C-B221-C070-3689-FF2563AF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Simulaation kulku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A848-715E-0DB4-954B-396FCF82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Simulaation toteutus (n. 10–15 min) esitettään koko ryhmälle</a:t>
            </a:r>
          </a:p>
          <a:p>
            <a:pPr marL="0" indent="0">
              <a:buNone/>
            </a:pPr>
            <a:r>
              <a:rPr lang="fi-FI" sz="2000" u="sng" dirty="0"/>
              <a:t>Hoitaja:</a:t>
            </a:r>
          </a:p>
          <a:p>
            <a:pPr lvl="0"/>
            <a:r>
              <a:rPr lang="fi-FI" sz="2000" dirty="0"/>
              <a:t>Esittelee lääkkeen potilaalle (nimi, käyttötarkoitus, vaikutus).</a:t>
            </a:r>
          </a:p>
          <a:p>
            <a:pPr lvl="0"/>
            <a:r>
              <a:rPr lang="fi-FI" sz="2000" dirty="0"/>
              <a:t>Selittää lääkkeen oikean käytön (annostus, ajankohta, mahdolliset haittavaikutukset).</a:t>
            </a:r>
          </a:p>
          <a:p>
            <a:pPr lvl="0"/>
            <a:r>
              <a:rPr lang="fi-FI" sz="2000" dirty="0"/>
              <a:t>Kertoo, mitä potilaan tulee huomioida (esim. yhteisvaikutukset, säilytys).</a:t>
            </a:r>
          </a:p>
          <a:p>
            <a:pPr lvl="0"/>
            <a:r>
              <a:rPr lang="fi-FI" sz="2000" dirty="0"/>
              <a:t>Vastaa potilaan kysymyksiin selkeästi ja rauhallisesti.</a:t>
            </a:r>
          </a:p>
          <a:p>
            <a:pPr marL="0" indent="0">
              <a:buNone/>
            </a:pPr>
            <a:r>
              <a:rPr lang="fi-FI" sz="2000" u="sng" dirty="0"/>
              <a:t>Potilas:</a:t>
            </a:r>
          </a:p>
          <a:p>
            <a:pPr lvl="0"/>
            <a:r>
              <a:rPr lang="fi-FI" sz="2000" dirty="0"/>
              <a:t>Esittää kysymyksiä ja tuo esiin mahdollisia huolia (esim. "Voinko ottaa tämän muiden lääkkeiden kanssa?", "Mitä jos unohdan ottaa lääkkeen?").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441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EADD-0384-8C35-6A01-E2D8A9F6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Simulaation kulku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FE83-0748-2B40-8C56-0DA1B267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901952"/>
            <a:ext cx="9161968" cy="4556044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Purku ja palaute (n. 10 min)</a:t>
            </a:r>
            <a:endParaRPr lang="fi-FI" dirty="0"/>
          </a:p>
          <a:p>
            <a:pPr lvl="0"/>
            <a:r>
              <a:rPr lang="fi-FI" dirty="0"/>
              <a:t>Käydään keskustelu läpi yhdessä ryhmän kanssa.</a:t>
            </a:r>
          </a:p>
          <a:p>
            <a:pPr lvl="0"/>
            <a:r>
              <a:rPr lang="fi-FI" dirty="0"/>
              <a:t>Arvioidaan rakentavasti: </a:t>
            </a:r>
          </a:p>
          <a:p>
            <a:pPr lvl="1"/>
            <a:r>
              <a:rPr lang="fi-FI" dirty="0"/>
              <a:t>Oliko ohjaus selkeää ja ymmärrettävää?</a:t>
            </a:r>
          </a:p>
          <a:p>
            <a:pPr lvl="1"/>
            <a:r>
              <a:rPr lang="fi-FI" dirty="0"/>
              <a:t>Vastattiinko potilaan kysymyksiin asiantuntevasti?</a:t>
            </a:r>
          </a:p>
          <a:p>
            <a:pPr lvl="1"/>
            <a:r>
              <a:rPr lang="fi-FI" dirty="0"/>
              <a:t>Oliko vuorovaikutus luontevaa ja potilasta huomioivaa?</a:t>
            </a:r>
          </a:p>
          <a:p>
            <a:pPr lvl="1"/>
            <a:r>
              <a:rPr lang="fi-FI" dirty="0"/>
              <a:t>Ryhmä voi esittää tarkentavia kysymyksiä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13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28F5-CFA6-2684-F094-0BF5D73E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tehtävät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7ABD-684F-3200-285E-459C0F6D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7460363" cy="5024907"/>
          </a:xfrm>
        </p:spPr>
        <p:txBody>
          <a:bodyPr/>
          <a:lstStyle/>
          <a:p>
            <a:pPr lvl="0"/>
            <a:r>
              <a:rPr lang="fi-FI" sz="2000" dirty="0"/>
              <a:t>Varmistaa, että opiskelijat ymmärtävät simulaation tavoitteen.</a:t>
            </a:r>
          </a:p>
          <a:p>
            <a:pPr lvl="0"/>
            <a:r>
              <a:rPr lang="fi-FI" sz="2000" dirty="0"/>
              <a:t>Auttaa tarvittavan materiaalin kanssa (neuvoo lääketietokannan käytössä, tarvitaanko muuta materiaalia).</a:t>
            </a:r>
          </a:p>
          <a:p>
            <a:pPr lvl="0"/>
            <a:r>
              <a:rPr lang="fi-FI" sz="2000" dirty="0"/>
              <a:t>Seuraa keskustelua ja antaa palautetta tarvittaessa.</a:t>
            </a:r>
          </a:p>
          <a:p>
            <a:pPr lvl="0"/>
            <a:r>
              <a:rPr lang="fi-FI" sz="2000" dirty="0"/>
              <a:t>Keskittyy simulaation tavoitteisiin ja siinä onnistumiseen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12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D4C73D-B78B-42DF-61E3-FC273C1226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560" y="953823"/>
            <a:ext cx="7609840" cy="772354"/>
          </a:xfrm>
        </p:spPr>
        <p:txBody>
          <a:bodyPr/>
          <a:lstStyle/>
          <a:p>
            <a:r>
              <a:rPr lang="fi-FI" dirty="0"/>
              <a:t>Lisätiedot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A6BC9-30B7-9B4A-2970-883779EBD4DC}"/>
              </a:ext>
            </a:extLst>
          </p:cNvPr>
          <p:cNvSpPr txBox="1"/>
          <p:nvPr/>
        </p:nvSpPr>
        <p:spPr>
          <a:xfrm>
            <a:off x="2314937" y="2000732"/>
            <a:ext cx="7743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0E284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Materiaali on tuotettu Sairaanhoitajaksi pätevöityvien osaamispalvelut -hankkeessa (SAILA2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). </a:t>
            </a:r>
            <a:r>
              <a:rPr lang="fi-FI" dirty="0"/>
              <a:t>Hanke oli valtakunnallinen 20 ammattikorkeakoulun yhteishanke ja se toteutettiin ajalla 1.1.2024-31.12.2025. Hankkeen pääkoordinaattorina toimi Metropolia Ammattikorkeakoulu. Hanketta rahoitti 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Jatkuvan oppimisen ja työllisyyden palvelukeskus (JOTPA). </a:t>
            </a:r>
            <a:r>
              <a:rPr lang="fi-FI" dirty="0"/>
              <a:t>Hanke toteutettiin tiiviissä yhteistyössä OKM:n rahoittaman Sairaanhoitajien pätevöitymistoimintamallien kehittäminen -hankkeen (SAILA1) kanssa. </a:t>
            </a:r>
            <a:endParaRPr lang="fi-FI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 descr="Metropolian logo">
            <a:extLst>
              <a:ext uri="{FF2B5EF4-FFF2-40B4-BE49-F238E27FC236}">
                <a16:creationId xmlns:a16="http://schemas.microsoft.com/office/drawing/2014/main" id="{DB6B98DF-DAD2-57FC-BF84-86E6B9C4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4" y="5085903"/>
            <a:ext cx="3055716" cy="935917"/>
          </a:xfrm>
          <a:prstGeom prst="rect">
            <a:avLst/>
          </a:prstGeom>
        </p:spPr>
      </p:pic>
      <p:pic>
        <p:nvPicPr>
          <p:cNvPr id="5" name="Picture 4" descr="JOTPAn logo">
            <a:extLst>
              <a:ext uri="{FF2B5EF4-FFF2-40B4-BE49-F238E27FC236}">
                <a16:creationId xmlns:a16="http://schemas.microsoft.com/office/drawing/2014/main" id="{83115F0C-9584-865A-E5FC-4A6DFD4FB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2" y="4858166"/>
            <a:ext cx="3256173" cy="13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84125"/>
      </p:ext>
    </p:extLst>
  </p:cSld>
  <p:clrMapOvr>
    <a:masterClrMapping/>
  </p:clrMapOvr>
</p:sld>
</file>

<file path=ppt/theme/theme1.xml><?xml version="1.0" encoding="utf-8"?>
<a:theme xmlns:a="http://schemas.openxmlformats.org/drawingml/2006/main" name="SAILA-teema">
  <a:themeElements>
    <a:clrScheme name="SAILA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1489"/>
      </a:accent1>
      <a:accent2>
        <a:srgbClr val="3B3FB6"/>
      </a:accent2>
      <a:accent3>
        <a:srgbClr val="0084CA"/>
      </a:accent3>
      <a:accent4>
        <a:srgbClr val="0F9ED5"/>
      </a:accent4>
      <a:accent5>
        <a:srgbClr val="EF426F"/>
      </a:accent5>
      <a:accent6>
        <a:srgbClr val="78D64B"/>
      </a:accent6>
      <a:hlink>
        <a:srgbClr val="001489"/>
      </a:hlink>
      <a:folHlink>
        <a:srgbClr val="3B3FB6"/>
      </a:folHlink>
    </a:clrScheme>
    <a:fontScheme name="Custom 2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e_Työelämäpäivä_PowerPoint_Pohja_05062024.potx" id="{05F32DBA-D023-4612-AED6-CF5B09D892FC}" vid="{6F940C94-8D7D-4E20-B111-5F4FF0DF582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AFD235576A2C94D9533F45DEC184F33" ma:contentTypeVersion="15" ma:contentTypeDescription="Luo uusi asiakirja." ma:contentTypeScope="" ma:versionID="4c38fcee13b75078567fb22887a069f9">
  <xsd:schema xmlns:xsd="http://www.w3.org/2001/XMLSchema" xmlns:xs="http://www.w3.org/2001/XMLSchema" xmlns:p="http://schemas.microsoft.com/office/2006/metadata/properties" xmlns:ns2="39238bb2-02d3-4af7-8295-80d3b3ac67f1" xmlns:ns3="b3a7e6b0-679b-43cc-b870-3d3b01e907e9" targetNamespace="http://schemas.microsoft.com/office/2006/metadata/properties" ma:root="true" ma:fieldsID="0dbb9b4d1ac8c0b49d40f76cb370a048" ns2:_="" ns3:_="">
    <xsd:import namespace="39238bb2-02d3-4af7-8295-80d3b3ac67f1"/>
    <xsd:import namespace="b3a7e6b0-679b-43cc-b870-3d3b01e90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uokkausp_x00e4_iv_x00e4_m_x00e4__x00e4_r_x00e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38bb2-02d3-4af7-8295-80d3b3ac6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uokkausp_x00e4_iv_x00e4_m_x00e4__x00e4_r_x00e4_" ma:index="22" nillable="true" ma:displayName="muokkauspäivämäärä" ma:format="DateOnly" ma:internalName="muokkausp_x00e4_iv_x00e4_m_x00e4__x00e4_r_x00e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7e6b0-679b-43cc-b870-3d3b01e90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cb79531-dc2a-4c59-a4bb-d7873e4c2165}" ma:internalName="TaxCatchAll" ma:showField="CatchAllData" ma:web="b3a7e6b0-679b-43cc-b870-3d3b01e90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a7e6b0-679b-43cc-b870-3d3b01e907e9" xsi:nil="true"/>
    <lcf76f155ced4ddcb4097134ff3c332f xmlns="39238bb2-02d3-4af7-8295-80d3b3ac67f1">
      <Terms xmlns="http://schemas.microsoft.com/office/infopath/2007/PartnerControls"/>
    </lcf76f155ced4ddcb4097134ff3c332f>
    <muokkausp_x00e4_iv_x00e4_m_x00e4__x00e4_r_x00e4_ xmlns="39238bb2-02d3-4af7-8295-80d3b3ac67f1" xsi:nil="true"/>
  </documentManagement>
</p:properties>
</file>

<file path=customXml/itemProps1.xml><?xml version="1.0" encoding="utf-8"?>
<ds:datastoreItem xmlns:ds="http://schemas.openxmlformats.org/officeDocument/2006/customXml" ds:itemID="{F109C077-73D2-4518-84B6-58D9AD328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73AD28-14F8-4158-8565-5DF87923A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38bb2-02d3-4af7-8295-80d3b3ac67f1"/>
    <ds:schemaRef ds:uri="b3a7e6b0-679b-43cc-b870-3d3b01e90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ECADC0-B8DC-4CE1-8464-3836A581D74B}">
  <ds:schemaRefs>
    <ds:schemaRef ds:uri="39238bb2-02d3-4af7-8295-80d3b3ac67f1"/>
    <ds:schemaRef ds:uri="55e74d0b-aee6-49aa-95b7-4853b1f794f9"/>
    <ds:schemaRef ds:uri="b3a7e6b0-679b-43cc-b870-3d3b01e907e9"/>
    <ds:schemaRef ds:uri="b4fc0a71-3eb5-4627-9d51-72ae4518f2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Sote_Työelämäpäivä_PowerPoint_Pohja_05062024</Template>
  <TotalTime>48</TotalTime>
  <Words>458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Inter</vt:lpstr>
      <vt:lpstr>SAILA-teema</vt:lpstr>
      <vt:lpstr>Sairaanhoitajan laillistumisväylä Simulaatio:  Potilaan lääkehoidon ohjaus</vt:lpstr>
      <vt:lpstr>Simulaation tavoite</vt:lpstr>
      <vt:lpstr>Simulaation kulku </vt:lpstr>
      <vt:lpstr>Tehtävänjako</vt:lpstr>
      <vt:lpstr>Simulaation kulku 1/3</vt:lpstr>
      <vt:lpstr>Simulaation kulku 2/3</vt:lpstr>
      <vt:lpstr>Ohjaajan tehtävät</vt:lpstr>
      <vt:lpstr>Lisätiedot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Maini Tran</dc:creator>
  <cp:lastModifiedBy>Anne Karjalainen</cp:lastModifiedBy>
  <cp:revision>12</cp:revision>
  <dcterms:created xsi:type="dcterms:W3CDTF">2024-08-26T07:59:10Z</dcterms:created>
  <dcterms:modified xsi:type="dcterms:W3CDTF">2025-12-05T11:36:27Z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0x010100AAFD235576A2C94D9533F45DEC184F33</vt:lpwstr>
  </property>
  <property fmtid="{D5CDD505-2E9C-101B-9397-08002B2CF9AE}" pid="3" name="MediaServiceImageTags">
    <vt:lpwstr/>
  </property>
</Properties>
</file>