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8" r:id="rId3"/>
    <p:sldId id="267" r:id="rId4"/>
    <p:sldId id="263" r:id="rId5"/>
    <p:sldId id="256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Rg st="1" end="5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>
      <p:cViewPr varScale="1">
        <p:scale>
          <a:sx n="91" d="100"/>
          <a:sy n="91" d="100"/>
        </p:scale>
        <p:origin x="99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5999-D31E-4C97-8159-41045774B1EF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89D7-7DA9-4C45-9A05-73AFC752C92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5999-D31E-4C97-8159-41045774B1EF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89D7-7DA9-4C45-9A05-73AFC752C92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5999-D31E-4C97-8159-41045774B1EF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89D7-7DA9-4C45-9A05-73AFC752C92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29141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2978860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1877651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317477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3694424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3783196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6044413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4232303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5999-D31E-4C97-8159-41045774B1EF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89D7-7DA9-4C45-9A05-73AFC752C92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3146106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8114003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317235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5999-D31E-4C97-8159-41045774B1EF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89D7-7DA9-4C45-9A05-73AFC752C92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5999-D31E-4C97-8159-41045774B1EF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89D7-7DA9-4C45-9A05-73AFC752C92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5999-D31E-4C97-8159-41045774B1EF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89D7-7DA9-4C45-9A05-73AFC752C92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5999-D31E-4C97-8159-41045774B1EF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89D7-7DA9-4C45-9A05-73AFC752C92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5999-D31E-4C97-8159-41045774B1EF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89D7-7DA9-4C45-9A05-73AFC752C92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5999-D31E-4C97-8159-41045774B1EF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89D7-7DA9-4C45-9A05-73AFC752C92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5999-D31E-4C97-8159-41045774B1EF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89D7-7DA9-4C45-9A05-73AFC752C92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15999-D31E-4C97-8159-41045774B1EF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C89D7-7DA9-4C45-9A05-73AFC752C925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6814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17" Type="http://schemas.openxmlformats.org/officeDocument/2006/relationships/slide" Target="slide8.xml"/><Relationship Id="rId2" Type="http://schemas.openxmlformats.org/officeDocument/2006/relationships/image" Target="../media/image4.jpeg"/><Relationship Id="rId16" Type="http://schemas.openxmlformats.org/officeDocument/2006/relationships/slide" Target="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5" Type="http://schemas.openxmlformats.org/officeDocument/2006/relationships/slide" Target="slide7.xml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Relationship Id="rId1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6.jpeg"/><Relationship Id="rId7" Type="http://schemas.openxmlformats.org/officeDocument/2006/relationships/image" Target="../media/image1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20.jpeg"/><Relationship Id="rId7" Type="http://schemas.openxmlformats.org/officeDocument/2006/relationships/hyperlink" Target="Ter&#228;ksen%20valmistus.ppsx" TargetMode="Externa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KoneDigi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656784" cy="1752600"/>
          </a:xfrm>
        </p:spPr>
        <p:txBody>
          <a:bodyPr>
            <a:normAutofit/>
          </a:bodyPr>
          <a:lstStyle/>
          <a:p>
            <a:r>
              <a:rPr lang="fi-FI" sz="1200" dirty="0" smtClean="0"/>
              <a:t>Tekijät: Ville Salminen, Jaakko Ahoranta, Ari Haukijärvi, Kimmo Laaksonen, Ilkka Linnala, Jari Honkanen</a:t>
            </a:r>
            <a:endParaRPr lang="fi-FI" sz="12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313"/>
            <a:ext cx="1261981" cy="178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22776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/>
          <p:nvPr/>
        </p:nvSpPr>
        <p:spPr>
          <a:xfrm>
            <a:off x="2267744" y="3284984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Teräksen valmistamisen vaiheita</a:t>
            </a:r>
            <a:endParaRPr lang="fi-FI" sz="24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Malmikaivos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254383" y="0"/>
            <a:ext cx="4796535" cy="6858000"/>
          </a:xfrm>
          <a:prstGeom prst="rect">
            <a:avLst/>
          </a:prstGeom>
        </p:spPr>
      </p:pic>
      <p:cxnSp>
        <p:nvCxnSpPr>
          <p:cNvPr id="4" name="Suora nuoliyhdysviiva 3"/>
          <p:cNvCxnSpPr/>
          <p:nvPr/>
        </p:nvCxnSpPr>
        <p:spPr>
          <a:xfrm flipV="1">
            <a:off x="3076765" y="4847951"/>
            <a:ext cx="576064" cy="36004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ikehys 4"/>
          <p:cNvSpPr txBox="1"/>
          <p:nvPr/>
        </p:nvSpPr>
        <p:spPr>
          <a:xfrm>
            <a:off x="2818323" y="101459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Avolouhos</a:t>
            </a:r>
            <a:endParaRPr lang="fi-FI" dirty="0"/>
          </a:p>
        </p:txBody>
      </p:sp>
      <p:sp>
        <p:nvSpPr>
          <p:cNvPr id="6" name="Tekstikehys 5"/>
          <p:cNvSpPr txBox="1"/>
          <p:nvPr/>
        </p:nvSpPr>
        <p:spPr>
          <a:xfrm>
            <a:off x="323528" y="4293096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err="1" smtClean="0"/>
              <a:t>Maanalainenlouhinta</a:t>
            </a:r>
            <a:endParaRPr lang="fi-FI" dirty="0"/>
          </a:p>
        </p:txBody>
      </p:sp>
      <p:sp>
        <p:nvSpPr>
          <p:cNvPr id="7" name="Tekstikehys 6"/>
          <p:cNvSpPr txBox="1"/>
          <p:nvPr/>
        </p:nvSpPr>
        <p:spPr>
          <a:xfrm>
            <a:off x="5978294" y="5733256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Malmi-</a:t>
            </a:r>
          </a:p>
          <a:p>
            <a:pPr algn="ctr"/>
            <a:r>
              <a:rPr lang="fi-FI" dirty="0" smtClean="0"/>
              <a:t>hissi</a:t>
            </a:r>
            <a:endParaRPr lang="fi-FI" dirty="0"/>
          </a:p>
        </p:txBody>
      </p:sp>
      <p:cxnSp>
        <p:nvCxnSpPr>
          <p:cNvPr id="8" name="Suora nuoliyhdysviiva 7"/>
          <p:cNvCxnSpPr/>
          <p:nvPr/>
        </p:nvCxnSpPr>
        <p:spPr>
          <a:xfrm rot="10800000">
            <a:off x="5292080" y="6021288"/>
            <a:ext cx="936106" cy="7201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nuoliyhdysviiva 10"/>
          <p:cNvCxnSpPr/>
          <p:nvPr/>
        </p:nvCxnSpPr>
        <p:spPr>
          <a:xfrm>
            <a:off x="1763688" y="4654724"/>
            <a:ext cx="504056" cy="1588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yöristetty suorakulmio 12"/>
          <p:cNvSpPr/>
          <p:nvPr/>
        </p:nvSpPr>
        <p:spPr>
          <a:xfrm>
            <a:off x="5173820" y="5981475"/>
            <a:ext cx="72008" cy="144016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5" name="Suora nuoliyhdysviiva 14"/>
          <p:cNvCxnSpPr/>
          <p:nvPr/>
        </p:nvCxnSpPr>
        <p:spPr>
          <a:xfrm>
            <a:off x="3085588" y="4757339"/>
            <a:ext cx="288032" cy="1588"/>
          </a:xfrm>
          <a:prstGeom prst="straightConnector1">
            <a:avLst/>
          </a:prstGeom>
          <a:ln w="508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nuoliyhdysviiva 15"/>
          <p:cNvCxnSpPr/>
          <p:nvPr/>
        </p:nvCxnSpPr>
        <p:spPr>
          <a:xfrm rot="16200000" flipH="1">
            <a:off x="3881485" y="4905164"/>
            <a:ext cx="288032" cy="72008"/>
          </a:xfrm>
          <a:prstGeom prst="straightConnector1">
            <a:avLst/>
          </a:prstGeom>
          <a:ln w="508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nuoliyhdysviiva 18"/>
          <p:cNvCxnSpPr/>
          <p:nvPr/>
        </p:nvCxnSpPr>
        <p:spPr>
          <a:xfrm>
            <a:off x="4245334" y="5369953"/>
            <a:ext cx="170951" cy="1588"/>
          </a:xfrm>
          <a:prstGeom prst="straightConnector1">
            <a:avLst/>
          </a:prstGeom>
          <a:ln w="508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nuoliyhdysviiva 21"/>
          <p:cNvCxnSpPr/>
          <p:nvPr/>
        </p:nvCxnSpPr>
        <p:spPr>
          <a:xfrm>
            <a:off x="4794463" y="5903028"/>
            <a:ext cx="170951" cy="1588"/>
          </a:xfrm>
          <a:prstGeom prst="straightConnector1">
            <a:avLst/>
          </a:prstGeom>
          <a:ln w="508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äjähdys 2 22"/>
          <p:cNvSpPr/>
          <p:nvPr/>
        </p:nvSpPr>
        <p:spPr>
          <a:xfrm>
            <a:off x="2267744" y="4437112"/>
            <a:ext cx="504056" cy="347162"/>
          </a:xfrm>
          <a:prstGeom prst="irregularSeal2">
            <a:avLst/>
          </a:prstGeom>
          <a:solidFill>
            <a:srgbClr val="FFC000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Tekstikehys 23"/>
          <p:cNvSpPr txBox="1"/>
          <p:nvPr/>
        </p:nvSpPr>
        <p:spPr>
          <a:xfrm>
            <a:off x="6028785" y="1717433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Rikastamo</a:t>
            </a:r>
            <a:endParaRPr lang="fi-FI" dirty="0"/>
          </a:p>
        </p:txBody>
      </p:sp>
      <p:sp>
        <p:nvSpPr>
          <p:cNvPr id="25" name="Tekstikehys 24"/>
          <p:cNvSpPr txBox="1"/>
          <p:nvPr/>
        </p:nvSpPr>
        <p:spPr>
          <a:xfrm>
            <a:off x="539552" y="2060848"/>
            <a:ext cx="129614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MALMI-</a:t>
            </a:r>
          </a:p>
          <a:p>
            <a:pPr algn="ctr"/>
            <a:r>
              <a:rPr lang="fi-FI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KAIVOS</a:t>
            </a:r>
            <a:endParaRPr lang="fi-FI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kstikehys 25"/>
          <p:cNvSpPr txBox="1"/>
          <p:nvPr/>
        </p:nvSpPr>
        <p:spPr>
          <a:xfrm>
            <a:off x="7020272" y="260648"/>
            <a:ext cx="1656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 dirty="0" smtClean="0">
                <a:latin typeface="Arial" pitchFamily="34" charset="0"/>
                <a:cs typeface="Arial" pitchFamily="34" charset="0"/>
              </a:rPr>
              <a:t>Kuva on kopioitu</a:t>
            </a:r>
          </a:p>
          <a:p>
            <a:pPr algn="ctr"/>
            <a:r>
              <a:rPr lang="fi-FI" sz="1200" dirty="0" smtClean="0">
                <a:latin typeface="Arial" pitchFamily="34" charset="0"/>
                <a:cs typeface="Arial" pitchFamily="34" charset="0"/>
              </a:rPr>
              <a:t>Teräskirjasta</a:t>
            </a:r>
          </a:p>
          <a:p>
            <a:pPr algn="ctr"/>
            <a:r>
              <a:rPr lang="fi-FI" sz="1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fi-FI" sz="1200" dirty="0" err="1" smtClean="0">
                <a:latin typeface="Arial" pitchFamily="34" charset="0"/>
                <a:cs typeface="Arial" pitchFamily="34" charset="0"/>
              </a:rPr>
              <a:t>www.teknologia-</a:t>
            </a:r>
            <a:endParaRPr lang="fi-FI" sz="1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i-FI" sz="1200" dirty="0" err="1" smtClean="0">
                <a:latin typeface="Arial" pitchFamily="34" charset="0"/>
                <a:cs typeface="Arial" pitchFamily="34" charset="0"/>
              </a:rPr>
              <a:t>teollisuus.fi</a:t>
            </a:r>
            <a:r>
              <a:rPr lang="fi-FI" sz="1200" dirty="0" smtClean="0">
                <a:latin typeface="Arial" pitchFamily="34" charset="0"/>
                <a:cs typeface="Arial" pitchFamily="34" charset="0"/>
              </a:rPr>
              <a:t>)</a:t>
            </a:r>
            <a:endParaRPr lang="fi-FI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Suora nuoliyhdysviiva 26"/>
          <p:cNvCxnSpPr/>
          <p:nvPr/>
        </p:nvCxnSpPr>
        <p:spPr>
          <a:xfrm>
            <a:off x="5508104" y="620688"/>
            <a:ext cx="360040" cy="288032"/>
          </a:xfrm>
          <a:prstGeom prst="straightConnector1">
            <a:avLst/>
          </a:prstGeom>
          <a:ln w="381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Kuva 20" descr="Malmikivi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580112" y="1294175"/>
            <a:ext cx="3224396" cy="5364961"/>
          </a:xfrm>
          <a:prstGeom prst="rect">
            <a:avLst/>
          </a:prstGeom>
          <a:ln w="3175">
            <a:solidFill>
              <a:srgbClr val="FF0000"/>
            </a:solidFill>
          </a:ln>
        </p:spPr>
      </p:pic>
      <p:sp>
        <p:nvSpPr>
          <p:cNvPr id="28" name="Tekstikehys 27"/>
          <p:cNvSpPr txBox="1"/>
          <p:nvPr/>
        </p:nvSpPr>
        <p:spPr>
          <a:xfrm>
            <a:off x="5701793" y="213285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Metalli-mineraali</a:t>
            </a:r>
            <a:endParaRPr lang="fi-FI" dirty="0"/>
          </a:p>
        </p:txBody>
      </p:sp>
      <p:sp>
        <p:nvSpPr>
          <p:cNvPr id="29" name="Tekstikehys 28"/>
          <p:cNvSpPr txBox="1"/>
          <p:nvPr/>
        </p:nvSpPr>
        <p:spPr>
          <a:xfrm>
            <a:off x="7590727" y="2215981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Sivukivi</a:t>
            </a:r>
            <a:endParaRPr lang="fi-FI" dirty="0"/>
          </a:p>
        </p:txBody>
      </p:sp>
      <p:sp>
        <p:nvSpPr>
          <p:cNvPr id="30" name="Tekstikehys 29"/>
          <p:cNvSpPr txBox="1"/>
          <p:nvPr/>
        </p:nvSpPr>
        <p:spPr>
          <a:xfrm>
            <a:off x="5640902" y="3501008"/>
            <a:ext cx="1152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 smtClean="0"/>
              <a:t>Murskaus ja jauhatus</a:t>
            </a:r>
            <a:endParaRPr lang="fi-FI" b="1" dirty="0"/>
          </a:p>
        </p:txBody>
      </p:sp>
      <p:sp>
        <p:nvSpPr>
          <p:cNvPr id="31" name="Tekstikehys 30"/>
          <p:cNvSpPr txBox="1"/>
          <p:nvPr/>
        </p:nvSpPr>
        <p:spPr>
          <a:xfrm>
            <a:off x="5557979" y="5068559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 smtClean="0"/>
              <a:t>Rikastus</a:t>
            </a:r>
            <a:endParaRPr lang="fi-FI" b="1" dirty="0"/>
          </a:p>
        </p:txBody>
      </p:sp>
      <p:sp>
        <p:nvSpPr>
          <p:cNvPr id="32" name="Tekstikehys 31"/>
          <p:cNvSpPr txBox="1"/>
          <p:nvPr/>
        </p:nvSpPr>
        <p:spPr>
          <a:xfrm>
            <a:off x="5580112" y="630932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Metallimineraali</a:t>
            </a:r>
            <a:endParaRPr lang="fi-FI" dirty="0"/>
          </a:p>
        </p:txBody>
      </p:sp>
      <p:sp>
        <p:nvSpPr>
          <p:cNvPr id="33" name="Tekstikehys 32"/>
          <p:cNvSpPr txBox="1"/>
          <p:nvPr/>
        </p:nvSpPr>
        <p:spPr>
          <a:xfrm>
            <a:off x="7452320" y="630002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Sivukivi</a:t>
            </a:r>
            <a:endParaRPr lang="fi-FI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4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88889E-6 4.50867E-6 L -3.88889E-6 -0.8048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3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3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3" grpId="0" animBg="1"/>
      <p:bldP spid="13" grpId="1" animBg="1"/>
      <p:bldP spid="23" grpId="0" animBg="1"/>
      <p:bldP spid="23" grpId="1" animBg="1"/>
      <p:bldP spid="24" grpId="0"/>
      <p:bldP spid="25" grpId="0" animBg="1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1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732240" y="4569711"/>
            <a:ext cx="1061877" cy="947521"/>
          </a:xfrm>
          <a:prstGeom prst="rect">
            <a:avLst/>
          </a:prstGeom>
        </p:spPr>
      </p:pic>
      <p:pic>
        <p:nvPicPr>
          <p:cNvPr id="5" name="Kuva 4" descr="k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46999" y="541214"/>
            <a:ext cx="1102477" cy="1951682"/>
          </a:xfrm>
          <a:prstGeom prst="rect">
            <a:avLst/>
          </a:prstGeom>
        </p:spPr>
      </p:pic>
      <p:pic>
        <p:nvPicPr>
          <p:cNvPr id="6" name="Kuva 5" descr="k2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63544" y="2683192"/>
            <a:ext cx="998188" cy="1355748"/>
          </a:xfrm>
          <a:prstGeom prst="rect">
            <a:avLst/>
          </a:prstGeom>
        </p:spPr>
      </p:pic>
      <p:pic>
        <p:nvPicPr>
          <p:cNvPr id="7" name="Kuva 6" descr="k3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627296" y="4293096"/>
            <a:ext cx="893900" cy="789612"/>
          </a:xfrm>
          <a:prstGeom prst="rect">
            <a:avLst/>
          </a:prstGeom>
        </p:spPr>
      </p:pic>
      <p:pic>
        <p:nvPicPr>
          <p:cNvPr id="8" name="Kuva 7" descr="k4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1549332" y="4653589"/>
            <a:ext cx="1355935" cy="1715339"/>
          </a:xfrm>
          <a:prstGeom prst="rect">
            <a:avLst/>
          </a:prstGeom>
        </p:spPr>
      </p:pic>
      <p:pic>
        <p:nvPicPr>
          <p:cNvPr id="9" name="Kuva 8" descr="k5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3707904" y="1669406"/>
            <a:ext cx="1061877" cy="751482"/>
          </a:xfrm>
          <a:prstGeom prst="rect">
            <a:avLst/>
          </a:prstGeom>
        </p:spPr>
      </p:pic>
      <p:pic>
        <p:nvPicPr>
          <p:cNvPr id="10" name="Kuva 9" descr="k6.jpg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 rot="181949">
            <a:off x="5253976" y="1413744"/>
            <a:ext cx="1123790" cy="888968"/>
          </a:xfrm>
          <a:prstGeom prst="rect">
            <a:avLst/>
          </a:prstGeom>
        </p:spPr>
      </p:pic>
      <p:pic>
        <p:nvPicPr>
          <p:cNvPr id="11" name="Kuva 10" descr="k7.jpg"/>
          <p:cNvPicPr>
            <a:picLocks noChangeAspect="1"/>
          </p:cNvPicPr>
          <p:nvPr/>
        </p:nvPicPr>
        <p:blipFill>
          <a:blip r:embed="rId9" cstate="email"/>
          <a:stretch>
            <a:fillRect/>
          </a:stretch>
        </p:blipFill>
        <p:spPr>
          <a:xfrm>
            <a:off x="7049282" y="1412776"/>
            <a:ext cx="1437618" cy="865838"/>
          </a:xfrm>
          <a:prstGeom prst="rect">
            <a:avLst/>
          </a:prstGeom>
        </p:spPr>
      </p:pic>
      <p:pic>
        <p:nvPicPr>
          <p:cNvPr id="12" name="Kuva 11" descr="k8.jpg"/>
          <p:cNvPicPr>
            <a:picLocks noChangeAspect="1"/>
          </p:cNvPicPr>
          <p:nvPr/>
        </p:nvPicPr>
        <p:blipFill>
          <a:blip r:embed="rId10" cstate="email"/>
          <a:stretch>
            <a:fillRect/>
          </a:stretch>
        </p:blipFill>
        <p:spPr>
          <a:xfrm>
            <a:off x="3779912" y="3237245"/>
            <a:ext cx="1029204" cy="767819"/>
          </a:xfrm>
          <a:prstGeom prst="rect">
            <a:avLst/>
          </a:prstGeom>
        </p:spPr>
      </p:pic>
      <p:pic>
        <p:nvPicPr>
          <p:cNvPr id="13" name="Kuva 12" descr="k9.jpg"/>
          <p:cNvPicPr>
            <a:picLocks noChangeAspect="1"/>
          </p:cNvPicPr>
          <p:nvPr/>
        </p:nvPicPr>
        <p:blipFill>
          <a:blip r:embed="rId11" cstate="email"/>
          <a:stretch>
            <a:fillRect/>
          </a:stretch>
        </p:blipFill>
        <p:spPr>
          <a:xfrm rot="236244">
            <a:off x="5102143" y="3086998"/>
            <a:ext cx="1633657" cy="718809"/>
          </a:xfrm>
          <a:prstGeom prst="rect">
            <a:avLst/>
          </a:prstGeom>
        </p:spPr>
      </p:pic>
      <p:pic>
        <p:nvPicPr>
          <p:cNvPr id="15" name="Kuva 14" descr="k11.jpg"/>
          <p:cNvPicPr>
            <a:picLocks noChangeAspect="1"/>
          </p:cNvPicPr>
          <p:nvPr/>
        </p:nvPicPr>
        <p:blipFill>
          <a:blip r:embed="rId12" cstate="email"/>
          <a:stretch>
            <a:fillRect/>
          </a:stretch>
        </p:blipFill>
        <p:spPr>
          <a:xfrm>
            <a:off x="7295904" y="2987886"/>
            <a:ext cx="947521" cy="800492"/>
          </a:xfrm>
          <a:prstGeom prst="rect">
            <a:avLst/>
          </a:prstGeom>
        </p:spPr>
      </p:pic>
      <p:pic>
        <p:nvPicPr>
          <p:cNvPr id="16" name="Kuva 15" descr="k12.jpg"/>
          <p:cNvPicPr>
            <a:picLocks noChangeAspect="1"/>
          </p:cNvPicPr>
          <p:nvPr/>
        </p:nvPicPr>
        <p:blipFill>
          <a:blip r:embed="rId13" cstate="email"/>
          <a:stretch>
            <a:fillRect/>
          </a:stretch>
        </p:blipFill>
        <p:spPr>
          <a:xfrm>
            <a:off x="5004048" y="4581128"/>
            <a:ext cx="1225243" cy="637126"/>
          </a:xfrm>
          <a:prstGeom prst="rect">
            <a:avLst/>
          </a:prstGeom>
        </p:spPr>
      </p:pic>
      <p:sp>
        <p:nvSpPr>
          <p:cNvPr id="1026" name="Freeform 2"/>
          <p:cNvSpPr>
            <a:spLocks/>
          </p:cNvSpPr>
          <p:nvPr/>
        </p:nvSpPr>
        <p:spPr bwMode="auto">
          <a:xfrm>
            <a:off x="476966" y="2449024"/>
            <a:ext cx="522770" cy="784155"/>
          </a:xfrm>
          <a:custGeom>
            <a:avLst/>
            <a:gdLst/>
            <a:ahLst/>
            <a:cxnLst>
              <a:cxn ang="0">
                <a:pos x="420" y="720"/>
              </a:cxn>
              <a:cxn ang="0">
                <a:pos x="420" y="540"/>
              </a:cxn>
              <a:cxn ang="0">
                <a:pos x="60" y="360"/>
              </a:cxn>
              <a:cxn ang="0">
                <a:pos x="60" y="0"/>
              </a:cxn>
            </a:cxnLst>
            <a:rect l="0" t="0" r="r" b="b"/>
            <a:pathLst>
              <a:path w="480" h="720">
                <a:moveTo>
                  <a:pt x="420" y="720"/>
                </a:moveTo>
                <a:cubicBezTo>
                  <a:pt x="450" y="660"/>
                  <a:pt x="480" y="600"/>
                  <a:pt x="420" y="540"/>
                </a:cubicBezTo>
                <a:cubicBezTo>
                  <a:pt x="360" y="480"/>
                  <a:pt x="120" y="450"/>
                  <a:pt x="60" y="360"/>
                </a:cubicBezTo>
                <a:cubicBezTo>
                  <a:pt x="0" y="270"/>
                  <a:pt x="30" y="135"/>
                  <a:pt x="60" y="0"/>
                </a:cubicBezTo>
              </a:path>
            </a:pathLst>
          </a:custGeom>
          <a:noFill/>
          <a:ln w="38100" cmpd="sng">
            <a:solidFill>
              <a:srgbClr val="969696"/>
            </a:solidFill>
            <a:round/>
            <a:headEnd type="non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855720" y="3978596"/>
            <a:ext cx="408414" cy="39207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855720" y="2322412"/>
            <a:ext cx="408414" cy="39207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 rot="5400000">
            <a:off x="1893576" y="4338576"/>
            <a:ext cx="392078" cy="392078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30" name="Freeform 6"/>
          <p:cNvSpPr>
            <a:spLocks/>
          </p:cNvSpPr>
          <p:nvPr/>
        </p:nvSpPr>
        <p:spPr bwMode="auto">
          <a:xfrm>
            <a:off x="2345480" y="4969304"/>
            <a:ext cx="412252" cy="259896"/>
          </a:xfrm>
          <a:custGeom>
            <a:avLst/>
            <a:gdLst/>
            <a:ahLst/>
            <a:cxnLst>
              <a:cxn ang="0">
                <a:pos x="1440" y="0"/>
              </a:cxn>
              <a:cxn ang="0">
                <a:pos x="0" y="0"/>
              </a:cxn>
              <a:cxn ang="0">
                <a:pos x="180" y="180"/>
              </a:cxn>
              <a:cxn ang="0">
                <a:pos x="0" y="360"/>
              </a:cxn>
              <a:cxn ang="0">
                <a:pos x="180" y="540"/>
              </a:cxn>
              <a:cxn ang="0">
                <a:pos x="0" y="720"/>
              </a:cxn>
              <a:cxn ang="0">
                <a:pos x="1440" y="720"/>
              </a:cxn>
            </a:cxnLst>
            <a:rect l="0" t="0" r="r" b="b"/>
            <a:pathLst>
              <a:path w="1440" h="720">
                <a:moveTo>
                  <a:pt x="1440" y="0"/>
                </a:moveTo>
                <a:lnTo>
                  <a:pt x="0" y="0"/>
                </a:lnTo>
                <a:lnTo>
                  <a:pt x="180" y="180"/>
                </a:lnTo>
                <a:lnTo>
                  <a:pt x="0" y="360"/>
                </a:lnTo>
                <a:lnTo>
                  <a:pt x="180" y="540"/>
                </a:lnTo>
                <a:lnTo>
                  <a:pt x="0" y="720"/>
                </a:lnTo>
                <a:lnTo>
                  <a:pt x="1440" y="720"/>
                </a:lnTo>
              </a:path>
            </a:pathLst>
          </a:cu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31" name="Freeform 7"/>
          <p:cNvSpPr>
            <a:spLocks/>
          </p:cNvSpPr>
          <p:nvPr/>
        </p:nvSpPr>
        <p:spPr bwMode="auto">
          <a:xfrm>
            <a:off x="2843808" y="1844824"/>
            <a:ext cx="864096" cy="4252899"/>
          </a:xfrm>
          <a:custGeom>
            <a:avLst/>
            <a:gdLst/>
            <a:ahLst/>
            <a:cxnLst>
              <a:cxn ang="0">
                <a:pos x="0" y="4500"/>
              </a:cxn>
              <a:cxn ang="0">
                <a:pos x="720" y="4500"/>
              </a:cxn>
              <a:cxn ang="0">
                <a:pos x="720" y="0"/>
              </a:cxn>
              <a:cxn ang="0">
                <a:pos x="1260" y="0"/>
              </a:cxn>
            </a:cxnLst>
            <a:rect l="0" t="0" r="r" b="b"/>
            <a:pathLst>
              <a:path w="1260" h="4500">
                <a:moveTo>
                  <a:pt x="0" y="4500"/>
                </a:moveTo>
                <a:lnTo>
                  <a:pt x="720" y="4500"/>
                </a:lnTo>
                <a:lnTo>
                  <a:pt x="720" y="0"/>
                </a:lnTo>
                <a:lnTo>
                  <a:pt x="1260" y="0"/>
                </a:lnTo>
              </a:path>
            </a:pathLst>
          </a:custGeom>
          <a:noFill/>
          <a:ln w="38100" cmpd="sng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3361932" y="3472343"/>
            <a:ext cx="36004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 rot="16200000">
            <a:off x="4707848" y="1636968"/>
            <a:ext cx="408413" cy="392076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35" name="AutoShape 11"/>
          <p:cNvSpPr>
            <a:spLocks noChangeArrowheads="1"/>
          </p:cNvSpPr>
          <p:nvPr/>
        </p:nvSpPr>
        <p:spPr bwMode="auto">
          <a:xfrm rot="16200000">
            <a:off x="6508048" y="1636968"/>
            <a:ext cx="408413" cy="392076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36" name="AutoShape 12"/>
          <p:cNvSpPr>
            <a:spLocks noChangeArrowheads="1"/>
          </p:cNvSpPr>
          <p:nvPr/>
        </p:nvSpPr>
        <p:spPr bwMode="auto">
          <a:xfrm rot="16200000">
            <a:off x="4707848" y="3248749"/>
            <a:ext cx="408413" cy="392076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37" name="AutoShape 13"/>
          <p:cNvSpPr>
            <a:spLocks noChangeArrowheads="1"/>
          </p:cNvSpPr>
          <p:nvPr/>
        </p:nvSpPr>
        <p:spPr bwMode="auto">
          <a:xfrm rot="16200000">
            <a:off x="6836051" y="3247081"/>
            <a:ext cx="408413" cy="392076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39" name="Freeform 15"/>
          <p:cNvSpPr>
            <a:spLocks/>
          </p:cNvSpPr>
          <p:nvPr/>
        </p:nvSpPr>
        <p:spPr bwMode="auto">
          <a:xfrm rot="21120136">
            <a:off x="6026051" y="3821771"/>
            <a:ext cx="1556396" cy="726625"/>
          </a:xfrm>
          <a:custGeom>
            <a:avLst/>
            <a:gdLst/>
            <a:ahLst/>
            <a:cxnLst>
              <a:cxn ang="0">
                <a:pos x="2160" y="0"/>
              </a:cxn>
              <a:cxn ang="0">
                <a:pos x="1440" y="360"/>
              </a:cxn>
              <a:cxn ang="0">
                <a:pos x="0" y="720"/>
              </a:cxn>
            </a:cxnLst>
            <a:rect l="0" t="0" r="r" b="b"/>
            <a:pathLst>
              <a:path w="2160" h="720">
                <a:moveTo>
                  <a:pt x="2160" y="0"/>
                </a:moveTo>
                <a:cubicBezTo>
                  <a:pt x="1980" y="120"/>
                  <a:pt x="1800" y="240"/>
                  <a:pt x="1440" y="360"/>
                </a:cubicBezTo>
                <a:cubicBezTo>
                  <a:pt x="1080" y="480"/>
                  <a:pt x="540" y="600"/>
                  <a:pt x="0" y="720"/>
                </a:cubicBezTo>
              </a:path>
            </a:pathLst>
          </a:custGeom>
          <a:noFill/>
          <a:ln w="19050" cmpd="sng">
            <a:solidFill>
              <a:schemeClr val="accent5">
                <a:lumMod val="75000"/>
              </a:schemeClr>
            </a:solidFill>
            <a:round/>
            <a:headEnd type="none" w="med" len="med"/>
            <a:tailEnd type="stealth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40" name="Freeform 16"/>
          <p:cNvSpPr>
            <a:spLocks/>
          </p:cNvSpPr>
          <p:nvPr/>
        </p:nvSpPr>
        <p:spPr bwMode="auto">
          <a:xfrm rot="18868353">
            <a:off x="7122320" y="3946152"/>
            <a:ext cx="854341" cy="505639"/>
          </a:xfrm>
          <a:custGeom>
            <a:avLst/>
            <a:gdLst/>
            <a:ahLst/>
            <a:cxnLst>
              <a:cxn ang="0">
                <a:pos x="1440" y="0"/>
              </a:cxn>
              <a:cxn ang="0">
                <a:pos x="1080" y="540"/>
              </a:cxn>
              <a:cxn ang="0">
                <a:pos x="540" y="900"/>
              </a:cxn>
              <a:cxn ang="0">
                <a:pos x="0" y="1080"/>
              </a:cxn>
            </a:cxnLst>
            <a:rect l="0" t="0" r="r" b="b"/>
            <a:pathLst>
              <a:path w="1440" h="1080">
                <a:moveTo>
                  <a:pt x="1440" y="0"/>
                </a:moveTo>
                <a:cubicBezTo>
                  <a:pt x="1335" y="195"/>
                  <a:pt x="1230" y="390"/>
                  <a:pt x="1080" y="540"/>
                </a:cubicBezTo>
                <a:cubicBezTo>
                  <a:pt x="930" y="690"/>
                  <a:pt x="720" y="810"/>
                  <a:pt x="540" y="900"/>
                </a:cubicBezTo>
                <a:cubicBezTo>
                  <a:pt x="360" y="990"/>
                  <a:pt x="180" y="1035"/>
                  <a:pt x="0" y="1080"/>
                </a:cubicBezTo>
              </a:path>
            </a:pathLst>
          </a:custGeom>
          <a:noFill/>
          <a:ln w="19050" cmpd="sng">
            <a:solidFill>
              <a:schemeClr val="accent5">
                <a:lumMod val="75000"/>
              </a:schemeClr>
            </a:solidFill>
            <a:round/>
            <a:headEnd type="none" w="med" len="med"/>
            <a:tailEnd type="stealth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41" name="AutoShape 17"/>
          <p:cNvSpPr>
            <a:spLocks noChangeArrowheads="1"/>
          </p:cNvSpPr>
          <p:nvPr/>
        </p:nvSpPr>
        <p:spPr bwMode="auto">
          <a:xfrm>
            <a:off x="7092280" y="5445224"/>
            <a:ext cx="196039" cy="39207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1763688" y="692696"/>
            <a:ext cx="5328592" cy="408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AutoShape 3"/>
          <p:cNvSpPr>
            <a:spLocks noChangeArrowheads="1"/>
          </p:cNvSpPr>
          <p:nvPr/>
        </p:nvSpPr>
        <p:spPr bwMode="auto">
          <a:xfrm>
            <a:off x="855720" y="260648"/>
            <a:ext cx="408414" cy="39207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9" name="Tekstikehys 48"/>
          <p:cNvSpPr txBox="1"/>
          <p:nvPr/>
        </p:nvSpPr>
        <p:spPr>
          <a:xfrm>
            <a:off x="1475656" y="1340768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err="1" smtClean="0">
                <a:solidFill>
                  <a:schemeClr val="accent6">
                    <a:lumMod val="75000"/>
                  </a:schemeClr>
                </a:solidFill>
              </a:rPr>
              <a:t>Rautarikastetta</a:t>
            </a:r>
            <a:r>
              <a:rPr lang="fi-FI" dirty="0" err="1" smtClean="0">
                <a:solidFill>
                  <a:schemeClr val="accent6">
                    <a:lumMod val="75000"/>
                  </a:schemeClr>
                </a:solidFill>
                <a:hlinkClick r:id="rId15" action="ppaction://hlinksldjump"/>
              </a:rPr>
              <a:t>masuuniin</a:t>
            </a:r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fi-FI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0" name="Tekstikehys 49"/>
          <p:cNvSpPr txBox="1"/>
          <p:nvPr/>
        </p:nvSpPr>
        <p:spPr>
          <a:xfrm>
            <a:off x="1547664" y="2924944"/>
            <a:ext cx="1584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Raakarautaa ja</a:t>
            </a:r>
          </a:p>
          <a:p>
            <a:pPr algn="ctr"/>
            <a:r>
              <a:rPr lang="fi-FI" dirty="0" smtClean="0">
                <a:solidFill>
                  <a:schemeClr val="accent6">
                    <a:lumMod val="75000"/>
                  </a:schemeClr>
                </a:solidFill>
                <a:hlinkClick r:id="rId16" action="ppaction://hlinksldjump"/>
              </a:rPr>
              <a:t>romua </a:t>
            </a:r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(20 %) konvertteriin </a:t>
            </a:r>
            <a:endParaRPr lang="fi-FI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2" name="Tekstikehys 51"/>
          <p:cNvSpPr txBox="1"/>
          <p:nvPr/>
        </p:nvSpPr>
        <p:spPr>
          <a:xfrm>
            <a:off x="467544" y="5085184"/>
            <a:ext cx="1224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Lisäaineet</a:t>
            </a:r>
          </a:p>
          <a:p>
            <a:pPr algn="ctr"/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sulatus-erään</a:t>
            </a:r>
            <a:endParaRPr lang="fi-FI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3" name="Tekstikehys 52"/>
          <p:cNvSpPr txBox="1"/>
          <p:nvPr/>
        </p:nvSpPr>
        <p:spPr>
          <a:xfrm>
            <a:off x="2208136" y="424422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Jatkuva-valu</a:t>
            </a:r>
            <a:endParaRPr lang="fi-FI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4" name="Tekstikehys 53"/>
          <p:cNvSpPr txBox="1"/>
          <p:nvPr/>
        </p:nvSpPr>
        <p:spPr>
          <a:xfrm>
            <a:off x="2106324" y="6193440"/>
            <a:ext cx="994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Aihio</a:t>
            </a:r>
            <a:endParaRPr lang="fi-FI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5" name="Tekstikehys 54"/>
          <p:cNvSpPr txBox="1"/>
          <p:nvPr/>
        </p:nvSpPr>
        <p:spPr>
          <a:xfrm>
            <a:off x="3704568" y="1170284"/>
            <a:ext cx="3099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Paksujen levyjen valssaus</a:t>
            </a:r>
            <a:endParaRPr lang="fi-FI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6" name="Tekstikehys 55"/>
          <p:cNvSpPr txBox="1"/>
          <p:nvPr/>
        </p:nvSpPr>
        <p:spPr>
          <a:xfrm>
            <a:off x="4989980" y="2064184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err="1" smtClean="0">
                <a:solidFill>
                  <a:schemeClr val="accent6">
                    <a:lumMod val="75000"/>
                  </a:schemeClr>
                </a:solidFill>
              </a:rPr>
              <a:t>kvarttovalssain</a:t>
            </a:r>
            <a:endParaRPr lang="fi-FI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7" name="Tekstikehys 56"/>
          <p:cNvSpPr txBox="1"/>
          <p:nvPr/>
        </p:nvSpPr>
        <p:spPr>
          <a:xfrm>
            <a:off x="3865988" y="2809064"/>
            <a:ext cx="3010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Ohuiden levyjen </a:t>
            </a:r>
            <a:r>
              <a:rPr lang="fi-FI" dirty="0" smtClean="0">
                <a:solidFill>
                  <a:schemeClr val="accent6">
                    <a:lumMod val="75000"/>
                  </a:schemeClr>
                </a:solidFill>
                <a:hlinkClick r:id="rId17" action="ppaction://hlinksldjump"/>
              </a:rPr>
              <a:t>valssaus</a:t>
            </a:r>
            <a:endParaRPr lang="fi-FI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8" name="Tekstikehys 57"/>
          <p:cNvSpPr txBox="1"/>
          <p:nvPr/>
        </p:nvSpPr>
        <p:spPr>
          <a:xfrm>
            <a:off x="7190756" y="121082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err="1" smtClean="0">
                <a:solidFill>
                  <a:schemeClr val="accent6">
                    <a:lumMod val="75000"/>
                  </a:schemeClr>
                </a:solidFill>
              </a:rPr>
              <a:t>kvarttolevy</a:t>
            </a:r>
            <a:endParaRPr lang="fi-FI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9" name="Tekstikehys 58"/>
          <p:cNvSpPr txBox="1"/>
          <p:nvPr/>
        </p:nvSpPr>
        <p:spPr>
          <a:xfrm>
            <a:off x="7209828" y="272298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levykela</a:t>
            </a:r>
            <a:endParaRPr lang="fi-FI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0" name="Freeform 6"/>
          <p:cNvSpPr>
            <a:spLocks/>
          </p:cNvSpPr>
          <p:nvPr/>
        </p:nvSpPr>
        <p:spPr bwMode="auto">
          <a:xfrm flipH="1">
            <a:off x="1536888" y="4969304"/>
            <a:ext cx="456892" cy="259896"/>
          </a:xfrm>
          <a:custGeom>
            <a:avLst/>
            <a:gdLst/>
            <a:ahLst/>
            <a:cxnLst>
              <a:cxn ang="0">
                <a:pos x="1440" y="0"/>
              </a:cxn>
              <a:cxn ang="0">
                <a:pos x="0" y="0"/>
              </a:cxn>
              <a:cxn ang="0">
                <a:pos x="180" y="180"/>
              </a:cxn>
              <a:cxn ang="0">
                <a:pos x="0" y="360"/>
              </a:cxn>
              <a:cxn ang="0">
                <a:pos x="180" y="540"/>
              </a:cxn>
              <a:cxn ang="0">
                <a:pos x="0" y="720"/>
              </a:cxn>
              <a:cxn ang="0">
                <a:pos x="1440" y="720"/>
              </a:cxn>
            </a:cxnLst>
            <a:rect l="0" t="0" r="r" b="b"/>
            <a:pathLst>
              <a:path w="1440" h="720">
                <a:moveTo>
                  <a:pt x="1440" y="0"/>
                </a:moveTo>
                <a:lnTo>
                  <a:pt x="0" y="0"/>
                </a:lnTo>
                <a:lnTo>
                  <a:pt x="180" y="180"/>
                </a:lnTo>
                <a:lnTo>
                  <a:pt x="0" y="360"/>
                </a:lnTo>
                <a:lnTo>
                  <a:pt x="180" y="540"/>
                </a:lnTo>
                <a:lnTo>
                  <a:pt x="0" y="720"/>
                </a:lnTo>
                <a:lnTo>
                  <a:pt x="1440" y="720"/>
                </a:lnTo>
              </a:path>
            </a:pathLst>
          </a:cu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1" name="Tekstikehys 60"/>
          <p:cNvSpPr txBox="1"/>
          <p:nvPr/>
        </p:nvSpPr>
        <p:spPr>
          <a:xfrm>
            <a:off x="5220072" y="435581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levy</a:t>
            </a:r>
            <a:endParaRPr lang="fi-FI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2" name="Tekstikehys 61"/>
          <p:cNvSpPr txBox="1"/>
          <p:nvPr/>
        </p:nvSpPr>
        <p:spPr>
          <a:xfrm>
            <a:off x="6781840" y="439324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kela</a:t>
            </a:r>
            <a:endParaRPr lang="fi-FI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3" name="Tekstikehys 62"/>
          <p:cNvSpPr txBox="1"/>
          <p:nvPr/>
        </p:nvSpPr>
        <p:spPr>
          <a:xfrm>
            <a:off x="5854076" y="586320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Kylmävalssaus</a:t>
            </a:r>
            <a:endParaRPr lang="fi-FI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  <p:bldP spid="1027" grpId="0" animBg="1"/>
      <p:bldP spid="1028" grpId="0" animBg="1"/>
      <p:bldP spid="1029" grpId="0" animBg="1"/>
      <p:bldP spid="1030" grpId="0" animBg="1"/>
      <p:bldP spid="1031" grpId="0" animBg="1"/>
      <p:bldP spid="1032" grpId="0" animBg="1"/>
      <p:bldP spid="1033" grpId="0" animBg="1"/>
      <p:bldP spid="1035" grpId="0" animBg="1"/>
      <p:bldP spid="1036" grpId="0" animBg="1"/>
      <p:bldP spid="1037" grpId="0" animBg="1"/>
      <p:bldP spid="1039" grpId="0" animBg="1"/>
      <p:bldP spid="1040" grpId="0" animBg="1"/>
      <p:bldP spid="1041" grpId="0" animBg="1"/>
      <p:bldP spid="37" grpId="0" animBg="1"/>
      <p:bldP spid="49" grpId="0"/>
      <p:bldP spid="50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 animBg="1"/>
      <p:bldP spid="61" grpId="0"/>
      <p:bldP spid="62" grpId="0"/>
      <p:bldP spid="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46999" y="541214"/>
            <a:ext cx="1102477" cy="1951682"/>
          </a:xfrm>
          <a:prstGeom prst="rect">
            <a:avLst/>
          </a:prstGeom>
        </p:spPr>
      </p:pic>
      <p:pic>
        <p:nvPicPr>
          <p:cNvPr id="6" name="Kuva 5" descr="k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63544" y="2683192"/>
            <a:ext cx="998188" cy="1355748"/>
          </a:xfrm>
          <a:prstGeom prst="rect">
            <a:avLst/>
          </a:prstGeom>
        </p:spPr>
      </p:pic>
      <p:pic>
        <p:nvPicPr>
          <p:cNvPr id="7" name="Kuva 6" descr="k3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27296" y="4293096"/>
            <a:ext cx="893900" cy="789612"/>
          </a:xfrm>
          <a:prstGeom prst="rect">
            <a:avLst/>
          </a:prstGeom>
        </p:spPr>
      </p:pic>
      <p:pic>
        <p:nvPicPr>
          <p:cNvPr id="8" name="Kuva 7" descr="k4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1549332" y="4653589"/>
            <a:ext cx="1355935" cy="1715339"/>
          </a:xfrm>
          <a:prstGeom prst="rect">
            <a:avLst/>
          </a:prstGeom>
        </p:spPr>
      </p:pic>
      <p:sp>
        <p:nvSpPr>
          <p:cNvPr id="1026" name="Freeform 2"/>
          <p:cNvSpPr>
            <a:spLocks/>
          </p:cNvSpPr>
          <p:nvPr/>
        </p:nvSpPr>
        <p:spPr bwMode="auto">
          <a:xfrm>
            <a:off x="476966" y="2449024"/>
            <a:ext cx="522770" cy="784155"/>
          </a:xfrm>
          <a:custGeom>
            <a:avLst/>
            <a:gdLst/>
            <a:ahLst/>
            <a:cxnLst>
              <a:cxn ang="0">
                <a:pos x="420" y="720"/>
              </a:cxn>
              <a:cxn ang="0">
                <a:pos x="420" y="540"/>
              </a:cxn>
              <a:cxn ang="0">
                <a:pos x="60" y="360"/>
              </a:cxn>
              <a:cxn ang="0">
                <a:pos x="60" y="0"/>
              </a:cxn>
            </a:cxnLst>
            <a:rect l="0" t="0" r="r" b="b"/>
            <a:pathLst>
              <a:path w="480" h="720">
                <a:moveTo>
                  <a:pt x="420" y="720"/>
                </a:moveTo>
                <a:cubicBezTo>
                  <a:pt x="450" y="660"/>
                  <a:pt x="480" y="600"/>
                  <a:pt x="420" y="540"/>
                </a:cubicBezTo>
                <a:cubicBezTo>
                  <a:pt x="360" y="480"/>
                  <a:pt x="120" y="450"/>
                  <a:pt x="60" y="360"/>
                </a:cubicBezTo>
                <a:cubicBezTo>
                  <a:pt x="0" y="270"/>
                  <a:pt x="30" y="135"/>
                  <a:pt x="60" y="0"/>
                </a:cubicBezTo>
              </a:path>
            </a:pathLst>
          </a:custGeom>
          <a:noFill/>
          <a:ln w="38100" cmpd="sng">
            <a:solidFill>
              <a:srgbClr val="969696"/>
            </a:solidFill>
            <a:round/>
            <a:headEnd type="non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855720" y="3978596"/>
            <a:ext cx="408414" cy="39207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855720" y="2322412"/>
            <a:ext cx="408414" cy="39207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 rot="5400000">
            <a:off x="1893576" y="4338576"/>
            <a:ext cx="392078" cy="392078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30" name="Freeform 6"/>
          <p:cNvSpPr>
            <a:spLocks/>
          </p:cNvSpPr>
          <p:nvPr/>
        </p:nvSpPr>
        <p:spPr bwMode="auto">
          <a:xfrm>
            <a:off x="2345480" y="4969304"/>
            <a:ext cx="412252" cy="259896"/>
          </a:xfrm>
          <a:custGeom>
            <a:avLst/>
            <a:gdLst/>
            <a:ahLst/>
            <a:cxnLst>
              <a:cxn ang="0">
                <a:pos x="1440" y="0"/>
              </a:cxn>
              <a:cxn ang="0">
                <a:pos x="0" y="0"/>
              </a:cxn>
              <a:cxn ang="0">
                <a:pos x="180" y="180"/>
              </a:cxn>
              <a:cxn ang="0">
                <a:pos x="0" y="360"/>
              </a:cxn>
              <a:cxn ang="0">
                <a:pos x="180" y="540"/>
              </a:cxn>
              <a:cxn ang="0">
                <a:pos x="0" y="720"/>
              </a:cxn>
              <a:cxn ang="0">
                <a:pos x="1440" y="720"/>
              </a:cxn>
            </a:cxnLst>
            <a:rect l="0" t="0" r="r" b="b"/>
            <a:pathLst>
              <a:path w="1440" h="720">
                <a:moveTo>
                  <a:pt x="1440" y="0"/>
                </a:moveTo>
                <a:lnTo>
                  <a:pt x="0" y="0"/>
                </a:lnTo>
                <a:lnTo>
                  <a:pt x="180" y="180"/>
                </a:lnTo>
                <a:lnTo>
                  <a:pt x="0" y="360"/>
                </a:lnTo>
                <a:lnTo>
                  <a:pt x="180" y="540"/>
                </a:lnTo>
                <a:lnTo>
                  <a:pt x="0" y="720"/>
                </a:lnTo>
                <a:lnTo>
                  <a:pt x="1440" y="720"/>
                </a:lnTo>
              </a:path>
            </a:pathLst>
          </a:cu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63688" y="692696"/>
            <a:ext cx="5328592" cy="408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AutoShape 3"/>
          <p:cNvSpPr>
            <a:spLocks noChangeArrowheads="1"/>
          </p:cNvSpPr>
          <p:nvPr/>
        </p:nvSpPr>
        <p:spPr bwMode="auto">
          <a:xfrm>
            <a:off x="855720" y="260648"/>
            <a:ext cx="408414" cy="39207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0" name="Freeform 6"/>
          <p:cNvSpPr>
            <a:spLocks/>
          </p:cNvSpPr>
          <p:nvPr/>
        </p:nvSpPr>
        <p:spPr bwMode="auto">
          <a:xfrm flipH="1">
            <a:off x="1536888" y="4969304"/>
            <a:ext cx="456892" cy="259896"/>
          </a:xfrm>
          <a:custGeom>
            <a:avLst/>
            <a:gdLst/>
            <a:ahLst/>
            <a:cxnLst>
              <a:cxn ang="0">
                <a:pos x="1440" y="0"/>
              </a:cxn>
              <a:cxn ang="0">
                <a:pos x="0" y="0"/>
              </a:cxn>
              <a:cxn ang="0">
                <a:pos x="180" y="180"/>
              </a:cxn>
              <a:cxn ang="0">
                <a:pos x="0" y="360"/>
              </a:cxn>
              <a:cxn ang="0">
                <a:pos x="180" y="540"/>
              </a:cxn>
              <a:cxn ang="0">
                <a:pos x="0" y="720"/>
              </a:cxn>
              <a:cxn ang="0">
                <a:pos x="1440" y="720"/>
              </a:cxn>
            </a:cxnLst>
            <a:rect l="0" t="0" r="r" b="b"/>
            <a:pathLst>
              <a:path w="1440" h="720">
                <a:moveTo>
                  <a:pt x="1440" y="0"/>
                </a:moveTo>
                <a:lnTo>
                  <a:pt x="0" y="0"/>
                </a:lnTo>
                <a:lnTo>
                  <a:pt x="180" y="180"/>
                </a:lnTo>
                <a:lnTo>
                  <a:pt x="0" y="360"/>
                </a:lnTo>
                <a:lnTo>
                  <a:pt x="180" y="540"/>
                </a:lnTo>
                <a:lnTo>
                  <a:pt x="0" y="720"/>
                </a:lnTo>
                <a:lnTo>
                  <a:pt x="1440" y="720"/>
                </a:lnTo>
              </a:path>
            </a:pathLst>
          </a:cu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4" name="Text Box 21"/>
          <p:cNvSpPr txBox="1">
            <a:spLocks noChangeArrowheads="1"/>
          </p:cNvSpPr>
          <p:nvPr/>
        </p:nvSpPr>
        <p:spPr bwMode="auto">
          <a:xfrm>
            <a:off x="379800" y="5099252"/>
            <a:ext cx="1176233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fi-FI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Sulatuserä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fi-FI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120 tn</a:t>
            </a:r>
          </a:p>
        </p:txBody>
      </p:sp>
      <p:sp>
        <p:nvSpPr>
          <p:cNvPr id="35" name="Suorakulmio 34"/>
          <p:cNvSpPr/>
          <p:nvPr/>
        </p:nvSpPr>
        <p:spPr>
          <a:xfrm>
            <a:off x="3132964" y="1268760"/>
            <a:ext cx="5400600" cy="259228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Jokaisella sulatuserällä on sulatusnumero, joka on leimattu tai maalattu jokaiseen levyyn.</a:t>
            </a:r>
            <a:endParaRPr lang="fi-FI" dirty="0">
              <a:solidFill>
                <a:schemeClr val="tx1"/>
              </a:solidFill>
            </a:endParaRPr>
          </a:p>
        </p:txBody>
      </p:sp>
      <p:pic>
        <p:nvPicPr>
          <p:cNvPr id="36" name="Picture 19" descr="Kuva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593576" y="1916832"/>
            <a:ext cx="4448760" cy="1861340"/>
          </a:xfrm>
          <a:prstGeom prst="rect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</p:pic>
      <p:sp>
        <p:nvSpPr>
          <p:cNvPr id="38" name="Suorakulmio 37"/>
          <p:cNvSpPr/>
          <p:nvPr/>
        </p:nvSpPr>
        <p:spPr>
          <a:xfrm>
            <a:off x="3123971" y="3950490"/>
            <a:ext cx="5400600" cy="2592288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Sulatusnumero on siirrettävä (= merkittävä) jokaiseen paineastian erilliseen levypalaan.</a:t>
            </a:r>
            <a:endParaRPr lang="fi-FI" dirty="0">
              <a:solidFill>
                <a:schemeClr val="tx1"/>
              </a:solidFill>
            </a:endParaRPr>
          </a:p>
        </p:txBody>
      </p:sp>
      <p:grpSp>
        <p:nvGrpSpPr>
          <p:cNvPr id="39" name="Group 2"/>
          <p:cNvGrpSpPr>
            <a:grpSpLocks/>
          </p:cNvGrpSpPr>
          <p:nvPr/>
        </p:nvGrpSpPr>
        <p:grpSpPr bwMode="auto">
          <a:xfrm>
            <a:off x="3563888" y="4581128"/>
            <a:ext cx="4461160" cy="1873906"/>
            <a:chOff x="6354" y="13874"/>
            <a:chExt cx="4530" cy="1905"/>
          </a:xfrm>
        </p:grpSpPr>
        <p:pic>
          <p:nvPicPr>
            <p:cNvPr id="40" name="Picture 3" descr="ku"/>
            <p:cNvPicPr>
              <a:picLocks noChangeAspect="1" noChangeArrowheads="1"/>
            </p:cNvPicPr>
            <p:nvPr/>
          </p:nvPicPr>
          <p:blipFill>
            <a:blip r:embed="rId8" cstate="email"/>
            <a:srcRect/>
            <a:stretch>
              <a:fillRect/>
            </a:stretch>
          </p:blipFill>
          <p:spPr bwMode="auto">
            <a:xfrm>
              <a:off x="6354" y="13874"/>
              <a:ext cx="4530" cy="1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" name="Rectangle 4"/>
            <p:cNvSpPr>
              <a:spLocks noChangeArrowheads="1"/>
            </p:cNvSpPr>
            <p:nvPr/>
          </p:nvSpPr>
          <p:spPr bwMode="auto">
            <a:xfrm>
              <a:off x="7374" y="14609"/>
              <a:ext cx="360" cy="18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Rectangle 5"/>
            <p:cNvSpPr>
              <a:spLocks noChangeArrowheads="1"/>
            </p:cNvSpPr>
            <p:nvPr/>
          </p:nvSpPr>
          <p:spPr bwMode="auto">
            <a:xfrm rot="-5400000">
              <a:off x="6804" y="14729"/>
              <a:ext cx="360" cy="18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Rectangle 6"/>
            <p:cNvSpPr>
              <a:spLocks noChangeArrowheads="1"/>
            </p:cNvSpPr>
            <p:nvPr/>
          </p:nvSpPr>
          <p:spPr bwMode="auto">
            <a:xfrm>
              <a:off x="8334" y="14459"/>
              <a:ext cx="360" cy="18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Rectangle 7"/>
            <p:cNvSpPr>
              <a:spLocks noChangeArrowheads="1"/>
            </p:cNvSpPr>
            <p:nvPr/>
          </p:nvSpPr>
          <p:spPr bwMode="auto">
            <a:xfrm>
              <a:off x="9414" y="14939"/>
              <a:ext cx="360" cy="18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Rectangle 8"/>
            <p:cNvSpPr>
              <a:spLocks noChangeArrowheads="1"/>
            </p:cNvSpPr>
            <p:nvPr/>
          </p:nvSpPr>
          <p:spPr bwMode="auto">
            <a:xfrm rot="-5400000">
              <a:off x="9999" y="14669"/>
              <a:ext cx="360" cy="18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48" name="Suora nuoliyhdysviiva 47"/>
          <p:cNvCxnSpPr/>
          <p:nvPr/>
        </p:nvCxnSpPr>
        <p:spPr>
          <a:xfrm>
            <a:off x="3261342" y="2636912"/>
            <a:ext cx="576064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uora nuoliyhdysviiva 51"/>
          <p:cNvCxnSpPr/>
          <p:nvPr/>
        </p:nvCxnSpPr>
        <p:spPr>
          <a:xfrm rot="5400000" flipH="1" flipV="1">
            <a:off x="4645596" y="5703562"/>
            <a:ext cx="286444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uora nuoliyhdysviiva 52"/>
          <p:cNvCxnSpPr/>
          <p:nvPr/>
        </p:nvCxnSpPr>
        <p:spPr>
          <a:xfrm>
            <a:off x="5204336" y="4860126"/>
            <a:ext cx="288032" cy="21761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uora nuoliyhdysviiva 53"/>
          <p:cNvCxnSpPr/>
          <p:nvPr/>
        </p:nvCxnSpPr>
        <p:spPr>
          <a:xfrm>
            <a:off x="6156176" y="5731668"/>
            <a:ext cx="36004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uora nuoliyhdysviiva 54"/>
          <p:cNvCxnSpPr/>
          <p:nvPr/>
        </p:nvCxnSpPr>
        <p:spPr>
          <a:xfrm rot="16200000" flipH="1">
            <a:off x="6983474" y="5078190"/>
            <a:ext cx="217612" cy="14401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uora nuoliyhdysviiva 55"/>
          <p:cNvCxnSpPr/>
          <p:nvPr/>
        </p:nvCxnSpPr>
        <p:spPr>
          <a:xfrm rot="5400000">
            <a:off x="4273638" y="4979664"/>
            <a:ext cx="275552" cy="23342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1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4" grpId="1"/>
      <p:bldP spid="35" grpId="0" animBg="1"/>
      <p:bldP spid="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ku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5616" y="1340768"/>
            <a:ext cx="7056784" cy="5087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kstikehys 3"/>
          <p:cNvSpPr txBox="1"/>
          <p:nvPr/>
        </p:nvSpPr>
        <p:spPr>
          <a:xfrm>
            <a:off x="2852584" y="332656"/>
            <a:ext cx="25835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dirty="0" smtClean="0"/>
              <a:t>Kierrätysmetalli </a:t>
            </a:r>
          </a:p>
          <a:p>
            <a:pPr algn="ctr"/>
            <a:r>
              <a:rPr lang="fi-FI" sz="2000" dirty="0" smtClean="0"/>
              <a:t>(romu) </a:t>
            </a:r>
          </a:p>
          <a:p>
            <a:pPr algn="ctr"/>
            <a:r>
              <a:rPr lang="fi-FI" sz="2000" dirty="0" smtClean="0"/>
              <a:t>on tärkeä </a:t>
            </a:r>
          </a:p>
          <a:p>
            <a:pPr algn="ctr"/>
            <a:r>
              <a:rPr lang="fi-FI" sz="2000" dirty="0" smtClean="0"/>
              <a:t>uuden teräksen </a:t>
            </a:r>
          </a:p>
          <a:p>
            <a:pPr algn="ctr"/>
            <a:r>
              <a:rPr lang="fi-FI" sz="2000" dirty="0" smtClean="0"/>
              <a:t>raaka-aine</a:t>
            </a:r>
            <a:endParaRPr lang="fi-FI" sz="2000" dirty="0"/>
          </a:p>
        </p:txBody>
      </p:sp>
      <p:pic>
        <p:nvPicPr>
          <p:cNvPr id="1029" name="Picture 5" descr="mat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536" y="476672"/>
            <a:ext cx="2318454" cy="1257652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</p:pic>
      <p:pic>
        <p:nvPicPr>
          <p:cNvPr id="1030" name="Picture 6" descr="mat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60243" y="1990508"/>
            <a:ext cx="2381882" cy="1584176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</p:pic>
      <p:pic>
        <p:nvPicPr>
          <p:cNvPr id="1033" name="Picture 9" descr="mat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37595" y="3887792"/>
            <a:ext cx="2397597" cy="2669024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</p:pic>
      <p:pic>
        <p:nvPicPr>
          <p:cNvPr id="1034" name="Picture 10" descr="mat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292080" y="476672"/>
            <a:ext cx="3540137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187624" y="4365104"/>
            <a:ext cx="592138" cy="638175"/>
            <a:chOff x="1674" y="7663"/>
            <a:chExt cx="933" cy="1006"/>
          </a:xfrm>
        </p:grpSpPr>
        <p:sp>
          <p:nvSpPr>
            <p:cNvPr id="1027" name="Freeform 3"/>
            <p:cNvSpPr>
              <a:spLocks/>
            </p:cNvSpPr>
            <p:nvPr/>
          </p:nvSpPr>
          <p:spPr bwMode="auto">
            <a:xfrm rot="-381351">
              <a:off x="2067" y="7663"/>
              <a:ext cx="540" cy="1006"/>
            </a:xfrm>
            <a:custGeom>
              <a:avLst/>
              <a:gdLst/>
              <a:ahLst/>
              <a:cxnLst>
                <a:cxn ang="0">
                  <a:pos x="540" y="30"/>
                </a:cxn>
                <a:cxn ang="0">
                  <a:pos x="360" y="30"/>
                </a:cxn>
                <a:cxn ang="0">
                  <a:pos x="180" y="210"/>
                </a:cxn>
                <a:cxn ang="0">
                  <a:pos x="0" y="1110"/>
                </a:cxn>
              </a:cxnLst>
              <a:rect l="0" t="0" r="r" b="b"/>
              <a:pathLst>
                <a:path w="540" h="1110">
                  <a:moveTo>
                    <a:pt x="540" y="30"/>
                  </a:moveTo>
                  <a:cubicBezTo>
                    <a:pt x="480" y="15"/>
                    <a:pt x="420" y="0"/>
                    <a:pt x="360" y="30"/>
                  </a:cubicBezTo>
                  <a:cubicBezTo>
                    <a:pt x="300" y="60"/>
                    <a:pt x="240" y="30"/>
                    <a:pt x="180" y="210"/>
                  </a:cubicBezTo>
                  <a:cubicBezTo>
                    <a:pt x="120" y="390"/>
                    <a:pt x="60" y="750"/>
                    <a:pt x="0" y="1110"/>
                  </a:cubicBezTo>
                </a:path>
              </a:pathLst>
            </a:custGeom>
            <a:noFill/>
            <a:ln w="19050" cap="flat" cmpd="sng">
              <a:solidFill>
                <a:srgbClr val="808080"/>
              </a:solidFill>
              <a:prstDash val="sysDot"/>
              <a:round/>
              <a:headEnd type="non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8" name="Line 4"/>
            <p:cNvSpPr>
              <a:spLocks noChangeShapeType="1"/>
            </p:cNvSpPr>
            <p:nvPr/>
          </p:nvSpPr>
          <p:spPr bwMode="auto">
            <a:xfrm>
              <a:off x="1674" y="8099"/>
              <a:ext cx="450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4" name="Tekstikehys 13"/>
          <p:cNvSpPr txBox="1"/>
          <p:nvPr/>
        </p:nvSpPr>
        <p:spPr>
          <a:xfrm>
            <a:off x="2555776" y="2924944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dirty="0" err="1" smtClean="0">
                <a:solidFill>
                  <a:schemeClr val="accent3">
                    <a:lumMod val="50000"/>
                  </a:schemeClr>
                </a:solidFill>
              </a:rPr>
              <a:t>Escortin</a:t>
            </a:r>
            <a:r>
              <a:rPr lang="fi-FI" sz="24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fi-FI" sz="2400" dirty="0" smtClean="0">
                <a:solidFill>
                  <a:schemeClr val="accent3">
                    <a:lumMod val="50000"/>
                  </a:schemeClr>
                </a:solidFill>
              </a:rPr>
              <a:t>viimeinen matka</a:t>
            </a:r>
            <a:endParaRPr lang="fi-FI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6" name="Nuoli vasemmalle 15">
            <a:hlinkClick r:id="rId7" action="ppaction://hlinkpres?slideindex=1&amp;slidetitle="/>
          </p:cNvPr>
          <p:cNvSpPr/>
          <p:nvPr/>
        </p:nvSpPr>
        <p:spPr>
          <a:xfrm>
            <a:off x="2915816" y="5877272"/>
            <a:ext cx="4104456" cy="648072"/>
          </a:xfrm>
          <a:prstGeom prst="lef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Palaa </a:t>
            </a:r>
            <a:r>
              <a:rPr lang="fi-FI" dirty="0" smtClean="0">
                <a:hlinkClick r:id="rId8" action="ppaction://hlinksldjump"/>
              </a:rPr>
              <a:t>teräksen valmistusprosessiin</a:t>
            </a:r>
            <a:endParaRPr lang="fi-FI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3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14" grpId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Masuunin_lämpötilavyöhykkeet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987824" y="0"/>
            <a:ext cx="4692662" cy="6858000"/>
          </a:xfrm>
          <a:prstGeom prst="rect">
            <a:avLst/>
          </a:prstGeom>
        </p:spPr>
      </p:pic>
      <p:sp>
        <p:nvSpPr>
          <p:cNvPr id="4" name="Tekstikehys 3"/>
          <p:cNvSpPr txBox="1"/>
          <p:nvPr/>
        </p:nvSpPr>
        <p:spPr>
          <a:xfrm>
            <a:off x="6732240" y="260648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 dirty="0" smtClean="0">
                <a:latin typeface="Arial" pitchFamily="34" charset="0"/>
                <a:cs typeface="Arial" pitchFamily="34" charset="0"/>
              </a:rPr>
              <a:t>Kuva on kopioitu</a:t>
            </a:r>
          </a:p>
          <a:p>
            <a:pPr algn="ctr"/>
            <a:r>
              <a:rPr lang="fi-FI" sz="1200" dirty="0" smtClean="0">
                <a:latin typeface="Arial" pitchFamily="34" charset="0"/>
                <a:cs typeface="Arial" pitchFamily="34" charset="0"/>
              </a:rPr>
              <a:t>Teräskirjasta</a:t>
            </a:r>
          </a:p>
          <a:p>
            <a:pPr algn="ctr"/>
            <a:r>
              <a:rPr lang="fi-FI" sz="1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fi-FI" sz="1200" dirty="0" err="1" smtClean="0">
                <a:latin typeface="Arial" pitchFamily="34" charset="0"/>
                <a:cs typeface="Arial" pitchFamily="34" charset="0"/>
              </a:rPr>
              <a:t>www.teknologiateollisuus.fi</a:t>
            </a:r>
            <a:r>
              <a:rPr lang="fi-FI" sz="1200" dirty="0" smtClean="0">
                <a:latin typeface="Arial" pitchFamily="34" charset="0"/>
                <a:cs typeface="Arial" pitchFamily="34" charset="0"/>
              </a:rPr>
              <a:t>)</a:t>
            </a:r>
            <a:endParaRPr lang="fi-FI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kstikehys 4"/>
          <p:cNvSpPr txBox="1"/>
          <p:nvPr/>
        </p:nvSpPr>
        <p:spPr>
          <a:xfrm>
            <a:off x="1043608" y="1484784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MASUUNI</a:t>
            </a:r>
            <a:endParaRPr lang="fi-FI" sz="2400" dirty="0"/>
          </a:p>
        </p:txBody>
      </p:sp>
      <p:sp>
        <p:nvSpPr>
          <p:cNvPr id="7" name="Tekstikehys 6"/>
          <p:cNvSpPr txBox="1"/>
          <p:nvPr/>
        </p:nvSpPr>
        <p:spPr>
          <a:xfrm>
            <a:off x="899592" y="2204864"/>
            <a:ext cx="15121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Masuuniin ladataan </a:t>
            </a:r>
            <a:r>
              <a:rPr lang="fi-FI" dirty="0" err="1" smtClean="0"/>
              <a:t>kerroksit-</a:t>
            </a:r>
            <a:endParaRPr lang="fi-FI" dirty="0" smtClean="0"/>
          </a:p>
          <a:p>
            <a:pPr algn="ctr"/>
            <a:r>
              <a:rPr lang="fi-FI" dirty="0" smtClean="0"/>
              <a:t>tain rikas-</a:t>
            </a:r>
          </a:p>
          <a:p>
            <a:pPr algn="ctr"/>
            <a:r>
              <a:rPr lang="fi-FI" dirty="0" err="1" smtClean="0"/>
              <a:t>tetta</a:t>
            </a:r>
            <a:r>
              <a:rPr lang="fi-FI" dirty="0" smtClean="0"/>
              <a:t>, </a:t>
            </a:r>
            <a:r>
              <a:rPr lang="fi-FI" dirty="0" err="1" smtClean="0"/>
              <a:t>kok-</a:t>
            </a:r>
            <a:endParaRPr lang="fi-FI" dirty="0" smtClean="0"/>
          </a:p>
          <a:p>
            <a:pPr algn="ctr"/>
            <a:r>
              <a:rPr lang="fi-FI" dirty="0" err="1" smtClean="0"/>
              <a:t>sia</a:t>
            </a:r>
            <a:r>
              <a:rPr lang="fi-FI" dirty="0" smtClean="0"/>
              <a:t> ja </a:t>
            </a:r>
            <a:r>
              <a:rPr lang="fi-FI" dirty="0" err="1" smtClean="0"/>
              <a:t>kalk-</a:t>
            </a:r>
            <a:endParaRPr lang="fi-FI" dirty="0" smtClean="0"/>
          </a:p>
          <a:p>
            <a:pPr algn="ctr"/>
            <a:r>
              <a:rPr lang="fi-FI" dirty="0" err="1" smtClean="0"/>
              <a:t>kia</a:t>
            </a:r>
            <a:r>
              <a:rPr lang="fi-FI" dirty="0" smtClean="0"/>
              <a:t>.</a:t>
            </a:r>
            <a:endParaRPr lang="fi-FI" dirty="0"/>
          </a:p>
        </p:txBody>
      </p:sp>
      <p:cxnSp>
        <p:nvCxnSpPr>
          <p:cNvPr id="9" name="Suora nuoliyhdysviiva 8"/>
          <p:cNvCxnSpPr/>
          <p:nvPr/>
        </p:nvCxnSpPr>
        <p:spPr>
          <a:xfrm rot="5400000">
            <a:off x="7097788" y="5229200"/>
            <a:ext cx="1152128" cy="288032"/>
          </a:xfrm>
          <a:prstGeom prst="straightConnector1">
            <a:avLst/>
          </a:prstGeom>
          <a:ln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ikehys 9"/>
          <p:cNvSpPr txBox="1"/>
          <p:nvPr/>
        </p:nvSpPr>
        <p:spPr>
          <a:xfrm>
            <a:off x="7092280" y="443711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masuunimies</a:t>
            </a:r>
            <a:endParaRPr lang="fi-FI" dirty="0"/>
          </a:p>
        </p:txBody>
      </p:sp>
      <p:sp>
        <p:nvSpPr>
          <p:cNvPr id="11" name="Nuoli vasemmalle 10">
            <a:hlinkClick r:id="rId3" action="ppaction://hlinksldjump"/>
          </p:cNvPr>
          <p:cNvSpPr/>
          <p:nvPr/>
        </p:nvSpPr>
        <p:spPr>
          <a:xfrm>
            <a:off x="467544" y="5589240"/>
            <a:ext cx="2232248" cy="980728"/>
          </a:xfrm>
          <a:prstGeom prst="leftArrow">
            <a:avLst>
              <a:gd name="adj1" fmla="val 50000"/>
              <a:gd name="adj2" fmla="val 45832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Palaa </a:t>
            </a:r>
            <a:r>
              <a:rPr lang="fi-FI" dirty="0" smtClean="0">
                <a:hlinkClick r:id="rId3" action="ppaction://hlinksldjump"/>
              </a:rPr>
              <a:t>teräksen </a:t>
            </a:r>
          </a:p>
          <a:p>
            <a:pPr algn="ctr"/>
            <a:r>
              <a:rPr lang="fi-FI" dirty="0" smtClean="0">
                <a:hlinkClick r:id="rId3" action="ppaction://hlinksldjump"/>
              </a:rPr>
              <a:t>valmistusprosessiin</a:t>
            </a:r>
            <a:endParaRPr lang="fi-FI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Kuumavalssaus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11560" y="1412776"/>
            <a:ext cx="7853714" cy="4320480"/>
          </a:xfrm>
          <a:prstGeom prst="rect">
            <a:avLst/>
          </a:prstGeom>
          <a:ln w="3175">
            <a:solidFill>
              <a:schemeClr val="bg1">
                <a:lumMod val="75000"/>
              </a:schemeClr>
            </a:solidFill>
          </a:ln>
        </p:spPr>
      </p:pic>
      <p:sp>
        <p:nvSpPr>
          <p:cNvPr id="3" name="Tekstikehys 2"/>
          <p:cNvSpPr txBox="1"/>
          <p:nvPr/>
        </p:nvSpPr>
        <p:spPr>
          <a:xfrm>
            <a:off x="7020272" y="260648"/>
            <a:ext cx="1656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 dirty="0" smtClean="0">
                <a:latin typeface="Arial" pitchFamily="34" charset="0"/>
                <a:cs typeface="Arial" pitchFamily="34" charset="0"/>
              </a:rPr>
              <a:t>Kuva on kopioitu</a:t>
            </a:r>
          </a:p>
          <a:p>
            <a:pPr algn="ctr"/>
            <a:r>
              <a:rPr lang="fi-FI" sz="1200" dirty="0" smtClean="0">
                <a:latin typeface="Arial" pitchFamily="34" charset="0"/>
                <a:cs typeface="Arial" pitchFamily="34" charset="0"/>
              </a:rPr>
              <a:t>Teräskirjasta</a:t>
            </a:r>
          </a:p>
          <a:p>
            <a:pPr algn="ctr"/>
            <a:r>
              <a:rPr lang="fi-FI" sz="1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fi-FI" sz="1200" dirty="0" err="1" smtClean="0">
                <a:latin typeface="Arial" pitchFamily="34" charset="0"/>
                <a:cs typeface="Arial" pitchFamily="34" charset="0"/>
              </a:rPr>
              <a:t>www.teknologia-</a:t>
            </a:r>
            <a:endParaRPr lang="fi-FI" sz="1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i-FI" sz="1200" dirty="0" err="1" smtClean="0">
                <a:latin typeface="Arial" pitchFamily="34" charset="0"/>
                <a:cs typeface="Arial" pitchFamily="34" charset="0"/>
              </a:rPr>
              <a:t>teollisuus.fi</a:t>
            </a:r>
            <a:r>
              <a:rPr lang="fi-FI" sz="1200" dirty="0" smtClean="0">
                <a:latin typeface="Arial" pitchFamily="34" charset="0"/>
                <a:cs typeface="Arial" pitchFamily="34" charset="0"/>
              </a:rPr>
              <a:t>)</a:t>
            </a:r>
            <a:endParaRPr lang="fi-FI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kstikehys 3"/>
          <p:cNvSpPr txBox="1"/>
          <p:nvPr/>
        </p:nvSpPr>
        <p:spPr>
          <a:xfrm>
            <a:off x="3347864" y="836712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KUUMAVALSSAUS</a:t>
            </a:r>
            <a:endParaRPr lang="fi-FI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Nuoli vasemmalle 4">
            <a:hlinkClick r:id="rId3" action="ppaction://hlinksldjump"/>
          </p:cNvPr>
          <p:cNvSpPr/>
          <p:nvPr/>
        </p:nvSpPr>
        <p:spPr>
          <a:xfrm>
            <a:off x="2771800" y="5949280"/>
            <a:ext cx="4104456" cy="648072"/>
          </a:xfrm>
          <a:prstGeom prst="lef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Palaa </a:t>
            </a:r>
            <a:r>
              <a:rPr lang="fi-FI" dirty="0" smtClean="0">
                <a:hlinkClick r:id="rId3" action="ppaction://hlinksldjump"/>
              </a:rPr>
              <a:t>teräksen valmistusprosessiin</a:t>
            </a:r>
            <a:endParaRPr lang="fi-FI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TeraeksenValmistus</Template>
  <TotalTime>1</TotalTime>
  <Words>149</Words>
  <Application>Microsoft Office PowerPoint</Application>
  <PresentationFormat>Näytössä katseltava diaesitys (4:3)</PresentationFormat>
  <Paragraphs>65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Office-teema</vt:lpstr>
      <vt:lpstr>1_Office-teema</vt:lpstr>
      <vt:lpstr>KoneDigi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WinNova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KoneDigi</dc:title>
  <dc:creator>Ville Salminen</dc:creator>
  <cp:lastModifiedBy>Ville Salminen</cp:lastModifiedBy>
  <cp:revision>1</cp:revision>
  <dcterms:created xsi:type="dcterms:W3CDTF">2020-02-05T11:11:39Z</dcterms:created>
  <dcterms:modified xsi:type="dcterms:W3CDTF">2020-02-05T11:13:06Z</dcterms:modified>
</cp:coreProperties>
</file>