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67" r:id="rId5"/>
    <p:sldId id="267" r:id="rId6"/>
    <p:sldId id="278" r:id="rId7"/>
    <p:sldId id="369" r:id="rId8"/>
    <p:sldId id="279" r:id="rId9"/>
    <p:sldId id="295" r:id="rId10"/>
    <p:sldId id="297" r:id="rId11"/>
    <p:sldId id="277" r:id="rId12"/>
    <p:sldId id="259" r:id="rId13"/>
    <p:sldId id="268" r:id="rId14"/>
    <p:sldId id="269" r:id="rId15"/>
    <p:sldId id="274" r:id="rId16"/>
    <p:sldId id="275" r:id="rId17"/>
    <p:sldId id="281" r:id="rId18"/>
    <p:sldId id="282" r:id="rId19"/>
    <p:sldId id="284" r:id="rId20"/>
    <p:sldId id="285" r:id="rId21"/>
    <p:sldId id="287" r:id="rId22"/>
    <p:sldId id="289" r:id="rId23"/>
    <p:sldId id="291" r:id="rId24"/>
    <p:sldId id="293" r:id="rId25"/>
    <p:sldId id="351" r:id="rId26"/>
    <p:sldId id="350" r:id="rId27"/>
    <p:sldId id="257" r:id="rId28"/>
    <p:sldId id="349" r:id="rId29"/>
    <p:sldId id="368" r:id="rId30"/>
    <p:sldId id="370" r:id="rId31"/>
    <p:sldId id="258" r:id="rId32"/>
  </p:sldIdLst>
  <p:sldSz cx="9144000" cy="5143500" type="screen16x9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74"/>
    <a:srgbClr val="D64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1" autoAdjust="0"/>
    <p:restoredTop sz="76324" autoAdjust="0"/>
  </p:normalViewPr>
  <p:slideViewPr>
    <p:cSldViewPr snapToGrid="0" snapToObjects="1">
      <p:cViewPr varScale="1">
        <p:scale>
          <a:sx n="83" d="100"/>
          <a:sy n="83" d="100"/>
        </p:scale>
        <p:origin x="394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784C9-C352-4A3A-AB4F-E73B7EFE7116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2_2" csCatId="accent2" phldr="1"/>
      <dgm:spPr/>
    </dgm:pt>
    <dgm:pt modelId="{EC38E271-73CD-4D7B-A66B-861CA7488EC7}">
      <dgm:prSet phldrT="[Text]"/>
      <dgm:spPr/>
      <dgm:t>
        <a:bodyPr/>
        <a:lstStyle/>
        <a:p>
          <a:r>
            <a:rPr lang="en-US" dirty="0" err="1"/>
            <a:t>Taloudellinen</a:t>
          </a:r>
          <a:r>
            <a:rPr lang="en-US" dirty="0"/>
            <a:t> </a:t>
          </a:r>
          <a:r>
            <a:rPr lang="en-US" dirty="0" err="1"/>
            <a:t>vastuu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Kuvassa on kolme ympyrää, joissa lukee taloudellinen vastuu, sosiaalinen vastuu, ekologinen vastuu."/>
        </a:ext>
      </dgm:extLst>
    </dgm:pt>
    <dgm:pt modelId="{0EA99F19-5B2F-4C1C-9650-BC734B55276C}" type="parTrans" cxnId="{6635741C-801F-47A2-A3AF-03D68A077957}">
      <dgm:prSet/>
      <dgm:spPr/>
      <dgm:t>
        <a:bodyPr/>
        <a:lstStyle/>
        <a:p>
          <a:endParaRPr lang="en-US"/>
        </a:p>
      </dgm:t>
    </dgm:pt>
    <dgm:pt modelId="{E4286A04-4462-4767-ADE1-E306C144DD1F}" type="sibTrans" cxnId="{6635741C-801F-47A2-A3AF-03D68A077957}">
      <dgm:prSet/>
      <dgm:spPr/>
      <dgm:t>
        <a:bodyPr/>
        <a:lstStyle/>
        <a:p>
          <a:endParaRPr lang="en-US"/>
        </a:p>
      </dgm:t>
    </dgm:pt>
    <dgm:pt modelId="{56C32169-1400-436F-A8EC-619B9C7E6936}">
      <dgm:prSet phldrT="[Text]"/>
      <dgm:spPr/>
      <dgm:t>
        <a:bodyPr/>
        <a:lstStyle/>
        <a:p>
          <a:r>
            <a:rPr lang="en-US" dirty="0" err="1"/>
            <a:t>Ekologinen</a:t>
          </a:r>
          <a:r>
            <a:rPr lang="en-US" dirty="0"/>
            <a:t> </a:t>
          </a:r>
          <a:r>
            <a:rPr lang="en-US" dirty="0" err="1"/>
            <a:t>vastuu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Kuvassa on kolme ympyrää, joissa lukee taloudellinen vastuu, sosiaalinen vastuu, ekologinen vastuu."/>
        </a:ext>
      </dgm:extLst>
    </dgm:pt>
    <dgm:pt modelId="{206CD43D-A52D-4932-884E-340EA7F3FF6B}" type="parTrans" cxnId="{DFCD2E9B-B722-40E1-AA2E-87695AFE660E}">
      <dgm:prSet/>
      <dgm:spPr/>
      <dgm:t>
        <a:bodyPr/>
        <a:lstStyle/>
        <a:p>
          <a:endParaRPr lang="en-US"/>
        </a:p>
      </dgm:t>
    </dgm:pt>
    <dgm:pt modelId="{C0CE6C8E-CD32-48F9-8A54-7675A2CF02D0}" type="sibTrans" cxnId="{DFCD2E9B-B722-40E1-AA2E-87695AFE660E}">
      <dgm:prSet/>
      <dgm:spPr/>
      <dgm:t>
        <a:bodyPr/>
        <a:lstStyle/>
        <a:p>
          <a:endParaRPr lang="en-US"/>
        </a:p>
      </dgm:t>
    </dgm:pt>
    <dgm:pt modelId="{459EC89A-47B8-4868-BBE9-9476FBD4735E}">
      <dgm:prSet phldrT="[Text]"/>
      <dgm:spPr/>
      <dgm:t>
        <a:bodyPr/>
        <a:lstStyle/>
        <a:p>
          <a:r>
            <a:rPr lang="en-US" dirty="0" err="1"/>
            <a:t>Sosiaalinen</a:t>
          </a:r>
          <a:r>
            <a:rPr lang="en-US" dirty="0"/>
            <a:t> </a:t>
          </a:r>
          <a:r>
            <a:rPr lang="en-US" dirty="0" err="1"/>
            <a:t>vastuu</a:t>
          </a:r>
          <a:r>
            <a:rPr lang="en-US" dirty="0"/>
            <a:t> </a:t>
          </a:r>
        </a:p>
      </dgm:t>
      <dgm:extLst>
        <a:ext uri="{E40237B7-FDA0-4F09-8148-C483321AD2D9}">
          <dgm14:cNvPr xmlns:dgm14="http://schemas.microsoft.com/office/drawing/2010/diagram" id="0" name="" descr="Kuvassa on kolme ympyrää, joissa lukee taloudellinen vastuu, sosiaalinen vastuu, ekologinen vastuu."/>
        </a:ext>
      </dgm:extLst>
    </dgm:pt>
    <dgm:pt modelId="{3B7A3293-3A0C-4891-99E7-141D50C0301C}" type="parTrans" cxnId="{C70F4E87-7751-4AB2-A73D-197D003AD2F4}">
      <dgm:prSet/>
      <dgm:spPr/>
      <dgm:t>
        <a:bodyPr/>
        <a:lstStyle/>
        <a:p>
          <a:endParaRPr lang="en-US"/>
        </a:p>
      </dgm:t>
    </dgm:pt>
    <dgm:pt modelId="{D3368E72-87E7-49A6-B731-AD2AC3EA2532}" type="sibTrans" cxnId="{C70F4E87-7751-4AB2-A73D-197D003AD2F4}">
      <dgm:prSet/>
      <dgm:spPr/>
      <dgm:t>
        <a:bodyPr/>
        <a:lstStyle/>
        <a:p>
          <a:endParaRPr lang="en-US"/>
        </a:p>
      </dgm:t>
    </dgm:pt>
    <dgm:pt modelId="{6EDA52E5-A2A7-435F-9246-0D388ED0D00A}" type="pres">
      <dgm:prSet presAssocID="{466784C9-C352-4A3A-AB4F-E73B7EFE7116}" presName="Name0" presStyleCnt="0">
        <dgm:presLayoutVars>
          <dgm:chMax val="7"/>
          <dgm:dir/>
          <dgm:resizeHandles val="exact"/>
        </dgm:presLayoutVars>
      </dgm:prSet>
      <dgm:spPr/>
    </dgm:pt>
    <dgm:pt modelId="{073C0186-C529-47F6-9A3F-AC54F3EC1A71}" type="pres">
      <dgm:prSet presAssocID="{466784C9-C352-4A3A-AB4F-E73B7EFE7116}" presName="ellipse1" presStyleLbl="vennNode1" presStyleIdx="0" presStyleCnt="3">
        <dgm:presLayoutVars>
          <dgm:bulletEnabled val="1"/>
        </dgm:presLayoutVars>
      </dgm:prSet>
      <dgm:spPr/>
    </dgm:pt>
    <dgm:pt modelId="{B34614A2-1392-4E77-BDA0-2BEA4D89C2F7}" type="pres">
      <dgm:prSet presAssocID="{466784C9-C352-4A3A-AB4F-E73B7EFE7116}" presName="ellipse2" presStyleLbl="vennNode1" presStyleIdx="1" presStyleCnt="3" custScaleX="90568" custScaleY="96293">
        <dgm:presLayoutVars>
          <dgm:bulletEnabled val="1"/>
        </dgm:presLayoutVars>
      </dgm:prSet>
      <dgm:spPr/>
    </dgm:pt>
    <dgm:pt modelId="{2D81501D-F97C-4215-9373-9F01E07C91FE}" type="pres">
      <dgm:prSet presAssocID="{466784C9-C352-4A3A-AB4F-E73B7EFE7116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CDDBB908-DA88-4E73-98AC-B93F027CF084}" type="presOf" srcId="{459EC89A-47B8-4868-BBE9-9476FBD4735E}" destId="{2D81501D-F97C-4215-9373-9F01E07C91FE}" srcOrd="0" destOrd="0" presId="urn:microsoft.com/office/officeart/2005/8/layout/rings+Icon"/>
    <dgm:cxn modelId="{6635741C-801F-47A2-A3AF-03D68A077957}" srcId="{466784C9-C352-4A3A-AB4F-E73B7EFE7116}" destId="{EC38E271-73CD-4D7B-A66B-861CA7488EC7}" srcOrd="0" destOrd="0" parTransId="{0EA99F19-5B2F-4C1C-9650-BC734B55276C}" sibTransId="{E4286A04-4462-4767-ADE1-E306C144DD1F}"/>
    <dgm:cxn modelId="{C70F4E87-7751-4AB2-A73D-197D003AD2F4}" srcId="{466784C9-C352-4A3A-AB4F-E73B7EFE7116}" destId="{459EC89A-47B8-4868-BBE9-9476FBD4735E}" srcOrd="2" destOrd="0" parTransId="{3B7A3293-3A0C-4891-99E7-141D50C0301C}" sibTransId="{D3368E72-87E7-49A6-B731-AD2AC3EA2532}"/>
    <dgm:cxn modelId="{DFCD2E9B-B722-40E1-AA2E-87695AFE660E}" srcId="{466784C9-C352-4A3A-AB4F-E73B7EFE7116}" destId="{56C32169-1400-436F-A8EC-619B9C7E6936}" srcOrd="1" destOrd="0" parTransId="{206CD43D-A52D-4932-884E-340EA7F3FF6B}" sibTransId="{C0CE6C8E-CD32-48F9-8A54-7675A2CF02D0}"/>
    <dgm:cxn modelId="{29AA74D2-84E1-48EC-8E00-BBF044D53BCE}" type="presOf" srcId="{466784C9-C352-4A3A-AB4F-E73B7EFE7116}" destId="{6EDA52E5-A2A7-435F-9246-0D388ED0D00A}" srcOrd="0" destOrd="0" presId="urn:microsoft.com/office/officeart/2005/8/layout/rings+Icon"/>
    <dgm:cxn modelId="{5E608FEA-395A-446E-AE17-CB6CF05A8788}" type="presOf" srcId="{EC38E271-73CD-4D7B-A66B-861CA7488EC7}" destId="{073C0186-C529-47F6-9A3F-AC54F3EC1A71}" srcOrd="0" destOrd="0" presId="urn:microsoft.com/office/officeart/2005/8/layout/rings+Icon"/>
    <dgm:cxn modelId="{F5AC7BFA-D3B8-4821-9948-783EC7196B29}" type="presOf" srcId="{56C32169-1400-436F-A8EC-619B9C7E6936}" destId="{B34614A2-1392-4E77-BDA0-2BEA4D89C2F7}" srcOrd="0" destOrd="0" presId="urn:microsoft.com/office/officeart/2005/8/layout/rings+Icon"/>
    <dgm:cxn modelId="{DBE26B54-7079-4FFC-87E1-3554F7051E35}" type="presParOf" srcId="{6EDA52E5-A2A7-435F-9246-0D388ED0D00A}" destId="{073C0186-C529-47F6-9A3F-AC54F3EC1A71}" srcOrd="0" destOrd="0" presId="urn:microsoft.com/office/officeart/2005/8/layout/rings+Icon"/>
    <dgm:cxn modelId="{D6408F6A-19A4-403D-A1B1-2FB7672E934D}" type="presParOf" srcId="{6EDA52E5-A2A7-435F-9246-0D388ED0D00A}" destId="{B34614A2-1392-4E77-BDA0-2BEA4D89C2F7}" srcOrd="1" destOrd="0" presId="urn:microsoft.com/office/officeart/2005/8/layout/rings+Icon"/>
    <dgm:cxn modelId="{E3EED042-9059-4857-A024-B8C959786EE0}" type="presParOf" srcId="{6EDA52E5-A2A7-435F-9246-0D388ED0D00A}" destId="{2D81501D-F97C-4215-9373-9F01E07C91FE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C0186-C529-47F6-9A3F-AC54F3EC1A71}">
      <dsp:nvSpPr>
        <dsp:cNvPr id="0" name=""/>
        <dsp:cNvSpPr/>
      </dsp:nvSpPr>
      <dsp:spPr>
        <a:xfrm>
          <a:off x="546425" y="15303"/>
          <a:ext cx="1651384" cy="165136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Taloudellinen</a:t>
          </a:r>
          <a:r>
            <a:rPr lang="en-US" sz="1500" kern="1200" dirty="0"/>
            <a:t> </a:t>
          </a:r>
          <a:r>
            <a:rPr lang="en-US" sz="1500" kern="1200" dirty="0" err="1"/>
            <a:t>vastuu</a:t>
          </a:r>
          <a:endParaRPr lang="en-US" sz="1500" kern="1200" dirty="0"/>
        </a:p>
      </dsp:txBody>
      <dsp:txXfrm>
        <a:off x="788265" y="257139"/>
        <a:ext cx="1167704" cy="1167688"/>
      </dsp:txXfrm>
    </dsp:sp>
    <dsp:sp modelId="{B34614A2-1392-4E77-BDA0-2BEA4D89C2F7}">
      <dsp:nvSpPr>
        <dsp:cNvPr id="0" name=""/>
        <dsp:cNvSpPr/>
      </dsp:nvSpPr>
      <dsp:spPr>
        <a:xfrm>
          <a:off x="1474287" y="1147278"/>
          <a:ext cx="1495625" cy="159014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Ekologinen</a:t>
          </a:r>
          <a:r>
            <a:rPr lang="en-US" sz="1500" kern="1200" dirty="0"/>
            <a:t> </a:t>
          </a:r>
          <a:r>
            <a:rPr lang="en-US" sz="1500" kern="1200" dirty="0" err="1"/>
            <a:t>vastuu</a:t>
          </a:r>
          <a:endParaRPr lang="en-US" sz="1500" kern="1200" dirty="0"/>
        </a:p>
      </dsp:txBody>
      <dsp:txXfrm>
        <a:off x="1693316" y="1380149"/>
        <a:ext cx="1057567" cy="1124402"/>
      </dsp:txXfrm>
    </dsp:sp>
    <dsp:sp modelId="{2D81501D-F97C-4215-9373-9F01E07C91FE}">
      <dsp:nvSpPr>
        <dsp:cNvPr id="0" name=""/>
        <dsp:cNvSpPr/>
      </dsp:nvSpPr>
      <dsp:spPr>
        <a:xfrm>
          <a:off x="2245385" y="15303"/>
          <a:ext cx="1651384" cy="165136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Sosiaalinen</a:t>
          </a:r>
          <a:r>
            <a:rPr lang="en-US" sz="1500" kern="1200" dirty="0"/>
            <a:t> </a:t>
          </a:r>
          <a:r>
            <a:rPr lang="en-US" sz="1500" kern="1200" dirty="0" err="1"/>
            <a:t>vastuu</a:t>
          </a:r>
          <a:r>
            <a:rPr lang="en-US" sz="1500" kern="1200" dirty="0"/>
            <a:t> </a:t>
          </a:r>
        </a:p>
      </dsp:txBody>
      <dsp:txXfrm>
        <a:off x="2487225" y="257139"/>
        <a:ext cx="1167704" cy="1167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CC3E-8269-B04C-9979-CAEC626372E2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CD51-47C8-6349-82AF-1F1661C225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802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9B08E-E981-6649-85CB-F451815BCC27}" type="datetimeFigureOut">
              <a:rPr lang="fi-FI" smtClean="0"/>
              <a:t>28.5.2023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1F819-43F0-3246-9D96-F7758EDA62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395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1F819-43F0-3246-9D96-F7758EDA6201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035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yout_kans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237735" y="2399175"/>
            <a:ext cx="3771671" cy="1710824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237736" y="4108217"/>
            <a:ext cx="3784271" cy="5607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la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lank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232987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36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2310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pic>
        <p:nvPicPr>
          <p:cNvPr id="7" name="Kuva 6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68291"/>
            <a:ext cx="3008313" cy="1319209"/>
          </a:xfrm>
        </p:spPr>
        <p:txBody>
          <a:bodyPr anchor="ctr">
            <a:noAutofit/>
          </a:bodyPr>
          <a:lstStyle>
            <a:lvl1pPr algn="l">
              <a:defRPr sz="24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68292"/>
            <a:ext cx="3771900" cy="43263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2019300"/>
            <a:ext cx="3008313" cy="257532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400" b="0" i="0">
                <a:solidFill>
                  <a:srgbClr val="D10074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 </a:t>
            </a:r>
          </a:p>
        </p:txBody>
      </p:sp>
      <p:pic>
        <p:nvPicPr>
          <p:cNvPr id="10" name="Kuva 9" descr="VAMK_sitaatit_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6880"/>
            <a:ext cx="806450" cy="201613"/>
          </a:xfrm>
          <a:prstGeom prst="rect">
            <a:avLst/>
          </a:prstGeom>
        </p:spPr>
      </p:pic>
      <p:pic>
        <p:nvPicPr>
          <p:cNvPr id="11" name="Kuva 10" descr="VAMK_logo_väri_posit_RGB_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792288" y="3545681"/>
            <a:ext cx="5486400" cy="664369"/>
          </a:xfrm>
        </p:spPr>
        <p:txBody>
          <a:bodyPr anchor="ctr">
            <a:normAutofit/>
          </a:bodyPr>
          <a:lstStyle>
            <a:lvl1pPr algn="ctr">
              <a:defRPr sz="2000" b="1" u="none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210050"/>
            <a:ext cx="5486400" cy="419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7016750" cy="85090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1" y="1111250"/>
            <a:ext cx="8229599" cy="3568699"/>
          </a:xfrm>
        </p:spPr>
        <p:txBody>
          <a:bodyPr vert="eaVert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9" name="Kuva 8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:\HALLINTO\Tiedotus ja markkinointi\Painotuotteet\Hakijan opas\Hakijan opas 2015\NÄKYMÄ_20140324_PIENEMP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0"/>
            <a:ext cx="6696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298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1" y="0"/>
            <a:ext cx="6851909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5574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84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1914" y="3932347"/>
            <a:ext cx="9141714" cy="1211153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5" name="sky"/>
          <p:cNvSpPr/>
          <p:nvPr/>
        </p:nvSpPr>
        <p:spPr bwMode="white">
          <a:xfrm>
            <a:off x="1914" y="0"/>
            <a:ext cx="9141714" cy="40005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069" y="4123423"/>
            <a:ext cx="9141714" cy="34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069" y="3915833"/>
            <a:ext cx="9141714" cy="2012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069" y="4470829"/>
            <a:ext cx="9141714" cy="672635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9404" y="981785"/>
            <a:ext cx="7202092" cy="2000250"/>
          </a:xfrm>
        </p:spPr>
        <p:txBody>
          <a:bodyPr anchor="b">
            <a:no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9404" y="3028950"/>
            <a:ext cx="7200900" cy="74295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98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6635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1111250"/>
            <a:ext cx="8229599" cy="356869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2" name="Kuva 11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VAMK_pp_pohja_layout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7016750" cy="83185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9337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 descr="VAMK_logo_väri_posit_RGB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50" y="304800"/>
            <a:ext cx="996950" cy="5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17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8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490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641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466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490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VAMK_logo_WHITE_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2354666" y="1390109"/>
            <a:ext cx="5723186" cy="1876060"/>
          </a:xfrm>
          <a:noFill/>
        </p:spPr>
        <p:txBody>
          <a:bodyPr anchor="ctr">
            <a:normAutofit/>
          </a:bodyPr>
          <a:lstStyle>
            <a:lvl1pPr algn="l">
              <a:defRPr sz="3600" b="1" u="none" cap="none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2355976" y="3265157"/>
            <a:ext cx="5721876" cy="661067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58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tech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techn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503891" y="924817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9" name="Tekstin paikkamerkki 2"/>
          <p:cNvSpPr>
            <a:spLocks noGrp="1"/>
          </p:cNvSpPr>
          <p:nvPr>
            <p:ph type="body" idx="1"/>
          </p:nvPr>
        </p:nvSpPr>
        <p:spPr>
          <a:xfrm>
            <a:off x="503891" y="2872625"/>
            <a:ext cx="2949411" cy="797026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VAMK_logo_WHITE_M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23619"/>
            <a:ext cx="1011237" cy="5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MK_pp_pohja_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513513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64120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513513" y="3685786"/>
            <a:ext cx="3134830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6412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0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kuva_pa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MK_pp_pohja_pari_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uorakulmainen kolmio 5"/>
          <p:cNvSpPr/>
          <p:nvPr userDrawn="1"/>
        </p:nvSpPr>
        <p:spPr>
          <a:xfrm>
            <a:off x="2914650" y="-4589"/>
            <a:ext cx="3441700" cy="5148089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/>
          <p:cNvSpPr/>
          <p:nvPr userDrawn="1"/>
        </p:nvSpPr>
        <p:spPr>
          <a:xfrm>
            <a:off x="0" y="0"/>
            <a:ext cx="2914650" cy="5143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/>
          <p:cNvSpPr>
            <a:spLocks noGrp="1"/>
          </p:cNvSpPr>
          <p:nvPr>
            <p:ph type="title" hasCustomPrompt="1"/>
          </p:nvPr>
        </p:nvSpPr>
        <p:spPr>
          <a:xfrm>
            <a:off x="483400" y="1752655"/>
            <a:ext cx="3772914" cy="1881651"/>
          </a:xfrm>
          <a:noFill/>
        </p:spPr>
        <p:txBody>
          <a:bodyPr anchor="b">
            <a:normAutofit/>
          </a:bodyPr>
          <a:lstStyle>
            <a:lvl1pPr algn="l">
              <a:defRPr sz="2800" b="1" u="none" cap="none">
                <a:solidFill>
                  <a:srgbClr val="D10074"/>
                </a:solidFill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"/>
          </p:nvPr>
        </p:nvSpPr>
        <p:spPr>
          <a:xfrm>
            <a:off x="483400" y="3685786"/>
            <a:ext cx="3772914" cy="735044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D1007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840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831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1" y="1111251"/>
            <a:ext cx="8229599" cy="302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Päivämäärän paikkamerkki 4"/>
          <p:cNvSpPr>
            <a:spLocks noGrp="1"/>
          </p:cNvSpPr>
          <p:nvPr>
            <p:ph type="dt" sz="half" idx="2"/>
          </p:nvPr>
        </p:nvSpPr>
        <p:spPr>
          <a:xfrm>
            <a:off x="457200" y="4880599"/>
            <a:ext cx="1100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r>
              <a:rPr lang="fi-FI"/>
              <a:t>IEYX0907 Kiertotalous Luento 3</a:t>
            </a:r>
          </a:p>
        </p:txBody>
      </p:sp>
      <p:sp>
        <p:nvSpPr>
          <p:cNvPr id="16" name="Alatunnisteen paikkamerkki 5"/>
          <p:cNvSpPr>
            <a:spLocks noGrp="1"/>
          </p:cNvSpPr>
          <p:nvPr>
            <p:ph type="ftr" sz="quarter" idx="3"/>
          </p:nvPr>
        </p:nvSpPr>
        <p:spPr>
          <a:xfrm>
            <a:off x="1557866" y="4880599"/>
            <a:ext cx="3894667" cy="257799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r>
              <a:rPr lang="fi-FI"/>
              <a:t>Asseri Laitinen 2017</a:t>
            </a:r>
          </a:p>
        </p:txBody>
      </p:sp>
      <p:sp>
        <p:nvSpPr>
          <p:cNvPr id="17" name="Dian numeron paikkamerkki 6"/>
          <p:cNvSpPr>
            <a:spLocks noGrp="1"/>
          </p:cNvSpPr>
          <p:nvPr>
            <p:ph type="sldNum" sz="quarter" idx="4"/>
          </p:nvPr>
        </p:nvSpPr>
        <p:spPr>
          <a:xfrm>
            <a:off x="7899400" y="4880599"/>
            <a:ext cx="787400" cy="257799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D10074"/>
                </a:solidFill>
                <a:latin typeface="Arial"/>
                <a:cs typeface="Arial"/>
              </a:defRPr>
            </a:lvl1pPr>
          </a:lstStyle>
          <a:p>
            <a:fld id="{8A3A4AA0-38E2-334C-8F4C-CB0E41D8D25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47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2" r:id="rId3"/>
    <p:sldLayoutId id="2147483651" r:id="rId4"/>
    <p:sldLayoutId id="2147483660" r:id="rId5"/>
    <p:sldLayoutId id="2147483666" r:id="rId6"/>
    <p:sldLayoutId id="2147483663" r:id="rId7"/>
    <p:sldLayoutId id="2147483662" r:id="rId8"/>
    <p:sldLayoutId id="2147483664" r:id="rId9"/>
    <p:sldLayoutId id="2147483665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D100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0074"/>
        </a:buClr>
        <a:buFont typeface="Arial"/>
        <a:buChar char="•"/>
        <a:defRPr sz="1800" b="0" i="0" kern="1200">
          <a:solidFill>
            <a:schemeClr val="tx1"/>
          </a:solidFill>
          <a:latin typeface="Palatino"/>
          <a:ea typeface="+mn-ea"/>
          <a:cs typeface="Palatin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Palatino"/>
          <a:ea typeface="+mn-ea"/>
          <a:cs typeface="Palatin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b="0" i="0" kern="1200">
          <a:solidFill>
            <a:schemeClr val="tx1"/>
          </a:solidFill>
          <a:latin typeface="Palatino"/>
          <a:ea typeface="+mn-ea"/>
          <a:cs typeface="Palatin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Palatino"/>
          <a:ea typeface="+mn-ea"/>
          <a:cs typeface="Palatin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wmopen-humanresourcesmgmt/chapter/what-is-sustainability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cef.fi/unicef/tyomme-paakohteet/kestavan-kehityksen-tavoittee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isala.com/fi/vaisala-company/sustainability/un-sustainable-development-goals" TargetMode="External"/><Relationship Id="rId3" Type="http://schemas.openxmlformats.org/officeDocument/2006/relationships/hyperlink" Target="https://www.ykliitto.fi/kestava-kehitys" TargetMode="External"/><Relationship Id="rId7" Type="http://schemas.openxmlformats.org/officeDocument/2006/relationships/hyperlink" Target="https://country-profiles.unstatshub.org/fin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nstats.un.org/sdgs/report/2022/" TargetMode="External"/><Relationship Id="rId5" Type="http://schemas.openxmlformats.org/officeDocument/2006/relationships/hyperlink" Target="https://2021.dashboards.sdgindex.org/profiles/finland" TargetMode="External"/><Relationship Id="rId4" Type="http://schemas.openxmlformats.org/officeDocument/2006/relationships/hyperlink" Target="https://www.sdgindex.org/reports/sustainable-development-report-2021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portunity.businessroundtable.org/ourcommitmen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hyperlink" Target="https://www.businessroundtable.org/for-long-term-success-companies-must-deliver-for-all-stakeholders" TargetMode="External"/><Relationship Id="rId4" Type="http://schemas.openxmlformats.org/officeDocument/2006/relationships/hyperlink" Target="https://financialpost.com/news/economy/milton-friedman-is-right-profit-is-a-companys-only-purpos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pportunity.businessroundtable.org/ourcommitmen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tekniikkatalous.fi/uutiset/selvitimme-tallaisia-ovat-nesteen-finnairin-fortumin-kemiran-outokummun-ssabn-ja-stora-enson-ilmastotoimet/849a6d39-b1f0-4633-b05b-54da32228b55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eknologiateollisuus.fi/fi/ajankohtaista/yritysten-viesti-selkea-yrityksen-vastuullisuustyo-maarittaa-sen-tulevaisuuden" TargetMode="External"/><Relationship Id="rId2" Type="http://schemas.openxmlformats.org/officeDocument/2006/relationships/hyperlink" Target="https://teknologiateollisuus.fi/fi/ajankohtaista/tiedote/teknologiateollisuus-haluaa-yritysvastuun-edellakavijaksi-vastuuta-kannetta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knologiateollisuus.fi/fi/ajankohtaista/artikkeli/maailman-8-vastuullisin-yritys-metso-outotec-vastuullisuus-sidottu-kaikkeen" TargetMode="External"/><Relationship Id="rId5" Type="http://schemas.openxmlformats.org/officeDocument/2006/relationships/hyperlink" Target="https://www.vaisala.com/fi/about-vaisala/operating-environment" TargetMode="External"/><Relationship Id="rId4" Type="http://schemas.openxmlformats.org/officeDocument/2006/relationships/hyperlink" Target="https://www.vasek.fi/cerm-tiekartt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uppalehti.fi/uutiset/vastuullisuus-on-uusi-uhka-miten-pk-yritys-selviytyy-viidakosta/80fe5b32-241d-4df5-9f15-2fde3ab48e47" TargetMode="External"/><Relationship Id="rId2" Type="http://schemas.openxmlformats.org/officeDocument/2006/relationships/hyperlink" Target="https://yle.fi/a/3-1220161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ttresearch.com/sites/default/files/pdf/technology/2021/T389.pdf" TargetMode="External"/><Relationship Id="rId5" Type="http://schemas.openxmlformats.org/officeDocument/2006/relationships/hyperlink" Target="https://www.youtube.com/watch?v=xblSK-lISZo" TargetMode="External"/><Relationship Id="rId4" Type="http://schemas.openxmlformats.org/officeDocument/2006/relationships/hyperlink" Target="https://www.youtube.com/watch?v=6vOoN6LQoiQ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lmoituskanava.fi/miksi-ilmoituskanava/" TargetMode="External"/><Relationship Id="rId7" Type="http://schemas.openxmlformats.org/officeDocument/2006/relationships/hyperlink" Target="https://hpl.fi/wp-content/uploads/2020/09/HPL_vastuullisuusohjelmaopas_2020_digi_2.pdf" TargetMode="External"/><Relationship Id="rId2" Type="http://schemas.openxmlformats.org/officeDocument/2006/relationships/hyperlink" Target="https://tampere.chamber.fi/fi-fi/article/uutiset/kauppakamarit-yrityksissa-on-tunnistettu-vastuullisuuden-merkitys/121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m.fi/vastuullisuusraportointi" TargetMode="External"/><Relationship Id="rId5" Type="http://schemas.openxmlformats.org/officeDocument/2006/relationships/hyperlink" Target="https://www.theseus.fi/bitstream/handle/10024/161317/Noronen_Mikko.pdf?sequence=2&amp;isAllowed=y" TargetMode="External"/><Relationship Id="rId4" Type="http://schemas.openxmlformats.org/officeDocument/2006/relationships/hyperlink" Target="https://eetti.fi/2021/06/07/uiguur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.boell.org/en/2019/05/31/uncalculated-risks-threats-and-attacks-against-human-rights-defenders-and-rol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D83D8C-4FC6-044A-AB87-D21F52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371" y="2002011"/>
            <a:ext cx="4247835" cy="1710824"/>
          </a:xfrm>
        </p:spPr>
        <p:txBody>
          <a:bodyPr/>
          <a:lstStyle/>
          <a:p>
            <a:r>
              <a:rPr lang="en-US" dirty="0"/>
              <a:t>VASTUULLINEN LIIKETOIMINTA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D450A6C-B995-7A4B-8FE5-4F5B8656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1669" y="3610551"/>
            <a:ext cx="3784271" cy="560767"/>
          </a:xfrm>
        </p:spPr>
        <p:txBody>
          <a:bodyPr>
            <a:normAutofit/>
          </a:bodyPr>
          <a:lstStyle/>
          <a:p>
            <a:r>
              <a:rPr lang="fi-FI" dirty="0"/>
              <a:t>Tekijät: Tarja Launonen ja Lotta Saarikoski</a:t>
            </a:r>
          </a:p>
        </p:txBody>
      </p:sp>
      <p:grpSp>
        <p:nvGrpSpPr>
          <p:cNvPr id="9" name="Group 8" descr="CC lisenssi kuva BY NC  SA on tässä kuvassa ja tekstinä siinä vieressä on : JVastuullinen liiketoiminta , jonka tekijät ovat T.Launonen ja L. Saarikoski, on lisensoitu AOE.ssa ym. lisenssillä">
            <a:extLst>
              <a:ext uri="{FF2B5EF4-FFF2-40B4-BE49-F238E27FC236}">
                <a16:creationId xmlns:a16="http://schemas.microsoft.com/office/drawing/2014/main" id="{FF1264B8-08E3-40EA-A8E2-24DE689DE758}"/>
              </a:ext>
            </a:extLst>
          </p:cNvPr>
          <p:cNvGrpSpPr/>
          <p:nvPr/>
        </p:nvGrpSpPr>
        <p:grpSpPr>
          <a:xfrm>
            <a:off x="4949248" y="4171318"/>
            <a:ext cx="3645550" cy="765780"/>
            <a:chOff x="5558848" y="756783"/>
            <a:chExt cx="3645550" cy="765780"/>
          </a:xfrm>
        </p:grpSpPr>
        <p:sp>
          <p:nvSpPr>
            <p:cNvPr id="7" name="TextBox 6" descr="CC lisenssi BY NC  SA on tässä kuvassa ja tekstinä on tekijöiden nimet: T.Launonen ja L. Saarikoski ja julkaisupaikka AOE.">
              <a:extLst>
                <a:ext uri="{FF2B5EF4-FFF2-40B4-BE49-F238E27FC236}">
                  <a16:creationId xmlns:a16="http://schemas.microsoft.com/office/drawing/2014/main" id="{6713A7AA-5754-4F06-917D-BD0760824F9F}"/>
                </a:ext>
              </a:extLst>
            </p:cNvPr>
            <p:cNvSpPr txBox="1"/>
            <p:nvPr/>
          </p:nvSpPr>
          <p:spPr>
            <a:xfrm>
              <a:off x="5558848" y="756783"/>
              <a:ext cx="364555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dirty="0"/>
                <a:t> 			</a:t>
              </a:r>
              <a:r>
                <a:rPr lang="fi-FI" sz="800" dirty="0"/>
                <a:t>Vastuullinen liiketoiminta, jonka tekijät ovat</a:t>
              </a:r>
            </a:p>
            <a:p>
              <a:r>
                <a:rPr lang="fi-FI" sz="800" dirty="0"/>
                <a:t> 			</a:t>
              </a:r>
              <a:r>
                <a:rPr lang="fi-FI" sz="800" dirty="0" err="1"/>
                <a:t>T.Launonen</a:t>
              </a:r>
              <a:r>
                <a:rPr lang="fi-FI" sz="800" dirty="0"/>
                <a:t> ja L. Saarikoski, on lisensoitu </a:t>
              </a:r>
              <a:r>
                <a:rPr lang="fi-FI" sz="800" dirty="0" err="1"/>
                <a:t>AOE.ssa</a:t>
              </a:r>
              <a:r>
                <a:rPr lang="fi-FI" sz="800" dirty="0"/>
                <a:t> </a:t>
              </a:r>
            </a:p>
            <a:p>
              <a:r>
                <a:rPr lang="fi-FI" sz="800" dirty="0"/>
                <a:t>			lisenssillä. </a:t>
              </a:r>
              <a:endParaRPr lang="LID4096" sz="8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F902F7-803A-493B-A6BB-30DDE66215E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710074" y="869898"/>
              <a:ext cx="1251614" cy="652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915"/>
            <a:ext cx="7016750" cy="831851"/>
          </a:xfrm>
        </p:spPr>
        <p:txBody>
          <a:bodyPr/>
          <a:lstStyle/>
          <a:p>
            <a:r>
              <a:rPr lang="fi-FI" dirty="0"/>
              <a:t>KESTÄVÄ KEHITYS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0231"/>
            <a:ext cx="3671291" cy="2343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Tyydyttää nykyhetken tarpeet viemättä tulevilta sukupolvilta mahdollisuutta tyydyttää omat tarpeensa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786369"/>
            <a:ext cx="4038600" cy="2933700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Yritys, joka toteuttaa kestävän kehityksen periaatteita , toimii vastuullisesti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  <p:pic>
        <p:nvPicPr>
          <p:cNvPr id="6" name="Picture 5" descr="Valkoinen ympyrä, jonka ulkokehällä on vihreitä eri korkuisia kerrostaloja ja ylimpänä kasvaa vihreää lehdistöä talojen päällä. Kuvituskuva.">
            <a:extLst>
              <a:ext uri="{FF2B5EF4-FFF2-40B4-BE49-F238E27FC236}">
                <a16:creationId xmlns:a16="http://schemas.microsoft.com/office/drawing/2014/main" id="{B42FB1DE-1386-404C-B274-2C490705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43745" y="2423684"/>
            <a:ext cx="3269259" cy="2179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02E986-25EE-44EE-A436-4D3EF658A4E2}"/>
              </a:ext>
            </a:extLst>
          </p:cNvPr>
          <p:cNvSpPr txBox="1"/>
          <p:nvPr/>
        </p:nvSpPr>
        <p:spPr>
          <a:xfrm>
            <a:off x="2643745" y="4812982"/>
            <a:ext cx="3269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900">
                <a:hlinkClick r:id="rId3" tooltip="https://courses.lumenlearning.com/wmopen-humanresourcesmgmt/chapter/what-is-sustainability/"/>
              </a:rPr>
              <a:t>This Photo</a:t>
            </a:r>
            <a:r>
              <a:rPr lang="LID4096" sz="900"/>
              <a:t> by Unknown Author is licensed under </a:t>
            </a:r>
            <a:r>
              <a:rPr lang="LID4096" sz="900">
                <a:hlinkClick r:id="rId4" tooltip="https://creativecommons.org/licenses/by/3.0/"/>
              </a:rPr>
              <a:t>CC BY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35684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1032700"/>
            <a:ext cx="4983789" cy="664369"/>
          </a:xfrm>
        </p:spPr>
        <p:txBody>
          <a:bodyPr>
            <a:normAutofit fontScale="90000"/>
          </a:bodyPr>
          <a:lstStyle/>
          <a:p>
            <a:r>
              <a:rPr lang="fi-FI" dirty="0"/>
              <a:t>YRITYSVASTUU eli VASTUULLINEN LIIKETOIMINTA 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627" y="1701021"/>
            <a:ext cx="5229922" cy="2140628"/>
          </a:xfrm>
        </p:spPr>
        <p:txBody>
          <a:bodyPr>
            <a:normAutofit/>
          </a:bodyPr>
          <a:lstStyle/>
          <a:p>
            <a:r>
              <a:rPr lang="fi-FI" sz="1800" dirty="0"/>
              <a:t>Liiketoiminnan </a:t>
            </a:r>
            <a:r>
              <a:rPr lang="fi-FI" sz="1800" b="1" dirty="0"/>
              <a:t>taloudellisten, ekologisten ja sosiaalisten </a:t>
            </a:r>
            <a:r>
              <a:rPr lang="fi-FI" sz="1800" dirty="0"/>
              <a:t>vaikutusten tunnistamista ja huomioonottamista </a:t>
            </a:r>
          </a:p>
        </p:txBody>
      </p:sp>
      <p:pic>
        <p:nvPicPr>
          <p:cNvPr id="8" name="Picture 7" descr="Kuvassa on 3 eri merkkihenkilön rintakuvaa ikkunalaudalla. Veistokset on tehnyt E. Wikström. Kuvaa kolmea näkökulmaa.">
            <a:extLst>
              <a:ext uri="{FF2B5EF4-FFF2-40B4-BE49-F238E27FC236}">
                <a16:creationId xmlns:a16="http://schemas.microsoft.com/office/drawing/2014/main" id="{D669A3C7-098F-46E4-AA5E-A0DB6CFAF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413" y="1664126"/>
            <a:ext cx="2952556" cy="221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6" y="785291"/>
            <a:ext cx="4740266" cy="664369"/>
          </a:xfrm>
        </p:spPr>
        <p:txBody>
          <a:bodyPr>
            <a:normAutofit/>
          </a:bodyPr>
          <a:lstStyle/>
          <a:p>
            <a:r>
              <a:rPr lang="fi-FI" sz="1800" dirty="0"/>
              <a:t>VOIDAAN POHTIA  MYÖS TÄTÄ: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6" y="1449660"/>
            <a:ext cx="4598034" cy="2356048"/>
          </a:xfrm>
        </p:spPr>
        <p:txBody>
          <a:bodyPr>
            <a:normAutofit/>
          </a:bodyPr>
          <a:lstStyle/>
          <a:p>
            <a:r>
              <a:rPr lang="fi-FI" sz="2100" dirty="0"/>
              <a:t>     </a:t>
            </a:r>
            <a:r>
              <a:rPr lang="fi-FI" sz="1800" dirty="0"/>
              <a:t>Mitä taloudelliset, ekologiset ja sosiaaliset seikat merkitsevät liiketoiminnan nykytilalle </a:t>
            </a:r>
          </a:p>
          <a:p>
            <a:r>
              <a:rPr lang="fi-FI" sz="1800" dirty="0"/>
              <a:t>ja jatkuvuudelle</a:t>
            </a:r>
          </a:p>
          <a:p>
            <a:r>
              <a:rPr lang="fi-FI" sz="2100" dirty="0"/>
              <a:t>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4D5C9B2-CCEE-8CFC-FFE0-1BE985E8DB6E}"/>
              </a:ext>
            </a:extLst>
          </p:cNvPr>
          <p:cNvSpPr txBox="1"/>
          <p:nvPr/>
        </p:nvSpPr>
        <p:spPr>
          <a:xfrm>
            <a:off x="800072" y="4470077"/>
            <a:ext cx="651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Lue lisää: Strategisen yritysvastuun käsikirjasta, tekijä. Juutinen, S</a:t>
            </a:r>
          </a:p>
        </p:txBody>
      </p:sp>
      <p:pic>
        <p:nvPicPr>
          <p:cNvPr id="11" name="Picture 10" descr="Kuvassa on viherkasvi, joka alkaa kohta kukkia, mikä on melko harvinaista. ">
            <a:extLst>
              <a:ext uri="{FF2B5EF4-FFF2-40B4-BE49-F238E27FC236}">
                <a16:creationId xmlns:a16="http://schemas.microsoft.com/office/drawing/2014/main" id="{7FCCB85C-94DE-4763-8BA8-1F4186C3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91860" y="1685761"/>
            <a:ext cx="3058195" cy="22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   Muuttuva maailma ja olosuhteet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*       Olosuhteet muuttuvat yhä nopeammin. Muutosvauhti on kiihtynyt         	vuosikymmeniä. Yrityksen liiketoiminnan jatkamisen kannalta on 	olennaista, että muutoksiin reagoidaan ajoissa tai mieluummin mennään 	jopa edellä. </a:t>
            </a:r>
          </a:p>
          <a:p>
            <a:pPr marL="0" indent="0">
              <a:buNone/>
            </a:pPr>
            <a:r>
              <a:rPr lang="fi-FI" dirty="0"/>
              <a:t>	Esim. luonnonympäristön muutokset tai yhteiskunnalliset muutokset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  Yritys voi myös omalla toiminnallaan vaikuttaa tilanteen huononemiseen   	jollakin osa-alueella vaikka toimisikin oikein kahdella muulla </a:t>
            </a:r>
            <a:r>
              <a:rPr lang="fi-FI" dirty="0" err="1"/>
              <a:t>keken</a:t>
            </a:r>
            <a:r>
              <a:rPr lang="fi-FI" dirty="0"/>
              <a:t> 	alueella. Tuote esim. voi olla haitallinen ihmisen terveydelle tai luonnolle 	vaikka ei lakisääteisiä vaatimuksia olisikaan. Mitä se tarkoittaa yritykselle 	tulevaisuudessa..?   </a:t>
            </a:r>
          </a:p>
          <a:p>
            <a:pPr marL="457200" lvl="1" indent="0">
              <a:buNone/>
            </a:pPr>
            <a:r>
              <a:rPr lang="fi-FI" sz="1800" dirty="0"/>
              <a:t>- &gt; Esim. sähköautojen akut ja niihin tarvittavat materiaalit (kaivosten ympäristö- ja sosiaaliset vaikutukset)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1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73" y="352715"/>
            <a:ext cx="6635750" cy="831851"/>
          </a:xfrm>
        </p:spPr>
        <p:txBody>
          <a:bodyPr/>
          <a:lstStyle/>
          <a:p>
            <a:r>
              <a:rPr lang="fi-FI" dirty="0"/>
              <a:t>    Yritysvastuu, vastuullisuus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2086"/>
            <a:ext cx="8229599" cy="3568699"/>
          </a:xfrm>
        </p:spPr>
        <p:txBody>
          <a:bodyPr/>
          <a:lstStyle/>
          <a:p>
            <a:r>
              <a:rPr lang="fi-FI" dirty="0"/>
              <a:t>Tarkoittaa lainsäädännölliset vaatimukset ylittävien toimien toteutumista. Tulee toteuttaa mieluummin enemmän kuin lain henki on.  Laki tulee hieman jäljessä yhteiskunnallisten muutosten vanavedessä.</a:t>
            </a:r>
          </a:p>
          <a:p>
            <a:r>
              <a:rPr lang="fi-FI" dirty="0"/>
              <a:t>Tulevasta viestivää harmaata aluetta tulee pienentää omin neuvoin, paljolti avoimella yhteistyöllä eri sidosryhmien kanssa.</a:t>
            </a:r>
          </a:p>
        </p:txBody>
      </p:sp>
    </p:spTree>
    <p:extLst>
      <p:ext uri="{BB962C8B-B14F-4D97-AF65-F5344CB8AC3E}">
        <p14:creationId xmlns:p14="http://schemas.microsoft.com/office/powerpoint/2010/main" val="13216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2" y="353291"/>
            <a:ext cx="6635750" cy="831851"/>
          </a:xfrm>
        </p:spPr>
        <p:txBody>
          <a:bodyPr>
            <a:normAutofit/>
          </a:bodyPr>
          <a:lstStyle/>
          <a:p>
            <a:r>
              <a:rPr lang="fi-FI" sz="2400" dirty="0"/>
              <a:t>    Yritysvastuun yhteiskunnallinen merkitys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27859"/>
            <a:ext cx="8229599" cy="3568699"/>
          </a:xfrm>
        </p:spPr>
        <p:txBody>
          <a:bodyPr/>
          <a:lstStyle/>
          <a:p>
            <a:r>
              <a:rPr lang="fi-FI" dirty="0"/>
              <a:t>Yrityksen toiminnalla on aina vaikutusta yhteiskuntaan.</a:t>
            </a:r>
          </a:p>
          <a:p>
            <a:r>
              <a:rPr lang="fi-FI" dirty="0"/>
              <a:t>Vastuullisesti toimimalla yhteiskunnan kustannukset vähenevät ja toiminta voi jopa parantaa ihmisten ja luonnon hyvinvointia. Vähemmän:</a:t>
            </a:r>
          </a:p>
          <a:p>
            <a:pPr marL="0" indent="0">
              <a:buNone/>
            </a:pPr>
            <a:r>
              <a:rPr lang="fi-FI" dirty="0"/>
              <a:t>		- ympäristökuormaa, </a:t>
            </a:r>
          </a:p>
          <a:p>
            <a:pPr marL="0" indent="0">
              <a:buNone/>
            </a:pPr>
            <a:r>
              <a:rPr lang="fi-FI" dirty="0"/>
              <a:t>		- kuolemantapauksia ja sairauksia, </a:t>
            </a:r>
          </a:p>
          <a:p>
            <a:pPr marL="0" indent="0">
              <a:buNone/>
            </a:pPr>
            <a:r>
              <a:rPr lang="fi-FI" dirty="0"/>
              <a:t>		- tapaturmia, </a:t>
            </a:r>
          </a:p>
          <a:p>
            <a:pPr marL="0" indent="0">
              <a:buNone/>
            </a:pPr>
            <a:r>
              <a:rPr lang="fi-FI" dirty="0"/>
              <a:t>		- työttömyyttä?</a:t>
            </a:r>
          </a:p>
          <a:p>
            <a:r>
              <a:rPr lang="fi-FI" dirty="0"/>
              <a:t>Vrt. </a:t>
            </a:r>
            <a:r>
              <a:rPr lang="fi-FI" dirty="0" err="1"/>
              <a:t>esim</a:t>
            </a:r>
            <a:r>
              <a:rPr lang="fi-FI" dirty="0"/>
              <a:t> Intian tai Kiinan kaupunkeja sulkeutuu ilmansaasteiden vuoksi</a:t>
            </a:r>
          </a:p>
        </p:txBody>
      </p:sp>
    </p:spTree>
    <p:extLst>
      <p:ext uri="{BB962C8B-B14F-4D97-AF65-F5344CB8AC3E}">
        <p14:creationId xmlns:p14="http://schemas.microsoft.com/office/powerpoint/2010/main" val="281459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5" y="289753"/>
            <a:ext cx="8229600" cy="831851"/>
          </a:xfrm>
        </p:spPr>
        <p:txBody>
          <a:bodyPr/>
          <a:lstStyle/>
          <a:p>
            <a:r>
              <a:rPr lang="fi-FI" dirty="0"/>
              <a:t>Yritysvastuun eri näkökulmia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905" y="1523745"/>
            <a:ext cx="4031222" cy="2660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sz="1800" dirty="0">
                <a:solidFill>
                  <a:srgbClr val="FF0000"/>
                </a:solidFill>
              </a:rPr>
              <a:t>SIDOSRYHMÄNÄKÖKULMA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dirty="0"/>
              <a:t>Avoimuutta ja vastuullisuutta suhteessa kaikkiin sidosryhmiin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dirty="0"/>
              <a:t>Koskee kaikkea toimintaa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1800" dirty="0"/>
              <a:t>Yritysvastuuta tarkastellaan eri sidosryhmien (keskeisten sidosryhmien) odotusten ja hyvinvoinnin kannalta</a:t>
            </a:r>
            <a:endParaRPr lang="fi-FI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4525" y="1570430"/>
            <a:ext cx="3842744" cy="2465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>
                <a:solidFill>
                  <a:srgbClr val="FF0000"/>
                </a:solidFill>
              </a:rPr>
              <a:t>TOIMIALAN NÄKÖKULMA</a:t>
            </a:r>
          </a:p>
          <a:p>
            <a:r>
              <a:rPr lang="fi-FI" sz="1800" dirty="0"/>
              <a:t>Esim. kemianteollisuus, rahoitussektori jne.</a:t>
            </a:r>
          </a:p>
          <a:p>
            <a:r>
              <a:rPr lang="fi-FI" sz="1800" dirty="0"/>
              <a:t>Kullakin toimialalla on lisäksi omat eettiset ohjeistuksensa</a:t>
            </a:r>
          </a:p>
          <a:p>
            <a:endParaRPr lang="fi-FI" sz="1600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00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Yritysvastuun eri näkökulmia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191000" cy="3408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YLEISMAAILMALLISET  PERIAATTEET</a:t>
            </a:r>
          </a:p>
          <a:p>
            <a:r>
              <a:rPr lang="fi-FI" dirty="0"/>
              <a:t>Kaikille yhteiset yleismaailmalliset periaatteet, esim. ihmisoikeudet ja työelämän perusoikeudet. Näihin vastuullinen yritys sitoutuu riippumatta, missä maassa toimii</a:t>
            </a:r>
          </a:p>
          <a:p>
            <a:r>
              <a:rPr lang="fi-FI" dirty="0"/>
              <a:t>Kts YK:n Kestävän kehityksen tavoitteet (</a:t>
            </a:r>
            <a:r>
              <a:rPr lang="fi-FI" dirty="0" err="1"/>
              <a:t>Sustainable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SDG), dia 22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00150"/>
            <a:ext cx="4190999" cy="3279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FF0000"/>
                </a:solidFill>
              </a:rPr>
              <a:t>YHTEISKUNTASIDONNAISET TEKIJÄT</a:t>
            </a:r>
          </a:p>
          <a:p>
            <a:r>
              <a:rPr lang="fi-FI" dirty="0"/>
              <a:t>Eri maiden kulttuurien lait ja tavat. </a:t>
            </a:r>
          </a:p>
          <a:p>
            <a:r>
              <a:rPr lang="fi-FI" dirty="0"/>
              <a:t>Noudatetaanko henkilöstöpolitiikassa paikallista lakia vai ne ylittäviä toimintamalleja? Kts. yleismaailmalliset periaatteet</a:t>
            </a:r>
          </a:p>
          <a:p>
            <a:r>
              <a:rPr lang="fi-FI" dirty="0"/>
              <a:t>Esim. lahjontaan yms. on tarkat eettiset ohjeet kansainvälisillä yrityksillä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291" y="-27885"/>
            <a:ext cx="8229600" cy="831851"/>
          </a:xfrm>
        </p:spPr>
        <p:txBody>
          <a:bodyPr>
            <a:normAutofit fontScale="90000"/>
          </a:bodyPr>
          <a:lstStyle/>
          <a:p>
            <a:r>
              <a:rPr lang="fi-FI" dirty="0"/>
              <a:t>       Yritysvastuu suomalaisessa yhteiskunnassa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888" y="715228"/>
            <a:ext cx="3981637" cy="3005254"/>
          </a:xfrm>
        </p:spPr>
        <p:txBody>
          <a:bodyPr>
            <a:noAutofit/>
          </a:bodyPr>
          <a:lstStyle/>
          <a:p>
            <a:r>
              <a:rPr lang="fi-FI" sz="1800" dirty="0"/>
              <a:t>Aiemmin Suomessa yrityksen omisti suomalainen (patruuna), joka järjesti työntekijöille sairaanhoidon, lapsille koulutuksen yms. Myös esim. vapaa-ajanviettomahdollisuuksia järjestettiin. Hän myös tunsi työntekijänsä! </a:t>
            </a:r>
          </a:p>
          <a:p>
            <a:r>
              <a:rPr lang="fi-FI" sz="1800" dirty="0"/>
              <a:t>Ympäristöasiat kehittyivät vähitellen.</a:t>
            </a:r>
          </a:p>
          <a:p>
            <a:r>
              <a:rPr lang="fi-FI" sz="1800" dirty="0"/>
              <a:t>Nyt yhteiskunta hoitaa koulutuksen ja infrastruktuurin ym., joihin yritys osallistuu veroja maksamalla ja palveluja tuottamalla.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02998" y="743339"/>
            <a:ext cx="3981637" cy="2375210"/>
          </a:xfrm>
        </p:spPr>
        <p:txBody>
          <a:bodyPr>
            <a:noAutofit/>
          </a:bodyPr>
          <a:lstStyle/>
          <a:p>
            <a:r>
              <a:rPr lang="fi-FI" sz="1800" dirty="0"/>
              <a:t>Perheyritykset sanovat toimivansa pitkäjänteisesti ja mahdollisesti huolehtivat työntekijöistään vaikeinakin aikoina. </a:t>
            </a:r>
          </a:p>
          <a:p>
            <a:r>
              <a:rPr lang="fi-FI" sz="1800" dirty="0"/>
              <a:t>Toimintapolitiikasta päättävät poliitikot ja moni rahoitus tulee julkiselta sektorilta.</a:t>
            </a:r>
          </a:p>
          <a:p>
            <a:r>
              <a:rPr lang="fi-FI" sz="1800" dirty="0"/>
              <a:t>Kansainvälisten yritysten vastuullisuutta arvioidessa tulee seurata myös yritysten veronmaksuhalukkuutta yhteiskunnalle.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086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 Yritysvastuun kehittyminen Suomessa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Patruunoiden aika</a:t>
            </a:r>
          </a:p>
          <a:p>
            <a:r>
              <a:rPr lang="fi-FI" dirty="0"/>
              <a:t>Valtio alkaa luoda hyvinvointipalveluita</a:t>
            </a:r>
          </a:p>
          <a:p>
            <a:r>
              <a:rPr lang="fi-FI" dirty="0"/>
              <a:t>Ympäristövastuun aika, -90 –luvulla </a:t>
            </a:r>
          </a:p>
          <a:p>
            <a:r>
              <a:rPr lang="fi-FI" dirty="0"/>
              <a:t>Liiketoiminnasta erillinen yhteiskuntavastuu, esim. tuetaan jalkapalloseuraa, 2000-luvun alussa</a:t>
            </a:r>
          </a:p>
          <a:p>
            <a:r>
              <a:rPr lang="fi-FI" dirty="0"/>
              <a:t>Tutkijat, kansalaisjärjestöt ym. Analysoivat toimintaa ja kehittävät niitä teoreettisesti eteenpäin</a:t>
            </a:r>
          </a:p>
          <a:p>
            <a:r>
              <a:rPr lang="fi-FI" dirty="0"/>
              <a:t>Vastuullisuus siirtynyt strategiaan vähitellen</a:t>
            </a:r>
          </a:p>
          <a:p>
            <a:r>
              <a:rPr lang="fi-FI" dirty="0"/>
              <a:t>Sidosryhmien entistä tarkempi seuranta ja odotukset</a:t>
            </a:r>
          </a:p>
          <a:p>
            <a:r>
              <a:rPr lang="fi-FI" dirty="0"/>
              <a:t>Yhteiskunnan kannalta keskeistä mm. maksaako yritys veronsa Suomeen</a:t>
            </a:r>
          </a:p>
        </p:txBody>
      </p:sp>
    </p:spTree>
    <p:extLst>
      <p:ext uri="{BB962C8B-B14F-4D97-AF65-F5344CB8AC3E}">
        <p14:creationId xmlns:p14="http://schemas.microsoft.com/office/powerpoint/2010/main" val="3234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Katso laajasti muutosta   </a:t>
            </a:r>
          </a:p>
        </p:txBody>
      </p:sp>
      <p:sp>
        <p:nvSpPr>
          <p:cNvPr id="3" name="Subtitle 2" descr="Diassa on avaran meren näkymä pohjana  ja keskellä iso piste. "/>
          <p:cNvSpPr>
            <a:spLocks noGrp="1"/>
          </p:cNvSpPr>
          <p:nvPr>
            <p:ph type="subTitle" idx="1"/>
          </p:nvPr>
        </p:nvSpPr>
        <p:spPr>
          <a:xfrm>
            <a:off x="3686654" y="2801056"/>
            <a:ext cx="1399696" cy="885115"/>
          </a:xfrm>
        </p:spPr>
        <p:txBody>
          <a:bodyPr>
            <a:noAutofit/>
          </a:bodyPr>
          <a:lstStyle/>
          <a:p>
            <a:r>
              <a:rPr lang="fi-FI" sz="9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98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Yritysvastuun kehittyminen Suomessa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/>
              <a:t>STRATEGINEN YRITYSVASTUU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/>
              <a:t>Vastuullisuusnäkökulman sisältämät asiat suodattuvat yrityksen tai organisaation strategiaprosessiin sekä riskeinä että mahdollisuuksina. </a:t>
            </a:r>
          </a:p>
          <a:p>
            <a:r>
              <a:rPr lang="fi-FI" dirty="0"/>
              <a:t>Yritysvastuun operatiivinen toteuttaminen sisältyy yrityksen johtamisjärjestelmään eri tasoisina ja sisältöisinä tavoitteina, jotka on siis johdettu </a:t>
            </a:r>
            <a:r>
              <a:rPr lang="fi-FI" dirty="0" err="1"/>
              <a:t>stretegiasta</a:t>
            </a:r>
            <a:r>
              <a:rPr lang="fi-FI" dirty="0"/>
              <a:t>. </a:t>
            </a:r>
          </a:p>
          <a:p>
            <a:r>
              <a:rPr lang="fi-FI" dirty="0"/>
              <a:t>Yritysvastuu siis nähdään oleellisena tekijänä yrityksen </a:t>
            </a:r>
            <a:r>
              <a:rPr lang="fi-FI" dirty="0" err="1"/>
              <a:t>olemassolon</a:t>
            </a:r>
            <a:r>
              <a:rPr lang="fi-FI" dirty="0"/>
              <a:t> jatkumisen kannalta.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6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09" y="309995"/>
            <a:ext cx="6635750" cy="831851"/>
          </a:xfrm>
        </p:spPr>
        <p:txBody>
          <a:bodyPr>
            <a:normAutofit/>
          </a:bodyPr>
          <a:lstStyle/>
          <a:p>
            <a:r>
              <a:rPr lang="fi-FI" sz="2400" dirty="0" err="1"/>
              <a:t>Shared</a:t>
            </a:r>
            <a:r>
              <a:rPr lang="fi-FI" sz="2400" dirty="0"/>
              <a:t> </a:t>
            </a:r>
            <a:r>
              <a:rPr lang="fi-FI" sz="2400" dirty="0" err="1"/>
              <a:t>value</a:t>
            </a:r>
            <a:r>
              <a:rPr lang="fi-FI" sz="2400" dirty="0"/>
              <a:t>, jaettu arvo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41846"/>
            <a:ext cx="8229599" cy="3568699"/>
          </a:xfrm>
        </p:spPr>
        <p:txBody>
          <a:bodyPr/>
          <a:lstStyle/>
          <a:p>
            <a:r>
              <a:rPr lang="fi-FI" dirty="0"/>
              <a:t>Yrityksen tulee tuottaa hyvää usealle/kaikille sidosryhmille eikä vain omistajille</a:t>
            </a:r>
          </a:p>
          <a:p>
            <a:r>
              <a:rPr lang="fi-FI" dirty="0" err="1"/>
              <a:t>Yk:n</a:t>
            </a:r>
            <a:r>
              <a:rPr lang="fi-FI" dirty="0"/>
              <a:t> kestävän kehityksen tavoitteet tulleet mukaan /tulossa mukaan yritysten strategiaan </a:t>
            </a:r>
            <a:r>
              <a:rPr lang="fi-FI" dirty="0">
                <a:hlinkClick r:id="rId2"/>
              </a:rPr>
              <a:t>https://www.unicef.fi/unicef/tyomme-paakohteet/kestavan-kehityksen-tavoitteet/</a:t>
            </a:r>
            <a:r>
              <a:rPr lang="fi-FI" dirty="0"/>
              <a:t>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707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B25D-84CD-48C1-AC62-8470495B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9" y="321807"/>
            <a:ext cx="7696863" cy="664369"/>
          </a:xfrm>
        </p:spPr>
        <p:txBody>
          <a:bodyPr>
            <a:noAutofit/>
          </a:bodyPr>
          <a:lstStyle/>
          <a:p>
            <a:r>
              <a:rPr lang="fi-FI" sz="2400" dirty="0"/>
              <a:t>Mitkä ovatkaan YK:n kestävän kehityksen Agenda 2030 tavoitteet?</a:t>
            </a:r>
            <a:endParaRPr lang="LID4096" sz="2400" dirty="0"/>
          </a:p>
        </p:txBody>
      </p:sp>
      <p:pic>
        <p:nvPicPr>
          <p:cNvPr id="5" name="Picture 4" descr="Kuva kuvaa YK:n kestävän kehityksen Agenda 2030 tavoitteita. Kuvassa on 17 alatavoitetta, joilla jokaisella on oma kuvakkeensa. ">
            <a:extLst>
              <a:ext uri="{FF2B5EF4-FFF2-40B4-BE49-F238E27FC236}">
                <a16:creationId xmlns:a16="http://schemas.microsoft.com/office/drawing/2014/main" id="{8765158D-BD0E-4239-829E-6BC5E175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31" y="992415"/>
            <a:ext cx="6000230" cy="380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12E0E-5980-4798-8E8F-8B972B42F2BB}"/>
              </a:ext>
            </a:extLst>
          </p:cNvPr>
          <p:cNvSpPr txBox="1"/>
          <p:nvPr/>
        </p:nvSpPr>
        <p:spPr>
          <a:xfrm>
            <a:off x="2665513" y="4637027"/>
            <a:ext cx="247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Lähde : Suomen YK-liitto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EA96E8-148E-40B8-816F-0CBC598FA8DF}"/>
              </a:ext>
            </a:extLst>
          </p:cNvPr>
          <p:cNvSpPr txBox="1"/>
          <p:nvPr/>
        </p:nvSpPr>
        <p:spPr>
          <a:xfrm>
            <a:off x="6266217" y="1657561"/>
            <a:ext cx="2988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4"/>
              </a:rPr>
              <a:t>Suomi sijoittui hyvin 2021 – 1 </a:t>
            </a:r>
            <a:endParaRPr lang="fi-FI" dirty="0"/>
          </a:p>
          <a:p>
            <a:r>
              <a:rPr lang="fi-FI" dirty="0">
                <a:hlinkClick r:id="rId5"/>
              </a:rPr>
              <a:t>Eri osioiden pisteet</a:t>
            </a:r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EE1C6-9014-44CF-AC40-CBBA3E263342}"/>
              </a:ext>
            </a:extLst>
          </p:cNvPr>
          <p:cNvSpPr txBox="1"/>
          <p:nvPr/>
        </p:nvSpPr>
        <p:spPr>
          <a:xfrm>
            <a:off x="6332081" y="2579219"/>
            <a:ext cx="2615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linkClick r:id="rId6"/>
              </a:rPr>
              <a:t>Uusi v.2022 raportti</a:t>
            </a:r>
            <a:endParaRPr lang="fi-FI" dirty="0"/>
          </a:p>
          <a:p>
            <a:r>
              <a:rPr lang="fi-FI" dirty="0">
                <a:hlinkClick r:id="rId7"/>
              </a:rPr>
              <a:t>Suomen osuus </a:t>
            </a:r>
            <a:endParaRPr lang="LID409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1D7EA-2E90-4D2E-8031-0DFD78C07775}"/>
              </a:ext>
            </a:extLst>
          </p:cNvPr>
          <p:cNvSpPr txBox="1"/>
          <p:nvPr/>
        </p:nvSpPr>
        <p:spPr>
          <a:xfrm>
            <a:off x="6381529" y="3856383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8"/>
              </a:rPr>
              <a:t>Vaisala esimerkkinä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175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57FB-A071-4E37-B515-9846F0E0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48" y="585984"/>
            <a:ext cx="8746435" cy="1334715"/>
          </a:xfrm>
        </p:spPr>
        <p:txBody>
          <a:bodyPr>
            <a:noAutofit/>
          </a:bodyPr>
          <a:lstStyle/>
          <a:p>
            <a:r>
              <a:rPr lang="fi-FI" sz="2400" dirty="0"/>
              <a:t>Yritystoiminnan tavoitteet –&gt; muutos</a:t>
            </a:r>
            <a:br>
              <a:rPr lang="fi-FI" sz="2400" dirty="0"/>
            </a:br>
            <a:r>
              <a:rPr lang="fi-FI" sz="2400" dirty="0"/>
              <a:t>isojen yritysten </a:t>
            </a:r>
            <a:r>
              <a:rPr lang="fi-FI" sz="2400" dirty="0" err="1"/>
              <a:t>CEO:t</a:t>
            </a:r>
            <a:r>
              <a:rPr lang="fi-FI" sz="2400" dirty="0"/>
              <a:t> USA:ssa: </a:t>
            </a:r>
            <a:br>
              <a:rPr lang="fi-FI" sz="2400" dirty="0"/>
            </a:br>
            <a:r>
              <a:rPr lang="fi-FI" sz="2400" dirty="0" err="1"/>
              <a:t>Purpose</a:t>
            </a:r>
            <a:r>
              <a:rPr lang="fi-FI" sz="2400" dirty="0"/>
              <a:t> of a </a:t>
            </a:r>
            <a:r>
              <a:rPr lang="fi-FI" sz="2400" dirty="0" err="1"/>
              <a:t>corporation</a:t>
            </a:r>
            <a:r>
              <a:rPr lang="fi-FI" sz="2400" dirty="0"/>
              <a:t> - &gt; </a:t>
            </a:r>
            <a:r>
              <a:rPr lang="fi-FI" sz="2400" dirty="0" err="1"/>
              <a:t>change</a:t>
            </a:r>
            <a:r>
              <a:rPr lang="fi-FI" sz="2400" dirty="0"/>
              <a:t> in 8/2019</a:t>
            </a:r>
            <a:br>
              <a:rPr lang="fi-FI" sz="2400" dirty="0"/>
            </a:br>
            <a:r>
              <a:rPr lang="fi-FI" sz="2400" dirty="0" err="1"/>
              <a:t>Shareholder</a:t>
            </a:r>
            <a:r>
              <a:rPr lang="fi-FI" sz="2400" dirty="0"/>
              <a:t> </a:t>
            </a:r>
            <a:r>
              <a:rPr lang="fi-FI" sz="2400" dirty="0" err="1"/>
              <a:t>view</a:t>
            </a:r>
            <a:r>
              <a:rPr lang="fi-FI" sz="2400" dirty="0"/>
              <a:t> (</a:t>
            </a:r>
            <a:r>
              <a:rPr lang="fi-FI" sz="2400" dirty="0" err="1"/>
              <a:t>M.Friedmann</a:t>
            </a:r>
            <a:r>
              <a:rPr lang="fi-FI" sz="2400" dirty="0"/>
              <a:t>)  vs. </a:t>
            </a:r>
            <a:r>
              <a:rPr lang="fi-FI" sz="2400" dirty="0" err="1"/>
              <a:t>stakeholder</a:t>
            </a:r>
            <a:r>
              <a:rPr lang="fi-FI" sz="2400" dirty="0"/>
              <a:t> </a:t>
            </a:r>
            <a:r>
              <a:rPr lang="fi-FI" sz="2400" dirty="0" err="1"/>
              <a:t>view</a:t>
            </a:r>
            <a:r>
              <a:rPr lang="fi-FI" sz="2400" dirty="0"/>
              <a:t> </a:t>
            </a:r>
            <a:br>
              <a:rPr lang="fi-FI" sz="2400" dirty="0"/>
            </a:br>
            <a:endParaRPr lang="LID4096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44A50-89B9-445B-ADFC-102C94FE031C}"/>
              </a:ext>
            </a:extLst>
          </p:cNvPr>
          <p:cNvSpPr txBox="1"/>
          <p:nvPr/>
        </p:nvSpPr>
        <p:spPr>
          <a:xfrm>
            <a:off x="397565" y="3757079"/>
            <a:ext cx="8746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hlinkClick r:id="rId3"/>
              </a:rPr>
              <a:t>Teksti  lähde  https://opportunity.businessroundtable.org/ourcommitment</a:t>
            </a:r>
            <a:r>
              <a:rPr lang="fi-FI" dirty="0">
                <a:hlinkClick r:id="rId3"/>
              </a:rPr>
              <a:t>/</a:t>
            </a:r>
            <a:r>
              <a:rPr lang="fi-FI" dirty="0"/>
              <a:t>   </a:t>
            </a:r>
          </a:p>
          <a:p>
            <a:r>
              <a:rPr lang="fi-FI" sz="1200" dirty="0">
                <a:hlinkClick r:id="rId4"/>
              </a:rPr>
              <a:t>https://financialpost.com/news/economy/milton-friedman-is-right-profit-is-a-companys-only-purpose</a:t>
            </a:r>
            <a:r>
              <a:rPr lang="fi-FI" sz="1200" dirty="0"/>
              <a:t>     kritiikkiä Friedmannin kritisointiin</a:t>
            </a:r>
          </a:p>
          <a:p>
            <a:r>
              <a:rPr lang="fi-FI" sz="1200" dirty="0">
                <a:hlinkClick r:id="rId5"/>
              </a:rPr>
              <a:t>https://www.businessroundtable.org/for-long-term-success-companies-must-deliver-for-all-stakeholders</a:t>
            </a:r>
            <a:r>
              <a:rPr lang="fi-FI" sz="1200" dirty="0"/>
              <a:t>  lausuman 3-vuotisjuhlan kommentit</a:t>
            </a:r>
          </a:p>
          <a:p>
            <a:r>
              <a:rPr lang="fi-FI" dirty="0"/>
              <a:t>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FB1497-E05D-4258-B85C-289674E50A6C}"/>
              </a:ext>
            </a:extLst>
          </p:cNvPr>
          <p:cNvSpPr txBox="1">
            <a:spLocks/>
          </p:cNvSpPr>
          <p:nvPr/>
        </p:nvSpPr>
        <p:spPr>
          <a:xfrm>
            <a:off x="401048" y="1177223"/>
            <a:ext cx="8098401" cy="110251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D10074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fi-FI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A39F2A-EFCB-493A-93C4-20CC202BF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48" y="1920699"/>
            <a:ext cx="6156684" cy="169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2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0" y="304800"/>
            <a:ext cx="3167743" cy="472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90F5B5-83D0-426E-AF37-3D94033EAD68}"/>
              </a:ext>
            </a:extLst>
          </p:cNvPr>
          <p:cNvSpPr txBox="1"/>
          <p:nvPr/>
        </p:nvSpPr>
        <p:spPr>
          <a:xfrm>
            <a:off x="4180939" y="4217381"/>
            <a:ext cx="22606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>
                <a:hlinkClick r:id="rId3"/>
              </a:rPr>
              <a:t>Teksti   ja kuva lähde  </a:t>
            </a:r>
          </a:p>
          <a:p>
            <a:r>
              <a:rPr lang="fi-FI" sz="1100" dirty="0">
                <a:hlinkClick r:id="rId3"/>
              </a:rPr>
              <a:t>https://opportunity.businessroundtable.org/ourcommitment/</a:t>
            </a:r>
            <a:r>
              <a:rPr lang="fi-FI" sz="1100" dirty="0"/>
              <a:t>   </a:t>
            </a:r>
          </a:p>
          <a:p>
            <a:endParaRPr lang="LID4096" dirty="0"/>
          </a:p>
        </p:txBody>
      </p:sp>
      <p:grpSp>
        <p:nvGrpSpPr>
          <p:cNvPr id="5" name="Group 4" descr="Kuvassa on amerikkalaisten suuryritysten pääjohtajien allekirjoituksia. Kuva on osa Business roundtabe - yhdistyksen julkilausumaa.">
            <a:extLst>
              <a:ext uri="{FF2B5EF4-FFF2-40B4-BE49-F238E27FC236}">
                <a16:creationId xmlns:a16="http://schemas.microsoft.com/office/drawing/2014/main" id="{C3AA7B24-93E1-4736-BD24-4BA845187EFC}"/>
              </a:ext>
            </a:extLst>
          </p:cNvPr>
          <p:cNvGrpSpPr/>
          <p:nvPr/>
        </p:nvGrpSpPr>
        <p:grpSpPr>
          <a:xfrm>
            <a:off x="4216554" y="333695"/>
            <a:ext cx="3699460" cy="3992386"/>
            <a:chOff x="4216554" y="333695"/>
            <a:chExt cx="3699460" cy="39923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E37E02-8807-4913-ACDA-050334DDE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93250">
              <a:off x="4216554" y="333695"/>
              <a:ext cx="2420929" cy="20862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51AA20-5556-4E84-8C38-BA452575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77867">
              <a:off x="6245642" y="817417"/>
              <a:ext cx="1670372" cy="3508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EFC6-AF2C-4090-92D7-D8E5FB9A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63" y="166256"/>
            <a:ext cx="7023100" cy="831851"/>
          </a:xfrm>
        </p:spPr>
        <p:txBody>
          <a:bodyPr/>
          <a:lstStyle/>
          <a:p>
            <a:r>
              <a:rPr lang="fi-FI" dirty="0"/>
              <a:t>Vastuullisuusraporteista poimittua </a:t>
            </a:r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C7C7D-699A-4A1C-8A88-9012F4046599}"/>
              </a:ext>
            </a:extLst>
          </p:cNvPr>
          <p:cNvSpPr txBox="1"/>
          <p:nvPr/>
        </p:nvSpPr>
        <p:spPr>
          <a:xfrm>
            <a:off x="313463" y="4497169"/>
            <a:ext cx="4329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>
                <a:hlinkClick r:id="rId2"/>
              </a:rPr>
              <a:t>https://www.tekniikkatalous.fi/uutiset/selvitimme-tallaisia-ovat-nesteen-finnairin-fortumin-kemiran-outokummun-ssabn-ja-stora-enson-ilmastotoimet/849a6d39-b1f0-4633-b05b-54da32228b55</a:t>
            </a:r>
            <a:endParaRPr lang="fi-FI" sz="800" dirty="0"/>
          </a:p>
          <a:p>
            <a:endParaRPr lang="LID4096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726E7-E858-4BCD-A51C-FC361B7C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37" y="918168"/>
            <a:ext cx="4294303" cy="219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D371B-5C96-4D17-8EDB-17BF7C6E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2" y="3274268"/>
            <a:ext cx="4437562" cy="114946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B044F6-E361-47FC-9168-6AB590F53640}"/>
              </a:ext>
            </a:extLst>
          </p:cNvPr>
          <p:cNvCxnSpPr>
            <a:cxnSpLocks/>
          </p:cNvCxnSpPr>
          <p:nvPr/>
        </p:nvCxnSpPr>
        <p:spPr>
          <a:xfrm flipH="1" flipV="1">
            <a:off x="4445654" y="1727752"/>
            <a:ext cx="874644" cy="33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CD6BE1-B4B6-4792-856C-33C4CCE61C1C}"/>
              </a:ext>
            </a:extLst>
          </p:cNvPr>
          <p:cNvSpPr txBox="1"/>
          <p:nvPr/>
        </p:nvSpPr>
        <p:spPr>
          <a:xfrm>
            <a:off x="5208037" y="107137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Näissä uutisissa näkökulma edelleen 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lähinnä VAIN </a:t>
            </a:r>
            <a:r>
              <a:rPr lang="fi-FI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ympäristönäkökulma</a:t>
            </a:r>
            <a:endParaRPr lang="LID409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Kuva on osa TT:n uutisjuttua , jossa jutussa on Koskenkorvan tienviitta ja taustalla latokuvia. ">
            <a:extLst>
              <a:ext uri="{FF2B5EF4-FFF2-40B4-BE49-F238E27FC236}">
                <a16:creationId xmlns:a16="http://schemas.microsoft.com/office/drawing/2014/main" id="{CF309C87-9BCB-4C5D-9CA1-DA075FD38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45" y="2017677"/>
            <a:ext cx="3279255" cy="276347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DA76F2-7098-46AC-968A-E60F7C5B653E}"/>
              </a:ext>
            </a:extLst>
          </p:cNvPr>
          <p:cNvCxnSpPr>
            <a:cxnSpLocks/>
          </p:cNvCxnSpPr>
          <p:nvPr/>
        </p:nvCxnSpPr>
        <p:spPr>
          <a:xfrm>
            <a:off x="5320297" y="1760814"/>
            <a:ext cx="482221" cy="3695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6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E4585C-9430-E1A6-B152-EDA0336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37" y="291524"/>
            <a:ext cx="6635750" cy="831851"/>
          </a:xfrm>
        </p:spPr>
        <p:txBody>
          <a:bodyPr/>
          <a:lstStyle/>
          <a:p>
            <a:r>
              <a:rPr lang="fi-FI" dirty="0"/>
              <a:t>Lisälukemista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E2D7E6-C922-0EAF-4E3C-DA3475D07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36" y="1111250"/>
            <a:ext cx="8762999" cy="3913331"/>
          </a:xfrm>
        </p:spPr>
        <p:txBody>
          <a:bodyPr>
            <a:normAutofit fontScale="92500"/>
          </a:bodyPr>
          <a:lstStyle/>
          <a:p>
            <a:r>
              <a:rPr lang="fi-FI" sz="1900" dirty="0"/>
              <a:t>Strategisen yritysvastuun käsikirja, kirj. Sirpa Juutinen.  Kirja on saatavissa myös e-kirjana kirjastoista.</a:t>
            </a:r>
          </a:p>
          <a:p>
            <a:r>
              <a:rPr lang="fi-FI" sz="1900" dirty="0">
                <a:hlinkClick r:id="rId2"/>
              </a:rPr>
              <a:t>https://teknologiateollisuus.fi/fi/ajankohtaista/tiedote/teknologiateollisuus-haluaa-yritysvastuun-edellakavijaksi-vastuuta-kannettava</a:t>
            </a:r>
            <a:r>
              <a:rPr lang="fi-FI" sz="1900" dirty="0"/>
              <a:t> Teknologiateollisuus </a:t>
            </a:r>
          </a:p>
          <a:p>
            <a:r>
              <a:rPr lang="fi-FI" sz="1900" dirty="0">
                <a:hlinkClick r:id="rId3"/>
              </a:rPr>
              <a:t>https://teknologiateollisuus.fi/fi/ajankohtaista/yritysten-viesti-selkea-yrityksen-vastuullisuustyo-maarittaa-sen-tulevaisuuden</a:t>
            </a:r>
            <a:r>
              <a:rPr lang="fi-FI" sz="1900" dirty="0"/>
              <a:t>  Teknologiateollisuus </a:t>
            </a:r>
          </a:p>
          <a:p>
            <a:r>
              <a:rPr lang="fi-FI" sz="1900" dirty="0">
                <a:hlinkClick r:id="rId4"/>
              </a:rPr>
              <a:t>https://www.vasek.fi/cerm-tiekartta/</a:t>
            </a:r>
            <a:r>
              <a:rPr lang="fi-FI" sz="1900" dirty="0"/>
              <a:t> Pohjanmaan kestävän kehityksen tiekartta: </a:t>
            </a:r>
          </a:p>
          <a:p>
            <a:r>
              <a:rPr lang="fi-FI" sz="1900" dirty="0">
                <a:hlinkClick r:id="rId5"/>
              </a:rPr>
              <a:t>https://www.vaisala.com/fi/about-vaisala/operating-environment</a:t>
            </a:r>
            <a:r>
              <a:rPr lang="fi-FI" sz="1900" dirty="0"/>
              <a:t> Vaisala</a:t>
            </a:r>
          </a:p>
          <a:p>
            <a:r>
              <a:rPr lang="fi-FI" sz="1900" dirty="0">
                <a:hlinkClick r:id="rId6"/>
              </a:rPr>
              <a:t>https://teknologiateollisuus.fi/fi/ajankohtaista/artikkeli/maailman-8 -vastuullisin-yritys-metso-outotec-vastuullisuus-sidottu-kaikkeen</a:t>
            </a:r>
            <a:r>
              <a:rPr lang="fi-FI" sz="1900" dirty="0"/>
              <a:t>   Metso-Outotec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75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76ACA2-9CB8-3B0D-9C38-F45844AF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81" y="300759"/>
            <a:ext cx="6635750" cy="831851"/>
          </a:xfrm>
        </p:spPr>
        <p:txBody>
          <a:bodyPr/>
          <a:lstStyle/>
          <a:p>
            <a:r>
              <a:rPr lang="fi-FI" dirty="0"/>
              <a:t>Lisälukemista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F77ECBC-7AC1-9E2E-E046-94A36AE9B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1250"/>
            <a:ext cx="8437417" cy="3752850"/>
          </a:xfrm>
        </p:spPr>
        <p:txBody>
          <a:bodyPr>
            <a:normAutofit/>
          </a:bodyPr>
          <a:lstStyle/>
          <a:p>
            <a:r>
              <a:rPr lang="fi-FI" dirty="0">
                <a:hlinkClick r:id="rId2"/>
              </a:rPr>
              <a:t>https://yle.fi/a/3-12201618</a:t>
            </a:r>
            <a:r>
              <a:rPr lang="fi-FI" dirty="0"/>
              <a:t> Vastuullisuus pk-yrityksissä </a:t>
            </a:r>
          </a:p>
          <a:p>
            <a:r>
              <a:rPr lang="fi-FI" dirty="0">
                <a:hlinkClick r:id="rId3"/>
              </a:rPr>
              <a:t>https://www.kauppalehti.fi/uutiset/vastuullisuus-on-uusi-uhka-miten-pk-yritys-selviytyy-viidakosta/80fe5b32-241d-4df5-9f15-2fde3ab48e47</a:t>
            </a:r>
            <a:r>
              <a:rPr lang="fi-FI" dirty="0"/>
              <a:t> Miten pk-yritys selviytyy </a:t>
            </a:r>
          </a:p>
          <a:p>
            <a:r>
              <a:rPr lang="fi-FI" dirty="0">
                <a:hlinkClick r:id="rId4"/>
              </a:rPr>
              <a:t>https://www.youtube.com/watch?v=6vOoN6LQoiQ</a:t>
            </a:r>
            <a:r>
              <a:rPr lang="fi-FI" dirty="0"/>
              <a:t> </a:t>
            </a:r>
            <a:r>
              <a:rPr lang="fi-FI" dirty="0" err="1"/>
              <a:t>Lähitapiolan</a:t>
            </a:r>
            <a:r>
              <a:rPr lang="fi-FI" dirty="0"/>
              <a:t> webinaari sijoittamisen vastuullisuudesta, kohdat 3:15, 30.05 ja 36:00</a:t>
            </a:r>
          </a:p>
          <a:p>
            <a:r>
              <a:rPr lang="fi-FI" dirty="0">
                <a:hlinkClick r:id="rId5"/>
              </a:rPr>
              <a:t>https://www.youtube.com/watch?v=xblSK-lISZo</a:t>
            </a:r>
            <a:r>
              <a:rPr lang="fi-FI" dirty="0"/>
              <a:t> Digitaalisten palvelujen ympäristövaikutukset</a:t>
            </a:r>
          </a:p>
          <a:p>
            <a:r>
              <a:rPr lang="fi-FI" dirty="0">
                <a:hlinkClick r:id="rId6"/>
              </a:rPr>
              <a:t>https://www.vttresearch.com/sites/default/files/pdf/technology/2021/T389.pdf</a:t>
            </a:r>
            <a:r>
              <a:rPr lang="fi-FI" dirty="0"/>
              <a:t> Kestävä teollisuus agenda 2030.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46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977" y="103909"/>
            <a:ext cx="6635750" cy="831851"/>
          </a:xfrm>
        </p:spPr>
        <p:txBody>
          <a:bodyPr/>
          <a:lstStyle/>
          <a:p>
            <a:r>
              <a:rPr lang="fi-FI" dirty="0"/>
              <a:t>Lisälukemista</a:t>
            </a:r>
          </a:p>
        </p:txBody>
      </p:sp>
      <p:sp>
        <p:nvSpPr>
          <p:cNvPr id="5" name="Rectangle 4"/>
          <p:cNvSpPr/>
          <p:nvPr/>
        </p:nvSpPr>
        <p:spPr>
          <a:xfrm>
            <a:off x="660977" y="824922"/>
            <a:ext cx="8428182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2"/>
              </a:rPr>
              <a:t>https://tampere.chamber.fi/fi-fi/article/uutiset/kauppakamarit-yrityksissa-on-tunnistettu-vastuullisuuden-merkitys/1216/</a:t>
            </a:r>
            <a:r>
              <a:rPr lang="fi-FI" dirty="0">
                <a:latin typeface="Palatino"/>
              </a:rPr>
              <a:t>  Kauppakamarin tiedote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Palatin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3"/>
              </a:rPr>
              <a:t>https://ilmoituskanava.fi/miksi-ilmoituskanava/</a:t>
            </a:r>
            <a:r>
              <a:rPr lang="fi-FI" dirty="0">
                <a:latin typeface="Palatino"/>
              </a:rPr>
              <a:t>   Ilmoituskanava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Palatin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4"/>
              </a:rPr>
              <a:t>https://eetti.fi/2021/06/07/uiguurit/</a:t>
            </a:r>
            <a:r>
              <a:rPr lang="fi-FI" dirty="0">
                <a:latin typeface="Palatino"/>
              </a:rPr>
              <a:t>   Marimekko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Palatin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5"/>
              </a:rPr>
              <a:t>https://www.theseus.fi/bitstream/handle/10024/161317/Noronen_Mikko.pdf?sequence=2&amp;isAllowed=y</a:t>
            </a:r>
            <a:r>
              <a:rPr lang="fi-FI" dirty="0">
                <a:latin typeface="Palatino"/>
              </a:rPr>
              <a:t>   GRI päättötyö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Palatino"/>
              <a:hlinkClick r:id="rId6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6"/>
              </a:rPr>
              <a:t>https://tem.fi/vastuullisuusraportointi</a:t>
            </a:r>
            <a:r>
              <a:rPr lang="fi-FI" dirty="0">
                <a:latin typeface="Palatino"/>
              </a:rPr>
              <a:t>   Lainsäädännöstä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latin typeface="Palatin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Palatino"/>
                <a:hlinkClick r:id="rId7"/>
              </a:rPr>
              <a:t>https://hpl.fi/wp-content/uploads/2020/09/HPL_vastuullisuusohjelmaopas_2020_digi_2.pdf</a:t>
            </a:r>
            <a:r>
              <a:rPr lang="fi-FI" dirty="0">
                <a:latin typeface="Palatino"/>
              </a:rPr>
              <a:t>  </a:t>
            </a:r>
          </a:p>
          <a:p>
            <a:r>
              <a:rPr lang="fi-FI" dirty="0">
                <a:latin typeface="Palatino"/>
              </a:rPr>
              <a:t>     Yksi esimerkkiopas</a:t>
            </a:r>
          </a:p>
          <a:p>
            <a:endParaRPr lang="fi-FI" sz="1350" dirty="0"/>
          </a:p>
          <a:p>
            <a:endParaRPr lang="fi-FI" sz="1350" dirty="0"/>
          </a:p>
          <a:p>
            <a:endParaRPr lang="fi-FI" sz="1350" dirty="0"/>
          </a:p>
        </p:txBody>
      </p:sp>
    </p:spTree>
    <p:extLst>
      <p:ext uri="{BB962C8B-B14F-4D97-AF65-F5344CB8AC3E}">
        <p14:creationId xmlns:p14="http://schemas.microsoft.com/office/powerpoint/2010/main" val="40833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Katsomalla laajasti yhteiskunnallisia ja ihmisten arvojen muutoksia voit havaita ajoissa mahdolliset riskit ja mahdollisuudet liiketoiminnassa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RISKIT    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MAHDOLLISUUDET  </a:t>
            </a:r>
          </a:p>
          <a:p>
            <a:endParaRPr lang="fi-FI" dirty="0"/>
          </a:p>
        </p:txBody>
      </p:sp>
      <p:pic>
        <p:nvPicPr>
          <p:cNvPr id="5" name="Picture 4" descr="Kuvassa on vihreällä pohjalla , joka kuvaa karttapohjaa, sanat Incalculated Risks.">
            <a:extLst>
              <a:ext uri="{FF2B5EF4-FFF2-40B4-BE49-F238E27FC236}">
                <a16:creationId xmlns:a16="http://schemas.microsoft.com/office/drawing/2014/main" id="{31BC2EE1-CFEE-468C-AC62-316762BF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1454" y="1995477"/>
            <a:ext cx="4673600" cy="245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505CF-CB7A-4F08-8B77-62E569404EC5}"/>
              </a:ext>
            </a:extLst>
          </p:cNvPr>
          <p:cNvSpPr txBox="1"/>
          <p:nvPr/>
        </p:nvSpPr>
        <p:spPr>
          <a:xfrm>
            <a:off x="4013199" y="4633268"/>
            <a:ext cx="467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ID4096" sz="900">
                <a:hlinkClick r:id="rId3" tooltip="https://us.boell.org/en/2019/05/31/uncalculated-risks-threats-and-attacks-against-human-rights-defenders-and-role"/>
              </a:rPr>
              <a:t>This Photo</a:t>
            </a:r>
            <a:r>
              <a:rPr lang="LID4096" sz="900"/>
              <a:t> by Unknown Author is licensed under </a:t>
            </a:r>
            <a:r>
              <a:rPr lang="LID4096" sz="900">
                <a:hlinkClick r:id="rId4" tooltip="https://creativecommons.org/licenses/by-sa/3.0/"/>
              </a:rPr>
              <a:t>CC BY-SA</a:t>
            </a:r>
            <a:endParaRPr lang="LID4096" sz="900"/>
          </a:p>
        </p:txBody>
      </p:sp>
    </p:spTree>
    <p:extLst>
      <p:ext uri="{BB962C8B-B14F-4D97-AF65-F5344CB8AC3E}">
        <p14:creationId xmlns:p14="http://schemas.microsoft.com/office/powerpoint/2010/main" val="13583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1B83BF-D9DD-DED1-EBE4-9FE5B462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Sidosryhmät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422C8D-0D53-DCB5-4788-7085DD59C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11250"/>
            <a:ext cx="8391235" cy="3752850"/>
          </a:xfrm>
        </p:spPr>
        <p:txBody>
          <a:bodyPr/>
          <a:lstStyle/>
          <a:p>
            <a:r>
              <a:rPr lang="fi-FI" dirty="0"/>
              <a:t>Yrityksen sidosryhmiksi voidaan laskea eri tahot, jotka vaikuttavat tai voivat vaikuttaa yrityksen toimintaan tai joihin yrityksen toiminta vaikuttaa. Tahot, joiden kanssa yritys on tekemisissä tavalla tai toisella.</a:t>
            </a:r>
          </a:p>
          <a:p>
            <a:r>
              <a:rPr lang="fi-FI" dirty="0"/>
              <a:t>Esim. asiakkaat, toimittajat, rahoittajat, omistajat, henkilöstö, viranomaiset, ympäristö , naapurit, yhteiskunta…</a:t>
            </a:r>
          </a:p>
          <a:p>
            <a:r>
              <a:rPr lang="fi-FI" dirty="0"/>
              <a:t>Vastuullisuus on avointa toimintaa suhteessa kaikkiin sidosryhmiin.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11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711" y="211342"/>
            <a:ext cx="7132319" cy="816102"/>
          </a:xfrm>
        </p:spPr>
        <p:txBody>
          <a:bodyPr/>
          <a:lstStyle/>
          <a:p>
            <a:r>
              <a:rPr lang="fi-FI" dirty="0"/>
              <a:t>Sidosryhmät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11250"/>
            <a:ext cx="8437417" cy="3820908"/>
          </a:xfrm>
        </p:spPr>
        <p:txBody>
          <a:bodyPr>
            <a:normAutofit/>
          </a:bodyPr>
          <a:lstStyle/>
          <a:p>
            <a:r>
              <a:rPr lang="fi-FI" dirty="0"/>
              <a:t>Ovat kiinnostuneita yritysten toiminnasta ja ilmaisevat mielipiteensä halusipa yritys sitä tai ei. </a:t>
            </a:r>
          </a:p>
          <a:p>
            <a:r>
              <a:rPr lang="fi-FI" dirty="0"/>
              <a:t>Jotta omistajien tuotto-odotukset pystyttäisiin turvaamaan niitä vaarantavilta </a:t>
            </a:r>
            <a:r>
              <a:rPr lang="fi-FI" b="1" dirty="0"/>
              <a:t>riskeiltä</a:t>
            </a:r>
            <a:r>
              <a:rPr lang="fi-FI" dirty="0"/>
              <a:t> ja jotta tarvittava määrä </a:t>
            </a:r>
            <a:r>
              <a:rPr lang="fi-FI" b="1" dirty="0"/>
              <a:t>mahdollisuuksia</a:t>
            </a:r>
            <a:r>
              <a:rPr lang="fi-FI" dirty="0"/>
              <a:t> olisi käytettävissä, on tunnettava myös muiden sidosryhmien odotuksia ja koko yhteiskunnallinen konteksti, jossa toimitaan.</a:t>
            </a:r>
          </a:p>
          <a:p>
            <a:r>
              <a:rPr lang="fi-FI" dirty="0"/>
              <a:t>Yritys, joka </a:t>
            </a:r>
            <a:r>
              <a:rPr lang="fi-FI" b="1" dirty="0"/>
              <a:t>aistii muutokset </a:t>
            </a:r>
            <a:r>
              <a:rPr lang="fi-FI" dirty="0"/>
              <a:t>ensimmäisten joukossa, pärjää, jos se hyödyntää muuttuneet olosuhteet liiketoiminnassaan ja jos se toimii vastuullisesti suhteessa kaikkiin sidosryhmiin.</a:t>
            </a:r>
          </a:p>
          <a:p>
            <a:r>
              <a:rPr lang="fi-FI" dirty="0"/>
              <a:t>Perinteisesti yritys on tarkastellut lähinnä </a:t>
            </a:r>
            <a:r>
              <a:rPr lang="fi-FI" b="1" dirty="0"/>
              <a:t>vain osakkaita ja asiakkaita</a:t>
            </a:r>
            <a:r>
              <a:rPr lang="fi-FI" dirty="0"/>
              <a:t>, mutta nykyisin on levinnyt </a:t>
            </a:r>
            <a:r>
              <a:rPr lang="fi-FI" b="1" dirty="0"/>
              <a:t>jaetun arvon malli</a:t>
            </a:r>
            <a:r>
              <a:rPr lang="fi-FI" dirty="0"/>
              <a:t>, jossa hyvää tulee tuottaa kaikille sidosryhmille. Näin onkin aiemmin toimittu Suomessa n.1970-luvulle asti.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3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9EFD73-9187-C34D-9265-76BB5AF4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vastuullisuus?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93B703-86FD-6141-96AE-A77EF795A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On oikein toimia oikein</a:t>
            </a:r>
          </a:p>
          <a:p>
            <a:r>
              <a:rPr lang="fi-FI" dirty="0"/>
              <a:t>Riskit pienenevät ja liiketoimintamahdollisuudet kasvavat</a:t>
            </a:r>
          </a:p>
        </p:txBody>
      </p:sp>
      <p:pic>
        <p:nvPicPr>
          <p:cNvPr id="5" name="Picture 4" descr="Kuva on maisema Kolin huipulta. Kuvassa näkyy avara järvimaisema  Pieliseltä ja ukkospilvet ovat poistumassa horisonttiin. ">
            <a:extLst>
              <a:ext uri="{FF2B5EF4-FFF2-40B4-BE49-F238E27FC236}">
                <a16:creationId xmlns:a16="http://schemas.microsoft.com/office/drawing/2014/main" id="{2B82CDA4-78B4-47EE-967C-018393F00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1" y="1970519"/>
            <a:ext cx="3612573" cy="270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398D49-76F6-8D8A-4713-7F86D9B2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Vastuullisuus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09DCA2-ABF3-027C-B392-C6265D7A1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Ajattelutapa, ei uusi –ismi</a:t>
            </a:r>
          </a:p>
          <a:p>
            <a:r>
              <a:rPr lang="fi-FI" dirty="0"/>
              <a:t>Lähisukua velvollisuus-käsitteelle  esim. perhettä, työnantajaa ym. kohtaan</a:t>
            </a:r>
          </a:p>
          <a:p>
            <a:r>
              <a:rPr lang="fi-FI" dirty="0"/>
              <a:t>Vastuullinen ihminen /yritys tunnistaa ja tunnustaa toisen ihmisen/organisaation  oikeudet ja vapaudet. Oikeus puhtaaseen luontoon, veteen  ja ruokaan, työntekoon, vapauteen ajatella, riittävään elantoon, omistamisen oikeuteen jne.</a:t>
            </a:r>
          </a:p>
          <a:p>
            <a:r>
              <a:rPr lang="fi-FI" dirty="0"/>
              <a:t>Vastuu: vastata jollekin tekemisistämme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45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Käsitteitä vastuullisuuteen liittyen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730" y="1448952"/>
            <a:ext cx="4406251" cy="3058393"/>
          </a:xfrm>
        </p:spPr>
        <p:txBody>
          <a:bodyPr>
            <a:normAutofit/>
          </a:bodyPr>
          <a:lstStyle/>
          <a:p>
            <a:r>
              <a:rPr lang="fi-FI" sz="1800" dirty="0"/>
              <a:t>Vastuullisesta liiketoiminnasta voidaan käyttää myös käsitteitä </a:t>
            </a:r>
            <a:r>
              <a:rPr lang="fi-FI" sz="1800" b="1" dirty="0"/>
              <a:t>yritysvastuu, yrityksen yhteiskuntavastuu ja kestävä kehitys</a:t>
            </a:r>
            <a:r>
              <a:rPr lang="fi-FI" sz="1800" dirty="0"/>
              <a:t>, jotka tarkoittavat </a:t>
            </a:r>
            <a:r>
              <a:rPr lang="fi-FI" sz="1800" dirty="0" err="1"/>
              <a:t>suurinpiirtein</a:t>
            </a:r>
            <a:r>
              <a:rPr lang="fi-FI" sz="1800" dirty="0"/>
              <a:t> samaa asiaa</a:t>
            </a:r>
          </a:p>
          <a:p>
            <a:r>
              <a:rPr lang="fi-FI" sz="1800" dirty="0"/>
              <a:t>Nykyisin pinnalle on nousemassa erityisesti sosiaalinen vastuu, </a:t>
            </a:r>
            <a:r>
              <a:rPr lang="fi-FI" sz="1800" b="1" dirty="0" err="1"/>
              <a:t>Corporate</a:t>
            </a:r>
            <a:r>
              <a:rPr lang="fi-FI" sz="1800" b="1" dirty="0"/>
              <a:t> </a:t>
            </a:r>
            <a:r>
              <a:rPr lang="fi-FI" sz="1800" b="1" dirty="0" err="1"/>
              <a:t>Social</a:t>
            </a:r>
            <a:r>
              <a:rPr lang="fi-FI" sz="1800" b="1" dirty="0"/>
              <a:t> </a:t>
            </a:r>
            <a:r>
              <a:rPr lang="fi-FI" sz="1800" b="1" dirty="0" err="1"/>
              <a:t>responsibility</a:t>
            </a:r>
            <a:r>
              <a:rPr lang="fi-FI" sz="1800" dirty="0"/>
              <a:t>, CSR</a:t>
            </a:r>
          </a:p>
          <a:p>
            <a:pPr marL="0" indent="0">
              <a:buNone/>
            </a:pPr>
            <a:r>
              <a:rPr lang="fi-FI" sz="1800" dirty="0"/>
              <a:t>      (riittävä palkka, työturvallisuus,…)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7" name="Content Placeholder 6" descr="Kuvassa on talvinen maisema Lapista. Kuvassa näkyy herkkäa luontoa, jossa kasvaa Lapin mäntyjä karun näköisellä alueella, joka on erämaata. . 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66" y="1636355"/>
            <a:ext cx="3132666" cy="2349500"/>
          </a:xfrm>
        </p:spPr>
      </p:pic>
    </p:spTree>
    <p:extLst>
      <p:ext uri="{BB962C8B-B14F-4D97-AF65-F5344CB8AC3E}">
        <p14:creationId xmlns:p14="http://schemas.microsoft.com/office/powerpoint/2010/main" val="7473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9949"/>
            <a:ext cx="7514035" cy="1314449"/>
          </a:xfrm>
        </p:spPr>
        <p:txBody>
          <a:bodyPr/>
          <a:lstStyle/>
          <a:p>
            <a:r>
              <a:rPr lang="en-US" dirty="0" err="1"/>
              <a:t>Kestävän</a:t>
            </a:r>
            <a:r>
              <a:rPr lang="en-US" dirty="0"/>
              <a:t> </a:t>
            </a:r>
            <a:r>
              <a:rPr lang="en-US" dirty="0" err="1"/>
              <a:t>kehityksen</a:t>
            </a:r>
            <a:r>
              <a:rPr lang="en-US" dirty="0"/>
              <a:t> </a:t>
            </a:r>
            <a:r>
              <a:rPr lang="en-US" dirty="0" err="1"/>
              <a:t>osa-alueet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41923"/>
            <a:ext cx="4038600" cy="2933700"/>
          </a:xfrm>
        </p:spPr>
        <p:txBody>
          <a:bodyPr/>
          <a:lstStyle/>
          <a:p>
            <a:r>
              <a:rPr lang="en-US" dirty="0" err="1"/>
              <a:t>Taloudellinen</a:t>
            </a:r>
            <a:r>
              <a:rPr lang="en-US" dirty="0"/>
              <a:t> </a:t>
            </a:r>
            <a:r>
              <a:rPr lang="en-US" dirty="0" err="1"/>
              <a:t>vastuu</a:t>
            </a:r>
            <a:r>
              <a:rPr lang="en-US" dirty="0"/>
              <a:t> </a:t>
            </a:r>
          </a:p>
          <a:p>
            <a:r>
              <a:rPr lang="en-US" dirty="0" err="1"/>
              <a:t>Ekologinen</a:t>
            </a:r>
            <a:r>
              <a:rPr lang="en-US" dirty="0"/>
              <a:t> </a:t>
            </a:r>
            <a:r>
              <a:rPr lang="en-US" dirty="0" err="1"/>
              <a:t>vastuu</a:t>
            </a:r>
            <a:endParaRPr lang="en-US" dirty="0"/>
          </a:p>
          <a:p>
            <a:r>
              <a:rPr lang="en-US" dirty="0" err="1"/>
              <a:t>Sosiaalinen</a:t>
            </a:r>
            <a:r>
              <a:rPr lang="en-US" dirty="0"/>
              <a:t> </a:t>
            </a:r>
            <a:r>
              <a:rPr lang="en-US" dirty="0" err="1"/>
              <a:t>vastuu</a:t>
            </a:r>
            <a:r>
              <a:rPr lang="en-US" dirty="0"/>
              <a:t> </a:t>
            </a:r>
          </a:p>
        </p:txBody>
      </p:sp>
      <p:graphicFrame>
        <p:nvGraphicFramePr>
          <p:cNvPr id="7" name="Content Placeholder 6" descr="Kuvassa on kolme ympyrää, joissa lukee taloudellinen vastuu, sosiaalinen vastuu, ekologinen vastuu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0908258"/>
              </p:ext>
            </p:extLst>
          </p:nvPr>
        </p:nvGraphicFramePr>
        <p:xfrm>
          <a:off x="4184073" y="1666873"/>
          <a:ext cx="4443196" cy="275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07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F74FFD5305F489FBFEC31CBF5EB2B" ma:contentTypeVersion="1" ma:contentTypeDescription="Create a new document." ma:contentTypeScope="" ma:versionID="ec87f750d9d70b306fd270d0e746502b">
  <xsd:schema xmlns:xsd="http://www.w3.org/2001/XMLSchema" xmlns:xs="http://www.w3.org/2001/XMLSchema" xmlns:p="http://schemas.microsoft.com/office/2006/metadata/properties" xmlns:ns2="5c0a84fe-414f-4709-83f0-5d8c99eae7ae" xmlns:ns3="7678d9bf-da17-4a74-a66a-956406381341" targetNamespace="http://schemas.microsoft.com/office/2006/metadata/properties" ma:root="true" ma:fieldsID="079c7d37b0a75bb40a0699e9746a4859" ns2:_="" ns3:_="">
    <xsd:import namespace="5c0a84fe-414f-4709-83f0-5d8c99eae7ae"/>
    <xsd:import namespace="7678d9bf-da17-4a74-a66a-956406381341"/>
    <xsd:element name="properties">
      <xsd:complexType>
        <xsd:sequence>
          <xsd:element name="documentManagement">
            <xsd:complexType>
              <xsd:all>
                <xsd:element ref="ns2:Asiakirjatyyppi" minOccurs="0"/>
                <xsd:element ref="ns3:Ala_x002f_yksikk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a84fe-414f-4709-83f0-5d8c99eae7ae" elementFormDefault="qualified">
    <xsd:import namespace="http://schemas.microsoft.com/office/2006/documentManagement/types"/>
    <xsd:import namespace="http://schemas.microsoft.com/office/infopath/2007/PartnerControls"/>
    <xsd:element name="Asiakirjatyyppi" ma:index="8" nillable="true" ma:displayName="Asiakirjatyyppi" ma:format="Dropdown" ma:internalName="Asiakirjatyyppi">
      <xsd:simpleType>
        <xsd:restriction base="dms:Choice">
          <xsd:enumeration value="Anomus"/>
          <xsd:enumeration value="Esite"/>
          <xsd:enumeration value="Esitys"/>
          <xsd:enumeration value="Esityslista"/>
          <xsd:enumeration value="Hakemus"/>
          <xsd:enumeration value="Hankintapäätös"/>
          <xsd:enumeration value="Henkilöstöpäätös"/>
          <xsd:enumeration value="Kalenterimerkintä"/>
          <xsd:enumeration value="Kutsu"/>
          <xsd:enumeration value="Lausunto"/>
          <xsd:enumeration value="Lausuntopyyntö"/>
          <xsd:enumeration value="Lomake"/>
          <xsd:enumeration value="Mainos"/>
          <xsd:enumeration value="Maksatushakemus"/>
          <xsd:enumeration value="Maksupäätös"/>
          <xsd:enumeration value="Muistio"/>
          <xsd:enumeration value="Muu asiakirja"/>
          <xsd:enumeration value="Ohje"/>
          <xsd:enumeration value="Opetusmateriaali"/>
          <xsd:enumeration value="Opintokuvaus"/>
          <xsd:enumeration value="Opiskelijapäätös"/>
          <xsd:enumeration value="OPS"/>
          <xsd:enumeration value="Prosessikuvaus"/>
          <xsd:enumeration value="Päätös"/>
          <xsd:enumeration value="Pöytäkirja"/>
          <xsd:enumeration value="Rahoituspäätös"/>
          <xsd:enumeration value="Raportti"/>
          <xsd:enumeration value="Reklamaatio"/>
          <xsd:enumeration value="Selvitys"/>
          <xsd:enumeration value="Sopimus"/>
          <xsd:enumeration value="Suunnitelma"/>
          <xsd:enumeration value="Tarjous"/>
          <xsd:enumeration value="Tarjouspyyntö"/>
          <xsd:enumeration value="Tarkastuslausunto"/>
          <xsd:enumeration value="Tiedoksianto"/>
          <xsd:enumeration value="Tiedote"/>
          <xsd:enumeration value="Tilasto"/>
          <xsd:enumeration value="Tilaus"/>
          <xsd:enumeration value="Toimintakertomus"/>
          <xsd:enumeration value="Toimintasuunnitelma"/>
          <xsd:enumeration value="Valitusosoitus"/>
          <xsd:enumeration value="Yhteenvet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8d9bf-da17-4a74-a66a-956406381341" elementFormDefault="qualified">
    <xsd:import namespace="http://schemas.microsoft.com/office/2006/documentManagement/types"/>
    <xsd:import namespace="http://schemas.microsoft.com/office/infopath/2007/PartnerControls"/>
    <xsd:element name="Ala_x002f_yksikko" ma:index="9" nillable="true" ma:displayName="Ala/yksikko" ma:default="Yleinen" ma:format="Dropdown" ma:internalName="Ala_x002f_yksikko">
      <xsd:simpleType>
        <xsd:restriction base="dms:Choice">
          <xsd:enumeration value="Yleinen"/>
          <xsd:enumeration value="Kansainvälisyys"/>
          <xsd:enumeration value="Liiketalous"/>
          <xsd:enumeration value="Matkailu"/>
          <xsd:enumeration value="Sos. ja Terv.ala"/>
          <xsd:enumeration value="Tekniikka"/>
          <xsd:enumeration value="Tietojenkäsittely"/>
          <xsd:enumeration value="Vaasa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siakirjatyyppi xmlns="5c0a84fe-414f-4709-83f0-5d8c99eae7ae">Esitys</Asiakirjatyyppi>
    <Ala_x002f_yksikko xmlns="7678d9bf-da17-4a74-a66a-956406381341">Yleinen</Ala_x002f_yksikko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F7EA1-AA46-4827-8D26-AD059D93C1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a84fe-414f-4709-83f0-5d8c99eae7ae"/>
    <ds:schemaRef ds:uri="7678d9bf-da17-4a74-a66a-9564063813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EE2C67-2BD1-415B-A85C-D41613375CBA}">
  <ds:schemaRefs>
    <ds:schemaRef ds:uri="http://purl.org/dc/dcmitype/"/>
    <ds:schemaRef ds:uri="http://purl.org/dc/terms/"/>
    <ds:schemaRef ds:uri="7678d9bf-da17-4a74-a66a-956406381341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5c0a84fe-414f-4709-83f0-5d8c99eae7a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EC1D2C8-1A4B-493B-AB3A-5393D6C205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20716</TotalTime>
  <Words>1442</Words>
  <Application>Microsoft Office PowerPoint</Application>
  <PresentationFormat>On-screen Show (16:9)</PresentationFormat>
  <Paragraphs>169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Palatino</vt:lpstr>
      <vt:lpstr>Office-teema</vt:lpstr>
      <vt:lpstr>VASTUULLINEN LIIKETOIMINTA</vt:lpstr>
      <vt:lpstr>Katso laajasti muutosta   </vt:lpstr>
      <vt:lpstr> </vt:lpstr>
      <vt:lpstr>Sidosryhmät</vt:lpstr>
      <vt:lpstr>Sidosryhmät</vt:lpstr>
      <vt:lpstr>Miksi vastuullisuus?</vt:lpstr>
      <vt:lpstr>Vastuullisuus</vt:lpstr>
      <vt:lpstr>Käsitteitä vastuullisuuteen liittyen</vt:lpstr>
      <vt:lpstr>Kestävän kehityksen osa-alueet </vt:lpstr>
      <vt:lpstr>KESTÄVÄ KEHITYS </vt:lpstr>
      <vt:lpstr>YRITYSVASTUU eli VASTUULLINEN LIIKETOIMINTA on </vt:lpstr>
      <vt:lpstr>VOIDAAN POHTIA  MYÖS TÄTÄ:</vt:lpstr>
      <vt:lpstr>    Muuttuva maailma ja olosuhteet </vt:lpstr>
      <vt:lpstr>    Yritysvastuu, vastuullisuus</vt:lpstr>
      <vt:lpstr>    Yritysvastuun yhteiskunnallinen merkitys</vt:lpstr>
      <vt:lpstr>Yritysvastuun eri näkökulmia</vt:lpstr>
      <vt:lpstr>Yritysvastuun eri näkökulmia</vt:lpstr>
      <vt:lpstr>       Yritysvastuu suomalaisessa yhteiskunnassa</vt:lpstr>
      <vt:lpstr> Yritysvastuun kehittyminen Suomessa</vt:lpstr>
      <vt:lpstr>Yritysvastuun kehittyminen Suomessa</vt:lpstr>
      <vt:lpstr>Shared value, jaettu arvo</vt:lpstr>
      <vt:lpstr>Mitkä ovatkaan YK:n kestävän kehityksen Agenda 2030 tavoitteet?</vt:lpstr>
      <vt:lpstr>Yritystoiminnan tavoitteet –&gt; muutos isojen yritysten CEO:t USA:ssa:  Purpose of a corporation - &gt; change in 8/2019 Shareholder view (M.Friedmann)  vs. stakeholder view  </vt:lpstr>
      <vt:lpstr>PowerPoint Presentation</vt:lpstr>
      <vt:lpstr>Vastuullisuusraporteista poimittua </vt:lpstr>
      <vt:lpstr>Lisälukemista</vt:lpstr>
      <vt:lpstr>Lisälukemista</vt:lpstr>
      <vt:lpstr>Lisälukemista</vt:lpstr>
    </vt:vector>
  </TitlesOfParts>
  <Company>C2 Advertising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VAMK markkinointikalvot</dc:title>
  <dc:creator>Anu Valkama</dc:creator>
  <cp:lastModifiedBy>Saarikoski, Lotta</cp:lastModifiedBy>
  <cp:revision>200</cp:revision>
  <dcterms:created xsi:type="dcterms:W3CDTF">2014-12-09T08:52:31Z</dcterms:created>
  <dcterms:modified xsi:type="dcterms:W3CDTF">2023-05-28T12:29:23Z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0x010100CB4F74FFD5305F489FBFEC31CBF5EB2B</vt:lpwstr>
  </property>
</Properties>
</file>