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94" r:id="rId6"/>
    <p:sldId id="295" r:id="rId7"/>
    <p:sldId id="296" r:id="rId8"/>
    <p:sldId id="297" r:id="rId9"/>
    <p:sldId id="299" r:id="rId10"/>
    <p:sldId id="298" r:id="rId11"/>
    <p:sldId id="300" r:id="rId12"/>
    <p:sldId id="301" r:id="rId13"/>
    <p:sldId id="302" r:id="rId14"/>
    <p:sldId id="303" r:id="rId15"/>
    <p:sldId id="304" r:id="rId16"/>
    <p:sldId id="311" r:id="rId17"/>
    <p:sldId id="305" r:id="rId18"/>
    <p:sldId id="307" r:id="rId19"/>
    <p:sldId id="306" r:id="rId20"/>
    <p:sldId id="308" r:id="rId21"/>
    <p:sldId id="309" r:id="rId22"/>
    <p:sldId id="310" r:id="rId23"/>
    <p:sldId id="312" r:id="rId24"/>
    <p:sldId id="28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playlist?list=PLi9SzbW94XuMmiWP14My1bq-I7MIBIzA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Digitaitojen perusosaaja (T1)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5. Viestintä ja asiointi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8672878" y="5750168"/>
            <a:ext cx="18163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Markku Salo 2024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6922" y="6088722"/>
            <a:ext cx="1132010" cy="44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458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Kirjautuminen palveluihin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2. Henkilökohtainen </a:t>
            </a:r>
            <a:r>
              <a:rPr lang="fi-FI" dirty="0" err="1"/>
              <a:t>tunnistautuminen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sz="2400" dirty="0"/>
              <a:t>Palvelut, joissa halutaan varmistaa käyttäjän henkilöllisyys</a:t>
            </a:r>
          </a:p>
          <a:p>
            <a:pPr lvl="1"/>
            <a:r>
              <a:rPr lang="fi-FI" sz="2400" dirty="0"/>
              <a:t>Yleisin kirjautumistapa on mobiilipankkisovellus</a:t>
            </a:r>
          </a:p>
          <a:p>
            <a:pPr lvl="1"/>
            <a:r>
              <a:rPr lang="fi-FI" sz="2400" dirty="0"/>
              <a:t>Joskus myös mobiilivarmenne tai sähköinen henkilökortti</a:t>
            </a:r>
          </a:p>
        </p:txBody>
      </p:sp>
    </p:spTree>
    <p:extLst>
      <p:ext uri="{BB962C8B-B14F-4D97-AF65-F5344CB8AC3E}">
        <p14:creationId xmlns:p14="http://schemas.microsoft.com/office/powerpoint/2010/main" val="259389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Kirjautuminen palveluihin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2249487"/>
            <a:ext cx="5582148" cy="354171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3. valtuutus</a:t>
            </a:r>
          </a:p>
          <a:p>
            <a:pPr lvl="1"/>
            <a:r>
              <a:rPr lang="fi-FI" dirty="0"/>
              <a:t>Yleinen </a:t>
            </a:r>
            <a:r>
              <a:rPr lang="fi-FI" dirty="0" err="1"/>
              <a:t>some</a:t>
            </a:r>
            <a:r>
              <a:rPr lang="fi-FI" dirty="0"/>
              <a:t>- ja viihdepalveluissa</a:t>
            </a:r>
          </a:p>
          <a:p>
            <a:pPr lvl="1"/>
            <a:r>
              <a:rPr lang="fi-FI" dirty="0"/>
              <a:t>Käytä vain tunnettujen palvelujen kanssa (jotkut mobiilisovellukset ovat kalastelleet käyttäjän tietoja)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3560" y="2456958"/>
            <a:ext cx="3410394" cy="200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008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402887" cy="35417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Asiointipalveluja:</a:t>
            </a:r>
          </a:p>
          <a:p>
            <a:r>
              <a:rPr lang="fi-FI" dirty="0"/>
              <a:t>Pankit</a:t>
            </a:r>
          </a:p>
          <a:p>
            <a:r>
              <a:rPr lang="fi-FI" dirty="0"/>
              <a:t>Vakuutuslaitokset</a:t>
            </a:r>
          </a:p>
          <a:p>
            <a:r>
              <a:rPr lang="fi-FI" dirty="0"/>
              <a:t>Kela</a:t>
            </a:r>
          </a:p>
          <a:p>
            <a:r>
              <a:rPr lang="fi-FI" dirty="0"/>
              <a:t>TE-toimisto</a:t>
            </a:r>
          </a:p>
          <a:p>
            <a:r>
              <a:rPr lang="fi-FI" dirty="0"/>
              <a:t>Omakanta</a:t>
            </a:r>
          </a:p>
          <a:p>
            <a:r>
              <a:rPr lang="fi-FI" dirty="0"/>
              <a:t>Muuttoilmoitus.fi</a:t>
            </a:r>
          </a:p>
          <a:p>
            <a:pPr marL="0" indent="0">
              <a:buNone/>
            </a:pPr>
            <a:r>
              <a:rPr lang="fi-FI" dirty="0"/>
              <a:t>             SUOMI.FI</a:t>
            </a:r>
          </a:p>
        </p:txBody>
      </p:sp>
      <p:sp>
        <p:nvSpPr>
          <p:cNvPr id="5" name="Nuoli oikealle 4"/>
          <p:cNvSpPr/>
          <p:nvPr/>
        </p:nvSpPr>
        <p:spPr>
          <a:xfrm>
            <a:off x="1380393" y="5354515"/>
            <a:ext cx="615462" cy="2637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8106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402887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Harjoitustehtäviä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Tutustu Suomi.fi –sivustoon ja sen tarjontaan. Voit myös kirjautua sisälle jonnekin sen palveluista (mobiilipankkisovelluksella).             </a:t>
            </a:r>
          </a:p>
        </p:txBody>
      </p:sp>
    </p:spTree>
    <p:extLst>
      <p:ext uri="{BB962C8B-B14F-4D97-AF65-F5344CB8AC3E}">
        <p14:creationId xmlns:p14="http://schemas.microsoft.com/office/powerpoint/2010/main" val="168028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Vahva </a:t>
            </a:r>
            <a:r>
              <a:rPr lang="fi-FI" dirty="0" err="1"/>
              <a:t>tunnistautuminen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402887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Tavanomainen eli heikko </a:t>
            </a:r>
            <a:r>
              <a:rPr lang="fi-FI" dirty="0" err="1"/>
              <a:t>tunnistautuminen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 </a:t>
            </a:r>
            <a:r>
              <a:rPr lang="fi-FI" sz="2400" dirty="0"/>
              <a:t>käyttäjätunnus + salasana</a:t>
            </a:r>
          </a:p>
          <a:p>
            <a:pPr marL="0" indent="0">
              <a:buNone/>
            </a:pPr>
            <a:r>
              <a:rPr lang="fi-FI" dirty="0"/>
              <a:t>Reagoiva:</a:t>
            </a:r>
          </a:p>
          <a:p>
            <a:pPr lvl="1"/>
            <a:r>
              <a:rPr lang="fi-FI" dirty="0"/>
              <a:t> </a:t>
            </a:r>
            <a:r>
              <a:rPr lang="fi-FI" sz="2400" dirty="0"/>
              <a:t>käyttäjätunnus + salasana + ilmoitusviesti (SMS / S-posti)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Vahva:</a:t>
            </a:r>
          </a:p>
          <a:p>
            <a:pPr lvl="1"/>
            <a:r>
              <a:rPr lang="fi-FI" dirty="0"/>
              <a:t> </a:t>
            </a:r>
            <a:r>
              <a:rPr lang="fi-FI" sz="2400" dirty="0"/>
              <a:t>Kahdella eri menetelmällä tapahtuva kirjautuminen palveluun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7493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Vahva </a:t>
            </a:r>
            <a:r>
              <a:rPr lang="fi-FI" dirty="0" err="1"/>
              <a:t>tunnistautuminen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402887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Vahva </a:t>
            </a:r>
            <a:r>
              <a:rPr lang="fi-FI" dirty="0" err="1"/>
              <a:t>tunnistautuminen</a:t>
            </a:r>
            <a:r>
              <a:rPr lang="fi-FI" dirty="0"/>
              <a:t> edellyttää kahta erilaista kirjautumistapa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Esimerkiksi</a:t>
            </a:r>
          </a:p>
          <a:p>
            <a:pPr lvl="1"/>
            <a:r>
              <a:rPr lang="fi-FI" dirty="0"/>
              <a:t>Kirjautuminen käyttäjätunnuksilla </a:t>
            </a:r>
            <a:r>
              <a:rPr lang="fi-FI" u="sng" dirty="0"/>
              <a:t>sekä</a:t>
            </a:r>
            <a:r>
              <a:rPr lang="fi-FI" dirty="0"/>
              <a:t> vahvistus </a:t>
            </a:r>
            <a:r>
              <a:rPr lang="fi-FI" dirty="0" err="1"/>
              <a:t>mobiiliaplikaatiolla</a:t>
            </a:r>
            <a:endParaRPr lang="fi-FI" dirty="0"/>
          </a:p>
          <a:p>
            <a:pPr lvl="1"/>
            <a:r>
              <a:rPr lang="fi-FI" dirty="0"/>
              <a:t>Kirjautuminen käyttäjätunnuksilla </a:t>
            </a:r>
            <a:r>
              <a:rPr lang="fi-FI" u="sng" dirty="0"/>
              <a:t>sekä</a:t>
            </a:r>
            <a:r>
              <a:rPr lang="fi-FI" dirty="0"/>
              <a:t> SMS-viestissä saadun koodin syöttäminen</a:t>
            </a:r>
          </a:p>
        </p:txBody>
      </p:sp>
    </p:spTree>
    <p:extLst>
      <p:ext uri="{BB962C8B-B14F-4D97-AF65-F5344CB8AC3E}">
        <p14:creationId xmlns:p14="http://schemas.microsoft.com/office/powerpoint/2010/main" val="2535204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Harjoitustehtäviä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402887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Nimeä </a:t>
            </a:r>
            <a:r>
              <a:rPr lang="fi-FI" sz="2000" dirty="0"/>
              <a:t>nettipalveluja, joissa käytetään:</a:t>
            </a:r>
          </a:p>
          <a:p>
            <a:pPr marL="457200" indent="-457200">
              <a:buAutoNum type="alphaLcParenR"/>
            </a:pPr>
            <a:r>
              <a:rPr lang="fi-FI" sz="2000" dirty="0"/>
              <a:t>Heikkoa</a:t>
            </a:r>
          </a:p>
          <a:p>
            <a:pPr marL="457200" indent="-457200">
              <a:buAutoNum type="alphaLcParenR"/>
            </a:pPr>
            <a:r>
              <a:rPr lang="fi-FI" sz="2000" dirty="0"/>
              <a:t>Reagoivaa</a:t>
            </a:r>
          </a:p>
          <a:p>
            <a:pPr marL="457200" indent="-457200">
              <a:buAutoNum type="alphaLcParenR"/>
            </a:pPr>
            <a:r>
              <a:rPr lang="fi-FI" sz="2000" dirty="0"/>
              <a:t>Vahvaa </a:t>
            </a:r>
            <a:r>
              <a:rPr lang="fi-FI" sz="2000" dirty="0" err="1"/>
              <a:t>tunnistautumista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759165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Viestimet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Internetyhteydellä käytettävät viestimet ovat erittäin suosittuja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sz="2400" b="1" dirty="0"/>
              <a:t>WhatsApp</a:t>
            </a:r>
          </a:p>
          <a:p>
            <a:pPr lvl="1"/>
            <a:r>
              <a:rPr lang="fi-FI" b="1" dirty="0"/>
              <a:t>Facebook Messenger</a:t>
            </a:r>
          </a:p>
          <a:p>
            <a:pPr lvl="1"/>
            <a:r>
              <a:rPr lang="fi-FI" dirty="0"/>
              <a:t>Skype</a:t>
            </a:r>
          </a:p>
          <a:p>
            <a:pPr lvl="1"/>
            <a:r>
              <a:rPr lang="fi-FI" dirty="0" err="1"/>
              <a:t>Signal</a:t>
            </a: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dirty="0"/>
              <a:t>Niillä voi käytännössä hoitaa kaiken viestinnän (puhelut, videopuhelut, </a:t>
            </a:r>
            <a:r>
              <a:rPr lang="fi-FI" dirty="0" err="1"/>
              <a:t>chat</a:t>
            </a:r>
            <a:r>
              <a:rPr lang="fi-FI" dirty="0"/>
              <a:t>) ja niissä on myös </a:t>
            </a:r>
            <a:r>
              <a:rPr lang="fi-FI" dirty="0" err="1"/>
              <a:t>SOMEsta</a:t>
            </a:r>
            <a:r>
              <a:rPr lang="fi-FI" dirty="0"/>
              <a:t> tuttuja asioita kuten </a:t>
            </a:r>
            <a:r>
              <a:rPr lang="fi-FI" dirty="0" err="1"/>
              <a:t>emojit</a:t>
            </a:r>
            <a:r>
              <a:rPr lang="fi-FI" dirty="0"/>
              <a:t> ja ryhmät.</a:t>
            </a:r>
          </a:p>
        </p:txBody>
      </p:sp>
    </p:spTree>
    <p:extLst>
      <p:ext uri="{BB962C8B-B14F-4D97-AF65-F5344CB8AC3E}">
        <p14:creationId xmlns:p14="http://schemas.microsoft.com/office/powerpoint/2010/main" val="3882485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Viestimet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i-FI" sz="2400" dirty="0"/>
              <a:t>Yleisin tapa on käyttää älypuhelinta</a:t>
            </a:r>
          </a:p>
          <a:p>
            <a:pPr lvl="1"/>
            <a:r>
              <a:rPr lang="fi-FI" sz="2400" dirty="0"/>
              <a:t>Tämä sitoo käyttäjän entistä enemmän puhelimen pariin, vaikka onkin kätevää</a:t>
            </a:r>
          </a:p>
          <a:p>
            <a:pPr lvl="1"/>
            <a:r>
              <a:rPr lang="fi-FI" sz="2400" dirty="0"/>
              <a:t>Monia palveluja voi käyttää myös tietokoneella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5043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Viestimet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WhatsAppissa ja muissa viestimissä piilee myös riskejä: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sz="2400" dirty="0"/>
              <a:t>Ansaviestit</a:t>
            </a:r>
          </a:p>
          <a:p>
            <a:pPr lvl="1"/>
            <a:r>
              <a:rPr lang="fi-FI" sz="2400" dirty="0"/>
              <a:t>Epäilyttävää sisältöä </a:t>
            </a:r>
          </a:p>
          <a:p>
            <a:pPr lvl="1"/>
            <a:r>
              <a:rPr lang="fi-FI" sz="2400" dirty="0"/>
              <a:t>Tietojen urkintaa</a:t>
            </a:r>
          </a:p>
        </p:txBody>
      </p:sp>
    </p:spTree>
    <p:extLst>
      <p:ext uri="{BB962C8B-B14F-4D97-AF65-F5344CB8AC3E}">
        <p14:creationId xmlns:p14="http://schemas.microsoft.com/office/powerpoint/2010/main" val="109598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Osaat</a:t>
            </a:r>
          </a:p>
          <a:p>
            <a:r>
              <a:rPr lang="fi-FI" dirty="0"/>
              <a:t>tunnistaa oikeutesi ja vastuusi omien tietojen luovuttamisessa sähköisiin palveluihin </a:t>
            </a:r>
          </a:p>
          <a:p>
            <a:r>
              <a:rPr lang="fi-FI" dirty="0"/>
              <a:t>käyttää sähköisiä asiointipalveluja </a:t>
            </a:r>
          </a:p>
          <a:p>
            <a:r>
              <a:rPr lang="fi-FI" dirty="0"/>
              <a:t>tunnistaa vahvan </a:t>
            </a:r>
            <a:r>
              <a:rPr lang="fi-FI" dirty="0" err="1"/>
              <a:t>tunnistautumisen</a:t>
            </a:r>
            <a:r>
              <a:rPr lang="fi-FI" dirty="0"/>
              <a:t> menetelmiä </a:t>
            </a:r>
          </a:p>
          <a:p>
            <a:r>
              <a:rPr lang="fi-FI" dirty="0"/>
              <a:t>suojata henkilökohtaisia tietojasi ja yksityisyyttäsi </a:t>
            </a:r>
          </a:p>
          <a:p>
            <a:r>
              <a:rPr lang="fi-FI" dirty="0"/>
              <a:t>tunnistaa tietosuojan periaatteita ja noudattaa niitä </a:t>
            </a:r>
          </a:p>
          <a:p>
            <a:r>
              <a:rPr lang="fi-FI" dirty="0"/>
              <a:t>käyttää sähköpostia ja sen perustoimintoja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1930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Käyttöehdot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Palveluihin rekisteröitymisen yhteydessä tulee käyttäjän hyväksyttäväksi Käyttöehdot.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sz="2400" dirty="0"/>
              <a:t>Näissä ehdoissa sovit palvelun pelisäännöistä</a:t>
            </a:r>
          </a:p>
          <a:p>
            <a:pPr lvl="1"/>
            <a:r>
              <a:rPr lang="fi-FI" sz="2400" dirty="0"/>
              <a:t>Ehdot tulisi aina lukea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9287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ITseopiskelutehtävät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Itseopiskelua (1h)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sz="2400" dirty="0"/>
              <a:t>Katso </a:t>
            </a:r>
            <a:r>
              <a:rPr lang="fi-FI" sz="2400" dirty="0">
                <a:hlinkClick r:id="rId2"/>
              </a:rPr>
              <a:t>Osuvat taidot videosarja  </a:t>
            </a:r>
            <a:r>
              <a:rPr lang="fi-FI" sz="2400" dirty="0"/>
              <a:t>ja kertaa asioita</a:t>
            </a:r>
          </a:p>
          <a:p>
            <a:pPr lvl="1"/>
            <a:r>
              <a:rPr lang="fi-FI" sz="2400" dirty="0"/>
              <a:t>Pohdi minkälaisia ongelmia nettipohjainen asiointi on tuonut mukanaan.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029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Sähköinen viestintä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fi-FI" dirty="0"/>
          </a:p>
          <a:p>
            <a:pPr lvl="1"/>
            <a:r>
              <a:rPr lang="fi-FI" sz="2400" dirty="0"/>
              <a:t>Sähköposti</a:t>
            </a:r>
          </a:p>
          <a:p>
            <a:pPr lvl="1"/>
            <a:r>
              <a:rPr lang="fi-FI" sz="2400" dirty="0"/>
              <a:t>SMS viesti</a:t>
            </a:r>
          </a:p>
          <a:p>
            <a:pPr lvl="1"/>
            <a:r>
              <a:rPr lang="fi-FI" sz="2400" dirty="0"/>
              <a:t>Pikaviestimet: WhatsApp, Messenger, Skype, </a:t>
            </a:r>
            <a:r>
              <a:rPr lang="fi-FI" sz="2400" dirty="0" err="1"/>
              <a:t>Signal</a:t>
            </a:r>
            <a:endParaRPr lang="fi-FI" sz="2400" dirty="0"/>
          </a:p>
          <a:p>
            <a:pPr lvl="1"/>
            <a:r>
              <a:rPr lang="fi-FI" sz="2400" dirty="0"/>
              <a:t>Palvelujen omat viestipalvelut: </a:t>
            </a:r>
            <a:r>
              <a:rPr lang="fi-FI" sz="2400" dirty="0" err="1"/>
              <a:t>web</a:t>
            </a:r>
            <a:r>
              <a:rPr lang="fi-FI" sz="2400" dirty="0"/>
              <a:t>-lomakkeet, </a:t>
            </a:r>
            <a:r>
              <a:rPr lang="fi-FI" sz="2400" dirty="0" err="1"/>
              <a:t>chatit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7811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Sähköposti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2249487"/>
            <a:ext cx="7949834" cy="1768598"/>
          </a:xfrm>
        </p:spPr>
        <p:txBody>
          <a:bodyPr/>
          <a:lstStyle/>
          <a:p>
            <a:r>
              <a:rPr lang="fi-FI" dirty="0"/>
              <a:t>Sähköpostia käytetään enenevissä määrin nettiselaimella</a:t>
            </a:r>
          </a:p>
          <a:p>
            <a:r>
              <a:rPr lang="fi-FI" dirty="0"/>
              <a:t>Sähköpostiohjelman käyttö myös mahdollista (Outlook)</a:t>
            </a:r>
          </a:p>
          <a:p>
            <a:r>
              <a:rPr lang="fi-FI" dirty="0"/>
              <a:t>Googlen G-</a:t>
            </a:r>
            <a:r>
              <a:rPr lang="fi-FI" dirty="0" err="1"/>
              <a:t>mail</a:t>
            </a:r>
            <a:r>
              <a:rPr lang="fi-FI" dirty="0"/>
              <a:t> on suosituin ilmainen sähköpostipalvelu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430" y="4177170"/>
            <a:ext cx="3373025" cy="151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946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Sähköposti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2249487"/>
            <a:ext cx="7949834" cy="3940298"/>
          </a:xfrm>
        </p:spPr>
        <p:txBody>
          <a:bodyPr>
            <a:normAutofit lnSpcReduction="10000"/>
          </a:bodyPr>
          <a:lstStyle/>
          <a:p>
            <a:pPr lvl="1"/>
            <a:r>
              <a:rPr lang="fi-FI" dirty="0"/>
              <a:t>Sähköpostiohjelma on älylaitteissa valmiina ja käyttö on puhelimellakin helppoa</a:t>
            </a:r>
          </a:p>
          <a:p>
            <a:pPr lvl="1"/>
            <a:r>
              <a:rPr lang="fi-FI" dirty="0"/>
              <a:t>Käytännössä oma sähköpostiosoite on lähes pakollinen, koska se toimii monien suosittujen palvelujen käyttäjätunnuksena</a:t>
            </a:r>
          </a:p>
          <a:p>
            <a:pPr lvl="1"/>
            <a:r>
              <a:rPr lang="fi-FI" dirty="0"/>
              <a:t>Sähköpostiosoitteita voi olla useita, eikä sitä ole pakko nimetä </a:t>
            </a:r>
            <a:r>
              <a:rPr lang="fi-FI" dirty="0" err="1"/>
              <a:t>etunimi.sukunimi</a:t>
            </a:r>
            <a:endParaRPr lang="fi-FI" dirty="0"/>
          </a:p>
          <a:p>
            <a:pPr lvl="1"/>
            <a:r>
              <a:rPr lang="fi-FI" dirty="0"/>
              <a:t>Jos käytät esim. G-mailia yhteiskäyttöisellä tietokoneella, muista kirjautua ulos!</a:t>
            </a:r>
          </a:p>
          <a:p>
            <a:pPr marL="457200" lvl="1" indent="0">
              <a:buNone/>
            </a:pPr>
            <a:r>
              <a:rPr lang="fi-FI" dirty="0"/>
              <a:t>          </a:t>
            </a:r>
            <a:r>
              <a:rPr lang="fi-FI" dirty="0" err="1"/>
              <a:t>Yhteiskäyttösissä</a:t>
            </a:r>
            <a:r>
              <a:rPr lang="fi-FI" dirty="0"/>
              <a:t> koneissa voi myös käyttää </a:t>
            </a:r>
            <a:r>
              <a:rPr lang="fi-FI" dirty="0" err="1"/>
              <a:t>Incognito</a:t>
            </a:r>
            <a:r>
              <a:rPr lang="fi-FI" dirty="0"/>
              <a:t>-tilaa:</a:t>
            </a:r>
          </a:p>
          <a:p>
            <a:pPr marL="457200" lvl="1" indent="0">
              <a:buNone/>
            </a:pPr>
            <a:r>
              <a:rPr lang="fi-FI" dirty="0"/>
              <a:t>           CTRL-Vaihto-N (Chrome, </a:t>
            </a:r>
            <a:r>
              <a:rPr lang="fi-FI" dirty="0" err="1"/>
              <a:t>Edge</a:t>
            </a:r>
            <a:r>
              <a:rPr lang="fi-FI" dirty="0"/>
              <a:t>)   CTRL-Vaihto-P (Firefox)</a:t>
            </a:r>
          </a:p>
        </p:txBody>
      </p:sp>
      <p:sp>
        <p:nvSpPr>
          <p:cNvPr id="4" name="Nuoli oikealle 3"/>
          <p:cNvSpPr/>
          <p:nvPr/>
        </p:nvSpPr>
        <p:spPr>
          <a:xfrm>
            <a:off x="1925515" y="5266591"/>
            <a:ext cx="395654" cy="2813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698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Sähköposti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2249487"/>
            <a:ext cx="7949834" cy="423044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fi-FI" sz="2400" dirty="0"/>
              <a:t>Suosittuja sähköpostipalveluja:</a:t>
            </a:r>
          </a:p>
          <a:p>
            <a:pPr lvl="1"/>
            <a:r>
              <a:rPr lang="fi-FI" dirty="0"/>
              <a:t>G-</a:t>
            </a:r>
            <a:r>
              <a:rPr lang="fi-FI" dirty="0" err="1"/>
              <a:t>mail</a:t>
            </a:r>
            <a:endParaRPr lang="fi-FI" dirty="0"/>
          </a:p>
          <a:p>
            <a:pPr lvl="1"/>
            <a:r>
              <a:rPr lang="fi-FI" dirty="0"/>
              <a:t>Hotmail / Outlook</a:t>
            </a:r>
          </a:p>
          <a:p>
            <a:pPr lvl="1"/>
            <a:r>
              <a:rPr lang="fi-FI" dirty="0" err="1"/>
              <a:t>Yahoo</a:t>
            </a:r>
            <a:r>
              <a:rPr lang="fi-FI" dirty="0"/>
              <a:t>! Mail</a:t>
            </a:r>
          </a:p>
          <a:p>
            <a:pPr lvl="1"/>
            <a:r>
              <a:rPr lang="fi-FI" dirty="0"/>
              <a:t>Outlook </a:t>
            </a:r>
            <a:r>
              <a:rPr lang="fi-FI" dirty="0" err="1"/>
              <a:t>client</a:t>
            </a:r>
            <a:endParaRPr lang="fi-FI" dirty="0"/>
          </a:p>
          <a:p>
            <a:pPr lvl="1"/>
            <a:r>
              <a:rPr lang="fi-FI" dirty="0"/>
              <a:t>Elisa (</a:t>
            </a:r>
            <a:r>
              <a:rPr lang="fi-FI" dirty="0" err="1"/>
              <a:t>Wippies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Dna</a:t>
            </a:r>
          </a:p>
          <a:p>
            <a:pPr lvl="1"/>
            <a:r>
              <a:rPr lang="fi-FI" dirty="0"/>
              <a:t>ProtonMail</a:t>
            </a:r>
          </a:p>
        </p:txBody>
      </p:sp>
    </p:spTree>
    <p:extLst>
      <p:ext uri="{BB962C8B-B14F-4D97-AF65-F5344CB8AC3E}">
        <p14:creationId xmlns:p14="http://schemas.microsoft.com/office/powerpoint/2010/main" val="17826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Harjoitustehtäviä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2249486"/>
            <a:ext cx="7949834" cy="402822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i-FI" sz="2400" dirty="0"/>
          </a:p>
          <a:p>
            <a:pPr marL="914400" lvl="1" indent="-457200">
              <a:buFont typeface="+mj-lt"/>
              <a:buAutoNum type="arabicPeriod"/>
            </a:pPr>
            <a:r>
              <a:rPr lang="fi-FI" sz="2400" dirty="0"/>
              <a:t>Käy lukemassa omat sähköpostisi, tarkasta myös roskapostikansio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400" dirty="0"/>
              <a:t>Muistatko sähköpostitilisi salasanan?</a:t>
            </a:r>
          </a:p>
          <a:p>
            <a:pPr marL="457200" lvl="1" indent="0">
              <a:buNone/>
            </a:pPr>
            <a:endParaRPr lang="fi-FI" sz="2400" dirty="0"/>
          </a:p>
          <a:p>
            <a:pPr marL="457200" lvl="1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114544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Kirjautuminen palveluihin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Yleisimmät tavat kirjautua palveluihin:</a:t>
            </a:r>
          </a:p>
          <a:p>
            <a:pPr marL="0" indent="0">
              <a:buNone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Omalla tunnuksella + salasanalla</a:t>
            </a:r>
          </a:p>
          <a:p>
            <a:pPr marL="457200" indent="-457200">
              <a:buAutoNum type="arabicPeriod"/>
            </a:pPr>
            <a:r>
              <a:rPr lang="fi-FI" dirty="0"/>
              <a:t>Henkilökohtainen </a:t>
            </a:r>
            <a:r>
              <a:rPr lang="fi-FI" dirty="0" err="1"/>
              <a:t>tunnistautuminen</a:t>
            </a: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Kolmannen osapuolen valtuutuksella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1373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Kirjautuminen palveluihin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i-FI" dirty="0"/>
              <a:t>Omalla tunnuksella + salasanalla</a:t>
            </a:r>
          </a:p>
          <a:p>
            <a:pPr marL="457200" indent="-457200">
              <a:buAutoNum type="arabicPeriod"/>
            </a:pPr>
            <a:endParaRPr lang="fi-FI" dirty="0"/>
          </a:p>
          <a:p>
            <a:pPr marL="0" indent="0">
              <a:buNone/>
            </a:pPr>
            <a:r>
              <a:rPr lang="fi-FI" dirty="0"/>
              <a:t>Tunnus on useimmiten oma sähköpostiosoite, joskus myös puhelinnumero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sz="1800" dirty="0"/>
              <a:t>Yleensä tämä vaihtoehto edellyttää ensimmäisellä kerralla käyttäjätilin luontia, eli rekisteröitymistä.</a:t>
            </a:r>
          </a:p>
          <a:p>
            <a:r>
              <a:rPr lang="fi-FI" sz="1800" dirty="0"/>
              <a:t>Määrittelet itse salasanan: muista laadukas salasana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1829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ae1392-95b0-4bcf-9040-86c3943ed1f5">
      <Terms xmlns="http://schemas.microsoft.com/office/infopath/2007/PartnerControls"/>
    </lcf76f155ced4ddcb4097134ff3c332f>
    <TaxCatchAll xmlns="499645c6-715d-4ebe-8be9-ea828130c0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3C9BE4C97390C4DB9CE6B00B5090941" ma:contentTypeVersion="12" ma:contentTypeDescription="Luo uusi asiakirja." ma:contentTypeScope="" ma:versionID="f85bc6f67d29d03d5230031266d70532">
  <xsd:schema xmlns:xsd="http://www.w3.org/2001/XMLSchema" xmlns:xs="http://www.w3.org/2001/XMLSchema" xmlns:p="http://schemas.microsoft.com/office/2006/metadata/properties" xmlns:ns2="aeae1392-95b0-4bcf-9040-86c3943ed1f5" xmlns:ns3="499645c6-715d-4ebe-8be9-ea828130c03f" targetNamespace="http://schemas.microsoft.com/office/2006/metadata/properties" ma:root="true" ma:fieldsID="aab708cfe36553aad1295bdaf4e24ae2" ns2:_="" ns3:_="">
    <xsd:import namespace="aeae1392-95b0-4bcf-9040-86c3943ed1f5"/>
    <xsd:import namespace="499645c6-715d-4ebe-8be9-ea828130c0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e1392-95b0-4bcf-9040-86c3943ed1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85c5036b-b58d-4359-8d00-aaa95b1efa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645c6-715d-4ebe-8be9-ea828130c03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18ea9fe-a206-4685-8f0d-8d1c74b13406}" ma:internalName="TaxCatchAll" ma:showField="CatchAllData" ma:web="499645c6-715d-4ebe-8be9-ea828130c0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FD56D8-7A56-4AE3-B736-B20CDA984BA6}">
  <ds:schemaRefs>
    <ds:schemaRef ds:uri="http://schemas.microsoft.com/office/2006/metadata/properties"/>
    <ds:schemaRef ds:uri="http://schemas.microsoft.com/office/infopath/2007/PartnerControls"/>
    <ds:schemaRef ds:uri="aeae1392-95b0-4bcf-9040-86c3943ed1f5"/>
    <ds:schemaRef ds:uri="499645c6-715d-4ebe-8be9-ea828130c03f"/>
  </ds:schemaRefs>
</ds:datastoreItem>
</file>

<file path=customXml/itemProps2.xml><?xml version="1.0" encoding="utf-8"?>
<ds:datastoreItem xmlns:ds="http://schemas.openxmlformats.org/officeDocument/2006/customXml" ds:itemID="{536AA8C6-8894-432D-8418-787388BBC2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F08391-12F9-4159-B91C-2E67D1273C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ae1392-95b0-4bcf-9040-86c3943ed1f5"/>
    <ds:schemaRef ds:uri="499645c6-715d-4ebe-8be9-ea828130c0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441</TotalTime>
  <Words>489</Words>
  <Application>Microsoft Office PowerPoint</Application>
  <PresentationFormat>Widescreen</PresentationFormat>
  <Paragraphs>125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Piiri</vt:lpstr>
      <vt:lpstr>Digitaitojen perusosaaja (T1)</vt:lpstr>
      <vt:lpstr>Tavoitteet</vt:lpstr>
      <vt:lpstr>Sähköinen viestintä</vt:lpstr>
      <vt:lpstr>Sähköposti</vt:lpstr>
      <vt:lpstr>Sähköposti</vt:lpstr>
      <vt:lpstr>Sähköposti</vt:lpstr>
      <vt:lpstr>Harjoitustehtäviä</vt:lpstr>
      <vt:lpstr>Kirjautuminen palveluihin</vt:lpstr>
      <vt:lpstr>Kirjautuminen palveluihin</vt:lpstr>
      <vt:lpstr>Kirjautuminen palveluihin</vt:lpstr>
      <vt:lpstr>Kirjautuminen palveluihin</vt:lpstr>
      <vt:lpstr>Asiointi</vt:lpstr>
      <vt:lpstr>Asiointi</vt:lpstr>
      <vt:lpstr>Vahva tunnistautuminen</vt:lpstr>
      <vt:lpstr>Vahva tunnistautuminen</vt:lpstr>
      <vt:lpstr>Harjoitustehtäviä</vt:lpstr>
      <vt:lpstr>Viestimet</vt:lpstr>
      <vt:lpstr>Viestimet</vt:lpstr>
      <vt:lpstr>Viestimet</vt:lpstr>
      <vt:lpstr>Käyttöehdot</vt:lpstr>
      <vt:lpstr>ITseopiskelutehtävät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Digitaitojen perusosaaja (T1)</dc:title>
  <dc:creator>Admin</dc:creator>
  <cp:lastModifiedBy>Admin</cp:lastModifiedBy>
  <cp:revision>66</cp:revision>
  <dcterms:created xsi:type="dcterms:W3CDTF">2024-01-09T17:29:36Z</dcterms:created>
  <dcterms:modified xsi:type="dcterms:W3CDTF">2024-02-26T09:15:59Z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0x010100E3C9BE4C97390C4DB9CE6B00B5090941</vt:lpwstr>
  </property>
</Properties>
</file>