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83" r:id="rId5"/>
    <p:sldId id="382" r:id="rId6"/>
    <p:sldId id="387" r:id="rId7"/>
    <p:sldId id="388" r:id="rId8"/>
    <p:sldId id="384" r:id="rId9"/>
    <p:sldId id="385" r:id="rId10"/>
    <p:sldId id="386" r:id="rId11"/>
  </p:sldIdLst>
  <p:sldSz cx="9144000" cy="5143500" type="screen16x9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074"/>
    <a:srgbClr val="D64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2" autoAdjust="0"/>
    <p:restoredTop sz="95909" autoAdjust="0"/>
  </p:normalViewPr>
  <p:slideViewPr>
    <p:cSldViewPr snapToGrid="0" snapToObjects="1">
      <p:cViewPr varScale="1">
        <p:scale>
          <a:sx n="146" d="100"/>
          <a:sy n="146" d="100"/>
        </p:scale>
        <p:origin x="68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4CC3E-8269-B04C-9979-CAEC626372E2}" type="datetimeFigureOut">
              <a:rPr lang="fi-FI" smtClean="0"/>
              <a:t>30.5.2023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FCD51-47C8-6349-82AF-1F1661C225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3802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9B08E-E981-6649-85CB-F451815BCC27}" type="datetimeFigureOut">
              <a:rPr lang="fi-FI" smtClean="0"/>
              <a:t>30.5.2023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1F819-43F0-3246-9D96-F7758EDA620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8395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layout_kans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5237735" y="2399175"/>
            <a:ext cx="3771671" cy="1710824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5237736" y="4108217"/>
            <a:ext cx="3784271" cy="5607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VAMK_logo_WHITE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kuva_l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lank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513513" y="1752655"/>
            <a:ext cx="3232987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64120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513513" y="3685786"/>
            <a:ext cx="3134830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641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36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7023100" cy="83185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pic>
        <p:nvPicPr>
          <p:cNvPr id="7" name="Kuva 6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68291"/>
            <a:ext cx="3008313" cy="1319209"/>
          </a:xfrm>
        </p:spPr>
        <p:txBody>
          <a:bodyPr anchor="ctr">
            <a:noAutofit/>
          </a:bodyPr>
          <a:lstStyle>
            <a:lvl1pPr algn="l">
              <a:defRPr sz="24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68292"/>
            <a:ext cx="3771900" cy="43263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2019300"/>
            <a:ext cx="3008313" cy="257532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D10074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 </a:t>
            </a:r>
          </a:p>
        </p:txBody>
      </p:sp>
      <p:pic>
        <p:nvPicPr>
          <p:cNvPr id="10" name="Kuva 9" descr="VAMK_sitaatit_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6880"/>
            <a:ext cx="806450" cy="201613"/>
          </a:xfrm>
          <a:prstGeom prst="rect">
            <a:avLst/>
          </a:prstGeom>
        </p:spPr>
      </p:pic>
      <p:pic>
        <p:nvPicPr>
          <p:cNvPr id="11" name="Kuva 10" descr="VAMK_logo_väri_posit_RGB_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792288" y="3545681"/>
            <a:ext cx="5486400" cy="664369"/>
          </a:xfrm>
        </p:spPr>
        <p:txBody>
          <a:bodyPr anchor="ctr">
            <a:normAutofit/>
          </a:bodyPr>
          <a:lstStyle>
            <a:lvl1pPr algn="ctr">
              <a:defRPr sz="2000" b="1" u="none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210050"/>
            <a:ext cx="5486400" cy="419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7016750" cy="85090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1" y="1111250"/>
            <a:ext cx="8229599" cy="3568699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9" name="Kuva 8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kuva_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:\HALLINTO\Tiedotus ja markkinointi\Painotuotteet\Hakijan opas\Hakijan opas 2015\NÄKYMÄ_20140324_PIENEMPI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0"/>
            <a:ext cx="66960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ainen kolmio 5"/>
          <p:cNvSpPr/>
          <p:nvPr userDrawn="1"/>
        </p:nvSpPr>
        <p:spPr>
          <a:xfrm>
            <a:off x="2914650" y="-4589"/>
            <a:ext cx="3441700" cy="5148089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2914650" cy="5143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483400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483400" y="3685786"/>
            <a:ext cx="3772914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298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lehti_kuva_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1" y="0"/>
            <a:ext cx="6851909" cy="5143500"/>
          </a:xfrm>
          <a:prstGeom prst="rect">
            <a:avLst/>
          </a:prstGeom>
        </p:spPr>
      </p:pic>
      <p:sp>
        <p:nvSpPr>
          <p:cNvPr id="6" name="Suorakulmainen kolmio 5"/>
          <p:cNvSpPr/>
          <p:nvPr userDrawn="1"/>
        </p:nvSpPr>
        <p:spPr>
          <a:xfrm>
            <a:off x="2914650" y="-4589"/>
            <a:ext cx="3441700" cy="5148089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2914650" cy="5143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483400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483400" y="3685786"/>
            <a:ext cx="3772914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557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kuva_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513513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64120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513513" y="3685786"/>
            <a:ext cx="3134830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641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784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6635750" cy="83185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1" y="1111250"/>
            <a:ext cx="8229599" cy="356869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Kuva 11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1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7016750" cy="83185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9337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9337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00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VAMK_logo_WHITE_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  <p:sp>
        <p:nvSpPr>
          <p:cNvPr id="17" name="Otsikko 1"/>
          <p:cNvSpPr>
            <a:spLocks noGrp="1"/>
          </p:cNvSpPr>
          <p:nvPr>
            <p:ph type="title" hasCustomPrompt="1"/>
          </p:nvPr>
        </p:nvSpPr>
        <p:spPr>
          <a:xfrm>
            <a:off x="2354666" y="1390109"/>
            <a:ext cx="5723186" cy="1876060"/>
          </a:xfrm>
          <a:noFill/>
        </p:spPr>
        <p:txBody>
          <a:bodyPr anchor="ctr">
            <a:normAutofit/>
          </a:bodyPr>
          <a:lstStyle>
            <a:lvl1pPr algn="l">
              <a:defRPr sz="3600" b="1" u="none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8" name="Tekstin paikkamerkki 2"/>
          <p:cNvSpPr>
            <a:spLocks noGrp="1"/>
          </p:cNvSpPr>
          <p:nvPr>
            <p:ph type="body" idx="1"/>
          </p:nvPr>
        </p:nvSpPr>
        <p:spPr>
          <a:xfrm>
            <a:off x="2355976" y="3265157"/>
            <a:ext cx="5721876" cy="6610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490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641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VAMK_logo_WHITE_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2354666" y="1390109"/>
            <a:ext cx="5723186" cy="1876060"/>
          </a:xfrm>
          <a:noFill/>
        </p:spPr>
        <p:txBody>
          <a:bodyPr anchor="ctr">
            <a:normAutofit/>
          </a:bodyPr>
          <a:lstStyle>
            <a:lvl1pPr algn="l">
              <a:defRPr sz="3600" b="1" u="none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2354666" y="3265157"/>
            <a:ext cx="5721876" cy="6610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4904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VAMK_logo_WHITE_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2354666" y="1390109"/>
            <a:ext cx="5723186" cy="1876060"/>
          </a:xfrm>
          <a:noFill/>
        </p:spPr>
        <p:txBody>
          <a:bodyPr anchor="ctr">
            <a:normAutofit/>
          </a:bodyPr>
          <a:lstStyle>
            <a:lvl1pPr algn="l">
              <a:defRPr sz="3600" b="1" u="none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2355976" y="3265157"/>
            <a:ext cx="5721876" cy="6610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558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kuva_tech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techn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503891" y="924817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503891" y="2872625"/>
            <a:ext cx="2949411" cy="797026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VAMK_logo_WHITE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kuva_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MK_pp_pohja_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513513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64120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513513" y="3685786"/>
            <a:ext cx="3134830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641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301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kuva_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pari_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uorakulmainen kolmio 5"/>
          <p:cNvSpPr/>
          <p:nvPr userDrawn="1"/>
        </p:nvSpPr>
        <p:spPr>
          <a:xfrm>
            <a:off x="2914650" y="-4589"/>
            <a:ext cx="3441700" cy="5148089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2914650" cy="5143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483400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483400" y="3685786"/>
            <a:ext cx="3772914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840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831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1" y="1111251"/>
            <a:ext cx="8229599" cy="302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Päivämäärän paikkamerkki 4"/>
          <p:cNvSpPr>
            <a:spLocks noGrp="1"/>
          </p:cNvSpPr>
          <p:nvPr>
            <p:ph type="dt" sz="half" idx="2"/>
          </p:nvPr>
        </p:nvSpPr>
        <p:spPr>
          <a:xfrm>
            <a:off x="457200" y="4880599"/>
            <a:ext cx="1100667" cy="257799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D10074"/>
                </a:solidFill>
                <a:latin typeface="Arial"/>
                <a:cs typeface="Arial"/>
              </a:defRPr>
            </a:lvl1pPr>
          </a:lstStyle>
          <a:p>
            <a:endParaRPr lang="fi-FI"/>
          </a:p>
        </p:txBody>
      </p:sp>
      <p:sp>
        <p:nvSpPr>
          <p:cNvPr id="16" name="Alatunnisteen paikkamerkki 5"/>
          <p:cNvSpPr>
            <a:spLocks noGrp="1"/>
          </p:cNvSpPr>
          <p:nvPr>
            <p:ph type="ftr" sz="quarter" idx="3"/>
          </p:nvPr>
        </p:nvSpPr>
        <p:spPr>
          <a:xfrm>
            <a:off x="1557866" y="4880599"/>
            <a:ext cx="3894667" cy="257799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D10074"/>
                </a:solidFill>
                <a:latin typeface="Arial"/>
                <a:cs typeface="Arial"/>
              </a:defRPr>
            </a:lvl1pPr>
          </a:lstStyle>
          <a:p>
            <a:r>
              <a:rPr lang="fi-FI"/>
              <a:t>VAMK L.Saarikoski &amp; T.Launonen </a:t>
            </a:r>
          </a:p>
        </p:txBody>
      </p:sp>
      <p:sp>
        <p:nvSpPr>
          <p:cNvPr id="17" name="Dian numeron paikkamerkki 6"/>
          <p:cNvSpPr>
            <a:spLocks noGrp="1"/>
          </p:cNvSpPr>
          <p:nvPr>
            <p:ph type="sldNum" sz="quarter" idx="4"/>
          </p:nvPr>
        </p:nvSpPr>
        <p:spPr>
          <a:xfrm>
            <a:off x="7899400" y="4880599"/>
            <a:ext cx="787400" cy="257799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D10074"/>
                </a:solidFill>
                <a:latin typeface="Arial"/>
                <a:cs typeface="Arial"/>
              </a:defRPr>
            </a:lvl1pPr>
          </a:lstStyle>
          <a:p>
            <a:fld id="{8A3A4AA0-38E2-334C-8F4C-CB0E41D8D25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47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1" r:id="rId4"/>
    <p:sldLayoutId id="2147483660" r:id="rId5"/>
    <p:sldLayoutId id="2147483666" r:id="rId6"/>
    <p:sldLayoutId id="2147483663" r:id="rId7"/>
    <p:sldLayoutId id="2147483662" r:id="rId8"/>
    <p:sldLayoutId id="2147483664" r:id="rId9"/>
    <p:sldLayoutId id="2147483665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79" r:id="rId16"/>
    <p:sldLayoutId id="2147483680" r:id="rId17"/>
    <p:sldLayoutId id="214748368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D1007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D10074"/>
        </a:buClr>
        <a:buFont typeface="Arial"/>
        <a:buChar char="•"/>
        <a:defRPr sz="1800" b="0" i="0" kern="1200">
          <a:solidFill>
            <a:schemeClr val="tx1"/>
          </a:solidFill>
          <a:latin typeface="Palatino"/>
          <a:ea typeface="+mn-ea"/>
          <a:cs typeface="Palatin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Palatino"/>
          <a:ea typeface="+mn-ea"/>
          <a:cs typeface="Palatin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b="0" i="0" kern="1200">
          <a:solidFill>
            <a:schemeClr val="tx1"/>
          </a:solidFill>
          <a:latin typeface="Palatino"/>
          <a:ea typeface="+mn-ea"/>
          <a:cs typeface="Palatin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Palatino"/>
          <a:ea typeface="+mn-ea"/>
          <a:cs typeface="Palatin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/>
          </a:solidFill>
          <a:latin typeface="Palatino"/>
          <a:ea typeface="+mn-ea"/>
          <a:cs typeface="Palatin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v_JRos2P64" TargetMode="External"/><Relationship Id="rId2" Type="http://schemas.openxmlformats.org/officeDocument/2006/relationships/hyperlink" Target="https://tofuture.fi/gri-raportointi-uudistukset-202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lobalreporting.org/how-to-use-the-gri-standards/get-started-with-reporting/" TargetMode="External"/><Relationship Id="rId4" Type="http://schemas.openxmlformats.org/officeDocument/2006/relationships/hyperlink" Target="https://www.globalreporting.org/standard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fs.fi/standardeista/tutustu-standardeihin/suositut-standardit/iso-14000-ymparistojohtamisen-standardisarja/" TargetMode="External"/><Relationship Id="rId2" Type="http://schemas.openxmlformats.org/officeDocument/2006/relationships/hyperlink" Target="https://www.globalreporting.org/standard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ales.sfs.fi/fi/index/tuotteet/SFS/CENISO/ID2/2/943796.html.stx" TargetMode="External"/><Relationship Id="rId4" Type="http://schemas.openxmlformats.org/officeDocument/2006/relationships/hyperlink" Target="https://sfs.fi/standardeista/tutustu-standardeihin/suositut-standardit/iso-9000-laadunhallinnan-standardisarj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fs.fi/standardeista/tutustu-standardeihin/suositut-standardit/iso-45001-tyoterveys-ja-tyoturvallisuusjohtaminen/" TargetMode="External"/><Relationship Id="rId2" Type="http://schemas.openxmlformats.org/officeDocument/2006/relationships/hyperlink" Target="https://sfs.fi/osallistu-ja-vaikuta/aihealueet/johtamine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fs.fi/" TargetMode="External"/><Relationship Id="rId4" Type="http://schemas.openxmlformats.org/officeDocument/2006/relationships/hyperlink" Target="https://sfs.fi/kestavan-rahoituksen-standardien-ja-saantelyn-vaikutukset-yrityksill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ste.fi/konserni/vastuullisuus/vastuullisuusraportit" TargetMode="External"/><Relationship Id="rId2" Type="http://schemas.openxmlformats.org/officeDocument/2006/relationships/hyperlink" Target="https://ekokompassi.f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tso.com/corporate/sustainabilit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D83D8C-4FC6-044A-AB87-D21F5270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256" y="2126702"/>
            <a:ext cx="4247835" cy="1710824"/>
          </a:xfrm>
        </p:spPr>
        <p:txBody>
          <a:bodyPr>
            <a:normAutofit/>
          </a:bodyPr>
          <a:lstStyle/>
          <a:p>
            <a:r>
              <a:rPr lang="en-US" sz="2400" dirty="0"/>
              <a:t>GRI-STANDARDIT JA MUITA VASTUULLISUUTEEN LIITTYVIÄ STANDARDEJA</a:t>
            </a:r>
            <a:endParaRPr lang="fi-FI" sz="24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D450A6C-B995-7A4B-8FE5-4F5B86561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0474" y="3668335"/>
            <a:ext cx="3784271" cy="560767"/>
          </a:xfrm>
        </p:spPr>
        <p:txBody>
          <a:bodyPr>
            <a:normAutofit/>
          </a:bodyPr>
          <a:lstStyle/>
          <a:p>
            <a:r>
              <a:rPr lang="fi-FI" dirty="0"/>
              <a:t>Tekijät: Tarja Launonen ja Lotta Saarikoski</a:t>
            </a:r>
          </a:p>
        </p:txBody>
      </p:sp>
      <p:grpSp>
        <p:nvGrpSpPr>
          <p:cNvPr id="9" name="Group 8" descr="CC lisenssi kuva BY NC  SA on tässä kuvassa ja tekstinä siinä vieressä on : JVastuullinen liiketoiminta , jonka tekijät ovat T.Launonen ja L. Saarikoski, on lisensoitu AOE.ssa ym. lisenssillä">
            <a:extLst>
              <a:ext uri="{FF2B5EF4-FFF2-40B4-BE49-F238E27FC236}">
                <a16:creationId xmlns:a16="http://schemas.microsoft.com/office/drawing/2014/main" id="{FF1264B8-08E3-40EA-A8E2-24DE689DE758}"/>
              </a:ext>
            </a:extLst>
          </p:cNvPr>
          <p:cNvGrpSpPr/>
          <p:nvPr/>
        </p:nvGrpSpPr>
        <p:grpSpPr>
          <a:xfrm>
            <a:off x="4994968" y="4171318"/>
            <a:ext cx="4100803" cy="765780"/>
            <a:chOff x="5558848" y="756783"/>
            <a:chExt cx="4100803" cy="765780"/>
          </a:xfrm>
        </p:grpSpPr>
        <p:sp>
          <p:nvSpPr>
            <p:cNvPr id="7" name="TextBox 6" descr="CC lisenssi BY NC  SA on tässä kuvassa ja tekstinä on tekijöiden nimet: T.Launonen ja L. Saarikoski ja julkaisupaikka AOE.">
              <a:extLst>
                <a:ext uri="{FF2B5EF4-FFF2-40B4-BE49-F238E27FC236}">
                  <a16:creationId xmlns:a16="http://schemas.microsoft.com/office/drawing/2014/main" id="{6713A7AA-5754-4F06-917D-BD0760824F9F}"/>
                </a:ext>
              </a:extLst>
            </p:cNvPr>
            <p:cNvSpPr txBox="1"/>
            <p:nvPr/>
          </p:nvSpPr>
          <p:spPr>
            <a:xfrm>
              <a:off x="5558848" y="756783"/>
              <a:ext cx="410080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/>
                <a:t> 			</a:t>
              </a:r>
              <a:r>
                <a:rPr lang="fi-FI" sz="800" dirty="0"/>
                <a:t>GRI-standardit ja muita vastuullisuuteen liittyviä standardeja</a:t>
              </a:r>
            </a:p>
            <a:p>
              <a:r>
                <a:rPr lang="fi-FI" sz="800" dirty="0"/>
                <a:t>, jonka tekijät ovat		</a:t>
              </a:r>
              <a:r>
                <a:rPr lang="fi-FI" sz="800" dirty="0" err="1"/>
                <a:t>T.Launonen</a:t>
              </a:r>
              <a:r>
                <a:rPr lang="fi-FI" sz="800" dirty="0"/>
                <a:t> ja L. Saarikoski, on lisensoitu </a:t>
              </a:r>
              <a:r>
                <a:rPr lang="fi-FI" sz="800" dirty="0" err="1"/>
                <a:t>AOE.ssa</a:t>
              </a:r>
              <a:r>
                <a:rPr lang="fi-FI" sz="800" dirty="0"/>
                <a:t> </a:t>
              </a:r>
            </a:p>
            <a:p>
              <a:r>
                <a:rPr lang="fi-FI" sz="800" dirty="0"/>
                <a:t>			lisenssillä. </a:t>
              </a:r>
              <a:endParaRPr lang="LID4096" sz="8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F902F7-803A-493B-A6BB-30DDE66215E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710074" y="869898"/>
              <a:ext cx="1251614" cy="652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0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783726-80CF-0167-35EB-EDF67BACC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GRI-standardit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B551FB-2841-2593-B2D9-2D7DDDA99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11250"/>
            <a:ext cx="8412479" cy="3752850"/>
          </a:xfrm>
        </p:spPr>
        <p:txBody>
          <a:bodyPr>
            <a:normAutofit fontScale="92500" lnSpcReduction="20000"/>
          </a:bodyPr>
          <a:lstStyle/>
          <a:p>
            <a:r>
              <a:rPr lang="fi-FI" sz="1900" b="0" i="0" u="none" strike="noStrike" dirty="0">
                <a:solidFill>
                  <a:srgbClr val="1F1F1F"/>
                </a:solidFill>
                <a:effectLst/>
              </a:rPr>
              <a:t>”GRI-raportointi pohjautuu Global Reporting </a:t>
            </a:r>
            <a:r>
              <a:rPr lang="fi-FI" sz="1900" b="0" i="0" u="none" strike="noStrike" dirty="0" err="1">
                <a:solidFill>
                  <a:srgbClr val="1F1F1F"/>
                </a:solidFill>
                <a:effectLst/>
              </a:rPr>
              <a:t>Initiative</a:t>
            </a:r>
            <a:r>
              <a:rPr lang="fi-FI" sz="1900" b="0" i="0" u="none" strike="noStrike" dirty="0">
                <a:solidFill>
                  <a:srgbClr val="1F1F1F"/>
                </a:solidFill>
                <a:effectLst/>
              </a:rPr>
              <a:t>- järjestön kehittämän vastuullisuusraportoinnin kansainväliseen standardiin. Standardi luo yhtenäiset periaatteet tavalle, miten organisaatio raportoi olennaisista vaikutuksistaan ihmisiin, ympäristöön ja talouteen. GRI-raportointi sisältää siis  katsauksen liiketoiminnasta aiheutuneista vaikutuksista organisaation ulkopuolelle, ei organisaatioon itseensä.” </a:t>
            </a:r>
            <a:r>
              <a:rPr lang="fi-FI" sz="1900" b="0" i="0" u="none" strike="noStrike" dirty="0">
                <a:solidFill>
                  <a:srgbClr val="1F1F1F"/>
                </a:solidFill>
                <a:effectLst/>
                <a:hlinkClick r:id="rId2"/>
              </a:rPr>
              <a:t>https://tofuture.fi/gri-raportointi-uudistukset-2023</a:t>
            </a:r>
            <a:r>
              <a:rPr lang="fi-FI" sz="1900" b="0" i="0" u="none" strike="noStrike" dirty="0">
                <a:solidFill>
                  <a:srgbClr val="1F1F1F"/>
                </a:solidFill>
                <a:effectLst/>
              </a:rPr>
              <a:t> </a:t>
            </a:r>
          </a:p>
          <a:p>
            <a:r>
              <a:rPr lang="fi-FI" sz="1900" b="0" i="0" u="none" strike="noStrike" dirty="0">
                <a:solidFill>
                  <a:srgbClr val="1F1F1F"/>
                </a:solidFill>
                <a:effectLst/>
              </a:rPr>
              <a:t>GRI-standardit soveltuvat kaikille organisaatioille ja yrityksille</a:t>
            </a:r>
          </a:p>
          <a:p>
            <a:r>
              <a:rPr lang="fi-FI" sz="1900" dirty="0">
                <a:solidFill>
                  <a:srgbClr val="1F1F1F"/>
                </a:solidFill>
              </a:rPr>
              <a:t>Ne yhdenmukaistavat raportoinnin, jolloin yritysten raportteja on helpompi lukea ja vertailla esimerkiksi tuloksia. </a:t>
            </a:r>
          </a:p>
          <a:p>
            <a:r>
              <a:rPr lang="fi-FI" sz="1900" i="0" u="none" strike="noStrike" dirty="0" err="1">
                <a:solidFill>
                  <a:srgbClr val="0F0F0F"/>
                </a:solidFill>
                <a:effectLst/>
              </a:rPr>
              <a:t>Introduction</a:t>
            </a:r>
            <a:r>
              <a:rPr lang="fi-FI" sz="1900" i="0" u="none" strike="noStrike" dirty="0">
                <a:solidFill>
                  <a:srgbClr val="0F0F0F"/>
                </a:solidFill>
                <a:effectLst/>
              </a:rPr>
              <a:t> to </a:t>
            </a:r>
            <a:r>
              <a:rPr lang="fi-FI" sz="1900" i="0" u="none" strike="noStrike" dirty="0" err="1">
                <a:solidFill>
                  <a:srgbClr val="0F0F0F"/>
                </a:solidFill>
                <a:effectLst/>
              </a:rPr>
              <a:t>the</a:t>
            </a:r>
            <a:r>
              <a:rPr lang="fi-FI" sz="1900" i="0" u="none" strike="noStrike" dirty="0">
                <a:solidFill>
                  <a:srgbClr val="0F0F0F"/>
                </a:solidFill>
                <a:effectLst/>
              </a:rPr>
              <a:t> Global Reporting </a:t>
            </a:r>
            <a:r>
              <a:rPr lang="fi-FI" sz="1900" i="0" u="none" strike="noStrike" dirty="0" err="1">
                <a:solidFill>
                  <a:srgbClr val="0F0F0F"/>
                </a:solidFill>
                <a:effectLst/>
              </a:rPr>
              <a:t>Initiative</a:t>
            </a:r>
            <a:r>
              <a:rPr lang="fi-FI" sz="1900" i="0" u="none" strike="noStrike" dirty="0">
                <a:solidFill>
                  <a:srgbClr val="0F0F0F"/>
                </a:solidFill>
                <a:effectLst/>
              </a:rPr>
              <a:t> (GRI) </a:t>
            </a:r>
            <a:r>
              <a:rPr lang="fi-FI" sz="1900" i="0" u="none" strike="noStrike" dirty="0">
                <a:solidFill>
                  <a:srgbClr val="0F0F0F"/>
                </a:solidFill>
                <a:effectLst/>
                <a:hlinkClick r:id="rId3"/>
              </a:rPr>
              <a:t>https://www.youtube.com/watch?v=8v_JRos2P64</a:t>
            </a:r>
            <a:r>
              <a:rPr lang="fi-FI" sz="1900" i="0" u="none" strike="noStrike" dirty="0">
                <a:solidFill>
                  <a:srgbClr val="0F0F0F"/>
                </a:solidFill>
                <a:effectLst/>
              </a:rPr>
              <a:t>  </a:t>
            </a:r>
            <a:r>
              <a:rPr lang="fi-FI" sz="1900" dirty="0">
                <a:solidFill>
                  <a:srgbClr val="0F0F0F"/>
                </a:solidFill>
              </a:rPr>
              <a:t>video</a:t>
            </a:r>
            <a:endParaRPr lang="fi-FI" sz="1900" i="0" u="none" strike="noStrike" dirty="0">
              <a:solidFill>
                <a:srgbClr val="0F0F0F"/>
              </a:solidFill>
              <a:effectLst/>
            </a:endParaRPr>
          </a:p>
          <a:p>
            <a:r>
              <a:rPr lang="fi-FI" sz="19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 viralliset sivut    </a:t>
            </a:r>
            <a:r>
              <a:rPr lang="fi-FI" sz="19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https://www.globalreporting.org/standards/</a:t>
            </a:r>
            <a:r>
              <a:rPr lang="fi-FI" sz="1900" dirty="0"/>
              <a:t> </a:t>
            </a:r>
          </a:p>
          <a:p>
            <a:r>
              <a:rPr lang="fi-FI" sz="1900" dirty="0"/>
              <a:t>Kuinka GRI –standardeja voi käyttää </a:t>
            </a:r>
            <a:r>
              <a:rPr lang="fi-FI" sz="1900" dirty="0">
                <a:hlinkClick r:id="rId5"/>
              </a:rPr>
              <a:t>https://www.globalreporting.org/how-to-use-the-gri-standards/get-started-with-reporting/</a:t>
            </a:r>
            <a:endParaRPr lang="fi-FI" sz="1900" dirty="0"/>
          </a:p>
          <a:p>
            <a:endParaRPr lang="fi-FI" dirty="0"/>
          </a:p>
          <a:p>
            <a:endParaRPr lang="fi-FI" i="0" u="none" strike="noStrike" dirty="0">
              <a:solidFill>
                <a:srgbClr val="0F0F0F"/>
              </a:solidFill>
              <a:effectLst/>
              <a:latin typeface="YouTube Sans"/>
            </a:endParaRPr>
          </a:p>
          <a:p>
            <a:endParaRPr lang="fi-FI" dirty="0">
              <a:solidFill>
                <a:srgbClr val="1F1F1F"/>
              </a:solidFill>
              <a:latin typeface="worksans"/>
            </a:endParaRPr>
          </a:p>
          <a:p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20187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B763D-E270-4F9B-B21D-AC9ECC67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GRI-standardit sisältävät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54357-5193-4543-A3C8-E14486902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GRI-standardit ovat Global Reporting </a:t>
            </a:r>
            <a:r>
              <a:rPr lang="fi-FI" dirty="0" err="1"/>
              <a:t>Initiative</a:t>
            </a:r>
            <a:r>
              <a:rPr lang="fi-FI" dirty="0"/>
              <a:t> -järjestön kehittämiä </a:t>
            </a:r>
            <a:r>
              <a:rPr lang="fi-FI" b="1" dirty="0"/>
              <a:t>ohjeita</a:t>
            </a:r>
            <a:r>
              <a:rPr lang="fi-FI" dirty="0"/>
              <a:t>, joiden avulla yritykset ja organisaatiot voivat raportoida kestävän kehityksen ja vastuullisuuden näkökohdistaan.</a:t>
            </a:r>
          </a:p>
          <a:p>
            <a:r>
              <a:rPr lang="fi-FI" dirty="0"/>
              <a:t>GRI-standardit sisältävät yleiset ohjeet raportoinnin rakenteesta, sisällöstä ja laadusta. Ne kattavat laajan valikoiman aiheita, kuten </a:t>
            </a:r>
            <a:r>
              <a:rPr lang="fi-FI" b="1" dirty="0"/>
              <a:t>ympäristövaikutukset, ihmisoikeudet, </a:t>
            </a:r>
            <a:r>
              <a:rPr lang="fi-FI" b="1" dirty="0" err="1"/>
              <a:t>työolot</a:t>
            </a:r>
            <a:r>
              <a:rPr lang="fi-FI" b="1" dirty="0"/>
              <a:t>, yhteiskunta, tuotteiden vastuullisuus ja hallinto</a:t>
            </a:r>
            <a:r>
              <a:rPr lang="fi-FI" dirty="0"/>
              <a:t>.</a:t>
            </a:r>
          </a:p>
          <a:p>
            <a:r>
              <a:rPr lang="fi-FI" dirty="0"/>
              <a:t>GRI-standardit ovat tärkeitä, koska ne auttavat yrityksiä ja organisaatioita vastaamaan sidosryhmien kasvavaan tarpeeseen </a:t>
            </a:r>
            <a:r>
              <a:rPr lang="fi-FI" b="1" dirty="0"/>
              <a:t>läpinäkyvästä raportoinnista ja vastuullisuudesta</a:t>
            </a:r>
            <a:r>
              <a:rPr lang="fi-FI" dirty="0"/>
              <a:t>. Lisäksi GRI-standardien avulla yritykset </a:t>
            </a:r>
            <a:r>
              <a:rPr lang="fi-FI" b="1" dirty="0"/>
              <a:t>voivat vertailla </a:t>
            </a:r>
            <a:r>
              <a:rPr lang="fi-FI" dirty="0"/>
              <a:t>omaa kestävän kehityksen raportointiaan muiden organisaatioiden raportointiin ja </a:t>
            </a:r>
            <a:r>
              <a:rPr lang="fi-FI" dirty="0" err="1"/>
              <a:t>benchmarkata</a:t>
            </a:r>
            <a:r>
              <a:rPr lang="fi-FI" dirty="0"/>
              <a:t> omaa toimintaansa.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195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DCC7-70B2-4D83-B010-8EE36F28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Mitä asioita GRI-standardit käsittelevät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8E17-B41B-4CAB-B4B5-4264C1FCE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86245"/>
            <a:ext cx="8556170" cy="40298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dirty="0"/>
              <a:t>GRI-standardit käsittelevät laajasti erilaisia kestävän kehityksen ja vastuullisuuden näkökohtia. Tässä on joitakin esimerkkejä GRI-standardien käsittelemistä aiheista: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>
                <a:highlight>
                  <a:srgbClr val="FFFF00"/>
                </a:highlight>
              </a:rPr>
              <a:t>Ympäristövaikutukset</a:t>
            </a:r>
            <a:r>
              <a:rPr lang="fi-FI" dirty="0"/>
              <a:t>: energian käyttö, kasvihuonekaasupäästöt, ilman ja veden pilaantuminen, jätehuolto ja kierrätys, luonnon monimuotoisuuden suojelu.</a:t>
            </a:r>
          </a:p>
          <a:p>
            <a:r>
              <a:rPr lang="fi-FI" dirty="0">
                <a:highlight>
                  <a:srgbClr val="FFFF00"/>
                </a:highlight>
              </a:rPr>
              <a:t>Ihmisoikeudet:</a:t>
            </a:r>
            <a:r>
              <a:rPr lang="fi-FI" dirty="0"/>
              <a:t> työntekijöiden oikeudet, työntekijöiden terveys ja turvallisuus, syrjintä ja tasa-arvo, ihmiskaupan ja pakkotyön torjunta.</a:t>
            </a:r>
          </a:p>
          <a:p>
            <a:r>
              <a:rPr lang="fi-FI" dirty="0" err="1">
                <a:highlight>
                  <a:srgbClr val="FFFF00"/>
                </a:highlight>
              </a:rPr>
              <a:t>Työolot</a:t>
            </a:r>
            <a:r>
              <a:rPr lang="fi-FI" dirty="0"/>
              <a:t>: työaika, palkkaus, työhyvinvointi, koulutus ja kehitys, henkilöstön monimuotoisuus ja tasa-arvo.</a:t>
            </a:r>
          </a:p>
          <a:p>
            <a:r>
              <a:rPr lang="fi-FI" dirty="0">
                <a:highlight>
                  <a:srgbClr val="FFFF00"/>
                </a:highlight>
              </a:rPr>
              <a:t>Yhteiskunta</a:t>
            </a:r>
            <a:r>
              <a:rPr lang="fi-FI" dirty="0"/>
              <a:t>: vaikutusalueiden kehittäminen, paikallisyhteisöjen tukeminen, yhteiskunnallinen vaikuttaminen ja vastuu, asiakkaiden ja kuluttajien oikeudet ja tietosuoja.</a:t>
            </a:r>
          </a:p>
          <a:p>
            <a:r>
              <a:rPr lang="fi-FI" dirty="0">
                <a:highlight>
                  <a:srgbClr val="FFFF00"/>
                </a:highlight>
              </a:rPr>
              <a:t>Tuotteiden vastuullisuus</a:t>
            </a:r>
            <a:r>
              <a:rPr lang="fi-FI" dirty="0"/>
              <a:t>: tuotteiden ympäristövaikutukset, tuotteiden terveys- ja turvallisuusnäkökohdat, tuotteiden vastuullinen suunnittelu ja kehittäminen.</a:t>
            </a:r>
          </a:p>
          <a:p>
            <a:r>
              <a:rPr lang="fi-FI" dirty="0">
                <a:highlight>
                  <a:srgbClr val="FFFF00"/>
                </a:highlight>
              </a:rPr>
              <a:t>Hallinto</a:t>
            </a:r>
            <a:r>
              <a:rPr lang="fi-FI" dirty="0"/>
              <a:t>: eettiset periaatteet ja käytännöt, johdon sitoutuminen kestävän kehityksen tavoitteisiin, riskienhallinta, läpinäkyvyys ja vastuullisuusraportointi.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GRI-standardit ovat kattavia ja joustavia, ja ne tarjoavat organisaatioille mahdollisuuden raportoida monipuolisesti niistä aiheista, jotka ovat niille tärkeitä ja joita niiden sidosryhmät odottavat niiden raportoivan.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1377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532BF4-F996-C748-887E-3D5027EEF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9400"/>
            <a:ext cx="7439297" cy="831851"/>
          </a:xfrm>
        </p:spPr>
        <p:txBody>
          <a:bodyPr>
            <a:normAutofit fontScale="90000"/>
          </a:bodyPr>
          <a:lstStyle/>
          <a:p>
            <a:r>
              <a:rPr lang="fi-FI" dirty="0"/>
              <a:t>Vastuullisuuteen liittyviä muita standardeja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D5B846-BA21-8575-3DD4-139075618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Suomessa , EU:ssa tai maailmanlaajuisesti virallisesti hyväksytyt standardit löytyvät Suomen Standardisoimisliitto SFS ry:n sivuilta, samoin paljon muuta tietoa yleisesti standardeista  </a:t>
            </a:r>
            <a:r>
              <a:rPr lang="fi-FI" dirty="0">
                <a:hlinkClick r:id="rId2"/>
              </a:rPr>
              <a:t>https://www.globalreporting.org/standards/</a:t>
            </a:r>
            <a:r>
              <a:rPr lang="fi-FI" dirty="0"/>
              <a:t> </a:t>
            </a:r>
            <a:endParaRPr lang="fi-FI" sz="900" dirty="0"/>
          </a:p>
          <a:p>
            <a:r>
              <a:rPr lang="fi-FI" dirty="0"/>
              <a:t>Kun standardin edessä on tunnus ISO, on standardi kansainvälinen</a:t>
            </a:r>
          </a:p>
          <a:p>
            <a:r>
              <a:rPr lang="fi-FI" dirty="0"/>
              <a:t>ISO 14000 on ympäristöjohtamisen standardisarja, josta löytyy lukuisia standardeja </a:t>
            </a:r>
            <a:r>
              <a:rPr lang="fi-FI" dirty="0">
                <a:hlinkClick r:id="rId3"/>
              </a:rPr>
              <a:t>https://sfs.fi/standardeista/tutustu-standardeihin/suositut-standardit/iso-14000-ymparistojohtamisen-standardisarja/</a:t>
            </a:r>
            <a:r>
              <a:rPr lang="fi-FI" dirty="0"/>
              <a:t> </a:t>
            </a:r>
          </a:p>
          <a:p>
            <a:r>
              <a:rPr lang="fi-FI" dirty="0"/>
              <a:t>Vastuullisuuteen liittyy oleellisesti myös laatu, jonka standardit ovat ISO 9000-alkuisia  </a:t>
            </a:r>
            <a:r>
              <a:rPr lang="fi-FI" dirty="0">
                <a:hlinkClick r:id="rId4"/>
              </a:rPr>
              <a:t>https://sfs.fi/standardeista/tutustu-standardeihin/suositut-standardit/iso-9000-laadunhallinnan-standardisarja/</a:t>
            </a:r>
            <a:r>
              <a:rPr lang="fi-FI" dirty="0"/>
              <a:t> </a:t>
            </a:r>
          </a:p>
          <a:p>
            <a:r>
              <a:rPr lang="fi-FI" dirty="0"/>
              <a:t>ISO 26000 on </a:t>
            </a:r>
            <a:r>
              <a:rPr lang="fi-FI" dirty="0" err="1"/>
              <a:t>vastuullisuustandardi</a:t>
            </a:r>
            <a:r>
              <a:rPr lang="fi-FI" dirty="0"/>
              <a:t>, joka mm. yhdenmukaistaa vastuullisuuteen liittyviä käsitteitä </a:t>
            </a:r>
            <a:r>
              <a:rPr lang="fi-FI" sz="1900" dirty="0">
                <a:hlinkClick r:id="rId5"/>
              </a:rPr>
              <a:t>https://sales.sfs.fi/fi/index/tuotteet/SFS/CENISO/ID2/2/943796.html.stx</a:t>
            </a:r>
            <a:r>
              <a:rPr lang="fi-FI" sz="1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7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D2B9DB-F731-AAB2-7941-4E24A58B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9400"/>
            <a:ext cx="7367451" cy="831851"/>
          </a:xfrm>
        </p:spPr>
        <p:txBody>
          <a:bodyPr>
            <a:normAutofit fontScale="90000"/>
          </a:bodyPr>
          <a:lstStyle/>
          <a:p>
            <a:r>
              <a:rPr lang="fi-FI" dirty="0"/>
              <a:t>Vastuullisuuteen liittyviä muita standardeja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F8392D-2789-2ED9-D20B-DCC9F4311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11250"/>
            <a:ext cx="8333508" cy="3752850"/>
          </a:xfrm>
        </p:spPr>
        <p:txBody>
          <a:bodyPr/>
          <a:lstStyle/>
          <a:p>
            <a:r>
              <a:rPr lang="fi-FI" dirty="0"/>
              <a:t>Johtamiseen liittyvät standardit koottuna </a:t>
            </a:r>
            <a:r>
              <a:rPr lang="fi-FI" dirty="0">
                <a:hlinkClick r:id="rId2"/>
              </a:rPr>
              <a:t>https://sfs.fi/osallistu-ja-vaikuta/aihealueet/johtaminen/</a:t>
            </a:r>
            <a:r>
              <a:rPr lang="fi-FI" dirty="0"/>
              <a:t> </a:t>
            </a:r>
          </a:p>
          <a:p>
            <a:r>
              <a:rPr lang="fi-FI" dirty="0"/>
              <a:t>Työterveys- ja työturvallisuusjohtamiseen liittyvä standardi  ISO 45001 </a:t>
            </a:r>
            <a:r>
              <a:rPr lang="fi-FI" dirty="0">
                <a:hlinkClick r:id="rId3"/>
              </a:rPr>
              <a:t>https://sfs.fi/standardeista/tutustu-standardeihin/suositut-standardit/iso-45001-tyoterveys-ja-tyoturvallisuusjohtaminen/</a:t>
            </a:r>
            <a:endParaRPr lang="fi-FI" dirty="0"/>
          </a:p>
          <a:p>
            <a:r>
              <a:rPr lang="fi-FI" dirty="0"/>
              <a:t>Lisäksi löytyy mm. tuoteturvallisuuteen liittyviä standardeja ym.</a:t>
            </a:r>
          </a:p>
          <a:p>
            <a:r>
              <a:rPr lang="fi-FI" dirty="0"/>
              <a:t>Kestävän rahoituksen standardia ollaan kehittämässä </a:t>
            </a:r>
            <a:r>
              <a:rPr lang="fi-FI" dirty="0">
                <a:hlinkClick r:id="rId4"/>
              </a:rPr>
              <a:t>https://sfs.fi/kestavan-rahoituksen-standardien-ja-saantelyn-vaikutukset-yrityksille/</a:t>
            </a:r>
            <a:r>
              <a:rPr lang="fi-FI" dirty="0"/>
              <a:t> </a:t>
            </a:r>
          </a:p>
          <a:p>
            <a:r>
              <a:rPr lang="fi-FI" dirty="0"/>
              <a:t>Voit tutustua asiaan lisää </a:t>
            </a:r>
            <a:r>
              <a:rPr lang="fi-FI" dirty="0">
                <a:hlinkClick r:id="rId5"/>
              </a:rPr>
              <a:t>www.sfs.fi</a:t>
            </a:r>
            <a:r>
              <a:rPr lang="fi-FI" dirty="0"/>
              <a:t> –sivuilta</a:t>
            </a:r>
          </a:p>
          <a:p>
            <a:r>
              <a:rPr lang="fi-FI" dirty="0"/>
              <a:t>SFS-standardit ovat maksullisia </a:t>
            </a:r>
          </a:p>
        </p:txBody>
      </p:sp>
    </p:spTree>
    <p:extLst>
      <p:ext uri="{BB962C8B-B14F-4D97-AF65-F5344CB8AC3E}">
        <p14:creationId xmlns:p14="http://schemas.microsoft.com/office/powerpoint/2010/main" val="21493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FDE958-F82E-F1E8-2452-640920F7A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1246"/>
            <a:ext cx="8301446" cy="831851"/>
          </a:xfrm>
        </p:spPr>
        <p:txBody>
          <a:bodyPr>
            <a:normAutofit fontScale="90000"/>
          </a:bodyPr>
          <a:lstStyle/>
          <a:p>
            <a:r>
              <a:rPr lang="fi-FI" dirty="0"/>
              <a:t>Ekokompassi ja esimerkkejä vastuullisuus-raportoinnista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94B395-152A-2F5F-4CE2-9E48F2846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599" cy="3568699"/>
          </a:xfrm>
        </p:spPr>
        <p:txBody>
          <a:bodyPr/>
          <a:lstStyle/>
          <a:p>
            <a:r>
              <a:rPr lang="fi-FI" dirty="0" err="1"/>
              <a:t>PK-yrityksille</a:t>
            </a:r>
            <a:r>
              <a:rPr lang="fi-FI" dirty="0"/>
              <a:t> sopiva standardi, joka auttaa ympäristöasioiden kehittämisessä </a:t>
            </a:r>
            <a:r>
              <a:rPr lang="fi-FI" dirty="0">
                <a:hlinkClick r:id="rId2"/>
              </a:rPr>
              <a:t>https://ekokompassi.fi</a:t>
            </a:r>
            <a:r>
              <a:rPr lang="fi-FI" dirty="0"/>
              <a:t> </a:t>
            </a:r>
          </a:p>
          <a:p>
            <a:r>
              <a:rPr lang="fi-FI" dirty="0"/>
              <a:t>Muista, että myös GRI ja ISO-standardit soveltuvat myös pk-yrityksille</a:t>
            </a:r>
          </a:p>
          <a:p>
            <a:r>
              <a:rPr lang="fi-FI" dirty="0"/>
              <a:t>Nesteen vastuullisuusraportteja löydät yrityksen verkkosivuilta osoitteesta </a:t>
            </a:r>
            <a:r>
              <a:rPr lang="fi-FI" dirty="0">
                <a:hlinkClick r:id="rId3"/>
              </a:rPr>
              <a:t>https://www.neste.fi/konserni/vastuullisuus/vastuullisuusraportit</a:t>
            </a:r>
            <a:endParaRPr lang="fi-FI" dirty="0"/>
          </a:p>
          <a:p>
            <a:r>
              <a:rPr lang="fi-FI" dirty="0"/>
              <a:t>Metson vastuullisuusraportoinnista voit lukea täältä Metson verkkosivuilta </a:t>
            </a:r>
            <a:r>
              <a:rPr lang="fi-FI" dirty="0">
                <a:hlinkClick r:id="rId4"/>
              </a:rPr>
              <a:t>https://www.metso.com/corporate/sustainability/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23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iakirjatyyppi xmlns="5c0a84fe-414f-4709-83f0-5d8c99eae7ae">Esitys</Asiakirjatyyppi>
    <Ala_x002f_yksikko xmlns="7678d9bf-da17-4a74-a66a-956406381341">Yleinen</Ala_x002f_yksikko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F74FFD5305F489FBFEC31CBF5EB2B" ma:contentTypeVersion="1" ma:contentTypeDescription="Create a new document." ma:contentTypeScope="" ma:versionID="ec87f750d9d70b306fd270d0e746502b">
  <xsd:schema xmlns:xsd="http://www.w3.org/2001/XMLSchema" xmlns:xs="http://www.w3.org/2001/XMLSchema" xmlns:p="http://schemas.microsoft.com/office/2006/metadata/properties" xmlns:ns2="5c0a84fe-414f-4709-83f0-5d8c99eae7ae" xmlns:ns3="7678d9bf-da17-4a74-a66a-956406381341" targetNamespace="http://schemas.microsoft.com/office/2006/metadata/properties" ma:root="true" ma:fieldsID="079c7d37b0a75bb40a0699e9746a4859" ns2:_="" ns3:_="">
    <xsd:import namespace="5c0a84fe-414f-4709-83f0-5d8c99eae7ae"/>
    <xsd:import namespace="7678d9bf-da17-4a74-a66a-956406381341"/>
    <xsd:element name="properties">
      <xsd:complexType>
        <xsd:sequence>
          <xsd:element name="documentManagement">
            <xsd:complexType>
              <xsd:all>
                <xsd:element ref="ns2:Asiakirjatyyppi" minOccurs="0"/>
                <xsd:element ref="ns3:Ala_x002f_yksikk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a84fe-414f-4709-83f0-5d8c99eae7ae" elementFormDefault="qualified">
    <xsd:import namespace="http://schemas.microsoft.com/office/2006/documentManagement/types"/>
    <xsd:import namespace="http://schemas.microsoft.com/office/infopath/2007/PartnerControls"/>
    <xsd:element name="Asiakirjatyyppi" ma:index="8" nillable="true" ma:displayName="Asiakirjatyyppi" ma:format="Dropdown" ma:internalName="Asiakirjatyyppi">
      <xsd:simpleType>
        <xsd:restriction base="dms:Choice">
          <xsd:enumeration value="Anomus"/>
          <xsd:enumeration value="Esite"/>
          <xsd:enumeration value="Esitys"/>
          <xsd:enumeration value="Esityslista"/>
          <xsd:enumeration value="Hakemus"/>
          <xsd:enumeration value="Hankintapäätös"/>
          <xsd:enumeration value="Henkilöstöpäätös"/>
          <xsd:enumeration value="Kalenterimerkintä"/>
          <xsd:enumeration value="Kutsu"/>
          <xsd:enumeration value="Lausunto"/>
          <xsd:enumeration value="Lausuntopyyntö"/>
          <xsd:enumeration value="Lomake"/>
          <xsd:enumeration value="Mainos"/>
          <xsd:enumeration value="Maksatushakemus"/>
          <xsd:enumeration value="Maksupäätös"/>
          <xsd:enumeration value="Muistio"/>
          <xsd:enumeration value="Muu asiakirja"/>
          <xsd:enumeration value="Ohje"/>
          <xsd:enumeration value="Opetusmateriaali"/>
          <xsd:enumeration value="Opintokuvaus"/>
          <xsd:enumeration value="Opiskelijapäätös"/>
          <xsd:enumeration value="OPS"/>
          <xsd:enumeration value="Prosessikuvaus"/>
          <xsd:enumeration value="Päätös"/>
          <xsd:enumeration value="Pöytäkirja"/>
          <xsd:enumeration value="Rahoituspäätös"/>
          <xsd:enumeration value="Raportti"/>
          <xsd:enumeration value="Reklamaatio"/>
          <xsd:enumeration value="Selvitys"/>
          <xsd:enumeration value="Sopimus"/>
          <xsd:enumeration value="Suunnitelma"/>
          <xsd:enumeration value="Tarjous"/>
          <xsd:enumeration value="Tarjouspyyntö"/>
          <xsd:enumeration value="Tarkastuslausunto"/>
          <xsd:enumeration value="Tiedoksianto"/>
          <xsd:enumeration value="Tiedote"/>
          <xsd:enumeration value="Tilasto"/>
          <xsd:enumeration value="Tilaus"/>
          <xsd:enumeration value="Toimintakertomus"/>
          <xsd:enumeration value="Toimintasuunnitelma"/>
          <xsd:enumeration value="Valitusosoitus"/>
          <xsd:enumeration value="Yhteenvet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8d9bf-da17-4a74-a66a-956406381341" elementFormDefault="qualified">
    <xsd:import namespace="http://schemas.microsoft.com/office/2006/documentManagement/types"/>
    <xsd:import namespace="http://schemas.microsoft.com/office/infopath/2007/PartnerControls"/>
    <xsd:element name="Ala_x002f_yksikko" ma:index="9" nillable="true" ma:displayName="Ala/yksikko" ma:default="Yleinen" ma:format="Dropdown" ma:internalName="Ala_x002f_yksikko">
      <xsd:simpleType>
        <xsd:restriction base="dms:Choice">
          <xsd:enumeration value="Yleinen"/>
          <xsd:enumeration value="Kansainvälisyys"/>
          <xsd:enumeration value="Liiketalous"/>
          <xsd:enumeration value="Matkailu"/>
          <xsd:enumeration value="Sos. ja Terv.ala"/>
          <xsd:enumeration value="Tekniikka"/>
          <xsd:enumeration value="Tietojenkäsittely"/>
          <xsd:enumeration value="Vaasa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C1D2C8-1A4B-493B-AB3A-5393D6C205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EE2C67-2BD1-415B-A85C-D41613375CBA}">
  <ds:schemaRefs>
    <ds:schemaRef ds:uri="http://schemas.microsoft.com/office/2006/documentManagement/types"/>
    <ds:schemaRef ds:uri="5c0a84fe-414f-4709-83f0-5d8c99eae7ae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7678d9bf-da17-4a74-a66a-95640638134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9F7EA1-AA46-4827-8D26-AD059D93C1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0a84fe-414f-4709-83f0-5d8c99eae7ae"/>
    <ds:schemaRef ds:uri="7678d9bf-da17-4a74-a66a-9564063813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16454</TotalTime>
  <Words>706</Words>
  <Application>Microsoft Office PowerPoint</Application>
  <PresentationFormat>On-screen Show (16:9)</PresentationFormat>
  <Paragraphs>47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Palatino</vt:lpstr>
      <vt:lpstr>worksans</vt:lpstr>
      <vt:lpstr>YouTube Sans</vt:lpstr>
      <vt:lpstr>Office-teema</vt:lpstr>
      <vt:lpstr>GRI-STANDARDIT JA MUITA VASTUULLISUUTEEN LIITTYVIÄ STANDARDEJA</vt:lpstr>
      <vt:lpstr>GRI-standardit</vt:lpstr>
      <vt:lpstr>Mitä GRI-standardit sisältävät</vt:lpstr>
      <vt:lpstr>Mitä asioita GRI-standardit käsittelevät</vt:lpstr>
      <vt:lpstr>Vastuullisuuteen liittyviä muita standardeja </vt:lpstr>
      <vt:lpstr>Vastuullisuuteen liittyviä muita standardeja </vt:lpstr>
      <vt:lpstr>Ekokompassi ja esimerkkejä vastuullisuus-raportoinnista</vt:lpstr>
    </vt:vector>
  </TitlesOfParts>
  <Company>C2 Advertising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VAMK markkinointikalvot</dc:title>
  <dc:creator>Anu Valkama</dc:creator>
  <cp:lastModifiedBy>Saarikoski, Lotta</cp:lastModifiedBy>
  <cp:revision>223</cp:revision>
  <dcterms:created xsi:type="dcterms:W3CDTF">2014-12-09T08:52:31Z</dcterms:created>
  <dcterms:modified xsi:type="dcterms:W3CDTF">2023-05-30T11:08:37Z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0x010100CB4F74FFD5305F489FBFEC31CBF5EB2B</vt:lpwstr>
  </property>
</Properties>
</file>