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362" r:id="rId5"/>
    <p:sldId id="367" r:id="rId6"/>
    <p:sldId id="360" r:id="rId7"/>
    <p:sldId id="348" r:id="rId8"/>
    <p:sldId id="368" r:id="rId9"/>
    <p:sldId id="369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7DB12-A024-4C53-8821-8498C152C78F}" v="2" dt="2020-10-27T12:17:14.7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6389" autoAdjust="0"/>
  </p:normalViewPr>
  <p:slideViewPr>
    <p:cSldViewPr snapToGrid="0" snapToObjects="1">
      <p:cViewPr varScale="1">
        <p:scale>
          <a:sx n="98" d="100"/>
          <a:sy n="98" d="100"/>
        </p:scale>
        <p:origin x="882" y="96"/>
      </p:cViewPr>
      <p:guideLst/>
    </p:cSldViewPr>
  </p:slideViewPr>
  <p:outlineViewPr>
    <p:cViewPr>
      <p:scale>
        <a:sx n="33" d="100"/>
        <a:sy n="33" d="100"/>
      </p:scale>
      <p:origin x="0" y="-18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08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___</a:t>
            </a:r>
            <a:r>
              <a:rPr lang="fi-FI" dirty="0" err="1"/>
              <a:t>siiirrä</a:t>
            </a:r>
            <a:r>
              <a:rPr lang="fi-FI" dirty="0"/>
              <a:t> aivoriihiosuuteen nämä ja YHDISTÄ</a:t>
            </a:r>
            <a:r>
              <a:rPr lang="fi-FI" baseline="0" dirty="0"/>
              <a:t> YHDEKSI TIEDOSTOKSI ANNA </a:t>
            </a:r>
            <a:r>
              <a:rPr lang="fi-FI" b="1" baseline="0" dirty="0"/>
              <a:t>YLÄNIMEKSI RATKAISUJEN IDEOINTI </a:t>
            </a:r>
            <a:r>
              <a:rPr lang="fi-FI" baseline="0" dirty="0"/>
              <a:t>(AIVORIIHI, TEEMOITTELU, ÄÄNESTYS, </a:t>
            </a:r>
            <a:r>
              <a:rPr lang="fi-FI" baseline="0"/>
              <a:t>IDEAKORTTI viimeisenä)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83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4572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9144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13716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18288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4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5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30" cy="691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822960"/>
            <a:ext cx="11201400" cy="53059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97629" y="3651477"/>
            <a:ext cx="6161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7" y="5639378"/>
            <a:ext cx="2336051" cy="127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Box 9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buSzTx/>
              <a:buFontTx/>
              <a:buNone/>
              <a:defRPr sz="2400" b="1">
                <a:solidFill>
                  <a:schemeClr val="accent3">
                    <a:lumOff val="-12941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7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11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7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8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Box 7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1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13" name="TextBox 7"/>
          <p:cNvSpPr txBox="1"/>
          <p:nvPr/>
        </p:nvSpPr>
        <p:spPr>
          <a:xfrm>
            <a:off x="10495230" y="6608763"/>
            <a:ext cx="162137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0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1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2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9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144" y="6073304"/>
            <a:ext cx="931465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8903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4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34289" tIns="34289" rIns="34289" bIns="34289"/>
          <a:lstStyle/>
          <a:p>
            <a:pPr algn="r" defTabSz="914400">
              <a:defRPr sz="22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72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0"/>
          </a:xfrm>
          <a:prstGeom prst="rect">
            <a:avLst/>
          </a:prstGeom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7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8" cy="27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650229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1300459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95069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2600918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8567" cy="139701"/>
          </a:xfrm>
          <a:prstGeom prst="rect">
            <a:avLst/>
          </a:prstGeom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2" cy="994174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2" cy="3263505"/>
          </a:xfrm>
          <a:prstGeom prst="rect">
            <a:avLst/>
          </a:prstGeom>
        </p:spPr>
        <p:txBody>
          <a:bodyPr lIns="34289" tIns="34289" rIns="34289" bIns="34289"/>
          <a:lstStyle>
            <a:lvl1pPr marL="212270" indent="-212270">
              <a:spcBef>
                <a:spcPts val="900"/>
              </a:spcBef>
              <a:defRPr sz="2600"/>
            </a:lvl1pPr>
            <a:lvl2pPr marL="704850" indent="-247650">
              <a:spcBef>
                <a:spcPts val="900"/>
              </a:spcBef>
              <a:defRPr sz="2600"/>
            </a:lvl2pPr>
            <a:lvl3pPr marL="1211579" indent="-297179">
              <a:spcBef>
                <a:spcPts val="900"/>
              </a:spcBef>
              <a:defRPr sz="2600"/>
            </a:lvl3pPr>
            <a:lvl4pPr marL="1701800" indent="-330200">
              <a:spcBef>
                <a:spcPts val="900"/>
              </a:spcBef>
              <a:defRPr sz="2600"/>
            </a:lvl4pPr>
            <a:lvl5pPr marL="21590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811550" y="5650945"/>
            <a:ext cx="227801" cy="220979"/>
          </a:xfrm>
          <a:prstGeom prst="rect">
            <a:avLst/>
          </a:prstGeom>
        </p:spPr>
        <p:txBody>
          <a:bodyPr lIns="34289" tIns="34289" rIns="34289" bIns="34289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112192"/>
            <a:ext cx="765760" cy="853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1" r:id="rId8"/>
    <p:sldLayoutId id="2147483669" r:id="rId9"/>
    <p:sldLayoutId id="2147483691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latin typeface="Arial Black" panose="020B0A04020102020204" pitchFamily="34" charset="0"/>
              </a:rPr>
              <a:t>IDEKORT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39564"/>
            <a:ext cx="9144000" cy="1218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Sotepeda</a:t>
            </a:r>
            <a:r>
              <a:rPr lang="fi-FI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24/7 TP4</a:t>
            </a:r>
          </a:p>
        </p:txBody>
      </p:sp>
      <p:pic>
        <p:nvPicPr>
          <p:cNvPr id="6" name="Kuva 5" descr="Kuvahaun tulos haulle cc by-sa 4.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7" y="4757419"/>
            <a:ext cx="1419225" cy="50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2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6078" y="634006"/>
            <a:ext cx="7886702" cy="994174"/>
          </a:xfrm>
        </p:spPr>
        <p:txBody>
          <a:bodyPr>
            <a:normAutofit/>
          </a:bodyPr>
          <a:lstStyle/>
          <a:p>
            <a:r>
              <a:rPr lang="fi-FI" dirty="0">
                <a:latin typeface="Arial Black" panose="020B0A04020102020204" pitchFamily="34" charset="0"/>
              </a:rPr>
              <a:t>IDEKORT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826078" y="2155371"/>
            <a:ext cx="8907237" cy="3799380"/>
          </a:xfrm>
        </p:spPr>
        <p:txBody>
          <a:bodyPr>
            <a:normAutofit fontScale="92500" lnSpcReduction="20000"/>
          </a:bodyPr>
          <a:lstStyle/>
          <a:p>
            <a:r>
              <a:rPr lang="fi-FI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Idekortet</a:t>
            </a:r>
            <a:r>
              <a:rPr lang="fi-FI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föregås</a:t>
            </a:r>
            <a:r>
              <a:rPr lang="fi-FI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tematisering och röstning om det valda  ämnet för servicedesignprocessen.</a:t>
            </a:r>
          </a:p>
          <a:p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Resultatet av omröstningen är tydligt och de bästa idéerna eller idén har valts.</a:t>
            </a:r>
          </a:p>
          <a:p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Idékortet öppnas och beskriver idén ur serviceanvändarens och tjänsteleverantörens perspektiv.</a:t>
            </a:r>
          </a:p>
          <a:p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det som följer finns en template för </a:t>
            </a:r>
            <a:r>
              <a:rPr lang="sv-SE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idékort</a:t>
            </a:r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en idékortsmall.</a:t>
            </a:r>
          </a:p>
          <a:p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Från att ha skapat ett </a:t>
            </a:r>
            <a:r>
              <a:rPr lang="sv-SE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idékort</a:t>
            </a:r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 man fortsätta till </a:t>
            </a:r>
            <a:r>
              <a:rPr lang="sv-SE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storyboarding</a:t>
            </a:r>
            <a:r>
              <a:rPr lang="sv-S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</a:p>
          <a:p>
            <a:pPr marL="0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Lähde: Koskelo, M. &amp; Nousiainen, A. 2015 (Mukaillen) </a:t>
            </a:r>
          </a:p>
          <a:p>
            <a:endParaRPr lang="fi-FI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661819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22169" y="915906"/>
            <a:ext cx="7886702" cy="994174"/>
          </a:xfrm>
        </p:spPr>
        <p:txBody>
          <a:bodyPr/>
          <a:lstStyle/>
          <a:p>
            <a:r>
              <a:rPr lang="fi-FI" sz="4400" b="1" dirty="0">
                <a:latin typeface="Arial Black" panose="020B0604020202020204" pitchFamily="34" charset="0"/>
                <a:ea typeface="Avenir Black"/>
                <a:cs typeface="Arial Black" panose="020B0604020202020204" pitchFamily="34" charset="0"/>
                <a:sym typeface="Avenir Black"/>
              </a:rPr>
              <a:t>IDEKORT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2091689" y="2560867"/>
            <a:ext cx="7917182" cy="322430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v-SE" sz="2000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Beskriv iden i </a:t>
            </a:r>
            <a:r>
              <a:rPr lang="sv-SE" sz="2000" dirty="0" err="1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idékort</a:t>
            </a:r>
            <a:r>
              <a:rPr lang="sv-SE" sz="2000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 genom att rita eller skriva den på kortet? (Vad)</a:t>
            </a: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Skriv ner vad idén förändrad och hur den påverkar den tjänsteleverantören?</a:t>
            </a: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Skriv till vem idén är av särskilt värde? (kunden)</a:t>
            </a: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Berätta vad kunden tycker om idén.</a:t>
            </a:r>
            <a:endParaRPr lang="fi-FI" sz="2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Lähde: Koskelo, M. &amp; Nousiainen, A. 2015 (Mukaillen) </a:t>
            </a:r>
          </a:p>
          <a:p>
            <a:pPr marL="514350" indent="-514350">
              <a:buAutoNum type="arabicPeriod"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122169" y="1943087"/>
            <a:ext cx="465455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i-FI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7748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ÄÄNESTYS">
            <a:extLst>
              <a:ext uri="{FF2B5EF4-FFF2-40B4-BE49-F238E27FC236}">
                <a16:creationId xmlns:a16="http://schemas.microsoft.com/office/drawing/2014/main" id="{4EDA7B9E-0D76-E64F-AD63-05E3CA4CD90D}"/>
              </a:ext>
            </a:extLst>
          </p:cNvPr>
          <p:cNvSpPr txBox="1"/>
          <p:nvPr/>
        </p:nvSpPr>
        <p:spPr>
          <a:xfrm>
            <a:off x="4904722" y="665276"/>
            <a:ext cx="7902908" cy="67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ctr"/>
            <a:r>
              <a:rPr lang="fi-FI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IDEAKORt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ÄÄNESTYS">
            <a:extLst>
              <a:ext uri="{FF2B5EF4-FFF2-40B4-BE49-F238E27FC236}">
                <a16:creationId xmlns:a16="http://schemas.microsoft.com/office/drawing/2014/main" id="{BC983DED-C30A-E34C-A132-E87FA260D0F4}"/>
              </a:ext>
            </a:extLst>
          </p:cNvPr>
          <p:cNvSpPr txBox="1"/>
          <p:nvPr/>
        </p:nvSpPr>
        <p:spPr>
          <a:xfrm>
            <a:off x="1480522" y="865132"/>
            <a:ext cx="2764911" cy="24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no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IDEAN NIMI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Idens</a:t>
            </a:r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namn</a:t>
            </a:r>
            <a:endParaRPr sz="1200" b="1" dirty="0">
              <a:solidFill>
                <a:schemeClr val="tx2"/>
              </a:solidFill>
              <a:latin typeface="Arial Black" panose="020B0604020202020204" pitchFamily="34" charset="0"/>
              <a:ea typeface="Palatino" pitchFamily="2" charset="77"/>
              <a:cs typeface="Arial Black" panose="020B0604020202020204" pitchFamily="34" charset="0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7B198A3-B902-CC4C-84EE-B7C8692CACEA}"/>
              </a:ext>
            </a:extLst>
          </p:cNvPr>
          <p:cNvSpPr/>
          <p:nvPr/>
        </p:nvSpPr>
        <p:spPr>
          <a:xfrm>
            <a:off x="1398814" y="725798"/>
            <a:ext cx="5413604" cy="491671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spc="0" normalizeH="0" baseline="0" dirty="0">
              <a:ln>
                <a:noFill/>
              </a:ln>
              <a:solidFill>
                <a:schemeClr val="accent3">
                  <a:lumOff val="-12941"/>
                </a:schemeClr>
              </a:solidFill>
              <a:effectLst/>
              <a:highlight>
                <a:srgbClr val="000000"/>
              </a:highlight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BC6CF4FD-DC40-0746-BC6F-22F3A93012B7}"/>
              </a:ext>
            </a:extLst>
          </p:cNvPr>
          <p:cNvSpPr/>
          <p:nvPr/>
        </p:nvSpPr>
        <p:spPr>
          <a:xfrm>
            <a:off x="1398814" y="4678991"/>
            <a:ext cx="5413604" cy="1443037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spc="0" normalizeH="0" baseline="0">
              <a:ln>
                <a:noFill/>
              </a:ln>
              <a:solidFill>
                <a:schemeClr val="accent3">
                  <a:lumOff val="-12941"/>
                </a:schemeClr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2417EFA-FBA9-4C44-972C-3EB90374BEF0}"/>
              </a:ext>
            </a:extLst>
          </p:cNvPr>
          <p:cNvSpPr/>
          <p:nvPr/>
        </p:nvSpPr>
        <p:spPr>
          <a:xfrm>
            <a:off x="1398814" y="1362069"/>
            <a:ext cx="5413604" cy="3132000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spc="0" normalizeH="0" baseline="0">
              <a:ln>
                <a:noFill/>
              </a:ln>
              <a:solidFill>
                <a:schemeClr val="accent3">
                  <a:lumOff val="-12941"/>
                </a:schemeClr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0" name="Kyynel 19">
            <a:extLst>
              <a:ext uri="{FF2B5EF4-FFF2-40B4-BE49-F238E27FC236}">
                <a16:creationId xmlns:a16="http://schemas.microsoft.com/office/drawing/2014/main" id="{2702CB0A-1569-354F-BCB5-798496979F93}"/>
              </a:ext>
            </a:extLst>
          </p:cNvPr>
          <p:cNvSpPr/>
          <p:nvPr/>
        </p:nvSpPr>
        <p:spPr>
          <a:xfrm>
            <a:off x="7135456" y="3321198"/>
            <a:ext cx="3576022" cy="2800831"/>
          </a:xfrm>
          <a:prstGeom prst="teardrop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spc="0" normalizeH="0" baseline="0">
              <a:ln>
                <a:noFill/>
              </a:ln>
              <a:solidFill>
                <a:schemeClr val="accent3">
                  <a:lumOff val="-12941"/>
                </a:schemeClr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5AF6847B-9B99-924A-A359-5A708130B58D}"/>
              </a:ext>
            </a:extLst>
          </p:cNvPr>
          <p:cNvSpPr/>
          <p:nvPr/>
        </p:nvSpPr>
        <p:spPr>
          <a:xfrm>
            <a:off x="7000875" y="1362068"/>
            <a:ext cx="3710603" cy="1766887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spc="0" normalizeH="0" baseline="0">
              <a:ln>
                <a:noFill/>
              </a:ln>
              <a:solidFill>
                <a:schemeClr val="accent3">
                  <a:lumOff val="-12941"/>
                </a:schemeClr>
              </a:solidFill>
              <a:effectLst/>
              <a:uFillTx/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2" name="ÄÄNESTYS">
            <a:extLst>
              <a:ext uri="{FF2B5EF4-FFF2-40B4-BE49-F238E27FC236}">
                <a16:creationId xmlns:a16="http://schemas.microsoft.com/office/drawing/2014/main" id="{BA26E313-77D3-1041-8CE3-3BAF9D2AFC0C}"/>
              </a:ext>
            </a:extLst>
          </p:cNvPr>
          <p:cNvSpPr txBox="1"/>
          <p:nvPr/>
        </p:nvSpPr>
        <p:spPr>
          <a:xfrm>
            <a:off x="1480522" y="1515869"/>
            <a:ext cx="2764911" cy="24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no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KUVAUS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beskrivning</a:t>
            </a:r>
            <a:endParaRPr sz="1200" b="1" dirty="0">
              <a:solidFill>
                <a:schemeClr val="tx2"/>
              </a:solidFill>
              <a:latin typeface="Arial Black" panose="020B0604020202020204" pitchFamily="34" charset="0"/>
              <a:ea typeface="Palatino" pitchFamily="2" charset="77"/>
              <a:cs typeface="Arial Black" panose="020B0604020202020204" pitchFamily="34" charset="0"/>
            </a:endParaRPr>
          </a:p>
        </p:txBody>
      </p:sp>
      <p:sp>
        <p:nvSpPr>
          <p:cNvPr id="23" name="ÄÄNESTYS">
            <a:extLst>
              <a:ext uri="{FF2B5EF4-FFF2-40B4-BE49-F238E27FC236}">
                <a16:creationId xmlns:a16="http://schemas.microsoft.com/office/drawing/2014/main" id="{139EC4AD-0525-D745-966F-7B69A9EFA021}"/>
              </a:ext>
            </a:extLst>
          </p:cNvPr>
          <p:cNvSpPr txBox="1"/>
          <p:nvPr/>
        </p:nvSpPr>
        <p:spPr>
          <a:xfrm>
            <a:off x="1480521" y="4804780"/>
            <a:ext cx="4191617" cy="4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no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HYÖTY PALVELUNTARJOAJALLE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Nytta</a:t>
            </a:r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 för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serviceproducenten</a:t>
            </a:r>
            <a:endParaRPr sz="1200" b="1" dirty="0">
              <a:solidFill>
                <a:schemeClr val="tx2"/>
              </a:solidFill>
              <a:latin typeface="Arial Black" panose="020B0604020202020204" pitchFamily="34" charset="0"/>
              <a:ea typeface="Palatino" pitchFamily="2" charset="77"/>
              <a:cs typeface="Arial Black" panose="020B0604020202020204" pitchFamily="34" charset="0"/>
            </a:endParaRPr>
          </a:p>
        </p:txBody>
      </p:sp>
      <p:sp>
        <p:nvSpPr>
          <p:cNvPr id="25" name="ÄÄNESTYS">
            <a:extLst>
              <a:ext uri="{FF2B5EF4-FFF2-40B4-BE49-F238E27FC236}">
                <a16:creationId xmlns:a16="http://schemas.microsoft.com/office/drawing/2014/main" id="{B171E5A9-511D-FB4B-B959-45FC3160E7EA}"/>
              </a:ext>
            </a:extLst>
          </p:cNvPr>
          <p:cNvSpPr txBox="1"/>
          <p:nvPr/>
        </p:nvSpPr>
        <p:spPr>
          <a:xfrm>
            <a:off x="7135456" y="1477281"/>
            <a:ext cx="3951111" cy="24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no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ASIAKAS/KENELLE?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Kunden</a:t>
            </a:r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/ för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vem</a:t>
            </a:r>
            <a:endParaRPr sz="1200" b="1" dirty="0">
              <a:solidFill>
                <a:schemeClr val="tx2"/>
              </a:solidFill>
              <a:latin typeface="Arial Black" panose="020B0604020202020204" pitchFamily="34" charset="0"/>
              <a:ea typeface="Palatino" pitchFamily="2" charset="77"/>
              <a:cs typeface="Arial Black" panose="020B0604020202020204" pitchFamily="34" charset="0"/>
            </a:endParaRPr>
          </a:p>
        </p:txBody>
      </p:sp>
      <p:sp>
        <p:nvSpPr>
          <p:cNvPr id="26" name="ÄÄNESTYS">
            <a:extLst>
              <a:ext uri="{FF2B5EF4-FFF2-40B4-BE49-F238E27FC236}">
                <a16:creationId xmlns:a16="http://schemas.microsoft.com/office/drawing/2014/main" id="{133A00B7-23C4-BF4B-B62B-53A3EDF3ECBF}"/>
              </a:ext>
            </a:extLst>
          </p:cNvPr>
          <p:cNvSpPr txBox="1"/>
          <p:nvPr/>
        </p:nvSpPr>
        <p:spPr>
          <a:xfrm>
            <a:off x="6660354" y="3321198"/>
            <a:ext cx="3951111" cy="40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no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r"/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MITÄ ASIAKAS AJATTELEE</a:t>
            </a:r>
          </a:p>
          <a:p>
            <a:pPr algn="r"/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Vad</a:t>
            </a:r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tänker</a:t>
            </a:r>
            <a:r>
              <a:rPr lang="fi-FI" sz="1200" b="1" dirty="0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 </a:t>
            </a:r>
            <a:r>
              <a:rPr lang="fi-FI" sz="1200" b="1" dirty="0" err="1">
                <a:solidFill>
                  <a:schemeClr val="tx2"/>
                </a:solidFill>
                <a:latin typeface="Arial Black" panose="020B0604020202020204" pitchFamily="34" charset="0"/>
                <a:ea typeface="Palatino" pitchFamily="2" charset="77"/>
                <a:cs typeface="Arial Black" panose="020B0604020202020204" pitchFamily="34" charset="0"/>
              </a:rPr>
              <a:t>kunden</a:t>
            </a:r>
            <a:endParaRPr sz="1200" b="1" dirty="0">
              <a:solidFill>
                <a:schemeClr val="tx2"/>
              </a:solidFill>
              <a:latin typeface="Arial Black" panose="020B0604020202020204" pitchFamily="34" charset="0"/>
              <a:ea typeface="Palatino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555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Black" panose="020B0A04020102020204" pitchFamily="34" charset="0"/>
              </a:rPr>
              <a:t>Työryhmä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Sini Eloranta, Turku amk </a:t>
            </a:r>
            <a:endParaRPr lang="en-US" dirty="0"/>
          </a:p>
          <a:p>
            <a:pPr>
              <a:buNone/>
            </a:pPr>
            <a:r>
              <a:rPr lang="fi-FI" dirty="0"/>
              <a:t>Päivi Erkko, Turku amk</a:t>
            </a:r>
          </a:p>
          <a:p>
            <a:pPr>
              <a:buNone/>
            </a:pPr>
            <a:r>
              <a:rPr lang="fi-FI" dirty="0"/>
              <a:t>Päivi Harmoinen, Laurea</a:t>
            </a:r>
          </a:p>
          <a:p>
            <a:pPr>
              <a:buNone/>
            </a:pPr>
            <a:r>
              <a:rPr lang="fi-FI" dirty="0"/>
              <a:t>Minna Huhtala, </a:t>
            </a:r>
            <a:r>
              <a:rPr lang="fi-FI" dirty="0" err="1"/>
              <a:t>Samk</a:t>
            </a: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Antti Kares, Savonia</a:t>
            </a:r>
          </a:p>
          <a:p>
            <a:pPr>
              <a:buNone/>
            </a:pPr>
            <a:r>
              <a:rPr lang="fi-FI" dirty="0"/>
              <a:t>Heli Lepistö, </a:t>
            </a:r>
            <a:r>
              <a:rPr lang="fi-FI" dirty="0" err="1"/>
              <a:t>Samk</a:t>
            </a:r>
            <a:endParaRPr lang="fi-FI" dirty="0"/>
          </a:p>
          <a:p>
            <a:pPr>
              <a:buNone/>
            </a:pPr>
            <a:r>
              <a:rPr lang="fi-FI" dirty="0"/>
              <a:t>Anna-Leena Ruotsalainen, Savonia</a:t>
            </a:r>
          </a:p>
          <a:p>
            <a:pPr>
              <a:buNone/>
            </a:pPr>
            <a:r>
              <a:rPr lang="fi-FI" dirty="0"/>
              <a:t>Suvi Salminen, </a:t>
            </a:r>
            <a:r>
              <a:rPr lang="fi-FI" dirty="0" err="1"/>
              <a:t>Jamk</a:t>
            </a: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Timo Sirviö, Savonia</a:t>
            </a:r>
          </a:p>
          <a:p>
            <a:pPr>
              <a:buNone/>
            </a:pPr>
            <a:r>
              <a:rPr lang="fi-FI" dirty="0"/>
              <a:t>Sirkku Säätelä, Novia</a:t>
            </a:r>
          </a:p>
          <a:p>
            <a:pPr>
              <a:buNone/>
            </a:pPr>
            <a:r>
              <a:rPr lang="fi-FI" dirty="0"/>
              <a:t>Mervi Vuolas, Turku amk</a:t>
            </a:r>
          </a:p>
          <a:p>
            <a:pPr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 descr="Kuvahaun tulos haulle cc by-sa 4.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2" y="5791836"/>
            <a:ext cx="1419225" cy="5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3" y="1968494"/>
            <a:ext cx="1427555" cy="38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61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" y="1432720"/>
            <a:ext cx="10655537" cy="45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55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3">
                <a:lumOff val="-12941"/>
              </a:schemeClr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3">
                <a:lumOff val="-12941"/>
              </a:schemeClr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814AFEDA2954295F769136A6C3594" ma:contentTypeVersion="14" ma:contentTypeDescription="Skapa ett nytt dokument." ma:contentTypeScope="" ma:versionID="f9fea0f760f45ad2161a07f869963720">
  <xsd:schema xmlns:xsd="http://www.w3.org/2001/XMLSchema" xmlns:xs="http://www.w3.org/2001/XMLSchema" xmlns:p="http://schemas.microsoft.com/office/2006/metadata/properties" xmlns:ns1="http://schemas.microsoft.com/sharepoint/v3" xmlns:ns3="c43ae578-4bfb-4cdb-b6ed-ba9f384d8ebe" xmlns:ns4="eb8212f7-85c6-4e07-bc75-3ac44a0b0266" targetNamespace="http://schemas.microsoft.com/office/2006/metadata/properties" ma:root="true" ma:fieldsID="701ec28cea02a56b94ba00c4cb63dbae" ns1:_="" ns3:_="" ns4:_="">
    <xsd:import namespace="http://schemas.microsoft.com/sharepoint/v3"/>
    <xsd:import namespace="c43ae578-4bfb-4cdb-b6ed-ba9f384d8ebe"/>
    <xsd:import namespace="eb8212f7-85c6-4e07-bc75-3ac44a0b02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e578-4bfb-4cdb-b6ed-ba9f384d8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12f7-85c6-4e07-bc75-3ac44a0b0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BFDB9-2FA9-4F63-9315-D0C6A3519CB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eb8212f7-85c6-4e07-bc75-3ac44a0b0266"/>
    <ds:schemaRef ds:uri="c43ae578-4bfb-4cdb-b6ed-ba9f384d8eb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5CC628-409A-4DF9-B902-536B47F75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EB0B8-8D41-45BA-8112-A03E7B7D0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3ae578-4bfb-4cdb-b6ed-ba9f384d8ebe"/>
    <ds:schemaRef ds:uri="eb8212f7-85c6-4e07-bc75-3ac44a0b0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248</Words>
  <Application>Microsoft Office PowerPoint</Application>
  <PresentationFormat>Bredbild</PresentationFormat>
  <Paragraphs>37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20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Palatino</vt:lpstr>
      <vt:lpstr>Tahoma</vt:lpstr>
      <vt:lpstr>Times New Roman</vt:lpstr>
      <vt:lpstr>Trebuchet MS</vt:lpstr>
      <vt:lpstr>Office Theme</vt:lpstr>
      <vt:lpstr>IDEKORT</vt:lpstr>
      <vt:lpstr>IDEKORT</vt:lpstr>
      <vt:lpstr>IDEKORT</vt:lpstr>
      <vt:lpstr>PowerPoint-presentation</vt:lpstr>
      <vt:lpstr>Työryhmä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Suvi</dc:creator>
  <cp:lastModifiedBy>Sirkku Säätelä</cp:lastModifiedBy>
  <cp:revision>111</cp:revision>
  <dcterms:modified xsi:type="dcterms:W3CDTF">2020-10-27T12:17:14Z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0x010100767814AFEDA2954295F769136A6C3594</vt:lpwstr>
  </property>
</Properties>
</file>