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60" r:id="rId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Rg st="1" end="2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>
      <p:cViewPr varScale="1">
        <p:scale>
          <a:sx n="91" d="100"/>
          <a:sy n="91" d="100"/>
        </p:scale>
        <p:origin x="95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B9C43-A444-405A-AACA-364C1FB8009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8A21E-0B1B-4844-BF3B-58B1AF7DA3E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B9C43-A444-405A-AACA-364C1FB8009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8A21E-0B1B-4844-BF3B-58B1AF7DA3E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B9C43-A444-405A-AACA-364C1FB8009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8A21E-0B1B-4844-BF3B-58B1AF7DA3E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B9C43-A444-405A-AACA-364C1FB8009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8A21E-0B1B-4844-BF3B-58B1AF7DA3E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B9C43-A444-405A-AACA-364C1FB8009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8A21E-0B1B-4844-BF3B-58B1AF7DA3E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B9C43-A444-405A-AACA-364C1FB8009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8A21E-0B1B-4844-BF3B-58B1AF7DA3E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B9C43-A444-405A-AACA-364C1FB8009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8A21E-0B1B-4844-BF3B-58B1AF7DA3E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B9C43-A444-405A-AACA-364C1FB8009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8A21E-0B1B-4844-BF3B-58B1AF7DA3E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B9C43-A444-405A-AACA-364C1FB8009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8A21E-0B1B-4844-BF3B-58B1AF7DA3E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B9C43-A444-405A-AACA-364C1FB8009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8A21E-0B1B-4844-BF3B-58B1AF7DA3E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B9C43-A444-405A-AACA-364C1FB8009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8A21E-0B1B-4844-BF3B-58B1AF7DA3E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4B9C43-A444-405A-AACA-364C1FB8009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8A21E-0B1B-4844-BF3B-58B1AF7DA3E9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7.jpeg"/><Relationship Id="rId7" Type="http://schemas.openxmlformats.org/officeDocument/2006/relationships/image" Target="../media/image10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gif"/><Relationship Id="rId11" Type="http://schemas.openxmlformats.org/officeDocument/2006/relationships/slide" Target="slide3.xml"/><Relationship Id="rId5" Type="http://schemas.openxmlformats.org/officeDocument/2006/relationships/image" Target="../media/image8.png"/><Relationship Id="rId10" Type="http://schemas.openxmlformats.org/officeDocument/2006/relationships/image" Target="../media/image13.jpeg"/><Relationship Id="rId4" Type="http://schemas.openxmlformats.org/officeDocument/2006/relationships/image" Target="http://tbn0.google.com/images?q=tbn:uBLBFrnXg5FCQM:http://www.boliden.se/www/BolidenSE.nsf/(WebSiteMapDocs)/3C6CF45F74F3917DC1256DDC005013C4/%24file/Boliden_POS_svv.jpg" TargetMode="External"/><Relationship Id="rId9" Type="http://schemas.openxmlformats.org/officeDocument/2006/relationships/image" Target="../media/image1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576" y="1484784"/>
            <a:ext cx="4364732" cy="2182366"/>
          </a:xfrm>
          <a:prstGeom prst="rect">
            <a:avLst/>
          </a:prstGeom>
        </p:spPr>
      </p:pic>
      <p:pic>
        <p:nvPicPr>
          <p:cNvPr id="3" name="Picture 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436096" y="476672"/>
            <a:ext cx="3105274" cy="3193996"/>
          </a:xfrm>
          <a:prstGeom prst="rect">
            <a:avLst/>
          </a:prstGeom>
          <a:noFill/>
          <a:ln w="9525">
            <a:solidFill>
              <a:srgbClr val="969696"/>
            </a:solidFill>
            <a:miter lim="800000"/>
            <a:headEnd/>
            <a:tailEnd/>
          </a:ln>
        </p:spPr>
      </p:pic>
      <p:pic>
        <p:nvPicPr>
          <p:cNvPr id="17411" name="Picture 3" descr="mat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001190" y="3861048"/>
            <a:ext cx="3971229" cy="2406407"/>
          </a:xfrm>
          <a:prstGeom prst="rect">
            <a:avLst/>
          </a:prstGeom>
          <a:noFill/>
          <a:ln w="9525">
            <a:solidFill>
              <a:schemeClr val="accent6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17412" name="Picture 4" descr="mat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220072" y="3861048"/>
            <a:ext cx="2520280" cy="2435619"/>
          </a:xfrm>
          <a:prstGeom prst="rect">
            <a:avLst/>
          </a:prstGeom>
          <a:noFill/>
          <a:ln w="9525">
            <a:solidFill>
              <a:schemeClr val="accent6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6" name="Tekstikehys 5"/>
          <p:cNvSpPr txBox="1"/>
          <p:nvPr/>
        </p:nvSpPr>
        <p:spPr>
          <a:xfrm>
            <a:off x="705664" y="579160"/>
            <a:ext cx="39604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KUPARIN TIE KAIVOKSESTA</a:t>
            </a:r>
          </a:p>
          <a:p>
            <a:pPr algn="ctr"/>
            <a:r>
              <a:rPr lang="fi-FI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JALOSTETUKSI TUOTTEEKSI</a:t>
            </a:r>
            <a:endParaRPr lang="fi-FI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Kuva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" y="36914"/>
            <a:ext cx="1001190" cy="1421980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 descr="kup2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51520" y="692696"/>
            <a:ext cx="8679451" cy="4392488"/>
          </a:xfrm>
          <a:prstGeom prst="rect">
            <a:avLst/>
          </a:prstGeom>
        </p:spPr>
      </p:pic>
      <p:pic>
        <p:nvPicPr>
          <p:cNvPr id="5122" name="Picture 2" descr="http://tbn0.google.com/images?q=tbn:uBLBFrnXg5FCQM:http://www.boliden.se/www/BolidenSE.nsf/(WebSiteMapDocs)/3C6CF45F74F3917DC1256DDC005013C4/%24file/Boliden_POS_svv.jpg"/>
          <p:cNvPicPr>
            <a:picLocks noChangeAspect="1" noChangeArrowheads="1"/>
          </p:cNvPicPr>
          <p:nvPr/>
        </p:nvPicPr>
        <p:blipFill>
          <a:blip r:embed="rId3" r:link="rId4" cstate="email"/>
          <a:srcRect/>
          <a:stretch>
            <a:fillRect/>
          </a:stretch>
        </p:blipFill>
        <p:spPr bwMode="auto">
          <a:xfrm>
            <a:off x="5796136" y="548680"/>
            <a:ext cx="1004888" cy="16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139952" y="2564904"/>
            <a:ext cx="1370012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5" descr="Cupori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971600" y="2564904"/>
            <a:ext cx="986934" cy="216024"/>
          </a:xfrm>
          <a:prstGeom prst="rect">
            <a:avLst/>
          </a:prstGeom>
          <a:noFill/>
        </p:spPr>
      </p:pic>
      <p:sp>
        <p:nvSpPr>
          <p:cNvPr id="7" name="Text Box 24"/>
          <p:cNvSpPr txBox="1">
            <a:spLocks noChangeArrowheads="1"/>
          </p:cNvSpPr>
          <p:nvPr/>
        </p:nvSpPr>
        <p:spPr bwMode="auto">
          <a:xfrm>
            <a:off x="703000" y="651168"/>
            <a:ext cx="772656" cy="329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Kaivos</a:t>
            </a:r>
            <a:endParaRPr kumimoji="0" lang="fi-F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8" name="Text Box 22"/>
          <p:cNvSpPr txBox="1">
            <a:spLocks noChangeArrowheads="1"/>
          </p:cNvSpPr>
          <p:nvPr/>
        </p:nvSpPr>
        <p:spPr bwMode="auto">
          <a:xfrm>
            <a:off x="1630720" y="398944"/>
            <a:ext cx="1440160" cy="619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Cu</a:t>
            </a:r>
            <a:r>
              <a:rPr kumimoji="0" lang="fi-F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-pitoisuus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30</a:t>
            </a:r>
            <a:r>
              <a:rPr kumimoji="0" lang="fi-F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%</a:t>
            </a:r>
            <a:endParaRPr kumimoji="0" lang="fi-F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9" name="Text Box 23"/>
          <p:cNvSpPr txBox="1">
            <a:spLocks noChangeArrowheads="1"/>
          </p:cNvSpPr>
          <p:nvPr/>
        </p:nvSpPr>
        <p:spPr bwMode="auto">
          <a:xfrm>
            <a:off x="387152" y="1844824"/>
            <a:ext cx="1372344" cy="39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Cu</a:t>
            </a:r>
            <a:r>
              <a:rPr kumimoji="0" lang="fi-F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-malmia</a:t>
            </a:r>
            <a:endParaRPr kumimoji="0" lang="fi-F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10" name="Text Box 28"/>
          <p:cNvSpPr txBox="1">
            <a:spLocks noChangeArrowheads="1"/>
          </p:cNvSpPr>
          <p:nvPr/>
        </p:nvSpPr>
        <p:spPr bwMode="auto">
          <a:xfrm>
            <a:off x="1817792" y="1844824"/>
            <a:ext cx="1152128" cy="322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Rikastus</a:t>
            </a:r>
            <a:endParaRPr kumimoji="0" lang="fi-F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11" name="Text Box 21"/>
          <p:cNvSpPr txBox="1">
            <a:spLocks noChangeArrowheads="1"/>
          </p:cNvSpPr>
          <p:nvPr/>
        </p:nvSpPr>
        <p:spPr bwMode="auto">
          <a:xfrm>
            <a:off x="2854856" y="1844824"/>
            <a:ext cx="2592288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dirty="0" smtClean="0">
                <a:latin typeface="+mj-lt"/>
                <a:ea typeface="Times New Roman" pitchFamily="18" charset="0"/>
                <a:cs typeface="Arial" pitchFamily="34" charset="0"/>
              </a:rPr>
              <a:t>Rikasteen kuljetus</a:t>
            </a:r>
            <a:endParaRPr kumimoji="0" lang="fi-F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12" name="Text Box 20"/>
          <p:cNvSpPr txBox="1">
            <a:spLocks noChangeArrowheads="1"/>
          </p:cNvSpPr>
          <p:nvPr/>
        </p:nvSpPr>
        <p:spPr bwMode="auto">
          <a:xfrm>
            <a:off x="5822424" y="908720"/>
            <a:ext cx="1366515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Rikasteen kuivaus, liekkisulatus</a:t>
            </a:r>
            <a:endParaRPr kumimoji="0" lang="fi-F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13" name="Line 25"/>
          <p:cNvSpPr>
            <a:spLocks noChangeShapeType="1"/>
          </p:cNvSpPr>
          <p:nvPr/>
        </p:nvSpPr>
        <p:spPr bwMode="auto">
          <a:xfrm>
            <a:off x="5652120" y="404664"/>
            <a:ext cx="0" cy="4896544"/>
          </a:xfrm>
          <a:prstGeom prst="line">
            <a:avLst/>
          </a:prstGeom>
          <a:noFill/>
          <a:ln w="38100">
            <a:solidFill>
              <a:srgbClr val="969696"/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4" name="Text Box 27"/>
          <p:cNvSpPr txBox="1">
            <a:spLocks noChangeArrowheads="1"/>
          </p:cNvSpPr>
          <p:nvPr/>
        </p:nvSpPr>
        <p:spPr bwMode="auto">
          <a:xfrm>
            <a:off x="6639664" y="2163336"/>
            <a:ext cx="2160240" cy="43204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Cu-pitoisuus</a:t>
            </a:r>
            <a:r>
              <a:rPr kumimoji="0" lang="fi-F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i-FI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99,3</a:t>
            </a:r>
            <a:r>
              <a:rPr kumimoji="0" lang="fi-F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%</a:t>
            </a:r>
            <a:endParaRPr kumimoji="0" lang="fi-F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15" name="Text Box 19"/>
          <p:cNvSpPr txBox="1">
            <a:spLocks noChangeArrowheads="1"/>
          </p:cNvSpPr>
          <p:nvPr/>
        </p:nvSpPr>
        <p:spPr bwMode="auto">
          <a:xfrm>
            <a:off x="7467560" y="666408"/>
            <a:ext cx="1152128" cy="66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Kupari-anodi</a:t>
            </a:r>
            <a:endParaRPr kumimoji="0" lang="fi-F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6228184" y="3429000"/>
            <a:ext cx="936104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Cu-katodi</a:t>
            </a:r>
            <a:endParaRPr kumimoji="0" lang="fi-F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18" name="Text Box 13"/>
          <p:cNvSpPr txBox="1">
            <a:spLocks noChangeArrowheads="1"/>
          </p:cNvSpPr>
          <p:nvPr/>
        </p:nvSpPr>
        <p:spPr bwMode="auto">
          <a:xfrm>
            <a:off x="7369264" y="4005064"/>
            <a:ext cx="1368152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Elektrolyysi</a:t>
            </a:r>
            <a:endParaRPr kumimoji="0" lang="fi-F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6156176" y="4509120"/>
            <a:ext cx="2376264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Cu</a:t>
            </a:r>
            <a:r>
              <a:rPr kumimoji="0" lang="fi-F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–pitoisuus </a:t>
            </a:r>
            <a:r>
              <a:rPr kumimoji="0" lang="fi-FI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99,995</a:t>
            </a:r>
            <a:r>
              <a:rPr kumimoji="0" lang="fi-F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%</a:t>
            </a:r>
            <a:endParaRPr kumimoji="0" lang="fi-F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20" name="Text Box 12"/>
          <p:cNvSpPr txBox="1">
            <a:spLocks noChangeArrowheads="1"/>
          </p:cNvSpPr>
          <p:nvPr/>
        </p:nvSpPr>
        <p:spPr bwMode="auto">
          <a:xfrm>
            <a:off x="4106808" y="4149080"/>
            <a:ext cx="1728192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kierrätys kupari</a:t>
            </a:r>
            <a:endParaRPr kumimoji="0" lang="fi-F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21" name="Line 10"/>
          <p:cNvSpPr>
            <a:spLocks noChangeShapeType="1"/>
          </p:cNvSpPr>
          <p:nvPr/>
        </p:nvSpPr>
        <p:spPr bwMode="auto">
          <a:xfrm>
            <a:off x="467544" y="2420888"/>
            <a:ext cx="5184576" cy="0"/>
          </a:xfrm>
          <a:prstGeom prst="line">
            <a:avLst/>
          </a:prstGeom>
          <a:noFill/>
          <a:ln w="38100">
            <a:solidFill>
              <a:srgbClr val="969696"/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2" name="Text Box 11"/>
          <p:cNvSpPr txBox="1">
            <a:spLocks noChangeArrowheads="1"/>
          </p:cNvSpPr>
          <p:nvPr/>
        </p:nvSpPr>
        <p:spPr bwMode="auto">
          <a:xfrm>
            <a:off x="3965456" y="4819248"/>
            <a:ext cx="1296144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seosaineet</a:t>
            </a:r>
            <a:endParaRPr kumimoji="0" lang="fi-F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pic>
        <p:nvPicPr>
          <p:cNvPr id="24" name="Kuva 23" descr="kup3b.jpg"/>
          <p:cNvPicPr>
            <a:picLocks noChangeAspect="1"/>
          </p:cNvPicPr>
          <p:nvPr/>
        </p:nvPicPr>
        <p:blipFill>
          <a:blip r:embed="rId7" cstate="email"/>
          <a:stretch>
            <a:fillRect/>
          </a:stretch>
        </p:blipFill>
        <p:spPr>
          <a:xfrm>
            <a:off x="247328" y="3356992"/>
            <a:ext cx="2402164" cy="869355"/>
          </a:xfrm>
          <a:prstGeom prst="rect">
            <a:avLst/>
          </a:prstGeom>
        </p:spPr>
      </p:pic>
      <p:pic>
        <p:nvPicPr>
          <p:cNvPr id="25" name="Kuva 24" descr="kup3d.jpg"/>
          <p:cNvPicPr>
            <a:picLocks noChangeAspect="1"/>
          </p:cNvPicPr>
          <p:nvPr/>
        </p:nvPicPr>
        <p:blipFill>
          <a:blip r:embed="rId8" cstate="email"/>
          <a:stretch>
            <a:fillRect/>
          </a:stretch>
        </p:blipFill>
        <p:spPr>
          <a:xfrm>
            <a:off x="179513" y="4365104"/>
            <a:ext cx="2406462" cy="756317"/>
          </a:xfrm>
          <a:prstGeom prst="rect">
            <a:avLst/>
          </a:prstGeom>
        </p:spPr>
      </p:pic>
      <p:pic>
        <p:nvPicPr>
          <p:cNvPr id="26" name="Kuva 25" descr="kup3c.jpg"/>
          <p:cNvPicPr>
            <a:picLocks noChangeAspect="1"/>
          </p:cNvPicPr>
          <p:nvPr/>
        </p:nvPicPr>
        <p:blipFill>
          <a:blip r:embed="rId9" cstate="email"/>
          <a:stretch>
            <a:fillRect/>
          </a:stretch>
        </p:blipFill>
        <p:spPr>
          <a:xfrm>
            <a:off x="179513" y="5464657"/>
            <a:ext cx="2304256" cy="825073"/>
          </a:xfrm>
          <a:prstGeom prst="rect">
            <a:avLst/>
          </a:prstGeom>
        </p:spPr>
      </p:pic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259080" y="3224024"/>
            <a:ext cx="1763687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Levyjen valssaus</a:t>
            </a:r>
            <a:endParaRPr kumimoji="0" lang="fi-F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29" name="Text Box 5"/>
          <p:cNvSpPr txBox="1">
            <a:spLocks noChangeArrowheads="1"/>
          </p:cNvSpPr>
          <p:nvPr/>
        </p:nvSpPr>
        <p:spPr bwMode="auto">
          <a:xfrm>
            <a:off x="213360" y="4133840"/>
            <a:ext cx="1878013" cy="33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Putken valmistus</a:t>
            </a:r>
            <a:endParaRPr kumimoji="0" lang="fi-F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30" name="Text Box 8"/>
          <p:cNvSpPr txBox="1">
            <a:spLocks noChangeArrowheads="1"/>
          </p:cNvSpPr>
          <p:nvPr/>
        </p:nvSpPr>
        <p:spPr bwMode="auto">
          <a:xfrm>
            <a:off x="2392328" y="2852936"/>
            <a:ext cx="1296144" cy="325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Valimo</a:t>
            </a:r>
            <a:endParaRPr kumimoji="0" lang="fi-F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cxnSp>
        <p:nvCxnSpPr>
          <p:cNvPr id="32" name="Suora yhdysviiva 31"/>
          <p:cNvCxnSpPr/>
          <p:nvPr/>
        </p:nvCxnSpPr>
        <p:spPr>
          <a:xfrm rot="5400000">
            <a:off x="667239" y="1700808"/>
            <a:ext cx="144016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Kuva 22" descr="kup3a.jpg"/>
          <p:cNvPicPr>
            <a:picLocks noChangeAspect="1"/>
          </p:cNvPicPr>
          <p:nvPr/>
        </p:nvPicPr>
        <p:blipFill>
          <a:blip r:embed="rId10" cstate="email"/>
          <a:stretch>
            <a:fillRect/>
          </a:stretch>
        </p:blipFill>
        <p:spPr>
          <a:xfrm>
            <a:off x="2529488" y="3501008"/>
            <a:ext cx="1068449" cy="2211095"/>
          </a:xfrm>
          <a:prstGeom prst="rect">
            <a:avLst/>
          </a:prstGeom>
        </p:spPr>
      </p:pic>
      <p:sp>
        <p:nvSpPr>
          <p:cNvPr id="28" name="Text Box 6"/>
          <p:cNvSpPr txBox="1">
            <a:spLocks noChangeArrowheads="1"/>
          </p:cNvSpPr>
          <p:nvPr/>
        </p:nvSpPr>
        <p:spPr bwMode="auto">
          <a:xfrm>
            <a:off x="262568" y="5069944"/>
            <a:ext cx="216024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Tankojen ja </a:t>
            </a:r>
            <a:r>
              <a:rPr lang="fi-FI" dirty="0" smtClean="0">
                <a:latin typeface="+mj-lt"/>
                <a:ea typeface="Times New Roman" pitchFamily="18" charset="0"/>
                <a:cs typeface="Arial" pitchFamily="34" charset="0"/>
              </a:rPr>
              <a:t>lankojen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vetäminen</a:t>
            </a:r>
            <a:endParaRPr kumimoji="0" lang="fi-F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34" name="Text Box 8"/>
          <p:cNvSpPr txBox="1">
            <a:spLocks noChangeArrowheads="1"/>
          </p:cNvSpPr>
          <p:nvPr/>
        </p:nvSpPr>
        <p:spPr bwMode="auto">
          <a:xfrm>
            <a:off x="2843808" y="5490944"/>
            <a:ext cx="1512168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  <a:hlinkClick r:id="rId11" action="ppaction://hlinksldjump"/>
              </a:rPr>
              <a:t>Jatkuvavalu</a:t>
            </a:r>
            <a:endParaRPr kumimoji="0" lang="fi-F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35" name="Text Box 8"/>
          <p:cNvSpPr txBox="1">
            <a:spLocks noChangeArrowheads="1"/>
          </p:cNvSpPr>
          <p:nvPr/>
        </p:nvSpPr>
        <p:spPr bwMode="auto">
          <a:xfrm>
            <a:off x="539552" y="2852936"/>
            <a:ext cx="1728192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dirty="0" smtClean="0">
                <a:latin typeface="+mj-lt"/>
                <a:ea typeface="Times New Roman" pitchFamily="18" charset="0"/>
                <a:cs typeface="Arial" pitchFamily="34" charset="0"/>
              </a:rPr>
              <a:t>Jatkojalostus</a:t>
            </a:r>
            <a:endParaRPr kumimoji="0" lang="fi-F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36" name="Tekstikehys 35"/>
          <p:cNvSpPr txBox="1"/>
          <p:nvPr/>
        </p:nvSpPr>
        <p:spPr>
          <a:xfrm>
            <a:off x="4768592" y="5429984"/>
            <a:ext cx="39604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KUPARIN TIE KAIVOKSESTA</a:t>
            </a:r>
          </a:p>
          <a:p>
            <a:pPr algn="ctr"/>
            <a:r>
              <a:rPr lang="fi-FI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JALOSTETUKSI TUOTTEEKSI</a:t>
            </a:r>
            <a:endParaRPr lang="fi-FI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" name="Nuoli oikealle 36"/>
          <p:cNvSpPr/>
          <p:nvPr/>
        </p:nvSpPr>
        <p:spPr>
          <a:xfrm>
            <a:off x="1547664" y="1340768"/>
            <a:ext cx="360040" cy="216024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8" name="Nuoli oikealle 37"/>
          <p:cNvSpPr/>
          <p:nvPr/>
        </p:nvSpPr>
        <p:spPr>
          <a:xfrm>
            <a:off x="3203848" y="1340768"/>
            <a:ext cx="360040" cy="216024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9" name="Nuoli oikealle 38"/>
          <p:cNvSpPr/>
          <p:nvPr/>
        </p:nvSpPr>
        <p:spPr>
          <a:xfrm>
            <a:off x="4572000" y="1340768"/>
            <a:ext cx="360040" cy="216024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0" name="Nuoli oikealle 39"/>
          <p:cNvSpPr/>
          <p:nvPr/>
        </p:nvSpPr>
        <p:spPr>
          <a:xfrm>
            <a:off x="5580112" y="1340768"/>
            <a:ext cx="360040" cy="216024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45" name="Suora nuoliyhdysviiva 44"/>
          <p:cNvCxnSpPr/>
          <p:nvPr/>
        </p:nvCxnSpPr>
        <p:spPr>
          <a:xfrm>
            <a:off x="7164288" y="1628800"/>
            <a:ext cx="504056" cy="144016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Puolivapaa piirto 48"/>
          <p:cNvSpPr/>
          <p:nvPr/>
        </p:nvSpPr>
        <p:spPr>
          <a:xfrm>
            <a:off x="8273142" y="1764573"/>
            <a:ext cx="500380" cy="1371600"/>
          </a:xfrm>
          <a:custGeom>
            <a:avLst/>
            <a:gdLst>
              <a:gd name="connsiteX0" fmla="*/ 167640 w 500380"/>
              <a:gd name="connsiteY0" fmla="*/ 0 h 1371600"/>
              <a:gd name="connsiteX1" fmla="*/ 472440 w 500380"/>
              <a:gd name="connsiteY1" fmla="*/ 594360 h 1371600"/>
              <a:gd name="connsiteX2" fmla="*/ 0 w 500380"/>
              <a:gd name="connsiteY2" fmla="*/ 137160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00380" h="1371600">
                <a:moveTo>
                  <a:pt x="167640" y="0"/>
                </a:moveTo>
                <a:cubicBezTo>
                  <a:pt x="334010" y="182880"/>
                  <a:pt x="500380" y="365760"/>
                  <a:pt x="472440" y="594360"/>
                </a:cubicBezTo>
                <a:cubicBezTo>
                  <a:pt x="444500" y="822960"/>
                  <a:pt x="0" y="1371600"/>
                  <a:pt x="0" y="1371600"/>
                </a:cubicBezTo>
              </a:path>
            </a:pathLst>
          </a:custGeom>
          <a:ln w="1905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1" name="Suora nuoliyhdysviiva 50"/>
          <p:cNvCxnSpPr/>
          <p:nvPr/>
        </p:nvCxnSpPr>
        <p:spPr>
          <a:xfrm rot="10800000">
            <a:off x="6660232" y="3284984"/>
            <a:ext cx="1080120" cy="144016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Puolivapaa piirto 52"/>
          <p:cNvSpPr/>
          <p:nvPr/>
        </p:nvSpPr>
        <p:spPr>
          <a:xfrm>
            <a:off x="3413760" y="3050540"/>
            <a:ext cx="2423160" cy="500380"/>
          </a:xfrm>
          <a:custGeom>
            <a:avLst/>
            <a:gdLst>
              <a:gd name="connsiteX0" fmla="*/ 2423160 w 2423160"/>
              <a:gd name="connsiteY0" fmla="*/ 149860 h 500380"/>
              <a:gd name="connsiteX1" fmla="*/ 960120 w 2423160"/>
              <a:gd name="connsiteY1" fmla="*/ 58420 h 500380"/>
              <a:gd name="connsiteX2" fmla="*/ 0 w 2423160"/>
              <a:gd name="connsiteY2" fmla="*/ 500380 h 500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23160" h="500380">
                <a:moveTo>
                  <a:pt x="2423160" y="149860"/>
                </a:moveTo>
                <a:cubicBezTo>
                  <a:pt x="1893570" y="74930"/>
                  <a:pt x="1363980" y="0"/>
                  <a:pt x="960120" y="58420"/>
                </a:cubicBezTo>
                <a:cubicBezTo>
                  <a:pt x="556260" y="116840"/>
                  <a:pt x="278130" y="308610"/>
                  <a:pt x="0" y="500380"/>
                </a:cubicBezTo>
              </a:path>
            </a:pathLst>
          </a:custGeom>
          <a:ln w="1905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4" name="Puolivapaa piirto 53"/>
          <p:cNvSpPr/>
          <p:nvPr/>
        </p:nvSpPr>
        <p:spPr>
          <a:xfrm>
            <a:off x="3535680" y="3616960"/>
            <a:ext cx="807720" cy="193040"/>
          </a:xfrm>
          <a:custGeom>
            <a:avLst/>
            <a:gdLst>
              <a:gd name="connsiteX0" fmla="*/ 807720 w 807720"/>
              <a:gd name="connsiteY0" fmla="*/ 193040 h 193040"/>
              <a:gd name="connsiteX1" fmla="*/ 411480 w 807720"/>
              <a:gd name="connsiteY1" fmla="*/ 25400 h 193040"/>
              <a:gd name="connsiteX2" fmla="*/ 0 w 807720"/>
              <a:gd name="connsiteY2" fmla="*/ 40640 h 193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07720" h="193040">
                <a:moveTo>
                  <a:pt x="807720" y="193040"/>
                </a:moveTo>
                <a:cubicBezTo>
                  <a:pt x="676910" y="121920"/>
                  <a:pt x="546100" y="50800"/>
                  <a:pt x="411480" y="25400"/>
                </a:cubicBezTo>
                <a:cubicBezTo>
                  <a:pt x="276860" y="0"/>
                  <a:pt x="138430" y="20320"/>
                  <a:pt x="0" y="40640"/>
                </a:cubicBezTo>
              </a:path>
            </a:pathLst>
          </a:custGeom>
          <a:ln w="1905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5" name="Puolivapaa piirto 54"/>
          <p:cNvSpPr/>
          <p:nvPr/>
        </p:nvSpPr>
        <p:spPr>
          <a:xfrm>
            <a:off x="3581400" y="3764280"/>
            <a:ext cx="365760" cy="441960"/>
          </a:xfrm>
          <a:custGeom>
            <a:avLst/>
            <a:gdLst>
              <a:gd name="connsiteX0" fmla="*/ 365760 w 365760"/>
              <a:gd name="connsiteY0" fmla="*/ 441960 h 441960"/>
              <a:gd name="connsiteX1" fmla="*/ 259080 w 365760"/>
              <a:gd name="connsiteY1" fmla="*/ 152400 h 441960"/>
              <a:gd name="connsiteX2" fmla="*/ 0 w 365760"/>
              <a:gd name="connsiteY2" fmla="*/ 0 h 441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5760" h="441960">
                <a:moveTo>
                  <a:pt x="365760" y="441960"/>
                </a:moveTo>
                <a:cubicBezTo>
                  <a:pt x="342900" y="334010"/>
                  <a:pt x="320040" y="226060"/>
                  <a:pt x="259080" y="152400"/>
                </a:cubicBezTo>
                <a:cubicBezTo>
                  <a:pt x="198120" y="78740"/>
                  <a:pt x="99060" y="39370"/>
                  <a:pt x="0" y="0"/>
                </a:cubicBezTo>
              </a:path>
            </a:pathLst>
          </a:custGeom>
          <a:ln w="1905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9" name="Suora nuoliyhdysviiva 58"/>
          <p:cNvCxnSpPr/>
          <p:nvPr/>
        </p:nvCxnSpPr>
        <p:spPr>
          <a:xfrm rot="10800000">
            <a:off x="7801312" y="3372232"/>
            <a:ext cx="272792" cy="1588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uora nuoliyhdysviiva 59"/>
          <p:cNvCxnSpPr/>
          <p:nvPr/>
        </p:nvCxnSpPr>
        <p:spPr>
          <a:xfrm rot="10800000">
            <a:off x="7780791" y="3491049"/>
            <a:ext cx="276984" cy="1588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uora nuoliyhdysviiva 60"/>
          <p:cNvCxnSpPr/>
          <p:nvPr/>
        </p:nvCxnSpPr>
        <p:spPr>
          <a:xfrm rot="10800000">
            <a:off x="7797120" y="3607688"/>
            <a:ext cx="276984" cy="1588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Puolivapaa piirto 64"/>
          <p:cNvSpPr/>
          <p:nvPr/>
        </p:nvSpPr>
        <p:spPr>
          <a:xfrm>
            <a:off x="2346960" y="3916680"/>
            <a:ext cx="365760" cy="1569720"/>
          </a:xfrm>
          <a:custGeom>
            <a:avLst/>
            <a:gdLst>
              <a:gd name="connsiteX0" fmla="*/ 365760 w 365760"/>
              <a:gd name="connsiteY0" fmla="*/ 1569720 h 1569720"/>
              <a:gd name="connsiteX1" fmla="*/ 182880 w 365760"/>
              <a:gd name="connsiteY1" fmla="*/ 1082040 h 1569720"/>
              <a:gd name="connsiteX2" fmla="*/ 121920 w 365760"/>
              <a:gd name="connsiteY2" fmla="*/ 243840 h 1569720"/>
              <a:gd name="connsiteX3" fmla="*/ 0 w 365760"/>
              <a:gd name="connsiteY3" fmla="*/ 0 h 1569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5760" h="1569720">
                <a:moveTo>
                  <a:pt x="365760" y="1569720"/>
                </a:moveTo>
                <a:cubicBezTo>
                  <a:pt x="294640" y="1436370"/>
                  <a:pt x="223520" y="1303020"/>
                  <a:pt x="182880" y="1082040"/>
                </a:cubicBezTo>
                <a:cubicBezTo>
                  <a:pt x="142240" y="861060"/>
                  <a:pt x="152400" y="424180"/>
                  <a:pt x="121920" y="243840"/>
                </a:cubicBezTo>
                <a:cubicBezTo>
                  <a:pt x="91440" y="63500"/>
                  <a:pt x="45720" y="31750"/>
                  <a:pt x="0" y="0"/>
                </a:cubicBezTo>
              </a:path>
            </a:pathLst>
          </a:custGeom>
          <a:ln w="1905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6" name="Puolivapaa piirto 65"/>
          <p:cNvSpPr/>
          <p:nvPr/>
        </p:nvSpPr>
        <p:spPr>
          <a:xfrm>
            <a:off x="2255520" y="5074920"/>
            <a:ext cx="472440" cy="411480"/>
          </a:xfrm>
          <a:custGeom>
            <a:avLst/>
            <a:gdLst>
              <a:gd name="connsiteX0" fmla="*/ 472440 w 472440"/>
              <a:gd name="connsiteY0" fmla="*/ 411480 h 411480"/>
              <a:gd name="connsiteX1" fmla="*/ 289560 w 472440"/>
              <a:gd name="connsiteY1" fmla="*/ 335280 h 411480"/>
              <a:gd name="connsiteX2" fmla="*/ 0 w 472440"/>
              <a:gd name="connsiteY2" fmla="*/ 0 h 411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72440" h="411480">
                <a:moveTo>
                  <a:pt x="472440" y="411480"/>
                </a:moveTo>
                <a:cubicBezTo>
                  <a:pt x="420370" y="407670"/>
                  <a:pt x="368300" y="403860"/>
                  <a:pt x="289560" y="335280"/>
                </a:cubicBezTo>
                <a:cubicBezTo>
                  <a:pt x="210820" y="266700"/>
                  <a:pt x="105410" y="133350"/>
                  <a:pt x="0" y="0"/>
                </a:cubicBezTo>
              </a:path>
            </a:pathLst>
          </a:custGeom>
          <a:ln w="1905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7" name="Puolivapaa piirto 66"/>
          <p:cNvSpPr/>
          <p:nvPr/>
        </p:nvSpPr>
        <p:spPr>
          <a:xfrm>
            <a:off x="2407920" y="5501640"/>
            <a:ext cx="320040" cy="182880"/>
          </a:xfrm>
          <a:custGeom>
            <a:avLst/>
            <a:gdLst>
              <a:gd name="connsiteX0" fmla="*/ 320040 w 320040"/>
              <a:gd name="connsiteY0" fmla="*/ 0 h 182880"/>
              <a:gd name="connsiteX1" fmla="*/ 198120 w 320040"/>
              <a:gd name="connsiteY1" fmla="*/ 121920 h 182880"/>
              <a:gd name="connsiteX2" fmla="*/ 0 w 320040"/>
              <a:gd name="connsiteY2" fmla="*/ 182880 h 182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0040" h="182880">
                <a:moveTo>
                  <a:pt x="320040" y="0"/>
                </a:moveTo>
                <a:cubicBezTo>
                  <a:pt x="285750" y="45720"/>
                  <a:pt x="251460" y="91440"/>
                  <a:pt x="198120" y="121920"/>
                </a:cubicBezTo>
                <a:cubicBezTo>
                  <a:pt x="144780" y="152400"/>
                  <a:pt x="72390" y="167640"/>
                  <a:pt x="0" y="182880"/>
                </a:cubicBezTo>
              </a:path>
            </a:pathLst>
          </a:custGeom>
          <a:ln w="1905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1" dur="5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4" dur="5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7" dur="5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2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3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2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 animBg="1"/>
      <p:bldP spid="14" grpId="0" animBg="1"/>
      <p:bldP spid="15" grpId="0"/>
      <p:bldP spid="17" grpId="0"/>
      <p:bldP spid="18" grpId="0"/>
      <p:bldP spid="19" grpId="0"/>
      <p:bldP spid="20" grpId="0"/>
      <p:bldP spid="21" grpId="0" animBg="1"/>
      <p:bldP spid="22" grpId="0"/>
      <p:bldP spid="27" grpId="0"/>
      <p:bldP spid="29" grpId="0"/>
      <p:bldP spid="30" grpId="0"/>
      <p:bldP spid="28" grpId="0"/>
      <p:bldP spid="34" grpId="0"/>
      <p:bldP spid="35" grpId="0"/>
      <p:bldP spid="36" grpId="0"/>
      <p:bldP spid="37" grpId="0" animBg="1"/>
      <p:bldP spid="38" grpId="0" animBg="1"/>
      <p:bldP spid="39" grpId="0" animBg="1"/>
      <p:bldP spid="40" grpId="0" animBg="1"/>
      <p:bldP spid="49" grpId="0" animBg="1"/>
      <p:bldP spid="53" grpId="0" animBg="1"/>
      <p:bldP spid="54" grpId="0" animBg="1"/>
      <p:bldP spid="55" grpId="0" animBg="1"/>
      <p:bldP spid="65" grpId="0" animBg="1"/>
      <p:bldP spid="66" grpId="0" animBg="1"/>
      <p:bldP spid="6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 descr="Jatkuvavalukone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638615" y="548680"/>
            <a:ext cx="7866770" cy="5760640"/>
          </a:xfrm>
          <a:prstGeom prst="rect">
            <a:avLst/>
          </a:prstGeom>
          <a:ln>
            <a:noFill/>
          </a:ln>
        </p:spPr>
      </p:pic>
      <p:sp>
        <p:nvSpPr>
          <p:cNvPr id="3" name="Tekstikehys 2"/>
          <p:cNvSpPr txBox="1"/>
          <p:nvPr/>
        </p:nvSpPr>
        <p:spPr>
          <a:xfrm>
            <a:off x="6444208" y="476672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200" dirty="0" smtClean="0">
                <a:latin typeface="Arial" pitchFamily="34" charset="0"/>
                <a:cs typeface="Arial" pitchFamily="34" charset="0"/>
              </a:rPr>
              <a:t>Kuva on kopioitu</a:t>
            </a:r>
          </a:p>
          <a:p>
            <a:pPr algn="ctr"/>
            <a:r>
              <a:rPr lang="fi-FI" sz="1200" dirty="0" smtClean="0">
                <a:latin typeface="Arial" pitchFamily="34" charset="0"/>
                <a:cs typeface="Arial" pitchFamily="34" charset="0"/>
              </a:rPr>
              <a:t>Teräskirjasta</a:t>
            </a:r>
          </a:p>
          <a:p>
            <a:pPr algn="ctr"/>
            <a:r>
              <a:rPr lang="fi-FI" sz="12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fi-FI" sz="1200" dirty="0" err="1" smtClean="0">
                <a:latin typeface="Arial" pitchFamily="34" charset="0"/>
                <a:cs typeface="Arial" pitchFamily="34" charset="0"/>
              </a:rPr>
              <a:t>www.teknologiateollisuus.fi</a:t>
            </a:r>
            <a:r>
              <a:rPr lang="fi-FI" sz="1200" dirty="0" smtClean="0">
                <a:latin typeface="Arial" pitchFamily="34" charset="0"/>
                <a:cs typeface="Arial" pitchFamily="34" charset="0"/>
              </a:rPr>
              <a:t>)</a:t>
            </a:r>
            <a:endParaRPr lang="fi-FI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kstikehys 3"/>
          <p:cNvSpPr txBox="1"/>
          <p:nvPr/>
        </p:nvSpPr>
        <p:spPr>
          <a:xfrm>
            <a:off x="4355976" y="1340768"/>
            <a:ext cx="3312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Sulaa metallia on koko ajan valuastiassa, josta</a:t>
            </a:r>
            <a:endParaRPr lang="fi-FI" dirty="0"/>
          </a:p>
        </p:txBody>
      </p:sp>
      <p:sp>
        <p:nvSpPr>
          <p:cNvPr id="5" name="Tekstikehys 4"/>
          <p:cNvSpPr txBox="1"/>
          <p:nvPr/>
        </p:nvSpPr>
        <p:spPr>
          <a:xfrm>
            <a:off x="4788024" y="2060848"/>
            <a:ext cx="3312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se juoksee ”pohjattomaan valuastiaan”. </a:t>
            </a:r>
            <a:endParaRPr lang="fi-FI" dirty="0"/>
          </a:p>
        </p:txBody>
      </p:sp>
      <p:sp>
        <p:nvSpPr>
          <p:cNvPr id="6" name="Tekstikehys 5"/>
          <p:cNvSpPr txBox="1"/>
          <p:nvPr/>
        </p:nvSpPr>
        <p:spPr>
          <a:xfrm>
            <a:off x="899592" y="4221088"/>
            <a:ext cx="2520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”Pohjatonta valuastiaa” jäähdytetään ja  </a:t>
            </a:r>
            <a:endParaRPr lang="fi-FI" dirty="0"/>
          </a:p>
        </p:txBody>
      </p:sp>
      <p:sp>
        <p:nvSpPr>
          <p:cNvPr id="7" name="Tekstikehys 6"/>
          <p:cNvSpPr txBox="1"/>
          <p:nvPr/>
        </p:nvSpPr>
        <p:spPr>
          <a:xfrm>
            <a:off x="1187624" y="4941168"/>
            <a:ext cx="2520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sula metalli jähmettyy kiinteäksi.</a:t>
            </a:r>
            <a:endParaRPr lang="fi-FI" dirty="0"/>
          </a:p>
        </p:txBody>
      </p:sp>
      <p:sp>
        <p:nvSpPr>
          <p:cNvPr id="8" name="Tekstikehys 7"/>
          <p:cNvSpPr txBox="1"/>
          <p:nvPr/>
        </p:nvSpPr>
        <p:spPr>
          <a:xfrm>
            <a:off x="4644008" y="3429000"/>
            <a:ext cx="381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Valettavaa tankoa, nauhaa tms. muodostuu ilman katkoja koko ajan. </a:t>
            </a:r>
            <a:endParaRPr lang="fi-FI" dirty="0"/>
          </a:p>
        </p:txBody>
      </p:sp>
      <p:sp>
        <p:nvSpPr>
          <p:cNvPr id="9" name="Tekstikehys 8"/>
          <p:cNvSpPr txBox="1"/>
          <p:nvPr/>
        </p:nvSpPr>
        <p:spPr>
          <a:xfrm>
            <a:off x="4932040" y="4581128"/>
            <a:ext cx="3528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Kuparitanko katkaistaan sahaamalla ”pätkiksi”.</a:t>
            </a:r>
            <a:endParaRPr lang="fi-FI" dirty="0"/>
          </a:p>
        </p:txBody>
      </p:sp>
      <p:sp>
        <p:nvSpPr>
          <p:cNvPr id="15" name="Puolivapaa piirto 14"/>
          <p:cNvSpPr/>
          <p:nvPr/>
        </p:nvSpPr>
        <p:spPr>
          <a:xfrm>
            <a:off x="2860221" y="1306286"/>
            <a:ext cx="585108" cy="1202871"/>
          </a:xfrm>
          <a:custGeom>
            <a:avLst/>
            <a:gdLst>
              <a:gd name="connsiteX0" fmla="*/ 13608 w 585108"/>
              <a:gd name="connsiteY0" fmla="*/ 0 h 1202871"/>
              <a:gd name="connsiteX1" fmla="*/ 29936 w 585108"/>
              <a:gd name="connsiteY1" fmla="*/ 1012371 h 1202871"/>
              <a:gd name="connsiteX2" fmla="*/ 193222 w 585108"/>
              <a:gd name="connsiteY2" fmla="*/ 1143000 h 1202871"/>
              <a:gd name="connsiteX3" fmla="*/ 405493 w 585108"/>
              <a:gd name="connsiteY3" fmla="*/ 1028700 h 1202871"/>
              <a:gd name="connsiteX4" fmla="*/ 585108 w 585108"/>
              <a:gd name="connsiteY4" fmla="*/ 1143000 h 12028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5108" h="1202871">
                <a:moveTo>
                  <a:pt x="13608" y="0"/>
                </a:moveTo>
                <a:cubicBezTo>
                  <a:pt x="6804" y="410935"/>
                  <a:pt x="0" y="821871"/>
                  <a:pt x="29936" y="1012371"/>
                </a:cubicBezTo>
                <a:cubicBezTo>
                  <a:pt x="59872" y="1202871"/>
                  <a:pt x="130629" y="1140279"/>
                  <a:pt x="193222" y="1143000"/>
                </a:cubicBezTo>
                <a:cubicBezTo>
                  <a:pt x="255815" y="1145721"/>
                  <a:pt x="340179" y="1028700"/>
                  <a:pt x="405493" y="1028700"/>
                </a:cubicBezTo>
                <a:cubicBezTo>
                  <a:pt x="470807" y="1028700"/>
                  <a:pt x="585108" y="1143000"/>
                  <a:pt x="585108" y="1143000"/>
                </a:cubicBezTo>
              </a:path>
            </a:pathLst>
          </a:cu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Puolivapaa piirto 15"/>
          <p:cNvSpPr/>
          <p:nvPr/>
        </p:nvSpPr>
        <p:spPr>
          <a:xfrm>
            <a:off x="3722914" y="3657600"/>
            <a:ext cx="914400" cy="1551214"/>
          </a:xfrm>
          <a:custGeom>
            <a:avLst/>
            <a:gdLst>
              <a:gd name="connsiteX0" fmla="*/ 0 w 914400"/>
              <a:gd name="connsiteY0" fmla="*/ 0 h 1551214"/>
              <a:gd name="connsiteX1" fmla="*/ 163286 w 914400"/>
              <a:gd name="connsiteY1" fmla="*/ 457200 h 1551214"/>
              <a:gd name="connsiteX2" fmla="*/ 359229 w 914400"/>
              <a:gd name="connsiteY2" fmla="*/ 865414 h 1551214"/>
              <a:gd name="connsiteX3" fmla="*/ 587829 w 914400"/>
              <a:gd name="connsiteY3" fmla="*/ 1224643 h 1551214"/>
              <a:gd name="connsiteX4" fmla="*/ 914400 w 914400"/>
              <a:gd name="connsiteY4" fmla="*/ 1551214 h 1551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" h="1551214">
                <a:moveTo>
                  <a:pt x="0" y="0"/>
                </a:moveTo>
                <a:cubicBezTo>
                  <a:pt x="51707" y="156482"/>
                  <a:pt x="103415" y="312964"/>
                  <a:pt x="163286" y="457200"/>
                </a:cubicBezTo>
                <a:cubicBezTo>
                  <a:pt x="223157" y="601436"/>
                  <a:pt x="288472" y="737507"/>
                  <a:pt x="359229" y="865414"/>
                </a:cubicBezTo>
                <a:cubicBezTo>
                  <a:pt x="429986" y="993321"/>
                  <a:pt x="495301" y="1110343"/>
                  <a:pt x="587829" y="1224643"/>
                </a:cubicBezTo>
                <a:cubicBezTo>
                  <a:pt x="680357" y="1338943"/>
                  <a:pt x="797378" y="1445078"/>
                  <a:pt x="914400" y="1551214"/>
                </a:cubicBezTo>
              </a:path>
            </a:pathLst>
          </a:cu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18" name="Suora nuoliyhdysviiva 17"/>
          <p:cNvCxnSpPr/>
          <p:nvPr/>
        </p:nvCxnSpPr>
        <p:spPr>
          <a:xfrm rot="5400000">
            <a:off x="8041367" y="5697252"/>
            <a:ext cx="504056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uora nuoliyhdysviiva 19"/>
          <p:cNvCxnSpPr/>
          <p:nvPr/>
        </p:nvCxnSpPr>
        <p:spPr>
          <a:xfrm rot="5400000" flipH="1" flipV="1">
            <a:off x="2447764" y="3320988"/>
            <a:ext cx="936104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Viisikulmio 20"/>
          <p:cNvSpPr/>
          <p:nvPr/>
        </p:nvSpPr>
        <p:spPr>
          <a:xfrm flipH="1">
            <a:off x="1115616" y="6021288"/>
            <a:ext cx="3600400" cy="432048"/>
          </a:xfrm>
          <a:prstGeom prst="homePlate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Paluu kuparin valmistuskaavioon</a:t>
            </a:r>
            <a:endParaRPr lang="fi-FI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2" presetClass="path" presetSubtype="0" accel="50000" decel="50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0.00174 2.96296E-6 L 0.00174 0.06828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4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5" grpId="0" animBg="1"/>
      <p:bldP spid="16" grpId="0" animBg="1"/>
      <p:bldP spid="21" grpId="0" animBg="1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Kuparitie</Template>
  <TotalTime>1</TotalTime>
  <Words>104</Words>
  <Application>Microsoft Office PowerPoint</Application>
  <PresentationFormat>Näytössä katseltava diaesitys (4:3)</PresentationFormat>
  <Paragraphs>35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Office-teema</vt:lpstr>
      <vt:lpstr>PowerPoint-esitys</vt:lpstr>
      <vt:lpstr>PowerPoint-esitys</vt:lpstr>
      <vt:lpstr>PowerPoint-esitys</vt:lpstr>
    </vt:vector>
  </TitlesOfParts>
  <Company>WinNova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KoneDigi</dc:title>
  <dc:creator>Ville Salminen</dc:creator>
  <cp:lastModifiedBy>Ville Salminen</cp:lastModifiedBy>
  <cp:revision>3</cp:revision>
  <dcterms:created xsi:type="dcterms:W3CDTF">2020-02-05T11:08:47Z</dcterms:created>
  <dcterms:modified xsi:type="dcterms:W3CDTF">2020-02-05T11:11:15Z</dcterms:modified>
</cp:coreProperties>
</file>