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57" r:id="rId6"/>
    <p:sldId id="258" r:id="rId7"/>
    <p:sldId id="259"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AD045-97F8-440F-AB99-05EFA415C74E}" v="2" dt="2020-10-27T12:11:09.7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56408133-AC4D-4291-B6AF-53611DCFF075}"/>
    <pc:docChg chg="custSel modSld">
      <pc:chgData name="Sirkku Säätelä" userId="dca27739-8b94-4cb3-bb4e-a84d30c15452" providerId="ADAL" clId="{56408133-AC4D-4291-B6AF-53611DCFF075}" dt="2020-10-28T07:03:17.788" v="81" actId="20577"/>
      <pc:docMkLst>
        <pc:docMk/>
      </pc:docMkLst>
      <pc:sldChg chg="modSp mod">
        <pc:chgData name="Sirkku Säätelä" userId="dca27739-8b94-4cb3-bb4e-a84d30c15452" providerId="ADAL" clId="{56408133-AC4D-4291-B6AF-53611DCFF075}" dt="2020-10-28T07:03:17.788" v="81" actId="20577"/>
        <pc:sldMkLst>
          <pc:docMk/>
          <pc:sldMk cId="0" sldId="256"/>
        </pc:sldMkLst>
        <pc:spChg chg="mod">
          <ac:chgData name="Sirkku Säätelä" userId="dca27739-8b94-4cb3-bb4e-a84d30c15452" providerId="ADAL" clId="{56408133-AC4D-4291-B6AF-53611DCFF075}" dt="2020-10-28T07:03:17.788" v="81" actId="20577"/>
          <ac:spMkLst>
            <pc:docMk/>
            <pc:sldMk cId="0" sldId="256"/>
            <ac:spMk id="684" creationId="{00000000-0000-0000-0000-000000000000}"/>
          </ac:spMkLst>
        </pc:spChg>
      </pc:sldChg>
      <pc:sldChg chg="modSp mod">
        <pc:chgData name="Sirkku Säätelä" userId="dca27739-8b94-4cb3-bb4e-a84d30c15452" providerId="ADAL" clId="{56408133-AC4D-4291-B6AF-53611DCFF075}" dt="2020-10-28T07:03:10.311" v="73" actId="20577"/>
        <pc:sldMkLst>
          <pc:docMk/>
          <pc:sldMk cId="0" sldId="259"/>
        </pc:sldMkLst>
        <pc:spChg chg="mod">
          <ac:chgData name="Sirkku Säätelä" userId="dca27739-8b94-4cb3-bb4e-a84d30c15452" providerId="ADAL" clId="{56408133-AC4D-4291-B6AF-53611DCFF075}" dt="2020-10-28T07:03:10.311" v="73" actId="20577"/>
          <ac:spMkLst>
            <pc:docMk/>
            <pc:sldMk cId="0" sldId="259"/>
            <ac:spMk id="7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59" name="Otsikkoteksti"/>
          <p:cNvSpPr txBox="1">
            <a:spLocks noGrp="1"/>
          </p:cNvSpPr>
          <p:nvPr>
            <p:ph type="title"/>
          </p:nvPr>
        </p:nvSpPr>
        <p:spPr>
          <a:prstGeom prst="rect">
            <a:avLst/>
          </a:prstGeom>
        </p:spPr>
        <p:txBody>
          <a:bodyPr/>
          <a:lstStyle/>
          <a:p>
            <a:r>
              <a:t>Otsikkoteksti</a:t>
            </a:r>
          </a:p>
        </p:txBody>
      </p:sp>
      <p:sp>
        <p:nvSpPr>
          <p:cNvPr id="160"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6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23"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24"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25"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239"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46"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47"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48"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8" name="TextBox 8"/>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4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7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75"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76"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77"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78"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79"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8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652"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53"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54" name="Otsikkoteksti"/>
          <p:cNvSpPr txBox="1">
            <a:spLocks noGrp="1"/>
          </p:cNvSpPr>
          <p:nvPr>
            <p:ph type="title"/>
          </p:nvPr>
        </p:nvSpPr>
        <p:spPr>
          <a:xfrm>
            <a:off x="3048000" y="2244725"/>
            <a:ext cx="18288000" cy="4775201"/>
          </a:xfrm>
          <a:prstGeom prst="rect">
            <a:avLst/>
          </a:prstGeom>
        </p:spPr>
        <p:txBody>
          <a:bodyPr lIns="91439" tIns="91439" rIns="91439" bIns="91439" anchor="b"/>
          <a:lstStyle>
            <a:lvl1pPr algn="ctr">
              <a:defRPr sz="12000"/>
            </a:lvl1pPr>
          </a:lstStyle>
          <a:p>
            <a:r>
              <a:t>Otsikkoteksti</a:t>
            </a:r>
          </a:p>
        </p:txBody>
      </p:sp>
      <p:sp>
        <p:nvSpPr>
          <p:cNvPr id="655"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56" name="Picture 6" descr="Picture 6"/>
          <p:cNvPicPr>
            <a:picLocks noChangeAspect="1"/>
          </p:cNvPicPr>
          <p:nvPr/>
        </p:nvPicPr>
        <p:blipFill>
          <a:blip r:embed="rId4"/>
          <a:stretch>
            <a:fillRect/>
          </a:stretch>
        </p:blipFill>
        <p:spPr>
          <a:xfrm>
            <a:off x="0" y="0"/>
            <a:ext cx="24387261" cy="13823724"/>
          </a:xfrm>
          <a:prstGeom prst="rect">
            <a:avLst/>
          </a:prstGeom>
          <a:ln w="12700">
            <a:miter lim="400000"/>
          </a:ln>
        </p:spPr>
      </p:pic>
      <p:pic>
        <p:nvPicPr>
          <p:cNvPr id="657" name="Picture 7" descr="Picture 7"/>
          <p:cNvPicPr>
            <a:picLocks noChangeAspect="1"/>
          </p:cNvPicPr>
          <p:nvPr/>
        </p:nvPicPr>
        <p:blipFill>
          <a:blip r:embed="rId5"/>
          <a:stretch>
            <a:fillRect/>
          </a:stretch>
        </p:blipFill>
        <p:spPr>
          <a:xfrm>
            <a:off x="522516" y="1645920"/>
            <a:ext cx="22402801" cy="10611847"/>
          </a:xfrm>
          <a:prstGeom prst="rect">
            <a:avLst/>
          </a:prstGeom>
          <a:ln w="12700">
            <a:miter lim="400000"/>
          </a:ln>
        </p:spPr>
      </p:pic>
      <p:pic>
        <p:nvPicPr>
          <p:cNvPr id="658" name="Picture 9" descr="Picture 9"/>
          <p:cNvPicPr>
            <a:picLocks noChangeAspect="1"/>
          </p:cNvPicPr>
          <p:nvPr/>
        </p:nvPicPr>
        <p:blipFill>
          <a:blip r:embed="rId6"/>
          <a:stretch>
            <a:fillRect/>
          </a:stretch>
        </p:blipFill>
        <p:spPr>
          <a:xfrm>
            <a:off x="-1341074" y="11278755"/>
            <a:ext cx="4672103" cy="2544969"/>
          </a:xfrm>
          <a:prstGeom prst="rect">
            <a:avLst/>
          </a:prstGeom>
          <a:ln w="12700">
            <a:miter lim="400000"/>
          </a:ln>
        </p:spPr>
      </p:pic>
      <p:pic>
        <p:nvPicPr>
          <p:cNvPr id="659"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60"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61"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1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17" name="TextBox 4"/>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18"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19"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20" name="TextBox 7"/>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2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3"/>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4"/>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5"/>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3"/>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4"/>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thisisservicedesigndoing.com/" TargetMode="External"/><Relationship Id="rId2" Type="http://schemas.openxmlformats.org/officeDocument/2006/relationships/hyperlink" Target="https://servicedesigntools.org/"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48000" y="5380892"/>
            <a:ext cx="18288000" cy="2324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fontScale="77500" lnSpcReduction="20000"/>
          </a:bodyPr>
          <a:lstStyle>
            <a:lvl1pPr algn="ctr" defTabSz="1828800">
              <a:lnSpc>
                <a:spcPct val="90000"/>
              </a:lnSpc>
              <a:defRPr sz="12000" b="1">
                <a:solidFill>
                  <a:schemeClr val="accent2"/>
                </a:solidFill>
              </a:defRPr>
            </a:lvl1pPr>
          </a:lstStyle>
          <a:p>
            <a:r>
              <a:rPr lang="fi-FI" dirty="0" err="1"/>
              <a:t>Skapande</a:t>
            </a:r>
            <a:r>
              <a:rPr lang="fi-FI" dirty="0"/>
              <a:t> av </a:t>
            </a:r>
            <a:r>
              <a:rPr lang="fi-FI" dirty="0" err="1"/>
              <a:t>prototyp</a:t>
            </a:r>
            <a:endParaRPr lang="fi-FI" dirty="0"/>
          </a:p>
          <a:p>
            <a:r>
              <a:rPr lang="fi-FI" dirty="0" err="1"/>
              <a:t>Prototyperingsfasen</a:t>
            </a:r>
            <a:endParaRPr dirty="0"/>
          </a:p>
        </p:txBody>
      </p:sp>
      <p:sp>
        <p:nvSpPr>
          <p:cNvPr id="685" name="TextBox 1"/>
          <p:cNvSpPr txBox="1"/>
          <p:nvPr/>
        </p:nvSpPr>
        <p:spPr>
          <a:xfrm>
            <a:off x="19232612" y="10792269"/>
            <a:ext cx="2839453"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a:solidFill>
                  <a:schemeClr val="accent3"/>
                </a:solidFill>
              </a:defRPr>
            </a:lvl1pPr>
          </a:lstStyle>
          <a:p>
            <a:r>
              <a:t>CC BY-SA 4.0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88" name="Ryhmähaastattelu"/>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fi-FI" dirty="0" err="1"/>
              <a:t>Prototyp</a:t>
            </a:r>
            <a:endParaRPr dirty="0"/>
          </a:p>
        </p:txBody>
      </p:sp>
      <p:sp>
        <p:nvSpPr>
          <p:cNvPr id="689" name="Ryhmähaastattelun avulla pääset nopeasti ymmärrykseen ihmisistä ja heidän tarpeistaan sekä koko kehittämisympäristöstä ja sen jäsenten välisestä dynamiikasta."/>
          <p:cNvSpPr txBox="1"/>
          <p:nvPr/>
        </p:nvSpPr>
        <p:spPr>
          <a:xfrm>
            <a:off x="1082595" y="3096142"/>
            <a:ext cx="13847641" cy="683263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7200">
                <a:latin typeface="Calibri Light"/>
                <a:ea typeface="Calibri Light"/>
                <a:cs typeface="Calibri Light"/>
                <a:sym typeface="Calibri Light"/>
              </a:defRPr>
            </a:lvl1pPr>
          </a:lstStyle>
          <a:p>
            <a:r>
              <a:rPr lang="sv-SE" dirty="0"/>
              <a:t>Prototyper används för att konkretisera, kommunicera, testa och utveckla servicekonceptet. Prototypen är den första testversionen av tjänsten som utvecklats</a:t>
            </a:r>
            <a:r>
              <a:rPr lang="fi-FI" dirty="0"/>
              <a:t>. </a:t>
            </a:r>
          </a:p>
        </p:txBody>
      </p:sp>
      <p:pic>
        <p:nvPicPr>
          <p:cNvPr id="690" name="The-Group-Interview.jpg" descr="The-Group-Interview.jpg"/>
          <p:cNvPicPr>
            <a:picLocks noChangeAspect="1"/>
          </p:cNvPicPr>
          <p:nvPr/>
        </p:nvPicPr>
        <p:blipFill>
          <a:blip r:embed="rId2"/>
          <a:srcRect l="26608" r="27568"/>
          <a:stretch>
            <a:fillRect/>
          </a:stretch>
        </p:blipFill>
        <p:spPr>
          <a:xfrm>
            <a:off x="15203295" y="-1"/>
            <a:ext cx="9429779" cy="13716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  SOTEPEDA247.FI</a:t>
            </a:r>
          </a:p>
        </p:txBody>
      </p:sp>
      <p:sp>
        <p:nvSpPr>
          <p:cNvPr id="694" name="IDEOU, 2019. Design Thinking – Design thinking is a process for creative problem solving. Palo Alto: IDEOU. https://www.ideou.com/pages/design-thinking"/>
          <p:cNvSpPr txBox="1"/>
          <p:nvPr/>
        </p:nvSpPr>
        <p:spPr>
          <a:xfrm>
            <a:off x="1092200" y="12700168"/>
            <a:ext cx="22225000" cy="7113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nchor="t">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endParaRPr lang="fi-FI" dirty="0"/>
          </a:p>
        </p:txBody>
      </p:sp>
      <p:sp>
        <p:nvSpPr>
          <p:cNvPr id="695" name="Mitä &amp; miksi?"/>
          <p:cNvSpPr txBox="1">
            <a:spLocks noGrp="1"/>
          </p:cNvSpPr>
          <p:nvPr>
            <p:ph type="title"/>
          </p:nvPr>
        </p:nvSpPr>
        <p:spPr>
          <a:xfrm>
            <a:off x="1079500" y="953499"/>
            <a:ext cx="22225000"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Vad </a:t>
            </a:r>
            <a:r>
              <a:rPr dirty="0"/>
              <a:t>&amp; </a:t>
            </a:r>
            <a:r>
              <a:rPr lang="sv-FI" dirty="0"/>
              <a:t>varför</a:t>
            </a:r>
            <a:r>
              <a:rPr dirty="0"/>
              <a:t>?</a:t>
            </a:r>
          </a:p>
        </p:txBody>
      </p:sp>
      <p:sp>
        <p:nvSpPr>
          <p:cNvPr id="696" name="Though a Group Interview may not offer the depth of an individual Interview in someone’s home, it can give you a compelling look at how a larger set of the people you’re designing for operates. The best Group Interviews seek to hear everyone’s voice, get"/>
          <p:cNvSpPr txBox="1"/>
          <p:nvPr/>
        </p:nvSpPr>
        <p:spPr>
          <a:xfrm>
            <a:off x="1079500" y="3440160"/>
            <a:ext cx="22225000" cy="787907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spAutoFit/>
          </a:bodyPr>
          <a:lstStyle>
            <a:lvl1pPr>
              <a:defRPr sz="4000">
                <a:solidFill>
                  <a:srgbClr val="333333"/>
                </a:solidFill>
                <a:latin typeface="Calibri-Bold"/>
                <a:ea typeface="Calibri-Bold"/>
                <a:cs typeface="Calibri-Bold"/>
                <a:sym typeface="Calibri-Bold"/>
              </a:defRPr>
            </a:lvl1pPr>
          </a:lstStyle>
          <a:p>
            <a:r>
              <a:rPr lang="sv-SE" sz="2800" dirty="0"/>
              <a:t>Prototyper är snabba och kostnadseffektiva modeller av ett utvecklat servicekoncept.</a:t>
            </a:r>
          </a:p>
          <a:p>
            <a:r>
              <a:rPr lang="sv-SE" sz="2800" dirty="0"/>
              <a:t>Målet bestämmer metoden och nivån på genomförandet av prototypen. Prototyper bidrar till att konkretisera kundens perspektiv och den immateriella servicen och hjälper till att  prioritera vad som är viktigt för utvecklingen. En prototyp kan till exempel fokusera på testning och feedback från användaren eller insamling av ytterligare utvecklingsbehov.</a:t>
            </a:r>
          </a:p>
          <a:p>
            <a:endParaRPr lang="sv-SE" sz="2800" dirty="0"/>
          </a:p>
          <a:p>
            <a:r>
              <a:rPr lang="sv-SE" sz="2800" dirty="0"/>
              <a:t>Prototyper kan vara</a:t>
            </a:r>
          </a:p>
          <a:p>
            <a:r>
              <a:rPr lang="sv-SE" sz="2800" dirty="0"/>
              <a:t>fysiska (t.ex. kartong- och legomodeller, </a:t>
            </a:r>
            <a:r>
              <a:rPr lang="sv-SE" sz="2800" dirty="0" err="1"/>
              <a:t>testannons</a:t>
            </a:r>
            <a:r>
              <a:rPr lang="sv-SE" sz="2800" dirty="0"/>
              <a:t>)</a:t>
            </a:r>
          </a:p>
          <a:p>
            <a:r>
              <a:rPr lang="sv-SE" sz="2800" dirty="0"/>
              <a:t>digitala (t.ex. </a:t>
            </a:r>
            <a:r>
              <a:rPr lang="sv-SE" sz="2800" dirty="0" err="1"/>
              <a:t>testannons</a:t>
            </a:r>
            <a:r>
              <a:rPr lang="sv-SE" sz="2800" dirty="0"/>
              <a:t>, funktionella prototyper/</a:t>
            </a:r>
            <a:r>
              <a:rPr lang="sv-SE" sz="2800" dirty="0" err="1"/>
              <a:t>app</a:t>
            </a:r>
            <a:r>
              <a:rPr lang="sv-SE" sz="2800" dirty="0"/>
              <a:t>)</a:t>
            </a:r>
          </a:p>
          <a:p>
            <a:r>
              <a:rPr lang="sv-SE" sz="2800" dirty="0"/>
              <a:t>upplevelse/processbeskrivningar (t.ex. berättande, dramamodeller, BMC)</a:t>
            </a:r>
          </a:p>
          <a:p>
            <a:endParaRPr lang="sv-SE" sz="2800" dirty="0"/>
          </a:p>
          <a:p>
            <a:r>
              <a:rPr lang="sv-SE" sz="2800" dirty="0"/>
              <a:t>De första prototyperna bör vara mycket snabbt genomförbara, till exempel med hjälp av penna och papper. Senare prototyper kan vara mer preciserade och invecklade.</a:t>
            </a:r>
          </a:p>
          <a:p>
            <a:endParaRPr lang="sv-SE" sz="2800" dirty="0"/>
          </a:p>
          <a:p>
            <a:r>
              <a:rPr lang="sv-SE" sz="2800" dirty="0"/>
              <a:t>Precisionsnivån för prototypen måste stå i proportion till målet och fokusera på det väsentliga. I värsta fall används en prototyp för att testa saker som inte påverkas.</a:t>
            </a:r>
            <a:endParaRPr lang="fi-FI" dirty="0"/>
          </a:p>
          <a:p>
            <a:endParaRPr lang="fi-FI" dirty="0"/>
          </a:p>
          <a:p>
            <a:endParaRPr lang="fi-FI"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99" name="IDEOU, 2019. Design Thinking – Design thinking is a process for creative problem solving. Palo Alto: IDEOU. https://www.ideou.com/pages/design-thinking"/>
          <p:cNvSpPr txBox="1"/>
          <p:nvPr/>
        </p:nvSpPr>
        <p:spPr>
          <a:xfrm>
            <a:off x="1079500" y="12706014"/>
            <a:ext cx="22225000" cy="70172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dirty="0"/>
              <a:t>Stickdorn, M.2018. </a:t>
            </a:r>
            <a:r>
              <a:rPr lang="fi-FI" dirty="0" err="1"/>
              <a:t>This</a:t>
            </a:r>
            <a:r>
              <a:rPr lang="fi-FI" dirty="0"/>
              <a:t> is Service Design </a:t>
            </a:r>
            <a:r>
              <a:rPr lang="fi-FI" dirty="0" err="1"/>
              <a:t>Doing</a:t>
            </a:r>
            <a:r>
              <a:rPr lang="fi-FI" dirty="0"/>
              <a:t>. https://www.thisisservicedesigndoing.com/</a:t>
            </a:r>
            <a:endParaRPr dirty="0"/>
          </a:p>
        </p:txBody>
      </p:sp>
      <p:sp>
        <p:nvSpPr>
          <p:cNvPr id="700" name="Ryhmähaastattelun tekeminen"/>
          <p:cNvSpPr txBox="1">
            <a:spLocks noGrp="1"/>
          </p:cNvSpPr>
          <p:nvPr>
            <p:ph type="title"/>
          </p:nvPr>
        </p:nvSpPr>
        <p:spPr>
          <a:xfrm>
            <a:off x="1078089" y="953499"/>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dirty="0" err="1"/>
              <a:t>Skapande</a:t>
            </a:r>
            <a:r>
              <a:rPr lang="fi-FI" dirty="0"/>
              <a:t> av </a:t>
            </a:r>
            <a:r>
              <a:rPr lang="fi-FI" dirty="0" err="1"/>
              <a:t>prototyp</a:t>
            </a:r>
            <a:endParaRPr dirty="0"/>
          </a:p>
        </p:txBody>
      </p:sp>
      <p:sp>
        <p:nvSpPr>
          <p:cNvPr id="701" name="Identify the sort of group you want to interview. If you’re trying to learn something specific, organize the group so that you have the best chance at hearing it.…"/>
          <p:cNvSpPr txBox="1"/>
          <p:nvPr/>
        </p:nvSpPr>
        <p:spPr>
          <a:xfrm>
            <a:off x="1079500" y="3636698"/>
            <a:ext cx="16510001" cy="816633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1600" tIns="101600" rIns="101600" bIns="101600">
            <a:spAutoFit/>
          </a:bodyPr>
          <a:lstStyle/>
          <a:p>
            <a:pPr marL="1016000" indent="-1016000">
              <a:spcBef>
                <a:spcPts val="3200"/>
              </a:spcBef>
              <a:buClr>
                <a:srgbClr val="333333"/>
              </a:buClr>
              <a:buSzPct val="100000"/>
              <a:buFont typeface="Helvetica"/>
              <a:buAutoNum type="arabicPeriod"/>
              <a:defRPr>
                <a:solidFill>
                  <a:srgbClr val="333333"/>
                </a:solidFill>
              </a:defRPr>
            </a:pPr>
            <a:r>
              <a:rPr lang="sv-SE" sz="4800" dirty="0"/>
              <a:t>Fundera på prototypens syfte och mål.</a:t>
            </a:r>
          </a:p>
          <a:p>
            <a:pPr marL="1016000" indent="-1016000">
              <a:spcBef>
                <a:spcPts val="3200"/>
              </a:spcBef>
              <a:buClr>
                <a:srgbClr val="333333"/>
              </a:buClr>
              <a:buSzPct val="100000"/>
              <a:buFont typeface="Helvetica"/>
              <a:buAutoNum type="arabicPeriod"/>
              <a:defRPr>
                <a:solidFill>
                  <a:srgbClr val="333333"/>
                </a:solidFill>
              </a:defRPr>
            </a:pPr>
            <a:r>
              <a:rPr lang="sv-SE" sz="4800" dirty="0"/>
              <a:t>Bestäm nivån och metoden för prototypen.</a:t>
            </a:r>
          </a:p>
          <a:p>
            <a:pPr marL="1016000" indent="-1016000">
              <a:spcBef>
                <a:spcPts val="3200"/>
              </a:spcBef>
              <a:buClr>
                <a:srgbClr val="333333"/>
              </a:buClr>
              <a:buSzPct val="100000"/>
              <a:buFont typeface="Helvetica"/>
              <a:buAutoNum type="arabicPeriod"/>
              <a:defRPr>
                <a:solidFill>
                  <a:srgbClr val="333333"/>
                </a:solidFill>
              </a:defRPr>
            </a:pPr>
            <a:r>
              <a:rPr lang="sv-SE" sz="4800" dirty="0"/>
              <a:t>Skapa en prototyp.</a:t>
            </a:r>
          </a:p>
          <a:p>
            <a:pPr marL="1016000" indent="-1016000">
              <a:spcBef>
                <a:spcPts val="3200"/>
              </a:spcBef>
              <a:buClr>
                <a:srgbClr val="333333"/>
              </a:buClr>
              <a:buSzPct val="100000"/>
              <a:buFont typeface="Helvetica"/>
              <a:buAutoNum type="arabicPeriod"/>
              <a:defRPr>
                <a:solidFill>
                  <a:srgbClr val="333333"/>
                </a:solidFill>
              </a:defRPr>
            </a:pPr>
            <a:r>
              <a:rPr lang="sv-SE" sz="4800" dirty="0"/>
              <a:t>Testa prototypen på användare.</a:t>
            </a:r>
          </a:p>
          <a:p>
            <a:pPr marL="1016000" indent="-1016000">
              <a:spcBef>
                <a:spcPts val="3200"/>
              </a:spcBef>
              <a:buClr>
                <a:srgbClr val="333333"/>
              </a:buClr>
              <a:buSzPct val="100000"/>
              <a:buFont typeface="Helvetica"/>
              <a:buAutoNum type="arabicPeriod"/>
              <a:defRPr>
                <a:solidFill>
                  <a:srgbClr val="333333"/>
                </a:solidFill>
              </a:defRPr>
            </a:pPr>
            <a:r>
              <a:rPr lang="sv-SE" sz="4800" dirty="0"/>
              <a:t>Samla resultaten och eventuella utvecklingsidéer för nästa version.</a:t>
            </a:r>
          </a:p>
          <a:p>
            <a:pPr marL="1016000" indent="-1016000">
              <a:spcBef>
                <a:spcPts val="3200"/>
              </a:spcBef>
              <a:buClr>
                <a:srgbClr val="333333"/>
              </a:buClr>
              <a:buSzPct val="100000"/>
              <a:buFont typeface="Helvetica"/>
              <a:buAutoNum type="arabicPeriod"/>
              <a:defRPr>
                <a:solidFill>
                  <a:srgbClr val="333333"/>
                </a:solidFill>
              </a:defRPr>
            </a:pPr>
            <a:r>
              <a:rPr lang="sv-SE" sz="4800" dirty="0"/>
              <a:t>Baserat på den givna feedbacken: utveckla ett nytt servicekoncept och testa det.</a:t>
            </a:r>
          </a:p>
        </p:txBody>
      </p:sp>
      <p:sp>
        <p:nvSpPr>
          <p:cNvPr id="702" name="RESURSSIT  Suggested Time…"/>
          <p:cNvSpPr txBox="1"/>
          <p:nvPr/>
        </p:nvSpPr>
        <p:spPr>
          <a:xfrm>
            <a:off x="18875796" y="3176794"/>
            <a:ext cx="4447217" cy="64633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t">
            <a:spAutoFit/>
          </a:bodyPr>
          <a:lstStyle/>
          <a:p>
            <a:pPr>
              <a:defRPr sz="4200" b="1">
                <a:solidFill>
                  <a:srgbClr val="333333"/>
                </a:solidFill>
                <a:latin typeface="Calibri-Bold"/>
                <a:ea typeface="Calibri-Bold"/>
                <a:cs typeface="Calibri-Bold"/>
                <a:sym typeface="Calibri-Bold"/>
              </a:defRPr>
            </a:pPr>
            <a:r>
              <a:rPr dirty="0"/>
              <a:t>RESURS</a:t>
            </a:r>
            <a:br>
              <a:rPr dirty="0"/>
            </a:br>
            <a:br>
              <a:rPr sz="4200" dirty="0">
                <a:solidFill>
                  <a:srgbClr val="333333"/>
                </a:solidFill>
              </a:rPr>
            </a:br>
            <a:endParaRPr lang="fi-FI" sz="3600" dirty="0"/>
          </a:p>
          <a:p>
            <a:pPr>
              <a:defRPr sz="4200" b="1">
                <a:solidFill>
                  <a:srgbClr val="333333"/>
                </a:solidFill>
                <a:latin typeface="Calibri-Bold"/>
                <a:ea typeface="Calibri-Bold"/>
                <a:cs typeface="Calibri-Bold"/>
                <a:sym typeface="Calibri-Bold"/>
              </a:defRPr>
            </a:pPr>
            <a:r>
              <a:rPr lang="sv-FI" sz="3600" dirty="0">
                <a:solidFill>
                  <a:srgbClr val="000000"/>
                </a:solidFill>
              </a:rPr>
              <a:t>Tid</a:t>
            </a:r>
            <a:endParaRPr sz="3600" dirty="0">
              <a:solidFill>
                <a:srgbClr val="000000"/>
              </a:solidFill>
            </a:endParaRPr>
          </a:p>
          <a:p>
            <a:pPr>
              <a:defRPr>
                <a:solidFill>
                  <a:srgbClr val="333333"/>
                </a:solidFill>
                <a:latin typeface="Calibri-Bold"/>
                <a:ea typeface="Calibri-Bold"/>
                <a:cs typeface="Calibri-Bold"/>
                <a:sym typeface="Calibri-Bold"/>
              </a:defRPr>
            </a:pPr>
            <a:r>
              <a:rPr dirty="0"/>
              <a:t>90-120 </a:t>
            </a:r>
            <a:r>
              <a:rPr lang="fi-FI" dirty="0"/>
              <a:t>min</a:t>
            </a:r>
            <a:endParaRPr dirty="0"/>
          </a:p>
          <a:p>
            <a:pPr>
              <a:defRPr>
                <a:solidFill>
                  <a:srgbClr val="333333"/>
                </a:solidFill>
                <a:latin typeface="Calibri-Bold"/>
                <a:ea typeface="Calibri-Bold"/>
                <a:cs typeface="Calibri-Bold"/>
                <a:sym typeface="Calibri-Bold"/>
              </a:defRPr>
            </a:pPr>
            <a:endParaRPr dirty="0"/>
          </a:p>
          <a:p>
            <a:pPr>
              <a:defRPr b="1">
                <a:solidFill>
                  <a:srgbClr val="333333"/>
                </a:solidFill>
                <a:latin typeface="Calibri-Bold"/>
                <a:ea typeface="Calibri-Bold"/>
                <a:cs typeface="Calibri-Bold"/>
                <a:sym typeface="Calibri-Bold"/>
              </a:defRPr>
            </a:pPr>
            <a:r>
              <a:rPr lang="fi-FI" dirty="0" err="1"/>
              <a:t>Material</a:t>
            </a:r>
            <a:endParaRPr dirty="0">
              <a:solidFill>
                <a:srgbClr val="000000"/>
              </a:solidFill>
            </a:endParaRPr>
          </a:p>
          <a:p>
            <a:pPr>
              <a:defRPr>
                <a:solidFill>
                  <a:srgbClr val="333333"/>
                </a:solidFill>
                <a:latin typeface="Calibri-Bold"/>
                <a:ea typeface="Calibri-Bold"/>
                <a:cs typeface="Calibri-Bold"/>
                <a:sym typeface="Calibri-Bold"/>
              </a:defRPr>
            </a:pPr>
            <a:r>
              <a:rPr lang="sv-FI" dirty="0"/>
              <a:t>Beroende på metod</a:t>
            </a:r>
            <a:endParaRPr dirty="0"/>
          </a:p>
          <a:p>
            <a:pPr>
              <a:defRPr>
                <a:solidFill>
                  <a:srgbClr val="333333"/>
                </a:solidFill>
                <a:latin typeface="Calibri-Bold"/>
                <a:ea typeface="Calibri-Bold"/>
                <a:cs typeface="Calibri-Bold"/>
                <a:sym typeface="Calibri-Bold"/>
              </a:defRPr>
            </a:pPr>
            <a:endParaRPr dirty="0"/>
          </a:p>
          <a:p>
            <a:pPr>
              <a:defRPr b="1">
                <a:solidFill>
                  <a:srgbClr val="333333"/>
                </a:solidFill>
                <a:latin typeface="Calibri-Bold"/>
                <a:ea typeface="Calibri-Bold"/>
                <a:cs typeface="Calibri-Bold"/>
                <a:sym typeface="Calibri-Bold"/>
              </a:defRPr>
            </a:pPr>
            <a:r>
              <a:rPr lang="sv-FI" dirty="0"/>
              <a:t>Deltagare</a:t>
            </a:r>
            <a:endParaRPr dirty="0">
              <a:solidFill>
                <a:srgbClr val="000000"/>
              </a:solidFill>
            </a:endParaRPr>
          </a:p>
          <a:p>
            <a:pPr>
              <a:defRPr>
                <a:solidFill>
                  <a:srgbClr val="333333"/>
                </a:solidFill>
                <a:latin typeface="Calibri-Bold"/>
                <a:ea typeface="Calibri-Bold"/>
                <a:cs typeface="Calibri-Bold"/>
                <a:sym typeface="Calibri-Bold"/>
              </a:defRPr>
            </a:pPr>
            <a:r>
              <a:rPr lang="fi-FI" dirty="0" err="1"/>
              <a:t>Utvecklingsteamet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17" name="IDEOU, 2019. Design Thinking – Design thinking is a process for creative problem solving. Palo Alto: IDEOU. https://www.ideou.com/pages/design-thinking"/>
          <p:cNvSpPr txBox="1"/>
          <p:nvPr/>
        </p:nvSpPr>
        <p:spPr>
          <a:xfrm>
            <a:off x="1080911" y="3850203"/>
            <a:ext cx="22225000" cy="239141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en-US" dirty="0">
                <a:hlinkClick r:id="rId2"/>
              </a:rPr>
              <a:t>https://servicedesigntools.org/</a:t>
            </a:r>
            <a:endParaRPr lang="en-US" dirty="0"/>
          </a:p>
          <a:p>
            <a:r>
              <a:rPr lang="en-US" dirty="0"/>
              <a:t>Stickdorn, M.2018. This is Service Design Doing. </a:t>
            </a:r>
            <a:r>
              <a:rPr lang="en-US" dirty="0">
                <a:hlinkClick r:id="rId3"/>
              </a:rPr>
              <a:t>https://www.thisisservicedesigndoing.com/</a:t>
            </a:r>
            <a:endParaRPr lang="en-US" dirty="0"/>
          </a:p>
          <a:p>
            <a:r>
              <a:rPr lang="en-US" dirty="0"/>
              <a:t>Tuulaniemi, j. 2016. </a:t>
            </a:r>
            <a:r>
              <a:rPr lang="en-US" dirty="0" err="1"/>
              <a:t>Palvelumuotoilu</a:t>
            </a:r>
            <a:r>
              <a:rPr lang="en-US" dirty="0"/>
              <a:t>. </a:t>
            </a:r>
            <a:r>
              <a:rPr lang="en-US" dirty="0" err="1"/>
              <a:t>Talentum</a:t>
            </a:r>
            <a:r>
              <a:rPr lang="en-US" dirty="0"/>
              <a:t> Pro.</a:t>
            </a:r>
          </a:p>
          <a:p>
            <a:endParaRPr dirty="0"/>
          </a:p>
        </p:txBody>
      </p:sp>
      <p:sp>
        <p:nvSpPr>
          <p:cNvPr id="718" name="Lähteitä ja kirjallisuutta"/>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Källor och litteratur</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dirty="0"/>
              <a:t>Sini Eloranta, Turun AMK </a:t>
            </a:r>
          </a:p>
          <a:p>
            <a:pPr>
              <a:lnSpc>
                <a:spcPct val="120000"/>
              </a:lnSpc>
              <a:spcBef>
                <a:spcPts val="600"/>
              </a:spcBef>
              <a:buSzTx/>
              <a:buNone/>
              <a:defRPr sz="4000">
                <a:latin typeface="Calibri-Bold"/>
                <a:ea typeface="Calibri-Bold"/>
                <a:cs typeface="Calibri-Bold"/>
                <a:sym typeface="Calibri-Bold"/>
              </a:defRPr>
            </a:pPr>
            <a:r>
              <a:rPr dirty="0"/>
              <a:t>Päivi Erkko, Turun AMK</a:t>
            </a:r>
          </a:p>
          <a:p>
            <a:pPr>
              <a:lnSpc>
                <a:spcPct val="120000"/>
              </a:lnSpc>
              <a:spcBef>
                <a:spcPts val="600"/>
              </a:spcBef>
              <a:buSzTx/>
              <a:buNone/>
              <a:defRPr sz="4000">
                <a:latin typeface="Calibri-Bold"/>
                <a:ea typeface="Calibri-Bold"/>
                <a:cs typeface="Calibri-Bold"/>
                <a:sym typeface="Calibri-Bold"/>
              </a:defRPr>
            </a:pPr>
            <a:r>
              <a:rPr dirty="0"/>
              <a:t>Päivi </a:t>
            </a:r>
            <a:r>
              <a:rPr dirty="0" err="1"/>
              <a:t>Harmoinen</a:t>
            </a:r>
            <a:r>
              <a:rPr dirty="0"/>
              <a:t>, </a:t>
            </a:r>
            <a:r>
              <a:rPr lang="en-US" dirty="0" err="1"/>
              <a:t>Laurea-amk</a:t>
            </a:r>
            <a:endParaRPr dirty="0" err="1"/>
          </a:p>
          <a:p>
            <a:pPr>
              <a:lnSpc>
                <a:spcPct val="120000"/>
              </a:lnSpc>
              <a:spcBef>
                <a:spcPts val="600"/>
              </a:spcBef>
              <a:buSzTx/>
              <a:buNone/>
              <a:defRPr sz="4000">
                <a:latin typeface="Calibri-Bold"/>
                <a:ea typeface="Calibri-Bold"/>
                <a:cs typeface="Calibri-Bold"/>
                <a:sym typeface="Calibri-Bold"/>
              </a:defRPr>
            </a:pPr>
            <a:r>
              <a:rPr dirty="0"/>
              <a:t>Minna Huhtala, </a:t>
            </a:r>
            <a:r>
              <a:rPr dirty="0" err="1"/>
              <a:t>Samk</a:t>
            </a:r>
            <a:r>
              <a:rPr dirty="0"/>
              <a:t> </a:t>
            </a:r>
          </a:p>
          <a:p>
            <a:pPr>
              <a:lnSpc>
                <a:spcPct val="120000"/>
              </a:lnSpc>
              <a:spcBef>
                <a:spcPts val="600"/>
              </a:spcBef>
              <a:buSzTx/>
              <a:buNone/>
              <a:defRPr sz="4000">
                <a:latin typeface="Calibri-Bold"/>
                <a:ea typeface="Calibri-Bold"/>
                <a:cs typeface="Calibri-Bold"/>
                <a:sym typeface="Calibri-Bold"/>
              </a:defRPr>
            </a:pPr>
            <a:r>
              <a:rPr dirty="0"/>
              <a:t>Antti Kares, </a:t>
            </a:r>
            <a:r>
              <a:rPr dirty="0" err="1"/>
              <a:t>Savonia</a:t>
            </a:r>
            <a:r>
              <a:rPr dirty="0"/>
              <a:t>-AMK</a:t>
            </a:r>
          </a:p>
          <a:p>
            <a:pPr>
              <a:lnSpc>
                <a:spcPct val="120000"/>
              </a:lnSpc>
              <a:spcBef>
                <a:spcPts val="600"/>
              </a:spcBef>
              <a:buSzTx/>
              <a:buNone/>
              <a:defRPr sz="4000">
                <a:latin typeface="Calibri-Bold"/>
                <a:ea typeface="Calibri-Bold"/>
                <a:cs typeface="Calibri-Bold"/>
                <a:sym typeface="Calibri-Bold"/>
              </a:defRPr>
            </a:pPr>
            <a:r>
              <a:rPr dirty="0"/>
              <a:t>Heli Lepistö, </a:t>
            </a:r>
            <a:r>
              <a:rPr dirty="0" err="1"/>
              <a:t>Samk</a:t>
            </a:r>
            <a:endParaRPr dirty="0"/>
          </a:p>
          <a:p>
            <a:pPr>
              <a:lnSpc>
                <a:spcPct val="120000"/>
              </a:lnSpc>
              <a:spcBef>
                <a:spcPts val="600"/>
              </a:spcBef>
              <a:buSzTx/>
              <a:buNone/>
              <a:defRPr sz="4000">
                <a:latin typeface="Calibri-Bold"/>
                <a:ea typeface="Calibri-Bold"/>
                <a:cs typeface="Calibri-Bold"/>
                <a:sym typeface="Calibri-Bold"/>
              </a:defRPr>
            </a:pPr>
            <a:r>
              <a:rPr dirty="0"/>
              <a:t>Anna-Leena </a:t>
            </a:r>
            <a:r>
              <a:rPr dirty="0" err="1"/>
              <a:t>Ruotsalainen</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a:t>Suvi </a:t>
            </a:r>
            <a:r>
              <a:rPr dirty="0" err="1"/>
              <a:t>Salminen</a:t>
            </a:r>
            <a:r>
              <a:rPr dirty="0"/>
              <a:t>, </a:t>
            </a:r>
            <a:r>
              <a:rPr lang="en-US" dirty="0"/>
              <a:t>JAMK</a:t>
            </a:r>
            <a:r>
              <a:rPr dirty="0"/>
              <a:t> </a:t>
            </a:r>
          </a:p>
          <a:p>
            <a:pPr>
              <a:lnSpc>
                <a:spcPct val="120000"/>
              </a:lnSpc>
              <a:spcBef>
                <a:spcPts val="600"/>
              </a:spcBef>
              <a:buSzTx/>
              <a:buNone/>
              <a:defRPr sz="4000">
                <a:latin typeface="Calibri-Bold"/>
                <a:ea typeface="Calibri-Bold"/>
                <a:cs typeface="Calibri-Bold"/>
                <a:sym typeface="Calibri-Bold"/>
              </a:defRPr>
            </a:pPr>
            <a:r>
              <a:rPr dirty="0"/>
              <a:t>Timo </a:t>
            </a:r>
            <a:r>
              <a:rPr dirty="0" err="1"/>
              <a:t>Sirviö</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a:t>Sirkku Säätelä, Novia</a:t>
            </a:r>
          </a:p>
          <a:p>
            <a:pPr>
              <a:lnSpc>
                <a:spcPct val="120000"/>
              </a:lnSpc>
              <a:spcBef>
                <a:spcPts val="600"/>
              </a:spcBef>
              <a:buSzTx/>
              <a:buNone/>
              <a:defRPr sz="4000">
                <a:latin typeface="Calibri-Bold"/>
                <a:ea typeface="Calibri-Bold"/>
                <a:cs typeface="Calibri-Bold"/>
                <a:sym typeface="Calibri-Bold"/>
              </a:defRPr>
            </a:pPr>
            <a:r>
              <a:rPr dirty="0"/>
              <a:t>Mervi Vuolas, Turun AMK</a:t>
            </a:r>
          </a:p>
        </p:txBody>
      </p:sp>
      <p:pic>
        <p:nvPicPr>
          <p:cNvPr id="721" name="Picture 4" descr="Picture 4"/>
          <p:cNvPicPr>
            <a:picLocks noChangeAspect="1"/>
          </p:cNvPicPr>
          <p:nvPr/>
        </p:nvPicPr>
        <p:blipFill>
          <a:blip r:embed="rId2"/>
          <a:stretch>
            <a:fillRect/>
          </a:stretch>
        </p:blipFill>
        <p:spPr>
          <a:xfrm>
            <a:off x="20478934" y="11403225"/>
            <a:ext cx="2404253" cy="858687"/>
          </a:xfrm>
          <a:prstGeom prst="rect">
            <a:avLst/>
          </a:prstGeom>
          <a:ln w="12700">
            <a:miter lim="400000"/>
          </a:ln>
        </p:spPr>
      </p:pic>
      <p:pic>
        <p:nvPicPr>
          <p:cNvPr id="722" name="Picture 5" descr="Picture 5"/>
          <p:cNvPicPr>
            <a:picLocks noChangeAspect="1"/>
          </p:cNvPicPr>
          <p:nvPr/>
        </p:nvPicPr>
        <p:blipFill>
          <a:blip r:embed="rId3"/>
          <a:stretch>
            <a:fillRect/>
          </a:stretch>
        </p:blipFill>
        <p:spPr>
          <a:xfrm>
            <a:off x="15653816" y="2743200"/>
            <a:ext cx="2963115" cy="8229600"/>
          </a:xfrm>
          <a:prstGeom prst="rect">
            <a:avLst/>
          </a:prstGeom>
          <a:ln w="12700">
            <a:miter lim="400000"/>
          </a:ln>
        </p:spPr>
      </p:pic>
      <p:sp>
        <p:nvSpPr>
          <p:cNvPr id="723" name="Työryhmä"/>
          <p:cNvSpPr txBox="1"/>
          <p:nvPr/>
        </p:nvSpPr>
        <p:spPr>
          <a:xfrm>
            <a:off x="1079500" y="952500"/>
            <a:ext cx="22225000" cy="19050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dirty="0"/>
              <a:t>Interprofessionell arbetsgrupp</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2"/>
          <a:stretch>
            <a:fillRect/>
          </a:stretch>
        </p:blipFill>
        <p:spPr>
          <a:xfrm>
            <a:off x="1576618" y="2865441"/>
            <a:ext cx="21311076" cy="91853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7814AFEDA2954295F769136A6C3594" ma:contentTypeVersion="14" ma:contentTypeDescription="Skapa ett nytt dokument." ma:contentTypeScope="" ma:versionID="f9fea0f760f45ad2161a07f869963720">
  <xsd:schema xmlns:xsd="http://www.w3.org/2001/XMLSchema" xmlns:xs="http://www.w3.org/2001/XMLSchema" xmlns:p="http://schemas.microsoft.com/office/2006/metadata/properties" xmlns:ns1="http://schemas.microsoft.com/sharepoint/v3" xmlns:ns3="c43ae578-4bfb-4cdb-b6ed-ba9f384d8ebe" xmlns:ns4="eb8212f7-85c6-4e07-bc75-3ac44a0b0266" targetNamespace="http://schemas.microsoft.com/office/2006/metadata/properties" ma:root="true" ma:fieldsID="701ec28cea02a56b94ba00c4cb63dbae" ns1:_="" ns3:_="" ns4:_="">
    <xsd:import namespace="http://schemas.microsoft.com/sharepoint/v3"/>
    <xsd:import namespace="c43ae578-4bfb-4cdb-b6ed-ba9f384d8ebe"/>
    <xsd:import namespace="eb8212f7-85c6-4e07-bc75-3ac44a0b0266"/>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Egenskaper för enhetlig efterlevnadsprincip" ma:description="" ma:hidden="true" ma:internalName="_ip_UnifiedCompliancePolicyProperties">
      <xsd:simpleType>
        <xsd:restriction base="dms:Note"/>
      </xsd:simpleType>
    </xsd:element>
    <xsd:element name="_ip_UnifiedCompliancePolicyUIAction" ma:index="12"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3ae578-4bfb-4cdb-b6ed-ba9f384d8eb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8212f7-85c6-4e07-bc75-3ac44a0b02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D3A7D3-8E41-42C1-8F11-BC9962F67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ae578-4bfb-4cdb-b6ed-ba9f384d8ebe"/>
    <ds:schemaRef ds:uri="eb8212f7-85c6-4e07-bc75-3ac44a0b0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6C7DE-90B7-4790-9D81-ED50BA974F7A}">
  <ds:schemaRefs>
    <ds:schemaRef ds:uri="http://schemas.microsoft.com/office/infopath/2007/PartnerControls"/>
    <ds:schemaRef ds:uri="http://purl.org/dc/terms/"/>
    <ds:schemaRef ds:uri="http://schemas.microsoft.com/office/2006/documentManagement/types"/>
    <ds:schemaRef ds:uri="eb8212f7-85c6-4e07-bc75-3ac44a0b0266"/>
    <ds:schemaRef ds:uri="c43ae578-4bfb-4cdb-b6ed-ba9f384d8ebe"/>
    <ds:schemaRef ds:uri="http://schemas.microsoft.com/sharepoint/v3"/>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E9AA893-70AF-4BE6-A4FF-60C9DB5D0A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TotalTime>
  <Words>378</Words>
  <Application>Microsoft Office PowerPoint</Application>
  <PresentationFormat>Anpassad</PresentationFormat>
  <Paragraphs>54</Paragraphs>
  <Slides>7</Slides>
  <Notes>0</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7</vt:i4>
      </vt:variant>
    </vt:vector>
  </HeadingPairs>
  <TitlesOfParts>
    <vt:vector size="22" baseType="lpstr">
      <vt:lpstr>Arial</vt:lpstr>
      <vt:lpstr>Arial Black</vt:lpstr>
      <vt:lpstr>Arial Narrow</vt:lpstr>
      <vt:lpstr>Avenir Black</vt:lpstr>
      <vt:lpstr>Avenir Book</vt:lpstr>
      <vt:lpstr>Calibri</vt:lpstr>
      <vt:lpstr>Calibri Light</vt:lpstr>
      <vt:lpstr>Calibri-Bold</vt:lpstr>
      <vt:lpstr>Century Gothic</vt:lpstr>
      <vt:lpstr>Futura</vt:lpstr>
      <vt:lpstr>Futura Bold</vt:lpstr>
      <vt:lpstr>Gill Sans</vt:lpstr>
      <vt:lpstr>Helvetica</vt:lpstr>
      <vt:lpstr>Tahoma</vt:lpstr>
      <vt:lpstr>Office Theme</vt:lpstr>
      <vt:lpstr>PowerPoint-presentation</vt:lpstr>
      <vt:lpstr>Prototyp</vt:lpstr>
      <vt:lpstr>Vad &amp; varför?</vt:lpstr>
      <vt:lpstr>Skapande av prototyp</vt:lpstr>
      <vt:lpstr>Källor och litteratur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Vuolas Mervi</dc:creator>
  <cp:lastModifiedBy>Sirkku Säätelä</cp:lastModifiedBy>
  <cp:revision>16</cp:revision>
  <dcterms:modified xsi:type="dcterms:W3CDTF">2020-10-28T07:03:24Z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0x010100767814AFEDA2954295F769136A6C3594</vt:lpwstr>
  </property>
</Properties>
</file>