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21"/>
  </p:notesMasterIdLst>
  <p:sldIdLst>
    <p:sldId id="334" r:id="rId5"/>
    <p:sldId id="335" r:id="rId6"/>
    <p:sldId id="336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5DA1CB-010B-456B-BD26-430C532AF967}" v="3" dt="2020-10-27T12:53:54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71990" autoAdjust="0"/>
  </p:normalViewPr>
  <p:slideViewPr>
    <p:cSldViewPr snapToGrid="0">
      <p:cViewPr varScale="1">
        <p:scale>
          <a:sx n="82" d="100"/>
          <a:sy n="82" d="100"/>
        </p:scale>
        <p:origin x="1518" y="78"/>
      </p:cViewPr>
      <p:guideLst/>
    </p:cSldViewPr>
  </p:slideViewPr>
  <p:outlineViewPr>
    <p:cViewPr>
      <p:scale>
        <a:sx n="33" d="100"/>
        <a:sy n="33" d="100"/>
      </p:scale>
      <p:origin x="0" y="-218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kku Säätelä" userId="dca27739-8b94-4cb3-bb4e-a84d30c15452" providerId="ADAL" clId="{FDCFB7AD-589C-427A-BE60-B315FF8C356C}"/>
    <pc:docChg chg="modSld">
      <pc:chgData name="Sirkku Säätelä" userId="dca27739-8b94-4cb3-bb4e-a84d30c15452" providerId="ADAL" clId="{FDCFB7AD-589C-427A-BE60-B315FF8C356C}" dt="2020-10-28T07:31:54.716" v="13" actId="255"/>
      <pc:docMkLst>
        <pc:docMk/>
      </pc:docMkLst>
      <pc:sldChg chg="modSp mod">
        <pc:chgData name="Sirkku Säätelä" userId="dca27739-8b94-4cb3-bb4e-a84d30c15452" providerId="ADAL" clId="{FDCFB7AD-589C-427A-BE60-B315FF8C356C}" dt="2020-10-28T07:31:06.416" v="0" actId="1076"/>
        <pc:sldMkLst>
          <pc:docMk/>
          <pc:sldMk cId="2182929573" sldId="334"/>
        </pc:sldMkLst>
        <pc:spChg chg="mod">
          <ac:chgData name="Sirkku Säätelä" userId="dca27739-8b94-4cb3-bb4e-a84d30c15452" providerId="ADAL" clId="{FDCFB7AD-589C-427A-BE60-B315FF8C356C}" dt="2020-10-28T07:31:06.416" v="0" actId="1076"/>
          <ac:spMkLst>
            <pc:docMk/>
            <pc:sldMk cId="2182929573" sldId="334"/>
            <ac:spMk id="684" creationId="{00000000-0000-0000-0000-000000000000}"/>
          </ac:spMkLst>
        </pc:spChg>
      </pc:sldChg>
      <pc:sldChg chg="modSp mod">
        <pc:chgData name="Sirkku Säätelä" userId="dca27739-8b94-4cb3-bb4e-a84d30c15452" providerId="ADAL" clId="{FDCFB7AD-589C-427A-BE60-B315FF8C356C}" dt="2020-10-28T07:31:25.601" v="11" actId="20577"/>
        <pc:sldMkLst>
          <pc:docMk/>
          <pc:sldMk cId="1765761817" sldId="335"/>
        </pc:sldMkLst>
        <pc:spChg chg="mod">
          <ac:chgData name="Sirkku Säätelä" userId="dca27739-8b94-4cb3-bb4e-a84d30c15452" providerId="ADAL" clId="{FDCFB7AD-589C-427A-BE60-B315FF8C356C}" dt="2020-10-28T07:31:25.601" v="11" actId="20577"/>
          <ac:spMkLst>
            <pc:docMk/>
            <pc:sldMk cId="1765761817" sldId="335"/>
            <ac:spMk id="689" creationId="{00000000-0000-0000-0000-000000000000}"/>
          </ac:spMkLst>
        </pc:spChg>
      </pc:sldChg>
      <pc:sldChg chg="modSp mod">
        <pc:chgData name="Sirkku Säätelä" userId="dca27739-8b94-4cb3-bb4e-a84d30c15452" providerId="ADAL" clId="{FDCFB7AD-589C-427A-BE60-B315FF8C356C}" dt="2020-10-28T07:31:54.716" v="13" actId="255"/>
        <pc:sldMkLst>
          <pc:docMk/>
          <pc:sldMk cId="1172480847" sldId="339"/>
        </pc:sldMkLst>
        <pc:spChg chg="mod">
          <ac:chgData name="Sirkku Säätelä" userId="dca27739-8b94-4cb3-bb4e-a84d30c15452" providerId="ADAL" clId="{FDCFB7AD-589C-427A-BE60-B315FF8C356C}" dt="2020-10-28T07:31:54.716" v="13" actId="255"/>
          <ac:spMkLst>
            <pc:docMk/>
            <pc:sldMk cId="1172480847" sldId="339"/>
            <ac:spMk id="7" creationId="{00000000-0000-0000-0000-000000000000}"/>
          </ac:spMkLst>
        </pc:spChg>
        <pc:spChg chg="mod">
          <ac:chgData name="Sirkku Säätelä" userId="dca27739-8b94-4cb3-bb4e-a84d30c15452" providerId="ADAL" clId="{FDCFB7AD-589C-427A-BE60-B315FF8C356C}" dt="2020-10-28T07:31:47.280" v="12" actId="1076"/>
          <ac:spMkLst>
            <pc:docMk/>
            <pc:sldMk cId="1172480847" sldId="339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A170D-D4F4-4074-A896-20A5203FE5D5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D029-7777-451A-9B2B-EE562ECFB6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35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948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D029-7777-451A-9B2B-EE562ECFB6C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02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D029-7777-451A-9B2B-EE562ECFB6C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740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Data samlas in med olika metoder + analys = Kundförståelse </a:t>
            </a:r>
          </a:p>
          <a:p>
            <a:r>
              <a:rPr lang="sv-SE" dirty="0"/>
              <a:t>- Kundförståelse kräver empati. Alla kan utveckla empatiförmågan, t.ex. genom aktivt lyssnande. </a:t>
            </a:r>
          </a:p>
          <a:p>
            <a:r>
              <a:rPr lang="sv-SE" dirty="0"/>
              <a:t>- Analysatorernas linser, bakgrund och värden påverkar tolkningarna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332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Servicedesign ger metoder för att få kundförståelse på olika nivåer, dvs. för att fördjupa förståelsen, dvs. ett antal olika metoder används:</a:t>
            </a:r>
            <a:br>
              <a:rPr lang="sv-SE" dirty="0"/>
            </a:br>
            <a:r>
              <a:rPr lang="sv-SE" dirty="0"/>
              <a:t>- i intervjuer med vad en person säger och tänker</a:t>
            </a:r>
            <a:br>
              <a:rPr lang="sv-SE" dirty="0"/>
            </a:br>
            <a:r>
              <a:rPr lang="sv-SE" dirty="0"/>
              <a:t>- använda observation av vad du gör i praktiken, hur du använder tjänsten, d.v.s. tyst information</a:t>
            </a:r>
            <a:br>
              <a:rPr lang="sv-SE" dirty="0"/>
            </a:br>
            <a:r>
              <a:rPr lang="sv-SE" dirty="0"/>
              <a:t>- saker som den intervjuade inte säger högt, vad hon känner eller drömmar kan utarbetas, t.ex. genom känslokort, sonder och designspel, samt genom samutveckling.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D029-7777-451A-9B2B-EE562ECFB6C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7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/>
              <a:t>Perinteisessä</a:t>
            </a:r>
            <a:r>
              <a:rPr lang="fi-FI" sz="1200" baseline="0" dirty="0"/>
              <a:t> kehittämisessä asiakaslähtöisyys on heikkoa, vaikka kehittämisen tavoitteena olisikin ratkaisujen kehittäminen asiakkaiden tarpeisiin.  Palvelumuotoilussa kehittämisote asettaa asiakkaan/palvelunkäyttäjän  kehittämisen lähtökohdaksi eli aktiiviseksi osallistujaksi kehittämisprosessiin. Palvelumuotoilun ja perinteisen kehittämisen suurin ero on </a:t>
            </a:r>
            <a:r>
              <a:rPr lang="fi-FI" sz="1200" baseline="0" dirty="0" err="1"/>
              <a:t>pamun</a:t>
            </a:r>
            <a:r>
              <a:rPr lang="fi-FI" sz="1200" baseline="0" dirty="0"/>
              <a:t> vahva asiakaslähtöisyys.</a:t>
            </a:r>
            <a:endParaRPr lang="fi-FI" sz="1200" dirty="0"/>
          </a:p>
          <a:p>
            <a:endParaRPr lang="fi-FI" sz="1200" dirty="0"/>
          </a:p>
          <a:p>
            <a:r>
              <a:rPr lang="fi-FI" sz="1200" dirty="0"/>
              <a:t>Olettaminen:</a:t>
            </a:r>
            <a:r>
              <a:rPr lang="fi-FI" sz="1200" baseline="0" dirty="0"/>
              <a:t> p</a:t>
            </a:r>
            <a:r>
              <a:rPr lang="fi-FI" sz="1200" dirty="0"/>
              <a:t>erinteisen kehittämisen</a:t>
            </a:r>
            <a:r>
              <a:rPr lang="fi-FI" sz="1200" baseline="0" dirty="0"/>
              <a:t> l</a:t>
            </a:r>
            <a:r>
              <a:rPr lang="fi-FI" sz="1200" dirty="0"/>
              <a:t>ähtökohta</a:t>
            </a:r>
            <a:br>
              <a:rPr lang="fi-FI" sz="1200" dirty="0"/>
            </a:br>
            <a:r>
              <a:rPr lang="fi-FI" sz="1200" dirty="0"/>
              <a:t>*kehittäminen perustuu</a:t>
            </a:r>
            <a:r>
              <a:rPr lang="fi-FI" sz="1200" baseline="0" dirty="0"/>
              <a:t> olettamuksiin asiakkaiden ja käyttäjien tarpeista tai ongelmista</a:t>
            </a:r>
            <a:br>
              <a:rPr lang="fi-FI" sz="1200" baseline="0" dirty="0"/>
            </a:br>
            <a:r>
              <a:rPr lang="fi-FI" sz="1200" baseline="0" dirty="0"/>
              <a:t>*olettamukset perustuvat arvauksiin tai määrällisillä menetelmillä kerättyyn tietoon</a:t>
            </a:r>
            <a:br>
              <a:rPr lang="fi-FI" sz="1200" baseline="0" dirty="0"/>
            </a:br>
            <a:r>
              <a:rPr lang="fi-FI" sz="1200" baseline="0" dirty="0"/>
              <a:t>*menetelminä hyödynnetään esim. markkinatutkimuksia, asiakaspalautteita tai lomakekyselyjä</a:t>
            </a:r>
            <a:br>
              <a:rPr lang="fi-FI" sz="1200" baseline="0" dirty="0"/>
            </a:br>
            <a:r>
              <a:rPr lang="fi-FI" sz="1200" baseline="0" dirty="0"/>
              <a:t>*olettamukset sopivasta ratkaisusta ovat kehittämisen lähtökohtana</a:t>
            </a:r>
            <a:br>
              <a:rPr lang="fi-FI" sz="1200" baseline="0" dirty="0"/>
            </a:br>
            <a:r>
              <a:rPr lang="fi-FI" sz="1200" baseline="0" dirty="0"/>
              <a:t>*olettamisella päädytään todennäköisimmin ratkomaan väärää ongelmaa</a:t>
            </a:r>
          </a:p>
          <a:p>
            <a:br>
              <a:rPr lang="fi-FI" sz="1200" baseline="0" dirty="0"/>
            </a:br>
            <a:r>
              <a:rPr lang="fi-FI" sz="1200" baseline="0" dirty="0"/>
              <a:t>Ratkaiseminen: kehittäminen on lineaarinen prosessi</a:t>
            </a:r>
            <a:br>
              <a:rPr lang="fi-FI" sz="1200" baseline="0" dirty="0"/>
            </a:br>
            <a:r>
              <a:rPr lang="fi-FI" sz="1200" baseline="0" dirty="0"/>
              <a:t>*ongelman ratkaisu etenee ennalta määritetyssä järjestyksessä suoraviivaisesti kohti ratkaisua</a:t>
            </a:r>
            <a:br>
              <a:rPr lang="fi-FI" sz="1200" baseline="0" dirty="0"/>
            </a:br>
            <a:r>
              <a:rPr lang="fi-FI" sz="1200" baseline="0" dirty="0"/>
              <a:t>*prosessi perustuu pitkälti analyyttiseen päättelyyn, jossa olemassa olevista vaihtoehdoista rajataan asiantuntijan mielestä oikea ratkaisu ongelmaan</a:t>
            </a:r>
            <a:br>
              <a:rPr lang="fi-FI" sz="1200" baseline="0" dirty="0"/>
            </a:br>
            <a:r>
              <a:rPr lang="fi-FI" sz="1200" baseline="0" dirty="0"/>
              <a:t>*ratkaisu kehitetään suunnittelupöydällä ja usein myös yrityksen yksittäisessä funktiossa.</a:t>
            </a:r>
          </a:p>
          <a:p>
            <a:endParaRPr lang="fi-FI" sz="1200" baseline="0" dirty="0"/>
          </a:p>
          <a:p>
            <a:r>
              <a:rPr lang="fi-FI" sz="1200" baseline="0" dirty="0"/>
              <a:t>Tarjoaminen:</a:t>
            </a:r>
            <a:br>
              <a:rPr lang="fi-FI" sz="1200" baseline="0" dirty="0"/>
            </a:br>
            <a:r>
              <a:rPr lang="fi-FI" sz="1200" baseline="0" dirty="0"/>
              <a:t>Ratkaisu tarjotaan käyttäjille valmiiksi kehitettynä pakettina, joka ei välttämättä ratkaise heidän tarpeitaan tai todellisia ongelmia ja on siksi myös yritykselle kannattamaton.</a:t>
            </a:r>
          </a:p>
          <a:p>
            <a:endParaRPr lang="fi-FI" sz="1200" baseline="0" dirty="0"/>
          </a:p>
          <a:p>
            <a:r>
              <a:rPr lang="fi-FI" sz="1200" baseline="0" dirty="0"/>
              <a:t>PALVELUMUOTOILU</a:t>
            </a:r>
            <a:br>
              <a:rPr lang="fi-FI" sz="1200" baseline="0" dirty="0"/>
            </a:br>
            <a:r>
              <a:rPr lang="fi-FI" sz="1200" baseline="0" dirty="0"/>
              <a:t>Ymmärtäminen:</a:t>
            </a:r>
            <a:br>
              <a:rPr lang="fi-FI" sz="1200" baseline="0" dirty="0"/>
            </a:br>
            <a:r>
              <a:rPr lang="fi-FI" sz="1200" baseline="0" dirty="0"/>
              <a:t>*kehittäminen perustuu käyttäjien tarpeiden ja ongelman syvälliseen ja empaattiseen ymmärtämiseen</a:t>
            </a:r>
            <a:br>
              <a:rPr lang="fi-FI" sz="1200" baseline="0" dirty="0"/>
            </a:br>
            <a:r>
              <a:rPr lang="fi-FI" sz="1200" baseline="0" dirty="0"/>
              <a:t>*ymmärtäminen perustuu laadullisten menetelmien monipuoliseen hyödyntämiseen, joiden avulla on mahdollista päästä kiinni käyttäjien todellisiin tarpeisiin ja ongelmiin sekä tunnistaa piileviä tarpeita.</a:t>
            </a:r>
            <a:br>
              <a:rPr lang="fi-FI" sz="1200" baseline="0" dirty="0"/>
            </a:br>
            <a:r>
              <a:rPr lang="fi-FI" sz="1200" baseline="0" dirty="0"/>
              <a:t>*menetelminä hyödynnetään esim. haastattelua, havainnointia tai luotaimia</a:t>
            </a:r>
            <a:br>
              <a:rPr lang="fi-FI" sz="1200" baseline="0" dirty="0"/>
            </a:br>
            <a:r>
              <a:rPr lang="fi-FI" sz="1200" baseline="0" dirty="0"/>
              <a:t>*käyttäjien todelliset ongelmat ovat ratkaisun kehittämisen lähtökohtana</a:t>
            </a:r>
            <a:br>
              <a:rPr lang="fi-FI" sz="1200" baseline="0" dirty="0"/>
            </a:br>
            <a:r>
              <a:rPr lang="fi-FI" sz="1200" baseline="0" dirty="0"/>
              <a:t>*ymmärtämisellä varmistetaan, että kehittämisellä lähdetään ratkaisemaan oikeita ongelmia.</a:t>
            </a:r>
            <a:br>
              <a:rPr lang="fi-FI" sz="1200" baseline="0" dirty="0"/>
            </a:br>
            <a:br>
              <a:rPr lang="fi-FI" sz="1200" baseline="0" dirty="0"/>
            </a:br>
            <a:r>
              <a:rPr lang="fi-FI" sz="1200" baseline="0" dirty="0"/>
              <a:t>Osallistaminen:</a:t>
            </a:r>
            <a:br>
              <a:rPr lang="fi-FI" sz="1200" baseline="0" dirty="0"/>
            </a:br>
            <a:r>
              <a:rPr lang="fi-FI" sz="1200" baseline="0" dirty="0"/>
              <a:t>*ratkaisun eteneminen etenee iteratiivisessa prosessissa, jossa käyttäjiä ja muita sidosryhmiä </a:t>
            </a:r>
            <a:r>
              <a:rPr lang="fi-FI" sz="1200" baseline="0" dirty="0" err="1"/>
              <a:t>osallistetaan</a:t>
            </a:r>
            <a:r>
              <a:rPr lang="fi-FI" sz="1200" baseline="0" dirty="0"/>
              <a:t> ratkaisun yhteiskehittämiseen</a:t>
            </a:r>
            <a:br>
              <a:rPr lang="fi-FI" sz="1200" baseline="0" dirty="0"/>
            </a:br>
            <a:r>
              <a:rPr lang="fi-FI" sz="1200" baseline="0" dirty="0"/>
              <a:t>*iteratiivisessa prosessissa on olennaista ratkaisuideoiden testaaminen ja arviointi erilaisten prototyyppien avulla, jolla varmistetaan ratkaisun tarpeellisuus ja toimivuus ja ohjataan kehitystä oikeaan suuntaan.</a:t>
            </a:r>
            <a:br>
              <a:rPr lang="fi-FI" sz="1200" baseline="0" dirty="0"/>
            </a:br>
            <a:r>
              <a:rPr lang="fi-FI" sz="1200" baseline="0" dirty="0"/>
              <a:t>*kehittämisprosessi on oppimisprosessi, joka mahdollistaa suunnan muuttumisen prosessin edetessä</a:t>
            </a:r>
            <a:br>
              <a:rPr lang="fi-FI" sz="1200" baseline="0" dirty="0"/>
            </a:br>
            <a:endParaRPr lang="fi-FI" sz="1200" baseline="0" dirty="0"/>
          </a:p>
          <a:p>
            <a:r>
              <a:rPr lang="fi-FI" sz="1200" baseline="0" dirty="0"/>
              <a:t>Yhteensovittaminen:</a:t>
            </a:r>
            <a:br>
              <a:rPr lang="fi-FI" sz="1200" baseline="0" dirty="0"/>
            </a:br>
            <a:r>
              <a:rPr lang="fi-FI" sz="1200" baseline="0" dirty="0"/>
              <a:t>*ratkaisun kehittämisessä huomioidaan sekä käyttäjien tarpeet, tekninen toteutettavuus että yrityksen liiketoiminnalliset tavoitteet</a:t>
            </a:r>
            <a:endParaRPr lang="fi-FI" sz="1200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D029-7777-451A-9B2B-EE562ECFB6C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420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D029-7777-451A-9B2B-EE562ECFB6C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840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D029-7777-451A-9B2B-EE562ECFB6C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36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Otsikkoteksti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 sz="42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631" cy="6911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8" y="822960"/>
            <a:ext cx="11201401" cy="530592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8"/>
          <p:cNvSpPr/>
          <p:nvPr/>
        </p:nvSpPr>
        <p:spPr>
          <a:xfrm>
            <a:off x="2797628" y="3651477"/>
            <a:ext cx="6161317" cy="4572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45719" tIns="45719" rIns="45719" bIns="45719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1600"/>
          </a:p>
        </p:txBody>
      </p:sp>
      <p:pic>
        <p:nvPicPr>
          <p:cNvPr id="2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0537" y="5639377"/>
            <a:ext cx="2336053" cy="1272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47421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4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14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Box 9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15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29781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60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6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125012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6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2207136" y="1615021"/>
            <a:ext cx="3751468" cy="370055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212270" indent="-212270">
              <a:spcBef>
                <a:spcPts val="900"/>
              </a:spcBef>
              <a:defRPr sz="2600"/>
            </a:lvl1pPr>
            <a:lvl2pPr marL="476250" indent="-247650">
              <a:spcBef>
                <a:spcPts val="900"/>
              </a:spcBef>
              <a:defRPr sz="2600"/>
            </a:lvl2pPr>
            <a:lvl3pPr marL="754379" indent="-297179">
              <a:spcBef>
                <a:spcPts val="900"/>
              </a:spcBef>
              <a:defRPr sz="2600"/>
            </a:lvl3pPr>
            <a:lvl4pPr marL="1016000" indent="-330200">
              <a:spcBef>
                <a:spcPts val="900"/>
              </a:spcBef>
              <a:defRPr sz="2600"/>
            </a:lvl4pPr>
            <a:lvl5pPr marL="12446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85260"/>
            <a:ext cx="171522" cy="152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99738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899891" y="1790999"/>
            <a:ext cx="8020253" cy="4385437"/>
          </a:xfrm>
          <a:prstGeom prst="rect">
            <a:avLst/>
          </a:prstGeom>
        </p:spPr>
        <p:txBody>
          <a:bodyPr lIns="68578" tIns="68578" rIns="68578" bIns="68578"/>
          <a:lstStyle>
            <a:lvl1pPr marL="169925" indent="-169925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1pPr>
            <a:lvl2pPr marL="410661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2pPr>
            <a:lvl3pPr marL="654491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3pPr>
            <a:lvl4pPr marL="898322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4pPr>
            <a:lvl5pPr marL="1142151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99889" y="340784"/>
            <a:ext cx="7126288" cy="1316569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17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8077200" y="6210927"/>
            <a:ext cx="310017" cy="29084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7258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k object 16"/>
          <p:cNvSpPr/>
          <p:nvPr/>
        </p:nvSpPr>
        <p:spPr>
          <a:xfrm>
            <a:off x="1524000" y="-1"/>
            <a:ext cx="9144001" cy="6858001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45719" tIns="45719" rIns="45719" bIns="45719"/>
          <a:lstStyle/>
          <a:p>
            <a:pPr algn="r" defTabSz="9144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2200"/>
          </a:p>
        </p:txBody>
      </p:sp>
      <p:sp>
        <p:nvSpPr>
          <p:cNvPr id="187" name="Otsikkoteksti"/>
          <p:cNvSpPr txBox="1">
            <a:spLocks noGrp="1"/>
          </p:cNvSpPr>
          <p:nvPr>
            <p:ph type="title"/>
          </p:nvPr>
        </p:nvSpPr>
        <p:spPr>
          <a:xfrm>
            <a:off x="3831158" y="1777322"/>
            <a:ext cx="4529684" cy="73871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642937">
              <a:lnSpc>
                <a:spcPct val="100000"/>
              </a:lnSpc>
              <a:defRPr sz="46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18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2532256" y="2052320"/>
            <a:ext cx="7127489" cy="277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8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339834" y="6352030"/>
            <a:ext cx="155555" cy="153888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36124">
              <a:lnSpc>
                <a:spcPct val="100000"/>
              </a:lnSpc>
              <a:defRPr sz="1000" spc="-24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122894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tsikkoteksti"/>
          <p:cNvSpPr txBox="1">
            <a:spLocks noGrp="1"/>
          </p:cNvSpPr>
          <p:nvPr>
            <p:ph type="title"/>
          </p:nvPr>
        </p:nvSpPr>
        <p:spPr>
          <a:xfrm>
            <a:off x="2415539" y="182879"/>
            <a:ext cx="7360923" cy="1714502"/>
          </a:xfrm>
          <a:prstGeom prst="rect">
            <a:avLst/>
          </a:prstGeom>
        </p:spPr>
        <p:txBody>
          <a:bodyPr lIns="68578" tIns="68578" rIns="68578" bIns="68578"/>
          <a:lstStyle>
            <a:lvl1pPr algn="ctr" defTabSz="411480">
              <a:lnSpc>
                <a:spcPct val="100000"/>
              </a:lnSpc>
              <a:defRPr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19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415539" y="1943100"/>
            <a:ext cx="7360923" cy="4023362"/>
          </a:xfrm>
          <a:prstGeom prst="rect">
            <a:avLst/>
          </a:prstGeom>
        </p:spPr>
        <p:txBody>
          <a:bodyPr lIns="68578" tIns="68578" rIns="68578" bIns="68578" anchor="ctr"/>
          <a:lstStyle>
            <a:lvl1pPr marL="515937" indent="-388937" defTabSz="411480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687387" indent="-388937" defTabSz="411480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858837" indent="-388937" defTabSz="411480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036637" indent="-388937" defTabSz="411480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1208087" indent="-388937" defTabSz="411480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9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5935276" y="6526530"/>
            <a:ext cx="310017" cy="307773"/>
          </a:xfrm>
          <a:prstGeom prst="rect">
            <a:avLst/>
          </a:prstGeom>
        </p:spPr>
        <p:txBody>
          <a:bodyPr lIns="68578" tIns="68578" rIns="68578" bIns="68578" anchor="t"/>
          <a:lstStyle>
            <a:lvl1pPr algn="ctr" defTabSz="411480">
              <a:lnSpc>
                <a:spcPct val="100000"/>
              </a:lnSpc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761823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0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3" cy="3263506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206828" indent="-206828">
              <a:spcBef>
                <a:spcPts val="900"/>
              </a:spcBef>
              <a:defRPr sz="1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23850" indent="-95250">
              <a:spcBef>
                <a:spcPts val="900"/>
              </a:spcBef>
              <a:defRPr sz="1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71499" indent="-114299">
              <a:spcBef>
                <a:spcPts val="900"/>
              </a:spcBef>
              <a:defRPr sz="1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12800" indent="-127000">
              <a:spcBef>
                <a:spcPts val="900"/>
              </a:spcBef>
              <a:defRPr sz="1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041400" indent="-127000">
              <a:spcBef>
                <a:spcPts val="900"/>
              </a:spcBef>
              <a:defRPr sz="1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0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85260"/>
            <a:ext cx="171522" cy="152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7999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42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1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3" cy="3263506"/>
          </a:xfrm>
          <a:prstGeom prst="rect">
            <a:avLst/>
          </a:prstGeom>
        </p:spPr>
        <p:txBody>
          <a:bodyPr lIns="68578" tIns="68578" rIns="68578" bIns="68578"/>
          <a:lstStyle>
            <a:lvl1pPr marL="212270" indent="-212270">
              <a:spcBef>
                <a:spcPts val="900"/>
              </a:spcBef>
              <a:defRPr sz="2600"/>
            </a:lvl1pPr>
            <a:lvl2pPr marL="476250" indent="-247650">
              <a:spcBef>
                <a:spcPts val="900"/>
              </a:spcBef>
              <a:defRPr sz="2600"/>
            </a:lvl2pPr>
            <a:lvl3pPr marL="754379" indent="-297179">
              <a:spcBef>
                <a:spcPts val="900"/>
              </a:spcBef>
              <a:defRPr sz="2600"/>
            </a:lvl3pPr>
            <a:lvl4pPr marL="1016000" indent="-330200">
              <a:spcBef>
                <a:spcPts val="900"/>
              </a:spcBef>
              <a:defRPr sz="2600"/>
            </a:lvl4pPr>
            <a:lvl5pPr marL="12446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1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16012"/>
            <a:ext cx="310017" cy="29084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464626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42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24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3" cy="3263506"/>
          </a:xfrm>
          <a:prstGeom prst="rect">
            <a:avLst/>
          </a:prstGeom>
        </p:spPr>
        <p:txBody>
          <a:bodyPr lIns="68578" tIns="68578" rIns="68578" bIns="68578"/>
          <a:lstStyle>
            <a:lvl1pPr marL="212270" indent="-212270">
              <a:spcBef>
                <a:spcPts val="900"/>
              </a:spcBef>
              <a:defRPr sz="2600"/>
            </a:lvl1pPr>
            <a:lvl2pPr marL="476250" indent="-247650">
              <a:spcBef>
                <a:spcPts val="900"/>
              </a:spcBef>
              <a:defRPr sz="2600"/>
            </a:lvl2pPr>
            <a:lvl3pPr marL="754379" indent="-297179">
              <a:spcBef>
                <a:spcPts val="900"/>
              </a:spcBef>
              <a:defRPr sz="2600"/>
            </a:lvl3pPr>
            <a:lvl4pPr marL="1016000" indent="-330200">
              <a:spcBef>
                <a:spcPts val="900"/>
              </a:spcBef>
              <a:defRPr sz="2600"/>
            </a:lvl4pPr>
            <a:lvl5pPr marL="12446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2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16012"/>
            <a:ext cx="310017" cy="29084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61842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85260"/>
            <a:ext cx="171522" cy="152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96924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(kopi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Otsikkoteksti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 sz="42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3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631" cy="6911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70537" y="5639377"/>
            <a:ext cx="2336053" cy="1272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906434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16012"/>
            <a:ext cx="310017" cy="29084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489169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4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3" cy="3263506"/>
          </a:xfrm>
          <a:prstGeom prst="rect">
            <a:avLst/>
          </a:prstGeom>
        </p:spPr>
        <p:txBody>
          <a:bodyPr lIns="68578" tIns="68578" rIns="68578" bIns="68578"/>
          <a:lstStyle>
            <a:lvl1pPr marL="212270" indent="-212270">
              <a:spcBef>
                <a:spcPts val="900"/>
              </a:spcBef>
              <a:defRPr sz="2600"/>
            </a:lvl1pPr>
            <a:lvl2pPr marL="476250" indent="-247650">
              <a:spcBef>
                <a:spcPts val="900"/>
              </a:spcBef>
              <a:defRPr sz="2600"/>
            </a:lvl2pPr>
            <a:lvl3pPr marL="754379" indent="-297179">
              <a:spcBef>
                <a:spcPts val="900"/>
              </a:spcBef>
              <a:defRPr sz="2600"/>
            </a:lvl3pPr>
            <a:lvl4pPr marL="1016000" indent="-330200">
              <a:spcBef>
                <a:spcPts val="900"/>
              </a:spcBef>
              <a:defRPr sz="2600"/>
            </a:lvl4pPr>
            <a:lvl5pPr marL="12446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4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9734142" y="5607548"/>
            <a:ext cx="305209" cy="307773"/>
          </a:xfrm>
          <a:prstGeom prst="rect">
            <a:avLst/>
          </a:prstGeom>
        </p:spPr>
        <p:txBody>
          <a:bodyPr lIns="68578" tIns="68578" rIns="68578" bIns="68578"/>
          <a:lstStyle>
            <a:lvl1pPr algn="r">
              <a:lnSpc>
                <a:spcPct val="100000"/>
              </a:lnSpc>
              <a:defRPr sz="11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619656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5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3" cy="3263506"/>
          </a:xfrm>
          <a:prstGeom prst="rect">
            <a:avLst/>
          </a:prstGeom>
        </p:spPr>
        <p:txBody>
          <a:bodyPr lIns="68578" tIns="68578" rIns="68578" bIns="68578"/>
          <a:lstStyle>
            <a:lvl1pPr marL="212270" indent="-212270">
              <a:spcBef>
                <a:spcPts val="900"/>
              </a:spcBef>
              <a:defRPr sz="2600"/>
            </a:lvl1pPr>
            <a:lvl2pPr marL="476250" indent="-247650">
              <a:spcBef>
                <a:spcPts val="900"/>
              </a:spcBef>
              <a:defRPr sz="2600"/>
            </a:lvl2pPr>
            <a:lvl3pPr marL="754379" indent="-297179">
              <a:spcBef>
                <a:spcPts val="900"/>
              </a:spcBef>
              <a:defRPr sz="2600"/>
            </a:lvl3pPr>
            <a:lvl4pPr marL="1016000" indent="-330200">
              <a:spcBef>
                <a:spcPts val="900"/>
              </a:spcBef>
              <a:defRPr sz="2600"/>
            </a:lvl4pPr>
            <a:lvl5pPr marL="12446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9734142" y="5607548"/>
            <a:ext cx="305209" cy="307773"/>
          </a:xfrm>
          <a:prstGeom prst="rect">
            <a:avLst/>
          </a:prstGeom>
        </p:spPr>
        <p:txBody>
          <a:bodyPr lIns="68578" tIns="68578" rIns="68578" bIns="68578"/>
          <a:lstStyle>
            <a:lvl1pPr algn="r">
              <a:lnSpc>
                <a:spcPct val="100000"/>
              </a:lnSpc>
              <a:defRPr sz="11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12143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Otsikkoteksti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 sz="42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6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16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68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631" cy="6911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8" y="822960"/>
            <a:ext cx="11201401" cy="5305924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ectangle 8"/>
          <p:cNvSpPr/>
          <p:nvPr/>
        </p:nvSpPr>
        <p:spPr>
          <a:xfrm>
            <a:off x="2797628" y="3651477"/>
            <a:ext cx="6161317" cy="4572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45719" tIns="45719" rIns="45719" bIns="45719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1600"/>
          </a:p>
        </p:txBody>
      </p:sp>
      <p:pic>
        <p:nvPicPr>
          <p:cNvPr id="271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0537" y="5639377"/>
            <a:ext cx="2336053" cy="1272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30770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Box 8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28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13981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Otsikkoteksti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29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93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2144" y="6073304"/>
            <a:ext cx="931466" cy="838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31784"/>
            <a:ext cx="11956213" cy="3538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563930"/>
            <a:ext cx="11956213" cy="1258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965212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Otsikkotekst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0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1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TextBox 9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31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15082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Otsikkoteksti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2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325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Box 11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32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211067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38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489857" indent="-261257">
              <a:defRPr sz="3200"/>
            </a:lvl2pPr>
            <a:lvl3pPr marL="762000" indent="-304800">
              <a:defRPr sz="3200"/>
            </a:lvl3pPr>
            <a:lvl4pPr marL="1051560" indent="-365760">
              <a:defRPr sz="3200"/>
            </a:lvl4pPr>
            <a:lvl5pPr marL="1280160" indent="-365760"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3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340" name="TextBox 7"/>
          <p:cNvSpPr txBox="1"/>
          <p:nvPr/>
        </p:nvSpPr>
        <p:spPr>
          <a:xfrm>
            <a:off x="10495230" y="6608763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pic>
        <p:nvPicPr>
          <p:cNvPr id="341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TextBox 10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34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96175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5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56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extBox 9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35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92117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8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4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8149561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899891" y="1790999"/>
            <a:ext cx="8020253" cy="4385437"/>
          </a:xfrm>
          <a:prstGeom prst="rect">
            <a:avLst/>
          </a:prstGeom>
        </p:spPr>
        <p:txBody>
          <a:bodyPr lIns="68578" tIns="68578" rIns="68578" bIns="68578"/>
          <a:lstStyle>
            <a:lvl1pPr marL="169925" indent="-169925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1pPr>
            <a:lvl2pPr marL="410661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2pPr>
            <a:lvl3pPr marL="654491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3pPr>
            <a:lvl4pPr marL="898322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4pPr>
            <a:lvl5pPr marL="1142151" indent="-166831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6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99889" y="340784"/>
            <a:ext cx="7126288" cy="1316569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36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8077200" y="6210927"/>
            <a:ext cx="310017" cy="29084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657098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bk object 16"/>
          <p:cNvSpPr/>
          <p:nvPr/>
        </p:nvSpPr>
        <p:spPr>
          <a:xfrm>
            <a:off x="1524000" y="-1"/>
            <a:ext cx="9144001" cy="6858001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45719" tIns="45719" rIns="45719" bIns="45719"/>
          <a:lstStyle/>
          <a:p>
            <a:pPr algn="r" defTabSz="9144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2200"/>
          </a:p>
        </p:txBody>
      </p:sp>
      <p:sp>
        <p:nvSpPr>
          <p:cNvPr id="376" name="Otsikkoteksti"/>
          <p:cNvSpPr txBox="1">
            <a:spLocks noGrp="1"/>
          </p:cNvSpPr>
          <p:nvPr>
            <p:ph type="title"/>
          </p:nvPr>
        </p:nvSpPr>
        <p:spPr>
          <a:xfrm>
            <a:off x="3831158" y="1777322"/>
            <a:ext cx="4529684" cy="73871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642937">
              <a:lnSpc>
                <a:spcPct val="100000"/>
              </a:lnSpc>
              <a:defRPr sz="46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37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2532256" y="2052320"/>
            <a:ext cx="7127489" cy="277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7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339834" y="6352030"/>
            <a:ext cx="155555" cy="153888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36124">
              <a:lnSpc>
                <a:spcPct val="100000"/>
              </a:lnSpc>
              <a:defRPr sz="1000" spc="-24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325285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Otsikkoteksti"/>
          <p:cNvSpPr txBox="1">
            <a:spLocks noGrp="1"/>
          </p:cNvSpPr>
          <p:nvPr>
            <p:ph type="title"/>
          </p:nvPr>
        </p:nvSpPr>
        <p:spPr>
          <a:xfrm>
            <a:off x="2152649" y="1131093"/>
            <a:ext cx="7886703" cy="99417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42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38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2152649" y="2226468"/>
            <a:ext cx="7886703" cy="3263506"/>
          </a:xfrm>
          <a:prstGeom prst="rect">
            <a:avLst/>
          </a:prstGeom>
        </p:spPr>
        <p:txBody>
          <a:bodyPr lIns="68578" tIns="68578" rIns="68578" bIns="68578"/>
          <a:lstStyle>
            <a:lvl1pPr marL="212270" indent="-212270">
              <a:spcBef>
                <a:spcPts val="900"/>
              </a:spcBef>
              <a:defRPr sz="2600"/>
            </a:lvl1pPr>
            <a:lvl2pPr marL="476250" indent="-247650">
              <a:spcBef>
                <a:spcPts val="900"/>
              </a:spcBef>
              <a:defRPr sz="2600"/>
            </a:lvl2pPr>
            <a:lvl3pPr marL="754379" indent="-297179">
              <a:spcBef>
                <a:spcPts val="900"/>
              </a:spcBef>
              <a:defRPr sz="2600"/>
            </a:lvl3pPr>
            <a:lvl4pPr marL="1016000" indent="-330200">
              <a:spcBef>
                <a:spcPts val="900"/>
              </a:spcBef>
              <a:defRPr sz="2600"/>
            </a:lvl4pPr>
            <a:lvl5pPr marL="1244600" indent="-330200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8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16012"/>
            <a:ext cx="310017" cy="290845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85195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039350" y="5685260"/>
            <a:ext cx="171522" cy="152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524878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Otsikkoteksti"/>
          <p:cNvSpPr txBox="1">
            <a:spLocks noGrp="1"/>
          </p:cNvSpPr>
          <p:nvPr>
            <p:ph type="title"/>
          </p:nvPr>
        </p:nvSpPr>
        <p:spPr>
          <a:xfrm>
            <a:off x="1523999" y="1699022"/>
            <a:ext cx="9144003" cy="1790701"/>
          </a:xfrm>
          <a:prstGeom prst="rect">
            <a:avLst/>
          </a:prstGeom>
        </p:spPr>
        <p:txBody>
          <a:bodyPr lIns="97533" tIns="97533" rIns="97533" bIns="97533" anchor="b"/>
          <a:lstStyle>
            <a:lvl1pPr algn="ctr" defTabSz="914367">
              <a:defRPr sz="5900"/>
            </a:lvl1pPr>
          </a:lstStyle>
          <a:p>
            <a:r>
              <a:t>Otsikkoteksti</a:t>
            </a:r>
          </a:p>
        </p:txBody>
      </p:sp>
      <p:sp>
        <p:nvSpPr>
          <p:cNvPr id="40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523999" y="3558778"/>
            <a:ext cx="9144003" cy="1241823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algn="ctr" defTabSz="914367">
              <a:spcBef>
                <a:spcPts val="900"/>
              </a:spcBef>
              <a:buSzTx/>
              <a:buFontTx/>
              <a:buNone/>
              <a:defRPr sz="2300"/>
            </a:lvl1pPr>
            <a:lvl2pPr marL="0" indent="0" algn="ctr" defTabSz="914367">
              <a:spcBef>
                <a:spcPts val="900"/>
              </a:spcBef>
              <a:buSzTx/>
              <a:buFontTx/>
              <a:buNone/>
              <a:defRPr sz="2300"/>
            </a:lvl2pPr>
            <a:lvl3pPr marL="0" indent="0" algn="ctr" defTabSz="914367">
              <a:spcBef>
                <a:spcPts val="900"/>
              </a:spcBef>
              <a:buSzTx/>
              <a:buFontTx/>
              <a:buNone/>
              <a:defRPr sz="2300"/>
            </a:lvl3pPr>
            <a:lvl4pPr marL="0" indent="0" algn="ctr" defTabSz="914367">
              <a:spcBef>
                <a:spcPts val="900"/>
              </a:spcBef>
              <a:buSzTx/>
              <a:buFontTx/>
              <a:buNone/>
              <a:defRPr sz="2300"/>
            </a:lvl4pPr>
            <a:lvl5pPr marL="0" indent="0" algn="ctr" defTabSz="914367">
              <a:spcBef>
                <a:spcPts val="900"/>
              </a:spcBef>
              <a:buSzTx/>
              <a:buFontTx/>
              <a:buNone/>
              <a:defRPr sz="23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03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39854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Otsikkoteksti"/>
          <p:cNvSpPr txBox="1">
            <a:spLocks noGrp="1"/>
          </p:cNvSpPr>
          <p:nvPr>
            <p:ph type="title"/>
          </p:nvPr>
        </p:nvSpPr>
        <p:spPr>
          <a:xfrm>
            <a:off x="838199" y="1131094"/>
            <a:ext cx="10515603" cy="994174"/>
          </a:xfrm>
          <a:prstGeom prst="rect">
            <a:avLst/>
          </a:prstGeom>
        </p:spPr>
        <p:txBody>
          <a:bodyPr lIns="97533" tIns="97533" rIns="97533" bIns="97533"/>
          <a:lstStyle>
            <a:lvl1pPr defTabSz="914367"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1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199" y="2226469"/>
            <a:ext cx="10515603" cy="3263505"/>
          </a:xfrm>
          <a:prstGeom prst="rect">
            <a:avLst/>
          </a:prstGeom>
        </p:spPr>
        <p:txBody>
          <a:bodyPr lIns="97533" tIns="97533" rIns="97533" bIns="97533"/>
          <a:lstStyle>
            <a:lvl1pPr marL="218131" indent="-218131" defTabSz="914367">
              <a:spcBef>
                <a:spcPts val="900"/>
              </a:spcBef>
              <a:defRPr sz="2600"/>
            </a:lvl1pPr>
            <a:lvl2pPr marL="415215" indent="-254487" defTabSz="914367">
              <a:spcBef>
                <a:spcPts val="900"/>
              </a:spcBef>
              <a:defRPr sz="2600"/>
            </a:lvl2pPr>
            <a:lvl3pPr marL="626841" indent="-305384" defTabSz="914367">
              <a:spcBef>
                <a:spcPts val="900"/>
              </a:spcBef>
              <a:defRPr sz="2600"/>
            </a:lvl3pPr>
            <a:lvl4pPr marL="821502" indent="-339316" defTabSz="914367">
              <a:spcBef>
                <a:spcPts val="900"/>
              </a:spcBef>
              <a:defRPr sz="2600"/>
            </a:lvl4pPr>
            <a:lvl5pPr marL="982231" indent="-339316" defTabSz="914367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95553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Otsikkoteksti"/>
          <p:cNvSpPr txBox="1">
            <a:spLocks noGrp="1"/>
          </p:cNvSpPr>
          <p:nvPr>
            <p:ph type="title"/>
          </p:nvPr>
        </p:nvSpPr>
        <p:spPr>
          <a:xfrm>
            <a:off x="831849" y="2139553"/>
            <a:ext cx="10515603" cy="2139554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914367">
              <a:defRPr sz="5900"/>
            </a:lvl1pPr>
          </a:lstStyle>
          <a:p>
            <a:r>
              <a:t>Otsikkoteksti</a:t>
            </a:r>
          </a:p>
        </p:txBody>
      </p:sp>
      <p:sp>
        <p:nvSpPr>
          <p:cNvPr id="42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1849" y="4299347"/>
            <a:ext cx="10515603" cy="1125142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914367">
              <a:spcBef>
                <a:spcPts val="9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1pPr>
            <a:lvl2pPr marL="0" indent="0" defTabSz="914367">
              <a:spcBef>
                <a:spcPts val="9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2pPr>
            <a:lvl3pPr marL="0" indent="0" defTabSz="914367">
              <a:spcBef>
                <a:spcPts val="9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3pPr>
            <a:lvl4pPr marL="0" indent="0" defTabSz="914367">
              <a:spcBef>
                <a:spcPts val="9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4pPr>
            <a:lvl5pPr marL="0" indent="0" defTabSz="914367">
              <a:spcBef>
                <a:spcPts val="900"/>
              </a:spcBef>
              <a:buSzTx/>
              <a:buFontTx/>
              <a:buNone/>
              <a:defRPr sz="23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2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26554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Otsikkoteksti"/>
          <p:cNvSpPr txBox="1">
            <a:spLocks noGrp="1"/>
          </p:cNvSpPr>
          <p:nvPr>
            <p:ph type="title"/>
          </p:nvPr>
        </p:nvSpPr>
        <p:spPr>
          <a:xfrm>
            <a:off x="838199" y="1131094"/>
            <a:ext cx="10515603" cy="994174"/>
          </a:xfrm>
          <a:prstGeom prst="rect">
            <a:avLst/>
          </a:prstGeom>
        </p:spPr>
        <p:txBody>
          <a:bodyPr lIns="97533" tIns="97533" rIns="97533" bIns="97533"/>
          <a:lstStyle>
            <a:lvl1pPr defTabSz="914367"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2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838200" y="2226469"/>
            <a:ext cx="5181602" cy="3263505"/>
          </a:xfrm>
          <a:prstGeom prst="rect">
            <a:avLst/>
          </a:prstGeom>
        </p:spPr>
        <p:txBody>
          <a:bodyPr lIns="97533" tIns="97533" rIns="97533" bIns="97533"/>
          <a:lstStyle>
            <a:lvl1pPr marL="218131" indent="-218131" defTabSz="914367">
              <a:spcBef>
                <a:spcPts val="900"/>
              </a:spcBef>
              <a:defRPr sz="2600"/>
            </a:lvl1pPr>
            <a:lvl2pPr marL="415215" indent="-254487" defTabSz="914367">
              <a:spcBef>
                <a:spcPts val="900"/>
              </a:spcBef>
              <a:defRPr sz="2600"/>
            </a:lvl2pPr>
            <a:lvl3pPr marL="626841" indent="-305384" defTabSz="914367">
              <a:spcBef>
                <a:spcPts val="900"/>
              </a:spcBef>
              <a:defRPr sz="2600"/>
            </a:lvl3pPr>
            <a:lvl4pPr marL="821502" indent="-339316" defTabSz="914367">
              <a:spcBef>
                <a:spcPts val="900"/>
              </a:spcBef>
              <a:defRPr sz="2600"/>
            </a:lvl4pPr>
            <a:lvl5pPr marL="982231" indent="-339316" defTabSz="914367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82188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Otsikkoteksti"/>
          <p:cNvSpPr txBox="1">
            <a:spLocks noGrp="1"/>
          </p:cNvSpPr>
          <p:nvPr>
            <p:ph type="title"/>
          </p:nvPr>
        </p:nvSpPr>
        <p:spPr>
          <a:xfrm>
            <a:off x="839787" y="1131094"/>
            <a:ext cx="10515603" cy="994174"/>
          </a:xfrm>
          <a:prstGeom prst="rect">
            <a:avLst/>
          </a:prstGeom>
        </p:spPr>
        <p:txBody>
          <a:bodyPr lIns="97533" tIns="97533" rIns="97533" bIns="97533"/>
          <a:lstStyle>
            <a:lvl1pPr defTabSz="914367"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8" y="2118122"/>
            <a:ext cx="5157789" cy="617936"/>
          </a:xfrm>
          <a:prstGeom prst="rect">
            <a:avLst/>
          </a:prstGeom>
        </p:spPr>
        <p:txBody>
          <a:bodyPr lIns="97533" tIns="97533" rIns="97533" bIns="97533" anchor="b"/>
          <a:lstStyle>
            <a:lvl1pPr marL="0" indent="0" defTabSz="914367">
              <a:spcBef>
                <a:spcPts val="900"/>
              </a:spcBef>
              <a:buSzTx/>
              <a:buFontTx/>
              <a:buNone/>
              <a:defRPr sz="2300" b="1"/>
            </a:lvl1pPr>
            <a:lvl2pPr marL="0" indent="0" defTabSz="914367">
              <a:spcBef>
                <a:spcPts val="900"/>
              </a:spcBef>
              <a:buSzTx/>
              <a:buFontTx/>
              <a:buNone/>
              <a:defRPr sz="2300" b="1"/>
            </a:lvl2pPr>
            <a:lvl3pPr marL="0" indent="0" defTabSz="914367">
              <a:spcBef>
                <a:spcPts val="900"/>
              </a:spcBef>
              <a:buSzTx/>
              <a:buFontTx/>
              <a:buNone/>
              <a:defRPr sz="2300" b="1"/>
            </a:lvl3pPr>
            <a:lvl4pPr marL="0" indent="0" defTabSz="914367">
              <a:spcBef>
                <a:spcPts val="900"/>
              </a:spcBef>
              <a:buSzTx/>
              <a:buFontTx/>
              <a:buNone/>
              <a:defRPr sz="2300" b="1"/>
            </a:lvl4pPr>
            <a:lvl5pPr marL="0" indent="0" defTabSz="914367">
              <a:spcBef>
                <a:spcPts val="900"/>
              </a:spcBef>
              <a:buSzTx/>
              <a:buFontTx/>
              <a:buNone/>
              <a:defRPr sz="23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9" name="Suorakulmio"/>
          <p:cNvSpPr>
            <a:spLocks noGrp="1"/>
          </p:cNvSpPr>
          <p:nvPr>
            <p:ph type="body" sz="quarter" idx="13"/>
          </p:nvPr>
        </p:nvSpPr>
        <p:spPr>
          <a:xfrm>
            <a:off x="6172201" y="2118122"/>
            <a:ext cx="5183190" cy="617936"/>
          </a:xfrm>
          <a:prstGeom prst="rect">
            <a:avLst/>
          </a:prstGeom>
        </p:spPr>
        <p:txBody>
          <a:bodyPr lIns="97533" tIns="97533" rIns="97533" bIns="97533" anchor="b"/>
          <a:lstStyle>
            <a:lvl1pPr marL="0" indent="0" defTabSz="914367">
              <a:spcBef>
                <a:spcPts val="900"/>
              </a:spcBef>
              <a:buSzTx/>
              <a:buFontTx/>
              <a:buNone/>
              <a:defRPr sz="6800" b="1"/>
            </a:lvl1pPr>
          </a:lstStyle>
          <a:p>
            <a:pPr marL="0" indent="0" defTabSz="1828733">
              <a:spcBef>
                <a:spcPts val="1800"/>
              </a:spcBef>
              <a:buSzTx/>
              <a:buFontTx/>
              <a:buNone/>
              <a:defRPr sz="6800" b="1"/>
            </a:pPr>
            <a:endParaRPr/>
          </a:p>
        </p:txBody>
      </p:sp>
      <p:sp>
        <p:nvSpPr>
          <p:cNvPr id="44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906201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81075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Otsikkoteksti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5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2144" y="6073304"/>
            <a:ext cx="931466" cy="838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31784"/>
            <a:ext cx="11956213" cy="3538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563930"/>
            <a:ext cx="11956213" cy="1258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2409039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Otsikkoteksti"/>
          <p:cNvSpPr txBox="1">
            <a:spLocks noGrp="1"/>
          </p:cNvSpPr>
          <p:nvPr>
            <p:ph type="title"/>
          </p:nvPr>
        </p:nvSpPr>
        <p:spPr>
          <a:xfrm>
            <a:off x="839787" y="1200150"/>
            <a:ext cx="3932240" cy="1200151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914367">
              <a:defRPr sz="3000"/>
            </a:lvl1pPr>
          </a:lstStyle>
          <a:p>
            <a:r>
              <a:t>Otsikkoteksti</a:t>
            </a:r>
          </a:p>
        </p:txBody>
      </p:sp>
      <p:sp>
        <p:nvSpPr>
          <p:cNvPr id="45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183187" y="1597819"/>
            <a:ext cx="6172203" cy="3655220"/>
          </a:xfrm>
          <a:prstGeom prst="rect">
            <a:avLst/>
          </a:prstGeom>
        </p:spPr>
        <p:txBody>
          <a:bodyPr lIns="97533" tIns="97533" rIns="97533" bIns="97533"/>
          <a:lstStyle>
            <a:lvl1pPr marL="221002" indent="-221002" defTabSz="914367">
              <a:spcBef>
                <a:spcPts val="900"/>
              </a:spcBef>
              <a:defRPr sz="3000"/>
            </a:lvl1pPr>
            <a:lvl2pPr marL="413302" indent="-252573" defTabSz="914367">
              <a:spcBef>
                <a:spcPts val="900"/>
              </a:spcBef>
              <a:defRPr sz="3000"/>
            </a:lvl2pPr>
            <a:lvl3pPr marL="616126" indent="-294669" defTabSz="914367">
              <a:spcBef>
                <a:spcPts val="900"/>
              </a:spcBef>
              <a:defRPr sz="3000"/>
            </a:lvl3pPr>
            <a:lvl4pPr marL="835789" indent="-353603" defTabSz="914367">
              <a:spcBef>
                <a:spcPts val="900"/>
              </a:spcBef>
              <a:defRPr sz="3000"/>
            </a:lvl4pPr>
            <a:lvl5pPr marL="996517" indent="-353603" defTabSz="914367">
              <a:spcBef>
                <a:spcPts val="900"/>
              </a:spcBef>
              <a:defRPr sz="3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56" name="Suorakulmio"/>
          <p:cNvSpPr>
            <a:spLocks noGrp="1"/>
          </p:cNvSpPr>
          <p:nvPr>
            <p:ph type="body" sz="quarter" idx="13"/>
          </p:nvPr>
        </p:nvSpPr>
        <p:spPr>
          <a:xfrm>
            <a:off x="839787" y="2400300"/>
            <a:ext cx="3932240" cy="2858692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914367">
              <a:spcBef>
                <a:spcPts val="900"/>
              </a:spcBef>
              <a:buSzTx/>
              <a:buFontTx/>
              <a:buNone/>
              <a:defRPr sz="4400"/>
            </a:lvl1pPr>
          </a:lstStyle>
          <a:p>
            <a:pPr marL="0" indent="0" defTabSz="1828733">
              <a:spcBef>
                <a:spcPts val="1800"/>
              </a:spcBef>
              <a:buSzTx/>
              <a:buFontTx/>
              <a:buNone/>
              <a:defRPr sz="4400"/>
            </a:pPr>
            <a:endParaRPr/>
          </a:p>
        </p:txBody>
      </p:sp>
      <p:sp>
        <p:nvSpPr>
          <p:cNvPr id="4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769282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Otsikkoteksti"/>
          <p:cNvSpPr txBox="1">
            <a:spLocks noGrp="1"/>
          </p:cNvSpPr>
          <p:nvPr>
            <p:ph type="title"/>
          </p:nvPr>
        </p:nvSpPr>
        <p:spPr>
          <a:xfrm>
            <a:off x="839787" y="1200150"/>
            <a:ext cx="3932240" cy="1200151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914367">
              <a:defRPr sz="3000"/>
            </a:lvl1pPr>
          </a:lstStyle>
          <a:p>
            <a:r>
              <a:t>Otsikkoteksti</a:t>
            </a:r>
          </a:p>
        </p:txBody>
      </p:sp>
      <p:sp>
        <p:nvSpPr>
          <p:cNvPr id="465" name="Kuva"/>
          <p:cNvSpPr>
            <a:spLocks noGrp="1"/>
          </p:cNvSpPr>
          <p:nvPr>
            <p:ph type="pic" sz="half" idx="13"/>
          </p:nvPr>
        </p:nvSpPr>
        <p:spPr>
          <a:xfrm>
            <a:off x="5183187" y="1597819"/>
            <a:ext cx="6172203" cy="365522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2400300"/>
            <a:ext cx="3932240" cy="2858692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914367">
              <a:spcBef>
                <a:spcPts val="900"/>
              </a:spcBef>
              <a:buSzTx/>
              <a:buFontTx/>
              <a:buNone/>
              <a:defRPr sz="1500"/>
            </a:lvl1pPr>
            <a:lvl2pPr marL="0" indent="0" defTabSz="914367">
              <a:spcBef>
                <a:spcPts val="900"/>
              </a:spcBef>
              <a:buSzTx/>
              <a:buFontTx/>
              <a:buNone/>
              <a:defRPr sz="1500"/>
            </a:lvl2pPr>
            <a:lvl3pPr marL="0" indent="0" defTabSz="914367">
              <a:spcBef>
                <a:spcPts val="900"/>
              </a:spcBef>
              <a:buSzTx/>
              <a:buFontTx/>
              <a:buNone/>
              <a:defRPr sz="1500"/>
            </a:lvl3pPr>
            <a:lvl4pPr marL="0" indent="0" defTabSz="914367">
              <a:spcBef>
                <a:spcPts val="900"/>
              </a:spcBef>
              <a:buSzTx/>
              <a:buFontTx/>
              <a:buNone/>
              <a:defRPr sz="1500"/>
            </a:lvl4pPr>
            <a:lvl5pPr marL="0" indent="0" defTabSz="914367">
              <a:spcBef>
                <a:spcPts val="900"/>
              </a:spcBef>
              <a:buSzTx/>
              <a:buFontTx/>
              <a:buNone/>
              <a:defRPr sz="15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6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929274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Otsikkoteksti"/>
          <p:cNvSpPr txBox="1">
            <a:spLocks noGrp="1"/>
          </p:cNvSpPr>
          <p:nvPr>
            <p:ph type="title"/>
          </p:nvPr>
        </p:nvSpPr>
        <p:spPr>
          <a:xfrm>
            <a:off x="838199" y="1131094"/>
            <a:ext cx="10515603" cy="994174"/>
          </a:xfrm>
          <a:prstGeom prst="rect">
            <a:avLst/>
          </a:prstGeom>
        </p:spPr>
        <p:txBody>
          <a:bodyPr lIns="97533" tIns="97533" rIns="97533" bIns="97533"/>
          <a:lstStyle>
            <a:lvl1pPr defTabSz="914367"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75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199" y="2226469"/>
            <a:ext cx="10515603" cy="3263505"/>
          </a:xfrm>
          <a:prstGeom prst="rect">
            <a:avLst/>
          </a:prstGeom>
        </p:spPr>
        <p:txBody>
          <a:bodyPr lIns="97533" tIns="97533" rIns="97533" bIns="97533"/>
          <a:lstStyle>
            <a:lvl1pPr marL="218131" indent="-218131" defTabSz="914367">
              <a:spcBef>
                <a:spcPts val="900"/>
              </a:spcBef>
              <a:defRPr sz="2600"/>
            </a:lvl1pPr>
            <a:lvl2pPr marL="415215" indent="-254487" defTabSz="914367">
              <a:spcBef>
                <a:spcPts val="900"/>
              </a:spcBef>
              <a:defRPr sz="2600"/>
            </a:lvl2pPr>
            <a:lvl3pPr marL="626841" indent="-305384" defTabSz="914367">
              <a:spcBef>
                <a:spcPts val="900"/>
              </a:spcBef>
              <a:defRPr sz="2600"/>
            </a:lvl3pPr>
            <a:lvl4pPr marL="821502" indent="-339316" defTabSz="914367">
              <a:spcBef>
                <a:spcPts val="900"/>
              </a:spcBef>
              <a:defRPr sz="2600"/>
            </a:lvl4pPr>
            <a:lvl5pPr marL="982231" indent="-339316" defTabSz="914367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7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1572293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Otsikkoteksti"/>
          <p:cNvSpPr txBox="1">
            <a:spLocks noGrp="1"/>
          </p:cNvSpPr>
          <p:nvPr>
            <p:ph type="title"/>
          </p:nvPr>
        </p:nvSpPr>
        <p:spPr>
          <a:xfrm>
            <a:off x="8724899" y="1131094"/>
            <a:ext cx="2628903" cy="4358879"/>
          </a:xfrm>
          <a:prstGeom prst="rect">
            <a:avLst/>
          </a:prstGeom>
        </p:spPr>
        <p:txBody>
          <a:bodyPr lIns="97533" tIns="97533" rIns="97533" bIns="97533"/>
          <a:lstStyle>
            <a:lvl1pPr defTabSz="914367">
              <a:defRPr sz="42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84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199" y="1131094"/>
            <a:ext cx="7734303" cy="4358879"/>
          </a:xfrm>
          <a:prstGeom prst="rect">
            <a:avLst/>
          </a:prstGeom>
        </p:spPr>
        <p:txBody>
          <a:bodyPr lIns="97533" tIns="97533" rIns="97533" bIns="97533"/>
          <a:lstStyle>
            <a:lvl1pPr marL="218131" indent="-218131" defTabSz="914367">
              <a:spcBef>
                <a:spcPts val="900"/>
              </a:spcBef>
              <a:defRPr sz="2600"/>
            </a:lvl1pPr>
            <a:lvl2pPr marL="415215" indent="-254487" defTabSz="914367">
              <a:spcBef>
                <a:spcPts val="900"/>
              </a:spcBef>
              <a:defRPr sz="2600"/>
            </a:lvl2pPr>
            <a:lvl3pPr marL="626841" indent="-305384" defTabSz="914367">
              <a:spcBef>
                <a:spcPts val="900"/>
              </a:spcBef>
              <a:defRPr sz="2600"/>
            </a:lvl3pPr>
            <a:lvl4pPr marL="821502" indent="-339316" defTabSz="914367">
              <a:spcBef>
                <a:spcPts val="900"/>
              </a:spcBef>
              <a:defRPr sz="2600"/>
            </a:lvl4pPr>
            <a:lvl5pPr marL="982231" indent="-339316" defTabSz="914367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8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5310" y="5578313"/>
            <a:ext cx="368493" cy="366248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122780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Otsikkoteksti"/>
          <p:cNvSpPr txBox="1">
            <a:spLocks noGrp="1"/>
          </p:cNvSpPr>
          <p:nvPr>
            <p:ph type="title"/>
          </p:nvPr>
        </p:nvSpPr>
        <p:spPr>
          <a:xfrm>
            <a:off x="1188720" y="182880"/>
            <a:ext cx="9814562" cy="1714502"/>
          </a:xfrm>
          <a:prstGeom prst="rect">
            <a:avLst/>
          </a:prstGeom>
        </p:spPr>
        <p:txBody>
          <a:bodyPr lIns="97533" tIns="97533" rIns="97533" bIns="97533"/>
          <a:lstStyle>
            <a:lvl1pPr algn="ctr" defTabSz="411465">
              <a:lnSpc>
                <a:spcPct val="100000"/>
              </a:lnSpc>
              <a:defRPr sz="5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49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188720" y="1943100"/>
            <a:ext cx="9814562" cy="4023362"/>
          </a:xfrm>
          <a:prstGeom prst="rect">
            <a:avLst/>
          </a:prstGeom>
        </p:spPr>
        <p:txBody>
          <a:bodyPr lIns="97533" tIns="97533" rIns="97533" bIns="97533" anchor="ctr"/>
          <a:lstStyle>
            <a:lvl1pPr marL="479954" indent="-390660" defTabSz="411465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600500" indent="-390660" defTabSz="411465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721046" indent="-390660" defTabSz="411465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846058" indent="-390660" defTabSz="411465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966604" indent="-390660" defTabSz="411465">
              <a:lnSpc>
                <a:spcPct val="100000"/>
              </a:lnSpc>
              <a:spcBef>
                <a:spcPts val="16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5904135" y="6526530"/>
            <a:ext cx="368493" cy="366248"/>
          </a:xfrm>
          <a:prstGeom prst="rect">
            <a:avLst/>
          </a:prstGeom>
        </p:spPr>
        <p:txBody>
          <a:bodyPr lIns="97533" tIns="97533" rIns="97533" bIns="97533" anchor="t"/>
          <a:lstStyle>
            <a:lvl1pPr algn="ctr" defTabSz="411465">
              <a:lnSpc>
                <a:spcPct val="100000"/>
              </a:lnSpc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9757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182281" y="5676797"/>
            <a:ext cx="171522" cy="169277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02130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Otsikkoteksti"/>
          <p:cNvSpPr txBox="1">
            <a:spLocks noGrp="1"/>
          </p:cNvSpPr>
          <p:nvPr>
            <p:ph type="title"/>
          </p:nvPr>
        </p:nvSpPr>
        <p:spPr>
          <a:xfrm>
            <a:off x="838199" y="1131094"/>
            <a:ext cx="10515603" cy="994174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914367">
              <a:defRPr sz="2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0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910849" y="1615021"/>
            <a:ext cx="5001955" cy="370054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218131" indent="-218131" defTabSz="914367">
              <a:spcBef>
                <a:spcPts val="900"/>
              </a:spcBef>
              <a:defRPr sz="2600"/>
            </a:lvl1pPr>
            <a:lvl2pPr marL="415215" indent="-254487" defTabSz="914367">
              <a:spcBef>
                <a:spcPts val="900"/>
              </a:spcBef>
              <a:defRPr sz="2600"/>
            </a:lvl2pPr>
            <a:lvl3pPr marL="626841" indent="-305384" defTabSz="914367">
              <a:spcBef>
                <a:spcPts val="900"/>
              </a:spcBef>
              <a:defRPr sz="2600"/>
            </a:lvl3pPr>
            <a:lvl4pPr marL="821502" indent="-339316" defTabSz="914367">
              <a:spcBef>
                <a:spcPts val="900"/>
              </a:spcBef>
              <a:defRPr sz="2600"/>
            </a:lvl4pPr>
            <a:lvl5pPr marL="982231" indent="-339316" defTabSz="914367">
              <a:spcBef>
                <a:spcPts val="900"/>
              </a:spcBef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182281" y="5676797"/>
            <a:ext cx="171522" cy="169277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87014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Otsikkoteksti"/>
          <p:cNvSpPr txBox="1">
            <a:spLocks noGrp="1"/>
          </p:cNvSpPr>
          <p:nvPr>
            <p:ph type="title"/>
          </p:nvPr>
        </p:nvSpPr>
        <p:spPr>
          <a:xfrm>
            <a:off x="838199" y="1131094"/>
            <a:ext cx="10515603" cy="994174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914367">
              <a:defRPr sz="2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1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199" y="2226469"/>
            <a:ext cx="10515603" cy="3263505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218131" indent="-218131" defTabSz="914367">
              <a:spcBef>
                <a:spcPts val="900"/>
              </a:spcBef>
              <a:defRPr sz="11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8396" indent="-107668" defTabSz="914367">
              <a:spcBef>
                <a:spcPts val="900"/>
              </a:spcBef>
              <a:defRPr sz="11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0658" indent="-129201" defTabSz="914367">
              <a:spcBef>
                <a:spcPts val="900"/>
              </a:spcBef>
              <a:defRPr sz="11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25743" indent="-143557" defTabSz="914367">
              <a:spcBef>
                <a:spcPts val="900"/>
              </a:spcBef>
              <a:defRPr sz="11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786471" indent="-143557" defTabSz="914367">
              <a:spcBef>
                <a:spcPts val="900"/>
              </a:spcBef>
              <a:defRPr sz="11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182281" y="5676797"/>
            <a:ext cx="171522" cy="169277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457200">
              <a:lnSpc>
                <a:spcPct val="100000"/>
              </a:lnSpc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086708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501189" y="1791000"/>
            <a:ext cx="10693669" cy="4385436"/>
          </a:xfrm>
          <a:prstGeom prst="rect">
            <a:avLst/>
          </a:prstGeom>
        </p:spPr>
        <p:txBody>
          <a:bodyPr lIns="97533" tIns="97533" rIns="97533" bIns="97533"/>
          <a:lstStyle>
            <a:lvl1pPr marL="174616" indent="-174616" defTabSz="914367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1pPr>
            <a:lvl2pPr marL="342875" indent="-171438" defTabSz="914367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2pPr>
            <a:lvl3pPr marL="514311" indent="-171438" defTabSz="914367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3pPr>
            <a:lvl4pPr marL="685749" indent="-171438" defTabSz="914367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4pPr>
            <a:lvl5pPr marL="857185" indent="-171438" defTabSz="914367">
              <a:spcBef>
                <a:spcPts val="900"/>
              </a:spcBef>
              <a:buClr>
                <a:srgbClr val="00B0F0"/>
              </a:buClr>
              <a:buFontTx/>
              <a:buChar char="▪"/>
              <a:defRPr sz="2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2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186" y="340785"/>
            <a:ext cx="9501717" cy="1316566"/>
          </a:xfrm>
          <a:prstGeom prst="rect">
            <a:avLst/>
          </a:prstGeom>
        </p:spPr>
        <p:txBody>
          <a:bodyPr lIns="91439" tIns="91439" rIns="91439" bIns="91439" anchor="ctr"/>
          <a:lstStyle>
            <a:lvl1pPr marL="171438" indent="-171438" defTabSz="914367">
              <a:spcBef>
                <a:spcPts val="0"/>
              </a:spcBef>
              <a:buSzTx/>
              <a:buFontTx/>
              <a:buNone/>
              <a:defRPr sz="8000">
                <a:latin typeface="Arial Black"/>
                <a:sym typeface="Arial Black"/>
              </a:defRPr>
            </a:lvl1pPr>
          </a:lstStyle>
          <a:p>
            <a:pPr marL="342875" indent="-342875" defTabSz="1828733">
              <a:spcBef>
                <a:spcPts val="0"/>
              </a:spcBef>
              <a:buSzTx/>
              <a:buFontTx/>
              <a:buNone/>
              <a:defRPr sz="8000"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</p:txBody>
      </p:sp>
      <p:sp>
        <p:nvSpPr>
          <p:cNvPr id="5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8737600" y="5959322"/>
            <a:ext cx="873951" cy="79405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3904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85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14" y="1672264"/>
            <a:ext cx="11603574" cy="3943025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Otsikkoteksti"/>
          <p:cNvSpPr txBox="1">
            <a:spLocks noGrp="1"/>
          </p:cNvSpPr>
          <p:nvPr>
            <p:ph type="title"/>
          </p:nvPr>
        </p:nvSpPr>
        <p:spPr>
          <a:xfrm>
            <a:off x="914400" y="1122363"/>
            <a:ext cx="10363200" cy="23876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 defTabSz="474779">
              <a:defRPr sz="31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5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474779">
              <a:spcBef>
                <a:spcPts val="50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0" indent="118695" algn="ctr" defTabSz="474779">
              <a:spcBef>
                <a:spcPts val="50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2pPr>
            <a:lvl3pPr marL="0" indent="237390" algn="ctr" defTabSz="474779">
              <a:spcBef>
                <a:spcPts val="50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3pPr>
            <a:lvl4pPr marL="0" indent="356084" algn="ctr" defTabSz="474779">
              <a:spcBef>
                <a:spcPts val="50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4pPr>
            <a:lvl5pPr marL="0" indent="474779" algn="ctr" defTabSz="474779">
              <a:spcBef>
                <a:spcPts val="50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1787" y="168929"/>
            <a:ext cx="1729398" cy="674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6107" y="6310314"/>
            <a:ext cx="2711418" cy="575160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Rectangle 11"/>
          <p:cNvSpPr/>
          <p:nvPr/>
        </p:nvSpPr>
        <p:spPr>
          <a:xfrm>
            <a:off x="2449689" y="3524349"/>
            <a:ext cx="7450667" cy="31653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45719" tIns="45719" rIns="45719" bIns="4571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54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542781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Otsikkotekst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7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extBox 9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8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4156207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3450"/>
            <a:ext cx="12192000" cy="94552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Otsikkoteksti"/>
          <p:cNvSpPr txBox="1">
            <a:spLocks noGrp="1"/>
          </p:cNvSpPr>
          <p:nvPr>
            <p:ph type="title"/>
          </p:nvPr>
        </p:nvSpPr>
        <p:spPr>
          <a:xfrm>
            <a:off x="838202" y="365127"/>
            <a:ext cx="10515601" cy="1325563"/>
          </a:xfrm>
          <a:prstGeom prst="rect">
            <a:avLst/>
          </a:prstGeom>
        </p:spPr>
        <p:txBody>
          <a:bodyPr lIns="91439" tIns="91439" rIns="91439" bIns="91439"/>
          <a:lstStyle>
            <a:lvl1pPr defTabSz="474779">
              <a:defRPr sz="2200"/>
            </a:lvl1pPr>
          </a:lstStyle>
          <a:p>
            <a:r>
              <a:t>Otsikkoteksti</a:t>
            </a:r>
          </a:p>
        </p:txBody>
      </p:sp>
      <p:sp>
        <p:nvSpPr>
          <p:cNvPr id="55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10515601" cy="4351338"/>
          </a:xfrm>
          <a:prstGeom prst="rect">
            <a:avLst/>
          </a:prstGeom>
        </p:spPr>
        <p:txBody>
          <a:bodyPr lIns="91439" tIns="91439" rIns="91439" bIns="91439"/>
          <a:lstStyle>
            <a:lvl1pPr marL="118695" indent="-118695" defTabSz="474779">
              <a:spcBef>
                <a:spcPts val="500"/>
              </a:spcBef>
              <a:defRPr sz="1400"/>
            </a:lvl1pPr>
            <a:lvl2pPr marL="257172" indent="-138477" defTabSz="474779">
              <a:spcBef>
                <a:spcPts val="500"/>
              </a:spcBef>
              <a:defRPr sz="1400"/>
            </a:lvl2pPr>
            <a:lvl3pPr marL="403562" indent="-166173" defTabSz="474779">
              <a:spcBef>
                <a:spcPts val="500"/>
              </a:spcBef>
              <a:defRPr sz="1400"/>
            </a:lvl3pPr>
            <a:lvl4pPr marL="540721" indent="-184637" defTabSz="474779">
              <a:spcBef>
                <a:spcPts val="500"/>
              </a:spcBef>
              <a:defRPr sz="1400"/>
            </a:lvl4pPr>
            <a:lvl5pPr marL="659416" indent="-184637" defTabSz="474779">
              <a:spcBef>
                <a:spcPts val="500"/>
              </a:spcBef>
              <a:defRPr sz="1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5018" y="6386513"/>
            <a:ext cx="1732037" cy="471488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TextBox 9"/>
          <p:cNvSpPr txBox="1"/>
          <p:nvPr/>
        </p:nvSpPr>
        <p:spPr>
          <a:xfrm>
            <a:off x="9118054" y="6709097"/>
            <a:ext cx="1207382" cy="2154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800"/>
              <a:t>www.sotepeda247.fi</a:t>
            </a:r>
          </a:p>
        </p:txBody>
      </p:sp>
      <p:pic>
        <p:nvPicPr>
          <p:cNvPr id="554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151" y="-36563"/>
            <a:ext cx="3593301" cy="676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Picture 11" descr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7617" y="84599"/>
            <a:ext cx="1211775" cy="472614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8777973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Otsikkoteksti"/>
          <p:cNvSpPr txBox="1">
            <a:spLocks noGrp="1"/>
          </p:cNvSpPr>
          <p:nvPr>
            <p:ph type="title"/>
          </p:nvPr>
        </p:nvSpPr>
        <p:spPr>
          <a:xfrm>
            <a:off x="831852" y="1709740"/>
            <a:ext cx="10515601" cy="2852737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474779">
              <a:defRPr sz="3100"/>
            </a:lvl1pPr>
          </a:lstStyle>
          <a:p>
            <a:r>
              <a:t>Otsikkoteksti</a:t>
            </a:r>
          </a:p>
        </p:txBody>
      </p:sp>
      <p:sp>
        <p:nvSpPr>
          <p:cNvPr id="56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1852" y="4589465"/>
            <a:ext cx="10515601" cy="1500188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474779">
              <a:spcBef>
                <a:spcPts val="500"/>
              </a:spcBef>
              <a:buSzTx/>
              <a:buFontTx/>
              <a:buNone/>
              <a:defRPr sz="1200"/>
            </a:lvl1pPr>
            <a:lvl2pPr marL="0" indent="118695" defTabSz="474779">
              <a:spcBef>
                <a:spcPts val="500"/>
              </a:spcBef>
              <a:buSzTx/>
              <a:buFontTx/>
              <a:buNone/>
              <a:defRPr sz="1200"/>
            </a:lvl2pPr>
            <a:lvl3pPr marL="0" indent="237390" defTabSz="474779">
              <a:spcBef>
                <a:spcPts val="500"/>
              </a:spcBef>
              <a:buSzTx/>
              <a:buFontTx/>
              <a:buNone/>
              <a:defRPr sz="1200"/>
            </a:lvl3pPr>
            <a:lvl4pPr marL="0" indent="356084" defTabSz="474779">
              <a:spcBef>
                <a:spcPts val="500"/>
              </a:spcBef>
              <a:buSzTx/>
              <a:buFontTx/>
              <a:buNone/>
              <a:defRPr sz="1200"/>
            </a:lvl4pPr>
            <a:lvl5pPr marL="0" indent="474779" defTabSz="474779">
              <a:spcBef>
                <a:spcPts val="500"/>
              </a:spcBef>
              <a:buSzTx/>
              <a:buFontTx/>
              <a:buNone/>
              <a:defRPr sz="1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6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4601718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Otsikkoteksti"/>
          <p:cNvSpPr txBox="1">
            <a:spLocks noGrp="1"/>
          </p:cNvSpPr>
          <p:nvPr>
            <p:ph type="title"/>
          </p:nvPr>
        </p:nvSpPr>
        <p:spPr>
          <a:xfrm>
            <a:off x="838202" y="365127"/>
            <a:ext cx="10515601" cy="1325563"/>
          </a:xfrm>
          <a:prstGeom prst="rect">
            <a:avLst/>
          </a:prstGeom>
        </p:spPr>
        <p:txBody>
          <a:bodyPr lIns="91439" tIns="91439" rIns="91439" bIns="91439"/>
          <a:lstStyle>
            <a:lvl1pPr defTabSz="474779">
              <a:defRPr sz="2200"/>
            </a:lvl1pPr>
          </a:lstStyle>
          <a:p>
            <a:r>
              <a:t>Otsikkoteksti</a:t>
            </a:r>
          </a:p>
        </p:txBody>
      </p:sp>
      <p:sp>
        <p:nvSpPr>
          <p:cNvPr id="573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1" cy="4351338"/>
          </a:xfrm>
          <a:prstGeom prst="rect">
            <a:avLst/>
          </a:prstGeom>
        </p:spPr>
        <p:txBody>
          <a:bodyPr lIns="91439" tIns="91439" rIns="91439" bIns="91439"/>
          <a:lstStyle>
            <a:lvl1pPr marL="118695" indent="-118695" defTabSz="474779">
              <a:spcBef>
                <a:spcPts val="500"/>
              </a:spcBef>
              <a:defRPr sz="1400"/>
            </a:lvl1pPr>
            <a:lvl2pPr marL="257172" indent="-138477" defTabSz="474779">
              <a:spcBef>
                <a:spcPts val="500"/>
              </a:spcBef>
              <a:defRPr sz="1400"/>
            </a:lvl2pPr>
            <a:lvl3pPr marL="403562" indent="-166173" defTabSz="474779">
              <a:spcBef>
                <a:spcPts val="500"/>
              </a:spcBef>
              <a:defRPr sz="1400"/>
            </a:lvl3pPr>
            <a:lvl4pPr marL="540721" indent="-184637" defTabSz="474779">
              <a:spcBef>
                <a:spcPts val="500"/>
              </a:spcBef>
              <a:defRPr sz="1400"/>
            </a:lvl4pPr>
            <a:lvl5pPr marL="659416" indent="-184637" defTabSz="474779">
              <a:spcBef>
                <a:spcPts val="500"/>
              </a:spcBef>
              <a:defRPr sz="1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7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9569426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Otsikkoteksti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1" cy="1325563"/>
          </a:xfrm>
          <a:prstGeom prst="rect">
            <a:avLst/>
          </a:prstGeom>
        </p:spPr>
        <p:txBody>
          <a:bodyPr lIns="91439" tIns="91439" rIns="91439" bIns="91439"/>
          <a:lstStyle>
            <a:lvl1pPr defTabSz="474779">
              <a:defRPr sz="2200"/>
            </a:lvl1pPr>
          </a:lstStyle>
          <a:p>
            <a:r>
              <a:t>Otsikkoteksti</a:t>
            </a:r>
          </a:p>
        </p:txBody>
      </p:sp>
      <p:sp>
        <p:nvSpPr>
          <p:cNvPr id="58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4"/>
            <a:ext cx="5157788" cy="823913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474779">
              <a:spcBef>
                <a:spcPts val="500"/>
              </a:spcBef>
              <a:buSzTx/>
              <a:buFontTx/>
              <a:buNone/>
              <a:defRPr sz="1200" b="1"/>
            </a:lvl1pPr>
            <a:lvl2pPr marL="0" indent="118695" defTabSz="474779">
              <a:spcBef>
                <a:spcPts val="500"/>
              </a:spcBef>
              <a:buSzTx/>
              <a:buFontTx/>
              <a:buNone/>
              <a:defRPr sz="1200" b="1"/>
            </a:lvl2pPr>
            <a:lvl3pPr marL="0" indent="237390" defTabSz="474779">
              <a:spcBef>
                <a:spcPts val="500"/>
              </a:spcBef>
              <a:buSzTx/>
              <a:buFontTx/>
              <a:buNone/>
              <a:defRPr sz="1200" b="1"/>
            </a:lvl3pPr>
            <a:lvl4pPr marL="0" indent="356084" defTabSz="474779">
              <a:spcBef>
                <a:spcPts val="500"/>
              </a:spcBef>
              <a:buSzTx/>
              <a:buFontTx/>
              <a:buNone/>
              <a:defRPr sz="1200" b="1"/>
            </a:lvl4pPr>
            <a:lvl5pPr marL="0" indent="474779" defTabSz="474779">
              <a:spcBef>
                <a:spcPts val="500"/>
              </a:spcBef>
              <a:buSzTx/>
              <a:buFontTx/>
              <a:buNone/>
              <a:defRPr sz="12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4"/>
            <a:ext cx="5183189" cy="823913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474779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 defTabSz="949558">
              <a:spcBef>
                <a:spcPts val="10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8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92139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Otsikkoteksti"/>
          <p:cNvSpPr txBox="1">
            <a:spLocks noGrp="1"/>
          </p:cNvSpPr>
          <p:nvPr>
            <p:ph type="title"/>
          </p:nvPr>
        </p:nvSpPr>
        <p:spPr>
          <a:xfrm>
            <a:off x="838202" y="365127"/>
            <a:ext cx="10515601" cy="1325563"/>
          </a:xfrm>
          <a:prstGeom prst="rect">
            <a:avLst/>
          </a:prstGeom>
        </p:spPr>
        <p:txBody>
          <a:bodyPr lIns="91439" tIns="91439" rIns="91439" bIns="91439"/>
          <a:lstStyle>
            <a:lvl1pPr defTabSz="474779">
              <a:defRPr sz="2200"/>
            </a:lvl1pPr>
          </a:lstStyle>
          <a:p>
            <a:r>
              <a:t>Otsikkoteksti</a:t>
            </a:r>
          </a:p>
        </p:txBody>
      </p:sp>
      <p:sp>
        <p:nvSpPr>
          <p:cNvPr id="59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807925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993131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Otsikkoteksti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474779">
              <a:defRPr sz="1600"/>
            </a:lvl1pPr>
          </a:lstStyle>
          <a:p>
            <a:r>
              <a:t>Otsikkoteksti</a:t>
            </a:r>
          </a:p>
        </p:txBody>
      </p:sp>
      <p:sp>
        <p:nvSpPr>
          <p:cNvPr id="60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7"/>
            <a:ext cx="6172202" cy="4873626"/>
          </a:xfrm>
          <a:prstGeom prst="rect">
            <a:avLst/>
          </a:prstGeom>
        </p:spPr>
        <p:txBody>
          <a:bodyPr lIns="91439" tIns="91439" rIns="91439" bIns="91439"/>
          <a:lstStyle>
            <a:lvl1pPr marL="118695" indent="-118695" defTabSz="474779">
              <a:spcBef>
                <a:spcPts val="500"/>
              </a:spcBef>
              <a:defRPr sz="1600"/>
            </a:lvl1pPr>
            <a:lvl2pPr marL="254346" indent="-135651" defTabSz="474779">
              <a:spcBef>
                <a:spcPts val="500"/>
              </a:spcBef>
              <a:defRPr sz="1600"/>
            </a:lvl2pPr>
            <a:lvl3pPr marL="395649" indent="-158260" defTabSz="474779">
              <a:spcBef>
                <a:spcPts val="500"/>
              </a:spcBef>
              <a:defRPr sz="1600"/>
            </a:lvl3pPr>
            <a:lvl4pPr marL="545997" indent="-189912" defTabSz="474779">
              <a:spcBef>
                <a:spcPts val="500"/>
              </a:spcBef>
              <a:defRPr sz="1600"/>
            </a:lvl4pPr>
            <a:lvl5pPr marL="664692" indent="-189912" defTabSz="474779">
              <a:spcBef>
                <a:spcPts val="500"/>
              </a:spcBef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0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474779">
              <a:spcBef>
                <a:spcPts val="500"/>
              </a:spcBef>
              <a:buSzTx/>
              <a:buFontTx/>
              <a:buNone/>
              <a:defRPr sz="1600"/>
            </a:lvl1pPr>
          </a:lstStyle>
          <a:p>
            <a:pPr marL="0" indent="0" defTabSz="949558">
              <a:spcBef>
                <a:spcPts val="10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60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285907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Otsikkoteksti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474779">
              <a:defRPr sz="1600"/>
            </a:lvl1pPr>
          </a:lstStyle>
          <a:p>
            <a:r>
              <a:t>Otsikkoteksti</a:t>
            </a:r>
          </a:p>
        </p:txBody>
      </p:sp>
      <p:sp>
        <p:nvSpPr>
          <p:cNvPr id="61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8" y="987427"/>
            <a:ext cx="6172202" cy="487362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9" y="2057400"/>
            <a:ext cx="3932239" cy="3811588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474779">
              <a:spcBef>
                <a:spcPts val="500"/>
              </a:spcBef>
              <a:buSzTx/>
              <a:buFontTx/>
              <a:buNone/>
              <a:defRPr sz="800"/>
            </a:lvl1pPr>
            <a:lvl2pPr marL="0" indent="118695" defTabSz="474779">
              <a:spcBef>
                <a:spcPts val="500"/>
              </a:spcBef>
              <a:buSzTx/>
              <a:buFontTx/>
              <a:buNone/>
              <a:defRPr sz="800"/>
            </a:lvl2pPr>
            <a:lvl3pPr marL="0" indent="237390" defTabSz="474779">
              <a:spcBef>
                <a:spcPts val="500"/>
              </a:spcBef>
              <a:buSzTx/>
              <a:buFontTx/>
              <a:buNone/>
              <a:defRPr sz="800"/>
            </a:lvl3pPr>
            <a:lvl4pPr marL="0" indent="356084" defTabSz="474779">
              <a:spcBef>
                <a:spcPts val="500"/>
              </a:spcBef>
              <a:buSzTx/>
              <a:buFontTx/>
              <a:buNone/>
              <a:defRPr sz="800"/>
            </a:lvl4pPr>
            <a:lvl5pPr marL="0" indent="474779" defTabSz="474779">
              <a:spcBef>
                <a:spcPts val="500"/>
              </a:spcBef>
              <a:buSzTx/>
              <a:buFontTx/>
              <a:buNone/>
              <a:defRPr sz="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726654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Otsikkoteksti"/>
          <p:cNvSpPr txBox="1">
            <a:spLocks noGrp="1"/>
          </p:cNvSpPr>
          <p:nvPr>
            <p:ph type="title"/>
          </p:nvPr>
        </p:nvSpPr>
        <p:spPr>
          <a:xfrm>
            <a:off x="838202" y="365127"/>
            <a:ext cx="10515601" cy="1325563"/>
          </a:xfrm>
          <a:prstGeom prst="rect">
            <a:avLst/>
          </a:prstGeom>
        </p:spPr>
        <p:txBody>
          <a:bodyPr lIns="91439" tIns="91439" rIns="91439" bIns="91439"/>
          <a:lstStyle>
            <a:lvl1pPr defTabSz="474779">
              <a:defRPr sz="2200"/>
            </a:lvl1pPr>
          </a:lstStyle>
          <a:p>
            <a:r>
              <a:t>Otsikkoteksti</a:t>
            </a:r>
          </a:p>
        </p:txBody>
      </p:sp>
      <p:sp>
        <p:nvSpPr>
          <p:cNvPr id="62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10515601" cy="4351338"/>
          </a:xfrm>
          <a:prstGeom prst="rect">
            <a:avLst/>
          </a:prstGeom>
        </p:spPr>
        <p:txBody>
          <a:bodyPr lIns="91439" tIns="91439" rIns="91439" bIns="91439"/>
          <a:lstStyle>
            <a:lvl1pPr marL="118695" indent="-118695" defTabSz="474779">
              <a:spcBef>
                <a:spcPts val="500"/>
              </a:spcBef>
              <a:defRPr sz="1400"/>
            </a:lvl1pPr>
            <a:lvl2pPr marL="257172" indent="-138477" defTabSz="474779">
              <a:spcBef>
                <a:spcPts val="500"/>
              </a:spcBef>
              <a:defRPr sz="1400"/>
            </a:lvl2pPr>
            <a:lvl3pPr marL="403562" indent="-166173" defTabSz="474779">
              <a:spcBef>
                <a:spcPts val="500"/>
              </a:spcBef>
              <a:defRPr sz="1400"/>
            </a:lvl3pPr>
            <a:lvl4pPr marL="540721" indent="-184637" defTabSz="474779">
              <a:spcBef>
                <a:spcPts val="500"/>
              </a:spcBef>
              <a:defRPr sz="1400"/>
            </a:lvl4pPr>
            <a:lvl5pPr marL="659416" indent="-184637" defTabSz="474779">
              <a:spcBef>
                <a:spcPts val="500"/>
              </a:spcBef>
              <a:defRPr sz="1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079369" y="6400416"/>
            <a:ext cx="274432" cy="276997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6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1873266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40" y="-89093"/>
            <a:ext cx="2695660" cy="138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Otsikkoteksti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91439" tIns="91439" rIns="91439" bIns="91439" anchor="b"/>
          <a:lstStyle>
            <a:lvl1pPr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6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3"/>
            <a:ext cx="10515600" cy="1500188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2286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6858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2144" y="6073304"/>
            <a:ext cx="931464" cy="838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31784"/>
            <a:ext cx="11956212" cy="3538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563931"/>
            <a:ext cx="11956212" cy="1258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40" y="-89093"/>
            <a:ext cx="2695660" cy="138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6393" y="6354248"/>
            <a:ext cx="367407" cy="36933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43422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Otsikkoteksti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9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92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extBox 11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9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79341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40" y="-89093"/>
            <a:ext cx="2695660" cy="138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Otsikkoteksti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65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>
              <a:buSzTx/>
              <a:buFontTx/>
              <a:buNone/>
              <a:defRPr sz="2400"/>
            </a:lvl1pPr>
            <a:lvl2pPr marL="0" indent="228600" algn="ctr">
              <a:buSzTx/>
              <a:buFontTx/>
              <a:buNone/>
              <a:defRPr sz="2400"/>
            </a:lvl2pPr>
            <a:lvl3pPr marL="0" indent="457200" algn="ctr">
              <a:buSzTx/>
              <a:buFontTx/>
              <a:buNone/>
              <a:defRPr sz="2400"/>
            </a:lvl3pPr>
            <a:lvl4pPr marL="0" indent="685800" algn="ctr">
              <a:buSzTx/>
              <a:buFontTx/>
              <a:buNone/>
              <a:defRPr sz="2400"/>
            </a:lvl4pPr>
            <a:lvl5pPr marL="0" indent="914400" algn="ctr">
              <a:buSzTx/>
              <a:buFontTx/>
              <a:buNone/>
              <a:defRPr sz="2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5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631" cy="6911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8" y="822960"/>
            <a:ext cx="11201401" cy="5305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70537" y="5639378"/>
            <a:ext cx="2336052" cy="1272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40" y="-89093"/>
            <a:ext cx="2695660" cy="138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6393" y="6354248"/>
            <a:ext cx="367407" cy="36933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9550260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41" y="-89093"/>
            <a:ext cx="2695660" cy="138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6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Otsikkoteksti"/>
          <p:cNvSpPr txBox="1">
            <a:spLocks noGrp="1"/>
          </p:cNvSpPr>
          <p:nvPr>
            <p:ph type="title"/>
          </p:nvPr>
        </p:nvSpPr>
        <p:spPr>
          <a:xfrm>
            <a:off x="838202" y="365126"/>
            <a:ext cx="10515601" cy="1325564"/>
          </a:xfrm>
          <a:prstGeom prst="rect">
            <a:avLst/>
          </a:prstGeom>
        </p:spPr>
        <p:txBody>
          <a:bodyPr lIns="91439" tIns="91439" rIns="91439" bIns="91439"/>
          <a:lstStyle/>
          <a:p>
            <a:r>
              <a:t>Otsikkoteksti</a:t>
            </a:r>
          </a:p>
        </p:txBody>
      </p:sp>
      <p:sp>
        <p:nvSpPr>
          <p:cNvPr id="67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202" y="1825625"/>
            <a:ext cx="10515601" cy="4351338"/>
          </a:xfrm>
          <a:prstGeom prst="rect">
            <a:avLst/>
          </a:prstGeom>
        </p:spPr>
        <p:txBody>
          <a:bodyPr lIns="91439" tIns="91439" rIns="91439" bIns="91439"/>
          <a:lstStyle>
            <a:lvl3pPr marL="777240" indent="-320040"/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72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5" y="6624092"/>
            <a:ext cx="11745686" cy="233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698" y="6176964"/>
            <a:ext cx="974270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TextBox 8"/>
          <p:cNvSpPr txBox="1"/>
          <p:nvPr/>
        </p:nvSpPr>
        <p:spPr>
          <a:xfrm>
            <a:off x="10596782" y="6590528"/>
            <a:ext cx="1717137" cy="2769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67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986394" y="6354250"/>
            <a:ext cx="367407" cy="36933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4572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24937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Otsikkotekst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xtBox 7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10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93855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4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7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12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74170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3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489857" indent="-261257">
              <a:defRPr sz="3200"/>
            </a:lvl2pPr>
            <a:lvl3pPr marL="762000" indent="-304800">
              <a:defRPr sz="3200"/>
            </a:lvl3pPr>
            <a:lvl4pPr marL="1051560" indent="-365760">
              <a:defRPr sz="3200"/>
            </a:lvl4pPr>
            <a:lvl5pPr marL="1280160" indent="-365760"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133" name="TextBox 7"/>
          <p:cNvSpPr txBox="1"/>
          <p:nvPr/>
        </p:nvSpPr>
        <p:spPr>
          <a:xfrm>
            <a:off x="10495230" y="6608763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pic>
        <p:nvPicPr>
          <p:cNvPr id="134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10"/>
          <p:cNvSpPr txBox="1"/>
          <p:nvPr/>
        </p:nvSpPr>
        <p:spPr>
          <a:xfrm>
            <a:off x="10551062" y="6590527"/>
            <a:ext cx="1624802" cy="2769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200"/>
              <a:t>www.sotepeda247.fi</a:t>
            </a:r>
          </a:p>
        </p:txBody>
      </p:sp>
      <p:sp>
        <p:nvSpPr>
          <p:cNvPr id="13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04164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-272144" y="6073304"/>
            <a:ext cx="931466" cy="838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0203639" y="-89093"/>
            <a:ext cx="2695661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13" descr="Picture 13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1083025" y="160882"/>
            <a:ext cx="972788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tsikkotekst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189031" cy="13255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353800" y="6141884"/>
            <a:ext cx="873951" cy="794057"/>
          </a:xfrm>
          <a:prstGeom prst="rect">
            <a:avLst/>
          </a:prstGeom>
          <a:ln w="25400">
            <a:miter lim="400000"/>
          </a:ln>
        </p:spPr>
        <p:txBody>
          <a:bodyPr wrap="none" lIns="91437" tIns="91437" rIns="91437" bIns="91437" anchor="ctr">
            <a:spAutoFit/>
          </a:bodyPr>
          <a:lstStyle>
            <a:lvl1pPr defTabSz="914400">
              <a:lnSpc>
                <a:spcPct val="90000"/>
              </a:lnSpc>
              <a:defRPr sz="4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07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  <p:sldLayoutId id="2147483745" r:id="rId36"/>
    <p:sldLayoutId id="2147483746" r:id="rId37"/>
    <p:sldLayoutId id="2147483747" r:id="rId38"/>
    <p:sldLayoutId id="2147483748" r:id="rId39"/>
    <p:sldLayoutId id="2147483749" r:id="rId40"/>
    <p:sldLayoutId id="2147483750" r:id="rId41"/>
    <p:sldLayoutId id="2147483751" r:id="rId42"/>
    <p:sldLayoutId id="2147483752" r:id="rId43"/>
    <p:sldLayoutId id="2147483753" r:id="rId44"/>
    <p:sldLayoutId id="2147483754" r:id="rId45"/>
    <p:sldLayoutId id="2147483755" r:id="rId46"/>
    <p:sldLayoutId id="2147483756" r:id="rId47"/>
    <p:sldLayoutId id="2147483757" r:id="rId48"/>
    <p:sldLayoutId id="2147483758" r:id="rId49"/>
    <p:sldLayoutId id="2147483759" r:id="rId50"/>
    <p:sldLayoutId id="2147483760" r:id="rId51"/>
    <p:sldLayoutId id="2147483761" r:id="rId52"/>
    <p:sldLayoutId id="2147483762" r:id="rId53"/>
    <p:sldLayoutId id="2147483763" r:id="rId54"/>
    <p:sldLayoutId id="2147483764" r:id="rId55"/>
    <p:sldLayoutId id="2147483765" r:id="rId56"/>
    <p:sldLayoutId id="2147483766" r:id="rId57"/>
    <p:sldLayoutId id="2147483767" r:id="rId58"/>
    <p:sldLayoutId id="2147483768" r:id="rId59"/>
    <p:sldLayoutId id="2147483769" r:id="rId60"/>
    <p:sldLayoutId id="2147483770" r:id="rId6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4953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7772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041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270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498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955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okyla.fi/documents/1237775/947bfcc1-cd3a-4615-bead-9e438ce156f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itle 3"/>
          <p:cNvSpPr txBox="1"/>
          <p:nvPr/>
        </p:nvSpPr>
        <p:spPr>
          <a:xfrm>
            <a:off x="1552303" y="2128870"/>
            <a:ext cx="9087394" cy="16188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 anchor="b">
            <a:noAutofit/>
          </a:bodyPr>
          <a:lstStyle>
            <a:lvl1pPr algn="ctr" defTabSz="1828800">
              <a:lnSpc>
                <a:spcPct val="90000"/>
              </a:lnSpc>
              <a:defRPr sz="12000" b="1">
                <a:solidFill>
                  <a:schemeClr val="accent2"/>
                </a:solidFill>
              </a:defRPr>
            </a:lvl1pPr>
          </a:lstStyle>
          <a:p>
            <a:pPr defTabSz="914400" hangingPunct="0"/>
            <a:r>
              <a:rPr lang="fi-FI" sz="6500" kern="0" dirty="0" err="1">
                <a:solidFill>
                  <a:srgbClr val="ED7D31"/>
                </a:solidFill>
                <a:latin typeface="Calibri"/>
                <a:cs typeface="Calibri"/>
                <a:sym typeface="Calibri"/>
              </a:rPr>
              <a:t>Kundförståelse</a:t>
            </a:r>
            <a:endParaRPr sz="6000" kern="0" dirty="0">
              <a:solidFill>
                <a:srgbClr val="ED7D31"/>
              </a:solidFill>
              <a:latin typeface="Arial Black" panose="020B0A04020102020204" pitchFamily="34" charset="0"/>
              <a:cs typeface="Calibri"/>
              <a:sym typeface="Calibri"/>
            </a:endParaRPr>
          </a:p>
        </p:txBody>
      </p:sp>
      <p:sp>
        <p:nvSpPr>
          <p:cNvPr id="685" name="TextBox 1"/>
          <p:cNvSpPr txBox="1"/>
          <p:nvPr/>
        </p:nvSpPr>
        <p:spPr>
          <a:xfrm>
            <a:off x="9616306" y="5396135"/>
            <a:ext cx="1419727" cy="3693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hangingPunct="0"/>
            <a:r>
              <a:rPr kern="0">
                <a:solidFill>
                  <a:srgbClr val="A5A5A5"/>
                </a:solidFill>
                <a:latin typeface="Calibri"/>
                <a:cs typeface="Calibri"/>
                <a:sym typeface="Calibri"/>
              </a:rPr>
              <a:t>CC BY-SA 4.0</a:t>
            </a:r>
          </a:p>
        </p:txBody>
      </p:sp>
    </p:spTree>
    <p:extLst>
      <p:ext uri="{BB962C8B-B14F-4D97-AF65-F5344CB8AC3E}">
        <p14:creationId xmlns:p14="http://schemas.microsoft.com/office/powerpoint/2010/main" val="218292957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539045" y="352698"/>
            <a:ext cx="11428369" cy="1051358"/>
          </a:xfrm>
          <a:prstGeom prst="rect">
            <a:avLst/>
          </a:prstGeom>
        </p:spPr>
        <p:txBody>
          <a:bodyPr lIns="45720" tIns="45720" rIns="45720" bIns="45720" anchor="ctr">
            <a:no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en-US" sz="4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Kundförståelse</a:t>
            </a:r>
            <a:r>
              <a:rPr lang="en-US" sz="48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sz="4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inom</a:t>
            </a:r>
            <a:r>
              <a:rPr lang="en-US" sz="48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social- </a:t>
            </a:r>
            <a:r>
              <a:rPr lang="en-US" sz="4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och</a:t>
            </a:r>
            <a:r>
              <a:rPr lang="en-US" sz="48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sz="4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hälsovården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045" y="1844586"/>
            <a:ext cx="11243652" cy="459407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sv-SE" sz="3200" dirty="0">
                <a:solidFill>
                  <a:prstClr val="black"/>
                </a:solidFill>
                <a:latin typeface="Calibri"/>
                <a:cs typeface="Calibri"/>
              </a:rPr>
              <a:t>En kund inom SOTE-tjänster kan befinna sig i en sårbar livssituation. I detta fall bör följande saker beaktas: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sv-SE" sz="3200" dirty="0">
                <a:solidFill>
                  <a:prstClr val="black"/>
                </a:solidFill>
                <a:latin typeface="Calibri"/>
                <a:cs typeface="Calibri"/>
              </a:rPr>
              <a:t>Sekretess - kundernas angelägenheter är enligt lagar konfidentiella på flera nivåer.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sv-SE" sz="3200" dirty="0">
                <a:solidFill>
                  <a:prstClr val="black"/>
                </a:solidFill>
                <a:latin typeface="Calibri"/>
                <a:cs typeface="Calibri"/>
              </a:rPr>
              <a:t>Tillståndsfrågor - tillstånd krävs från kunder och organisationen.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sv-SE" sz="3200" dirty="0">
                <a:solidFill>
                  <a:prstClr val="black"/>
                </a:solidFill>
                <a:latin typeface="Calibri"/>
                <a:cs typeface="Calibri"/>
              </a:rPr>
              <a:t>Etik - kundens respekt visas som ett uppskattande möte,</a:t>
            </a:r>
            <a:br>
              <a:rPr lang="sv-SE" sz="3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sv-SE" sz="3200" dirty="0">
                <a:solidFill>
                  <a:prstClr val="black"/>
                </a:solidFill>
                <a:latin typeface="Calibri"/>
                <a:cs typeface="Calibri"/>
              </a:rPr>
              <a:t>och forskningen bör inte skada kunden.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sv-SE" sz="3200" dirty="0">
                <a:solidFill>
                  <a:prstClr val="black"/>
                </a:solidFill>
                <a:latin typeface="Calibri"/>
                <a:cs typeface="Calibri"/>
              </a:rPr>
              <a:t>En erfarenhetsexpert kan generera information om en grupp kunder på kollektiv nivå genom sin egen erfarenhet.</a:t>
            </a: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73379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SOTEPEDA247.FI</a:t>
            </a:r>
          </a:p>
        </p:txBody>
      </p:sp>
      <p:sp>
        <p:nvSpPr>
          <p:cNvPr id="2" name="Rectangle 1"/>
          <p:cNvSpPr/>
          <p:nvPr/>
        </p:nvSpPr>
        <p:spPr>
          <a:xfrm>
            <a:off x="443267" y="549274"/>
            <a:ext cx="78214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fi-FI" sz="4800" b="1" dirty="0" err="1">
                <a:solidFill>
                  <a:prstClr val="black"/>
                </a:solidFill>
                <a:ea typeface="+mj-ea"/>
              </a:rPr>
              <a:t>Vad</a:t>
            </a:r>
            <a:r>
              <a:rPr lang="fi-FI" sz="4800" b="1" dirty="0">
                <a:solidFill>
                  <a:prstClr val="black"/>
                </a:solidFill>
                <a:ea typeface="+mj-ea"/>
              </a:rPr>
              <a:t> </a:t>
            </a:r>
            <a:r>
              <a:rPr lang="fi-FI" sz="4800" b="1" dirty="0" err="1">
                <a:solidFill>
                  <a:prstClr val="black"/>
                </a:solidFill>
                <a:ea typeface="+mj-ea"/>
              </a:rPr>
              <a:t>består</a:t>
            </a:r>
            <a:r>
              <a:rPr lang="fi-FI" sz="4800" b="1" dirty="0">
                <a:solidFill>
                  <a:prstClr val="black"/>
                </a:solidFill>
                <a:ea typeface="+mj-ea"/>
              </a:rPr>
              <a:t> </a:t>
            </a:r>
            <a:r>
              <a:rPr lang="fi-FI" sz="4800" b="1" dirty="0" err="1">
                <a:solidFill>
                  <a:prstClr val="black"/>
                </a:solidFill>
                <a:ea typeface="+mj-ea"/>
              </a:rPr>
              <a:t>kundförståelse</a:t>
            </a:r>
            <a:r>
              <a:rPr lang="fi-FI" sz="4800" b="1" dirty="0">
                <a:solidFill>
                  <a:prstClr val="black"/>
                </a:solidFill>
                <a:ea typeface="+mj-ea"/>
              </a:rPr>
              <a:t> av?</a:t>
            </a:r>
            <a:endParaRPr kumimoji="0" lang="fi-FI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B95A45-F19A-DC48-82F9-E5C412076823}"/>
              </a:ext>
            </a:extLst>
          </p:cNvPr>
          <p:cNvGrpSpPr/>
          <p:nvPr/>
        </p:nvGrpSpPr>
        <p:grpSpPr>
          <a:xfrm>
            <a:off x="2209800" y="2133600"/>
            <a:ext cx="4114800" cy="4114800"/>
            <a:chOff x="876300" y="2133600"/>
            <a:chExt cx="4114800" cy="41148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F60F4C5-683B-7C4B-8C5A-F80703CF3FF7}"/>
                </a:ext>
              </a:extLst>
            </p:cNvPr>
            <p:cNvSpPr/>
            <p:nvPr/>
          </p:nvSpPr>
          <p:spPr>
            <a:xfrm>
              <a:off x="876300" y="2133600"/>
              <a:ext cx="4114800" cy="4114800"/>
            </a:xfrm>
            <a:prstGeom prst="ellipse">
              <a:avLst/>
            </a:prstGeom>
            <a:solidFill>
              <a:srgbClr val="02ADEF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43D2DE-75B9-CC44-8F99-C8707A60C86B}"/>
                </a:ext>
              </a:extLst>
            </p:cNvPr>
            <p:cNvSpPr txBox="1"/>
            <p:nvPr/>
          </p:nvSpPr>
          <p:spPr>
            <a:xfrm>
              <a:off x="1244608" y="3529280"/>
              <a:ext cx="262896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  <a:sym typeface="Calibri"/>
                </a:rPr>
                <a:t>Information</a:t>
              </a:r>
              <a:r>
                <a:rPr kumimoji="0" lang="fi-FI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  <a:sym typeface="Calibri"/>
                </a:rPr>
                <a:t>/data </a:t>
              </a:r>
              <a:r>
                <a:rPr kumimoji="0" lang="fi-FI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  <a:sym typeface="Calibri"/>
                </a:rPr>
                <a:t>om</a:t>
              </a:r>
              <a:r>
                <a:rPr kumimoji="0" lang="fi-FI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  <a:sym typeface="Calibri"/>
                </a:rPr>
                <a:t> </a:t>
              </a:r>
              <a:r>
                <a:rPr kumimoji="0" lang="fi-FI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  <a:sym typeface="Calibri"/>
                </a:rPr>
                <a:t>kunden</a:t>
              </a:r>
              <a:endParaRPr kumimoji="0" lang="fi-FI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  <a:sym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CC77E3-7A9E-3B4D-9F48-84E9338A9596}"/>
              </a:ext>
            </a:extLst>
          </p:cNvPr>
          <p:cNvGrpSpPr/>
          <p:nvPr/>
        </p:nvGrpSpPr>
        <p:grpSpPr>
          <a:xfrm>
            <a:off x="5575382" y="2133600"/>
            <a:ext cx="4114800" cy="4114800"/>
            <a:chOff x="4241882" y="2133600"/>
            <a:chExt cx="4114800" cy="41148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1F57162-CC04-CC44-AB38-08B6AB6A6FE5}"/>
                </a:ext>
              </a:extLst>
            </p:cNvPr>
            <p:cNvSpPr/>
            <p:nvPr/>
          </p:nvSpPr>
          <p:spPr>
            <a:xfrm>
              <a:off x="4241882" y="2133600"/>
              <a:ext cx="4114800" cy="4114800"/>
            </a:xfrm>
            <a:prstGeom prst="ellipse">
              <a:avLst/>
            </a:prstGeom>
            <a:solidFill>
              <a:srgbClr val="02ADEF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EB5588-8466-F74A-A444-6BD525CEF78D}"/>
                </a:ext>
              </a:extLst>
            </p:cNvPr>
            <p:cNvSpPr txBox="1"/>
            <p:nvPr/>
          </p:nvSpPr>
          <p:spPr>
            <a:xfrm>
              <a:off x="4754796" y="3484246"/>
              <a:ext cx="32335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4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  <a:sym typeface="Calibri"/>
                </a:rPr>
                <a:t>Analys</a:t>
              </a:r>
              <a:r>
                <a:rPr kumimoji="0" lang="fi-FI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  <a:sym typeface="Calibri"/>
                </a:rPr>
                <a:t> av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9272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SOTEPEDA247.FI</a:t>
            </a:r>
          </a:p>
        </p:txBody>
      </p:sp>
      <p:sp>
        <p:nvSpPr>
          <p:cNvPr id="2" name="Rectangle 1"/>
          <p:cNvSpPr/>
          <p:nvPr/>
        </p:nvSpPr>
        <p:spPr>
          <a:xfrm>
            <a:off x="392464" y="136072"/>
            <a:ext cx="11799535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defTabSz="914400"/>
            <a:r>
              <a:rPr lang="fi-FI" sz="4000" b="1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Datainsamling</a:t>
            </a:r>
            <a:r>
              <a:rPr lang="fi-FI" sz="4000" b="1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i </a:t>
            </a:r>
            <a:r>
              <a:rPr lang="fi-FI" sz="4000" b="1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kbavlitativ</a:t>
            </a:r>
            <a:r>
              <a:rPr lang="fi-FI" sz="4000" b="1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fi-FI" sz="4000" b="1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metod</a:t>
            </a:r>
            <a:endParaRPr kumimoji="0" lang="fi-FI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FB4759-DBD4-1846-B089-27F5DF85BF8D}"/>
              </a:ext>
            </a:extLst>
          </p:cNvPr>
          <p:cNvGrpSpPr/>
          <p:nvPr/>
        </p:nvGrpSpPr>
        <p:grpSpPr>
          <a:xfrm>
            <a:off x="7550130" y="1531379"/>
            <a:ext cx="3538196" cy="3526646"/>
            <a:chOff x="7550130" y="1531379"/>
            <a:chExt cx="3538196" cy="3526646"/>
          </a:xfrm>
        </p:grpSpPr>
        <p:sp>
          <p:nvSpPr>
            <p:cNvPr id="15" name="Triangle 21">
              <a:extLst>
                <a:ext uri="{FF2B5EF4-FFF2-40B4-BE49-F238E27FC236}">
                  <a16:creationId xmlns:a16="http://schemas.microsoft.com/office/drawing/2014/main" id="{E88D187C-3CF8-0E41-81A5-968102D573F7}"/>
                </a:ext>
              </a:extLst>
            </p:cNvPr>
            <p:cNvSpPr/>
            <p:nvPr/>
          </p:nvSpPr>
          <p:spPr>
            <a:xfrm>
              <a:off x="7550130" y="2007856"/>
              <a:ext cx="3538196" cy="3050169"/>
            </a:xfrm>
            <a:prstGeom prst="triangle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  <a:sym typeface="Calibri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C0F8F6D-37A6-4B45-ACE0-997D907C670A}"/>
                </a:ext>
              </a:extLst>
            </p:cNvPr>
            <p:cNvCxnSpPr/>
            <p:nvPr/>
          </p:nvCxnSpPr>
          <p:spPr>
            <a:xfrm>
              <a:off x="8159730" y="2971800"/>
              <a:ext cx="2427312" cy="0"/>
            </a:xfrm>
            <a:prstGeom prst="line">
              <a:avLst/>
            </a:prstGeom>
            <a:noFill/>
            <a:ln w="698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DDFA91F-C103-5742-86C2-87377EA2E8CC}"/>
                </a:ext>
              </a:extLst>
            </p:cNvPr>
            <p:cNvCxnSpPr>
              <a:cxnSpLocks/>
            </p:cNvCxnSpPr>
            <p:nvPr/>
          </p:nvCxnSpPr>
          <p:spPr>
            <a:xfrm>
              <a:off x="7778730" y="4343400"/>
              <a:ext cx="3048000" cy="0"/>
            </a:xfrm>
            <a:prstGeom prst="line">
              <a:avLst/>
            </a:prstGeom>
            <a:noFill/>
            <a:ln w="698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CAD112-7BB8-7640-874E-029001DC3A29}"/>
                </a:ext>
              </a:extLst>
            </p:cNvPr>
            <p:cNvSpPr txBox="1"/>
            <p:nvPr/>
          </p:nvSpPr>
          <p:spPr>
            <a:xfrm>
              <a:off x="7716652" y="1531379"/>
              <a:ext cx="32015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  <a:sym typeface="Calibri"/>
                </a:rPr>
                <a:t>Information</a:t>
              </a:r>
              <a:r>
                <a:rPr kumimoji="0" lang="fi-FI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  <a:sym typeface="Calibri"/>
                </a:rPr>
                <a:t> </a:t>
              </a:r>
              <a:r>
                <a:rPr kumimoji="0" lang="fi-FI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  <a:sym typeface="Calibri"/>
                </a:rPr>
                <a:t>om</a:t>
              </a:r>
              <a:r>
                <a:rPr kumimoji="0" lang="fi-FI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  <a:sym typeface="Calibri"/>
                </a:rPr>
                <a:t> </a:t>
              </a:r>
              <a:r>
                <a:rPr kumimoji="0" lang="fi-FI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  <a:sym typeface="Calibri"/>
                </a:rPr>
                <a:t>människan</a:t>
              </a:r>
              <a:endPara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  <a:sym typeface="Calibri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0A89B76-4842-9041-AF6D-D2AE5B1491B5}"/>
                </a:ext>
              </a:extLst>
            </p:cNvPr>
            <p:cNvCxnSpPr/>
            <p:nvPr/>
          </p:nvCxnSpPr>
          <p:spPr>
            <a:xfrm>
              <a:off x="8229600" y="3657600"/>
              <a:ext cx="2427312" cy="0"/>
            </a:xfrm>
            <a:prstGeom prst="line">
              <a:avLst/>
            </a:prstGeom>
            <a:noFill/>
            <a:ln w="698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74A3AC-10E2-9E40-A353-6B6A9799A042}"/>
              </a:ext>
            </a:extLst>
          </p:cNvPr>
          <p:cNvGrpSpPr/>
          <p:nvPr/>
        </p:nvGrpSpPr>
        <p:grpSpPr>
          <a:xfrm>
            <a:off x="4343075" y="1524930"/>
            <a:ext cx="3538196" cy="3572861"/>
            <a:chOff x="4384523" y="1505047"/>
            <a:chExt cx="3538196" cy="3572861"/>
          </a:xfrm>
        </p:grpSpPr>
        <p:sp>
          <p:nvSpPr>
            <p:cNvPr id="21" name="Triangle 15">
              <a:extLst>
                <a:ext uri="{FF2B5EF4-FFF2-40B4-BE49-F238E27FC236}">
                  <a16:creationId xmlns:a16="http://schemas.microsoft.com/office/drawing/2014/main" id="{2EC8F1F9-46ED-9A4E-9098-896D2A54921E}"/>
                </a:ext>
              </a:extLst>
            </p:cNvPr>
            <p:cNvSpPr/>
            <p:nvPr/>
          </p:nvSpPr>
          <p:spPr>
            <a:xfrm rot="10800000">
              <a:off x="4384523" y="2027739"/>
              <a:ext cx="3538196" cy="3050169"/>
            </a:xfrm>
            <a:prstGeom prst="triangl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  <a:sym typeface="Calibri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76C8B55-3922-6D4E-BAE3-C9D27F51CF90}"/>
                </a:ext>
              </a:extLst>
            </p:cNvPr>
            <p:cNvCxnSpPr/>
            <p:nvPr/>
          </p:nvCxnSpPr>
          <p:spPr>
            <a:xfrm>
              <a:off x="4953343" y="3053548"/>
              <a:ext cx="2427312" cy="0"/>
            </a:xfrm>
            <a:prstGeom prst="line">
              <a:avLst/>
            </a:prstGeom>
            <a:noFill/>
            <a:ln w="698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33C3299-44DD-F54F-A074-E64B33AD0DEC}"/>
                </a:ext>
              </a:extLst>
            </p:cNvPr>
            <p:cNvCxnSpPr/>
            <p:nvPr/>
          </p:nvCxnSpPr>
          <p:spPr>
            <a:xfrm>
              <a:off x="4953343" y="4091773"/>
              <a:ext cx="2427312" cy="0"/>
            </a:xfrm>
            <a:prstGeom prst="line">
              <a:avLst/>
            </a:prstGeom>
            <a:noFill/>
            <a:ln w="698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5817C5-AC88-584D-8E34-5C404B3F83CF}"/>
                </a:ext>
              </a:extLst>
            </p:cNvPr>
            <p:cNvSpPr txBox="1"/>
            <p:nvPr/>
          </p:nvSpPr>
          <p:spPr>
            <a:xfrm>
              <a:off x="5529769" y="1505047"/>
              <a:ext cx="1124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  <a:sym typeface="Calibri"/>
                </a:rPr>
                <a:t>Metoder</a:t>
              </a:r>
              <a:endPara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  <a:sym typeface="Calibri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367660-368C-3E4C-8EAB-151D629C9BA5}"/>
              </a:ext>
            </a:extLst>
          </p:cNvPr>
          <p:cNvGrpSpPr/>
          <p:nvPr/>
        </p:nvGrpSpPr>
        <p:grpSpPr>
          <a:xfrm>
            <a:off x="1447800" y="1571145"/>
            <a:ext cx="3538196" cy="3526646"/>
            <a:chOff x="1447800" y="1571145"/>
            <a:chExt cx="3538196" cy="3526646"/>
          </a:xfrm>
        </p:grpSpPr>
        <p:sp>
          <p:nvSpPr>
            <p:cNvPr id="26" name="Triangle 5">
              <a:extLst>
                <a:ext uri="{FF2B5EF4-FFF2-40B4-BE49-F238E27FC236}">
                  <a16:creationId xmlns:a16="http://schemas.microsoft.com/office/drawing/2014/main" id="{97D96D20-537B-B84B-A500-6ACC2B01FF2A}"/>
                </a:ext>
              </a:extLst>
            </p:cNvPr>
            <p:cNvSpPr/>
            <p:nvPr/>
          </p:nvSpPr>
          <p:spPr>
            <a:xfrm>
              <a:off x="1447800" y="2047622"/>
              <a:ext cx="3538196" cy="3050169"/>
            </a:xfrm>
            <a:prstGeom prst="triangle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  <a:sym typeface="Calibri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B8F6A1F-944D-7847-AFAD-1F9224E96DC5}"/>
                </a:ext>
              </a:extLst>
            </p:cNvPr>
            <p:cNvCxnSpPr/>
            <p:nvPr/>
          </p:nvCxnSpPr>
          <p:spPr>
            <a:xfrm>
              <a:off x="2057400" y="3435233"/>
              <a:ext cx="2427312" cy="0"/>
            </a:xfrm>
            <a:prstGeom prst="line">
              <a:avLst/>
            </a:prstGeom>
            <a:noFill/>
            <a:ln w="698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839DF23-29B3-544D-81D4-C175539BC066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4331730"/>
              <a:ext cx="3048000" cy="0"/>
            </a:xfrm>
            <a:prstGeom prst="line">
              <a:avLst/>
            </a:prstGeom>
            <a:noFill/>
            <a:ln w="698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427E6B-3B8D-B14C-99FA-0E92A3A789ED}"/>
                </a:ext>
              </a:extLst>
            </p:cNvPr>
            <p:cNvSpPr txBox="1"/>
            <p:nvPr/>
          </p:nvSpPr>
          <p:spPr>
            <a:xfrm>
              <a:off x="2503175" y="1571145"/>
              <a:ext cx="1423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  <a:sym typeface="Calibri"/>
                </a:rPr>
                <a:t>Människan</a:t>
              </a:r>
              <a:endPara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  <a:sym typeface="Calibri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D993B81-9A31-634D-878C-181BCB1B24EA}"/>
              </a:ext>
            </a:extLst>
          </p:cNvPr>
          <p:cNvSpPr txBox="1"/>
          <p:nvPr/>
        </p:nvSpPr>
        <p:spPr>
          <a:xfrm>
            <a:off x="2261926" y="2731530"/>
            <a:ext cx="190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defRPr/>
            </a:pP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Säger</a:t>
            </a:r>
            <a:r>
              <a:rPr lang="fi-FI" sz="2000" kern="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 </a:t>
            </a: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och</a:t>
            </a:r>
            <a:r>
              <a:rPr lang="fi-FI" sz="2000" kern="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 </a:t>
            </a: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tänker</a:t>
            </a:r>
            <a:endParaRPr lang="fi-FI" sz="2000" kern="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  <a:sym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6F7AB2-9BEF-F24F-8C5A-A3F7ACDD537E}"/>
              </a:ext>
            </a:extLst>
          </p:cNvPr>
          <p:cNvSpPr txBox="1"/>
          <p:nvPr/>
        </p:nvSpPr>
        <p:spPr>
          <a:xfrm>
            <a:off x="2355925" y="3733798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defRPr/>
            </a:pP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Gör</a:t>
            </a:r>
            <a:r>
              <a:rPr lang="fi-FI" sz="2000" kern="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 </a:t>
            </a: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och</a:t>
            </a:r>
            <a:r>
              <a:rPr lang="fi-FI" sz="2000" kern="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 </a:t>
            </a: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tänker</a:t>
            </a:r>
            <a:endParaRPr lang="fi-FI" sz="2000" kern="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  <a:sym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D0B4FA-DBBC-2449-8EED-B9BFD01F261E}"/>
              </a:ext>
            </a:extLst>
          </p:cNvPr>
          <p:cNvSpPr txBox="1"/>
          <p:nvPr/>
        </p:nvSpPr>
        <p:spPr>
          <a:xfrm>
            <a:off x="1872681" y="4484130"/>
            <a:ext cx="2752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defRPr/>
            </a:pP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Vet</a:t>
            </a:r>
            <a:r>
              <a:rPr lang="fi-FI" sz="2000" kern="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 </a:t>
            </a: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känner</a:t>
            </a:r>
            <a:r>
              <a:rPr lang="fi-FI" sz="2000" kern="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 </a:t>
            </a: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och</a:t>
            </a:r>
            <a:r>
              <a:rPr lang="fi-FI" sz="2000" kern="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 </a:t>
            </a: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drömmer</a:t>
            </a:r>
            <a:endParaRPr lang="fi-FI" sz="2000" kern="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  <a:sym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5EA682-9EAA-A047-9154-B86538431F0C}"/>
              </a:ext>
            </a:extLst>
          </p:cNvPr>
          <p:cNvSpPr txBox="1"/>
          <p:nvPr/>
        </p:nvSpPr>
        <p:spPr>
          <a:xfrm>
            <a:off x="653837" y="6203130"/>
            <a:ext cx="976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0">
              <a:defRPr/>
            </a:pPr>
            <a:r>
              <a:rPr lang="fi-FI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Sanders</a:t>
            </a:r>
            <a:r>
              <a:rPr lang="fi-FI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, E. &amp; </a:t>
            </a:r>
            <a:r>
              <a:rPr lang="fi-FI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Stappers</a:t>
            </a:r>
            <a:r>
              <a:rPr lang="fi-FI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, P. (2014): </a:t>
            </a:r>
            <a:r>
              <a:rPr lang="fi-FI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Convivial</a:t>
            </a:r>
            <a:r>
              <a:rPr lang="fi-FI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fi-FI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Toolbox</a:t>
            </a:r>
            <a:r>
              <a:rPr lang="fi-FI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– </a:t>
            </a:r>
            <a:r>
              <a:rPr lang="fi-FI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Generative</a:t>
            </a:r>
            <a:r>
              <a:rPr lang="fi-FI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fi-FI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Research</a:t>
            </a:r>
            <a:r>
              <a:rPr lang="fi-FI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for </a:t>
            </a:r>
            <a:r>
              <a:rPr lang="fi-FI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fi-FI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fi-FI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Front</a:t>
            </a:r>
            <a:r>
              <a:rPr lang="fi-FI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fi-FI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End</a:t>
            </a:r>
            <a:r>
              <a:rPr lang="fi-FI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of Design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DF393FD-6A6F-6A48-B123-4A45166AA3D2}"/>
              </a:ext>
            </a:extLst>
          </p:cNvPr>
          <p:cNvCxnSpPr/>
          <p:nvPr/>
        </p:nvCxnSpPr>
        <p:spPr>
          <a:xfrm>
            <a:off x="717131" y="1566379"/>
            <a:ext cx="0" cy="3933122"/>
          </a:xfrm>
          <a:prstGeom prst="straightConnector1">
            <a:avLst/>
          </a:prstGeom>
          <a:noFill/>
          <a:ln w="762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34CBC2D-E531-EF4B-9F88-5A20ADE4E296}"/>
              </a:ext>
            </a:extLst>
          </p:cNvPr>
          <p:cNvSpPr txBox="1"/>
          <p:nvPr/>
        </p:nvSpPr>
        <p:spPr>
          <a:xfrm>
            <a:off x="5663749" y="2408364"/>
            <a:ext cx="97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defRPr/>
            </a:pP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intervju</a:t>
            </a:r>
            <a:endParaRPr lang="fi-FI" sz="2000" kern="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  <a:sym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B4E5D9-0481-E64B-8767-4C569A20FAD3}"/>
              </a:ext>
            </a:extLst>
          </p:cNvPr>
          <p:cNvSpPr txBox="1"/>
          <p:nvPr/>
        </p:nvSpPr>
        <p:spPr>
          <a:xfrm>
            <a:off x="5464175" y="3444215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defRPr/>
            </a:pP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observation</a:t>
            </a:r>
            <a:endParaRPr lang="fi-FI" sz="2000" kern="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  <a:sym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E722F1-AC09-1C4F-8AF9-0094F80AB953}"/>
              </a:ext>
            </a:extLst>
          </p:cNvPr>
          <p:cNvSpPr txBox="1"/>
          <p:nvPr/>
        </p:nvSpPr>
        <p:spPr>
          <a:xfrm>
            <a:off x="4862806" y="4194172"/>
            <a:ext cx="2608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defRPr/>
            </a:pP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Generatiiva</a:t>
            </a:r>
            <a:r>
              <a:rPr lang="fi-FI" sz="2000" kern="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 </a:t>
            </a: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och</a:t>
            </a:r>
            <a:endParaRPr lang="fi-FI" sz="2000" kern="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  <a:sym typeface="Calibri"/>
            </a:endParaRPr>
          </a:p>
          <a:p>
            <a:pPr algn="ctr" hangingPunct="0">
              <a:defRPr/>
            </a:pP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samutvecklade</a:t>
            </a:r>
            <a:r>
              <a:rPr lang="fi-FI" sz="2000" kern="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 </a:t>
            </a: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metoder</a:t>
            </a:r>
            <a:endParaRPr lang="fi-FI" sz="2000" kern="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  <a:sym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77A150-0586-6841-9003-D290AE2E866E}"/>
              </a:ext>
            </a:extLst>
          </p:cNvPr>
          <p:cNvSpPr txBox="1"/>
          <p:nvPr/>
        </p:nvSpPr>
        <p:spPr>
          <a:xfrm>
            <a:off x="717131" y="1158008"/>
            <a:ext cx="86113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hangingPunct="0">
              <a:defRPr/>
            </a:pPr>
            <a:r>
              <a:rPr lang="fi-FI" b="1" kern="0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Synliga</a:t>
            </a:r>
            <a:endParaRPr lang="fi-FI" b="1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FD858F-9A96-214B-A2FB-FC53DED3ECC8}"/>
              </a:ext>
            </a:extLst>
          </p:cNvPr>
          <p:cNvSpPr txBox="1"/>
          <p:nvPr/>
        </p:nvSpPr>
        <p:spPr>
          <a:xfrm>
            <a:off x="653837" y="5517610"/>
            <a:ext cx="1595309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hangingPunct="0">
              <a:defRPr/>
            </a:pPr>
            <a:r>
              <a:rPr lang="fi-FI" b="1" kern="0" dirty="0" err="1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Djupt</a:t>
            </a:r>
            <a:r>
              <a:rPr lang="fi-FI" b="1" kern="0" dirty="0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 </a:t>
            </a:r>
            <a:r>
              <a:rPr lang="fi-FI" b="1" kern="0" dirty="0" err="1">
                <a:solidFill>
                  <a:srgbClr val="000000"/>
                </a:solidFill>
                <a:latin typeface="Helvetica"/>
                <a:cs typeface="Helvetica"/>
                <a:sym typeface="Calibri"/>
              </a:rPr>
              <a:t>gömda</a:t>
            </a:r>
            <a:endParaRPr lang="fi-FI" b="1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082FB3-5A02-9143-88BD-65A75DDAACDF}"/>
              </a:ext>
            </a:extLst>
          </p:cNvPr>
          <p:cNvSpPr txBox="1"/>
          <p:nvPr/>
        </p:nvSpPr>
        <p:spPr>
          <a:xfrm>
            <a:off x="8582266" y="2438400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defRPr/>
            </a:pP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Klart</a:t>
            </a:r>
            <a:r>
              <a:rPr lang="fi-FI" sz="2000" kern="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 </a:t>
            </a: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uttalad</a:t>
            </a:r>
            <a:endParaRPr lang="fi-FI" sz="2000" kern="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  <a:sym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0D40A3-6464-B245-8171-8C85DD26D88E}"/>
              </a:ext>
            </a:extLst>
          </p:cNvPr>
          <p:cNvSpPr txBox="1"/>
          <p:nvPr/>
        </p:nvSpPr>
        <p:spPr>
          <a:xfrm>
            <a:off x="8401348" y="3135868"/>
            <a:ext cx="1835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defRPr/>
            </a:pP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Kan</a:t>
            </a:r>
            <a:r>
              <a:rPr lang="fi-FI" sz="2000" kern="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 </a:t>
            </a: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observeras</a:t>
            </a:r>
            <a:r>
              <a:rPr lang="fi-FI" sz="2000" kern="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3D53DF-EB10-CB44-9A24-EA8CE1C7E1BF}"/>
              </a:ext>
            </a:extLst>
          </p:cNvPr>
          <p:cNvSpPr txBox="1"/>
          <p:nvPr/>
        </p:nvSpPr>
        <p:spPr>
          <a:xfrm>
            <a:off x="8730096" y="4465023"/>
            <a:ext cx="1558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defRPr/>
            </a:pP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Tyst</a:t>
            </a:r>
            <a:r>
              <a:rPr lang="fi-FI" sz="2000" kern="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 </a:t>
            </a: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kunskap</a:t>
            </a:r>
            <a:endParaRPr lang="fi-FI" sz="2000" kern="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  <a:sym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D675CF-1D97-B848-9AD9-77B33C206ED4}"/>
              </a:ext>
            </a:extLst>
          </p:cNvPr>
          <p:cNvSpPr txBox="1"/>
          <p:nvPr/>
        </p:nvSpPr>
        <p:spPr>
          <a:xfrm>
            <a:off x="8607624" y="3821668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defRPr/>
            </a:pP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Tyst</a:t>
            </a:r>
            <a:r>
              <a:rPr lang="fi-FI" sz="2000" kern="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, </a:t>
            </a:r>
            <a:r>
              <a:rPr lang="fi-FI" sz="2000" kern="0" dirty="0" err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ordlös</a:t>
            </a:r>
            <a:endParaRPr lang="fi-FI" sz="2000" kern="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  <a:sym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8847" y="2791160"/>
            <a:ext cx="1279900" cy="3447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8767" tIns="48767" rIns="48767" bIns="48767" numCol="1" spcCol="38100" rtlCol="0" anchor="t">
            <a:spAutoFit/>
          </a:bodyPr>
          <a:lstStyle/>
          <a:p>
            <a:pPr marL="0" marR="0" lvl="0" indent="0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Hörd</a:t>
            </a: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fi-FI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kunskap</a:t>
            </a:r>
            <a:endParaRPr kumimoji="0" lang="fi-FI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8847" y="3738469"/>
            <a:ext cx="1289518" cy="3447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8767" tIns="48767" rIns="48767" bIns="48767" numCol="1" spcCol="38100" rtlCol="0" anchor="t">
            <a:spAutoFit/>
          </a:bodyPr>
          <a:lstStyle/>
          <a:p>
            <a:pPr marL="0" marR="0" lvl="0" indent="0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Tyst</a:t>
            </a: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 </a:t>
            </a:r>
            <a:r>
              <a:rPr kumimoji="0" lang="fi-FI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kunskap</a:t>
            </a:r>
            <a:endParaRPr kumimoji="0" lang="fi-FI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  <a:sym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8847" y="4324088"/>
            <a:ext cx="1449818" cy="3447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8767" tIns="48767" rIns="48767" bIns="48767" numCol="1" spcCol="38100" rtlCol="0" anchor="t">
            <a:spAutoFit/>
          </a:bodyPr>
          <a:lstStyle/>
          <a:p>
            <a:pPr marL="0" marR="0" lvl="0" indent="0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Gömd</a:t>
            </a:r>
            <a:r>
              <a:rPr kumimoji="0" lang="fi-FI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 </a:t>
            </a:r>
            <a:r>
              <a:rPr kumimoji="0" lang="fi-FI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  <a:sym typeface="Calibri"/>
              </a:rPr>
              <a:t>kunskap</a:t>
            </a:r>
            <a:endParaRPr kumimoji="0" lang="fi-FI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  <a:sym typeface="Calibri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02858357-71EB-5149-B9C8-351B8A728645}"/>
              </a:ext>
            </a:extLst>
          </p:cNvPr>
          <p:cNvSpPr/>
          <p:nvPr/>
        </p:nvSpPr>
        <p:spPr>
          <a:xfrm>
            <a:off x="191620" y="4073270"/>
            <a:ext cx="11950778" cy="2766886"/>
          </a:xfrm>
          <a:custGeom>
            <a:avLst/>
            <a:gdLst>
              <a:gd name="connsiteX0" fmla="*/ 31531 w 11524889"/>
              <a:gd name="connsiteY0" fmla="*/ 231281 h 3216109"/>
              <a:gd name="connsiteX1" fmla="*/ 420414 w 11524889"/>
              <a:gd name="connsiteY1" fmla="*/ 21074 h 3216109"/>
              <a:gd name="connsiteX2" fmla="*/ 903890 w 11524889"/>
              <a:gd name="connsiteY2" fmla="*/ 210260 h 3216109"/>
              <a:gd name="connsiteX3" fmla="*/ 1355834 w 11524889"/>
              <a:gd name="connsiteY3" fmla="*/ 42095 h 3216109"/>
              <a:gd name="connsiteX4" fmla="*/ 1734207 w 11524889"/>
              <a:gd name="connsiteY4" fmla="*/ 199750 h 3216109"/>
              <a:gd name="connsiteX5" fmla="*/ 2175641 w 11524889"/>
              <a:gd name="connsiteY5" fmla="*/ 31584 h 3216109"/>
              <a:gd name="connsiteX6" fmla="*/ 2617076 w 11524889"/>
              <a:gd name="connsiteY6" fmla="*/ 189239 h 3216109"/>
              <a:gd name="connsiteX7" fmla="*/ 3121572 w 11524889"/>
              <a:gd name="connsiteY7" fmla="*/ 53 h 3216109"/>
              <a:gd name="connsiteX8" fmla="*/ 3615558 w 11524889"/>
              <a:gd name="connsiteY8" fmla="*/ 168219 h 3216109"/>
              <a:gd name="connsiteX9" fmla="*/ 4172607 w 11524889"/>
              <a:gd name="connsiteY9" fmla="*/ 10563 h 3216109"/>
              <a:gd name="connsiteX10" fmla="*/ 4603531 w 11524889"/>
              <a:gd name="connsiteY10" fmla="*/ 178729 h 3216109"/>
              <a:gd name="connsiteX11" fmla="*/ 5034455 w 11524889"/>
              <a:gd name="connsiteY11" fmla="*/ 31584 h 3216109"/>
              <a:gd name="connsiteX12" fmla="*/ 5549462 w 11524889"/>
              <a:gd name="connsiteY12" fmla="*/ 178729 h 3216109"/>
              <a:gd name="connsiteX13" fmla="*/ 6096000 w 11524889"/>
              <a:gd name="connsiteY13" fmla="*/ 42095 h 3216109"/>
              <a:gd name="connsiteX14" fmla="*/ 6537434 w 11524889"/>
              <a:gd name="connsiteY14" fmla="*/ 199750 h 3216109"/>
              <a:gd name="connsiteX15" fmla="*/ 7031421 w 11524889"/>
              <a:gd name="connsiteY15" fmla="*/ 42095 h 3216109"/>
              <a:gd name="connsiteX16" fmla="*/ 7514896 w 11524889"/>
              <a:gd name="connsiteY16" fmla="*/ 199750 h 3216109"/>
              <a:gd name="connsiteX17" fmla="*/ 8040414 w 11524889"/>
              <a:gd name="connsiteY17" fmla="*/ 31584 h 3216109"/>
              <a:gd name="connsiteX18" fmla="*/ 8502869 w 11524889"/>
              <a:gd name="connsiteY18" fmla="*/ 262812 h 3216109"/>
              <a:gd name="connsiteX19" fmla="*/ 9059917 w 11524889"/>
              <a:gd name="connsiteY19" fmla="*/ 63115 h 3216109"/>
              <a:gd name="connsiteX20" fmla="*/ 9585434 w 11524889"/>
              <a:gd name="connsiteY20" fmla="*/ 262812 h 3216109"/>
              <a:gd name="connsiteX21" fmla="*/ 10047890 w 11524889"/>
              <a:gd name="connsiteY21" fmla="*/ 73626 h 3216109"/>
              <a:gd name="connsiteX22" fmla="*/ 10562896 w 11524889"/>
              <a:gd name="connsiteY22" fmla="*/ 262812 h 3216109"/>
              <a:gd name="connsiteX23" fmla="*/ 11035862 w 11524889"/>
              <a:gd name="connsiteY23" fmla="*/ 73626 h 3216109"/>
              <a:gd name="connsiteX24" fmla="*/ 11456276 w 11524889"/>
              <a:gd name="connsiteY24" fmla="*/ 283832 h 3216109"/>
              <a:gd name="connsiteX25" fmla="*/ 11519338 w 11524889"/>
              <a:gd name="connsiteY25" fmla="*/ 409957 h 3216109"/>
              <a:gd name="connsiteX26" fmla="*/ 11519338 w 11524889"/>
              <a:gd name="connsiteY26" fmla="*/ 861901 h 3216109"/>
              <a:gd name="connsiteX27" fmla="*/ 11498317 w 11524889"/>
              <a:gd name="connsiteY27" fmla="*/ 2869377 h 3216109"/>
              <a:gd name="connsiteX28" fmla="*/ 11487807 w 11524889"/>
              <a:gd name="connsiteY28" fmla="*/ 3195198 h 3216109"/>
              <a:gd name="connsiteX29" fmla="*/ 11340662 w 11524889"/>
              <a:gd name="connsiteY29" fmla="*/ 3184688 h 3216109"/>
              <a:gd name="connsiteX30" fmla="*/ 0 w 11524889"/>
              <a:gd name="connsiteY30" fmla="*/ 3100605 h 3216109"/>
              <a:gd name="connsiteX31" fmla="*/ 0 w 11524889"/>
              <a:gd name="connsiteY31" fmla="*/ 3100605 h 3216109"/>
              <a:gd name="connsiteX32" fmla="*/ 31531 w 11524889"/>
              <a:gd name="connsiteY32" fmla="*/ 231281 h 321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24889" h="3216109">
                <a:moveTo>
                  <a:pt x="31531" y="231281"/>
                </a:moveTo>
                <a:cubicBezTo>
                  <a:pt x="153276" y="127929"/>
                  <a:pt x="275021" y="24577"/>
                  <a:pt x="420414" y="21074"/>
                </a:cubicBezTo>
                <a:cubicBezTo>
                  <a:pt x="565807" y="17571"/>
                  <a:pt x="747987" y="206756"/>
                  <a:pt x="903890" y="210260"/>
                </a:cubicBezTo>
                <a:cubicBezTo>
                  <a:pt x="1059793" y="213763"/>
                  <a:pt x="1217448" y="43847"/>
                  <a:pt x="1355834" y="42095"/>
                </a:cubicBezTo>
                <a:cubicBezTo>
                  <a:pt x="1494220" y="40343"/>
                  <a:pt x="1597573" y="201502"/>
                  <a:pt x="1734207" y="199750"/>
                </a:cubicBezTo>
                <a:cubicBezTo>
                  <a:pt x="1870841" y="197998"/>
                  <a:pt x="2028496" y="33336"/>
                  <a:pt x="2175641" y="31584"/>
                </a:cubicBezTo>
                <a:cubicBezTo>
                  <a:pt x="2322786" y="29832"/>
                  <a:pt x="2459421" y="194494"/>
                  <a:pt x="2617076" y="189239"/>
                </a:cubicBezTo>
                <a:cubicBezTo>
                  <a:pt x="2774731" y="183984"/>
                  <a:pt x="2955158" y="3556"/>
                  <a:pt x="3121572" y="53"/>
                </a:cubicBezTo>
                <a:cubicBezTo>
                  <a:pt x="3287986" y="-3450"/>
                  <a:pt x="3440386" y="166467"/>
                  <a:pt x="3615558" y="168219"/>
                </a:cubicBezTo>
                <a:cubicBezTo>
                  <a:pt x="3790730" y="169971"/>
                  <a:pt x="4007945" y="8811"/>
                  <a:pt x="4172607" y="10563"/>
                </a:cubicBezTo>
                <a:cubicBezTo>
                  <a:pt x="4337269" y="12315"/>
                  <a:pt x="4459890" y="175225"/>
                  <a:pt x="4603531" y="178729"/>
                </a:cubicBezTo>
                <a:cubicBezTo>
                  <a:pt x="4747172" y="182232"/>
                  <a:pt x="4876800" y="31584"/>
                  <a:pt x="5034455" y="31584"/>
                </a:cubicBezTo>
                <a:cubicBezTo>
                  <a:pt x="5192110" y="31584"/>
                  <a:pt x="5372538" y="176977"/>
                  <a:pt x="5549462" y="178729"/>
                </a:cubicBezTo>
                <a:cubicBezTo>
                  <a:pt x="5726386" y="180481"/>
                  <a:pt x="5931338" y="38592"/>
                  <a:pt x="6096000" y="42095"/>
                </a:cubicBezTo>
                <a:cubicBezTo>
                  <a:pt x="6260662" y="45598"/>
                  <a:pt x="6381531" y="199750"/>
                  <a:pt x="6537434" y="199750"/>
                </a:cubicBezTo>
                <a:cubicBezTo>
                  <a:pt x="6693337" y="199750"/>
                  <a:pt x="6868511" y="42095"/>
                  <a:pt x="7031421" y="42095"/>
                </a:cubicBezTo>
                <a:cubicBezTo>
                  <a:pt x="7194331" y="42095"/>
                  <a:pt x="7346731" y="201502"/>
                  <a:pt x="7514896" y="199750"/>
                </a:cubicBezTo>
                <a:cubicBezTo>
                  <a:pt x="7683061" y="197998"/>
                  <a:pt x="7875752" y="21074"/>
                  <a:pt x="8040414" y="31584"/>
                </a:cubicBezTo>
                <a:cubicBezTo>
                  <a:pt x="8205076" y="42094"/>
                  <a:pt x="8332952" y="257557"/>
                  <a:pt x="8502869" y="262812"/>
                </a:cubicBezTo>
                <a:cubicBezTo>
                  <a:pt x="8672786" y="268067"/>
                  <a:pt x="8879490" y="63115"/>
                  <a:pt x="9059917" y="63115"/>
                </a:cubicBezTo>
                <a:cubicBezTo>
                  <a:pt x="9240344" y="63115"/>
                  <a:pt x="9420772" y="261060"/>
                  <a:pt x="9585434" y="262812"/>
                </a:cubicBezTo>
                <a:cubicBezTo>
                  <a:pt x="9750096" y="264564"/>
                  <a:pt x="9884980" y="73626"/>
                  <a:pt x="10047890" y="73626"/>
                </a:cubicBezTo>
                <a:cubicBezTo>
                  <a:pt x="10210800" y="73626"/>
                  <a:pt x="10398234" y="262812"/>
                  <a:pt x="10562896" y="262812"/>
                </a:cubicBezTo>
                <a:cubicBezTo>
                  <a:pt x="10727558" y="262812"/>
                  <a:pt x="10886965" y="70123"/>
                  <a:pt x="11035862" y="73626"/>
                </a:cubicBezTo>
                <a:cubicBezTo>
                  <a:pt x="11184759" y="77129"/>
                  <a:pt x="11375697" y="227777"/>
                  <a:pt x="11456276" y="283832"/>
                </a:cubicBezTo>
                <a:cubicBezTo>
                  <a:pt x="11536855" y="339887"/>
                  <a:pt x="11508828" y="313612"/>
                  <a:pt x="11519338" y="409957"/>
                </a:cubicBezTo>
                <a:cubicBezTo>
                  <a:pt x="11529848" y="506302"/>
                  <a:pt x="11522842" y="451998"/>
                  <a:pt x="11519338" y="861901"/>
                </a:cubicBezTo>
                <a:cubicBezTo>
                  <a:pt x="11515834" y="1271804"/>
                  <a:pt x="11503572" y="2480494"/>
                  <a:pt x="11498317" y="2869377"/>
                </a:cubicBezTo>
                <a:cubicBezTo>
                  <a:pt x="11493062" y="3258260"/>
                  <a:pt x="11514083" y="3142646"/>
                  <a:pt x="11487807" y="3195198"/>
                </a:cubicBezTo>
                <a:cubicBezTo>
                  <a:pt x="11461531" y="3247750"/>
                  <a:pt x="11340662" y="3184688"/>
                  <a:pt x="11340662" y="3184688"/>
                </a:cubicBezTo>
                <a:lnTo>
                  <a:pt x="0" y="3100605"/>
                </a:lnTo>
                <a:lnTo>
                  <a:pt x="0" y="3100605"/>
                </a:lnTo>
                <a:lnTo>
                  <a:pt x="31531" y="231281"/>
                </a:lnTo>
                <a:close/>
              </a:path>
            </a:pathLst>
          </a:custGeom>
          <a:solidFill>
            <a:srgbClr val="4472C4">
              <a:lumMod val="60000"/>
              <a:lumOff val="40000"/>
              <a:alpha val="3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670822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IDEOU, 2019. Design Thinking – Design thinking is a process for creative problem solving. Palo Alto: IDEOU. https://www.ideou.com/pages/design-thinking"/>
          <p:cNvSpPr txBox="1"/>
          <p:nvPr/>
        </p:nvSpPr>
        <p:spPr>
          <a:xfrm>
            <a:off x="726489" y="6481500"/>
            <a:ext cx="2069793" cy="3508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8" tIns="91438" rIns="91438" bIns="91438">
            <a:spAutoFit/>
          </a:bodyPr>
          <a:lstStyle>
            <a:lvl1pPr defTabSz="1828733">
              <a:lnSpc>
                <a:spcPct val="90000"/>
              </a:lnSpc>
              <a:spcBef>
                <a:spcPts val="1800"/>
              </a:spcBef>
              <a:defRPr sz="2400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1828733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Lähde: Koivisto &amp;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al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Off val="-12941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2018, 48</a:t>
            </a:r>
          </a:p>
        </p:txBody>
      </p:sp>
      <p:sp>
        <p:nvSpPr>
          <p:cNvPr id="705" name="(Kanvaasin malli)"/>
          <p:cNvSpPr txBox="1"/>
          <p:nvPr/>
        </p:nvSpPr>
        <p:spPr>
          <a:xfrm>
            <a:off x="526143" y="231320"/>
            <a:ext cx="11097079" cy="116749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 anchor="ctr">
            <a:noAutofit/>
          </a:bodyPr>
          <a:lstStyle>
            <a:lvl1pPr defTabSz="1828800">
              <a:lnSpc>
                <a:spcPct val="90000"/>
              </a:lnSpc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-Bold"/>
              </a:rPr>
              <a:t>Traditionell</a:t>
            </a:r>
            <a:r>
              <a:rPr kumimoji="0" lang="fi-FI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-Bold"/>
              </a:rPr>
              <a:t> </a:t>
            </a:r>
            <a:r>
              <a:rPr kumimoji="0" lang="fi-FI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-Bold"/>
              </a:rPr>
              <a:t>utveckling</a:t>
            </a:r>
            <a:r>
              <a:rPr kumimoji="0" lang="fi-FI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-Bold"/>
              </a:rPr>
              <a:t> kontra </a:t>
            </a:r>
            <a:r>
              <a:rPr kumimoji="0" lang="fi-FI" sz="4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  <a:sym typeface="Calibri-Bold"/>
              </a:rPr>
              <a:t>servicedesign</a:t>
            </a:r>
            <a:endParaRPr kumimoji="0" sz="4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-Bold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60F4C5-683B-7C4B-8C5A-F80703CF3FF7}"/>
              </a:ext>
            </a:extLst>
          </p:cNvPr>
          <p:cNvSpPr/>
          <p:nvPr/>
        </p:nvSpPr>
        <p:spPr>
          <a:xfrm>
            <a:off x="3124199" y="2841170"/>
            <a:ext cx="2962891" cy="2601687"/>
          </a:xfrm>
          <a:prstGeom prst="ellipse">
            <a:avLst/>
          </a:prstGeom>
          <a:solidFill>
            <a:srgbClr val="02ADEF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Times "/>
                <a:ea typeface="+mn-ea"/>
                <a:cs typeface="Calibri"/>
                <a:sym typeface="Calibri"/>
              </a:rPr>
              <a:t>Peri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F57162-CC04-CC44-AB38-08B6AB6A6FE5}"/>
              </a:ext>
            </a:extLst>
          </p:cNvPr>
          <p:cNvSpPr/>
          <p:nvPr/>
        </p:nvSpPr>
        <p:spPr>
          <a:xfrm>
            <a:off x="6227202" y="2822700"/>
            <a:ext cx="2895601" cy="2601687"/>
          </a:xfrm>
          <a:prstGeom prst="ellipse">
            <a:avLst/>
          </a:prstGeom>
          <a:solidFill>
            <a:srgbClr val="02ADEF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noFill/>
              <a:effectLst/>
              <a:uLnTx/>
              <a:uFillTx/>
              <a:latin typeface="Times "/>
              <a:ea typeface="+mn-ea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3247" y="3506262"/>
            <a:ext cx="2376990" cy="960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Traditionell</a:t>
            </a:r>
            <a:r>
              <a:rPr kumimoji="0" lang="fi-FI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fi-FI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utveckling</a:t>
            </a:r>
            <a:endParaRPr kumimoji="0" lang="fi-FI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8599" y="3707591"/>
            <a:ext cx="2134300" cy="5293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8767" tIns="48767" rIns="48767" bIns="48767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Servicedesign</a:t>
            </a:r>
            <a:endParaRPr kumimoji="0" lang="fi-FI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3960" y="1893695"/>
            <a:ext cx="2715036" cy="1437334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cs typeface="Calibri"/>
              <a:sym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11795" y="4952999"/>
            <a:ext cx="2372856" cy="1161696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cs typeface="Calibri"/>
              <a:sym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74472" y="1817989"/>
            <a:ext cx="2616861" cy="1388346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cs typeface="Calibri"/>
              <a:sym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705240" y="3108650"/>
            <a:ext cx="2428132" cy="1392062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cs typeface="Calibri"/>
              <a:sym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875296" y="4908675"/>
            <a:ext cx="3256833" cy="1203653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0520" y="2321221"/>
            <a:ext cx="1451421" cy="467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8767" tIns="48767" rIns="48767" bIns="48767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1. </a:t>
            </a:r>
            <a:r>
              <a:rPr kumimoji="0" lang="fi-F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Att</a:t>
            </a: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fi-F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anta</a:t>
            </a: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8424" y="5268928"/>
            <a:ext cx="1864996" cy="467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8767" tIns="48767" rIns="48767" bIns="48767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rPr>
              <a:t>3</a:t>
            </a: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. </a:t>
            </a:r>
            <a:r>
              <a:rPr kumimoji="0" lang="fi-F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Att</a:t>
            </a: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fi-F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erbjuda</a:t>
            </a: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68533" y="2308265"/>
            <a:ext cx="1712711" cy="467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8767" tIns="48767" rIns="48767" bIns="48767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1. </a:t>
            </a:r>
            <a:r>
              <a:rPr kumimoji="0" lang="fi-F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Förståelse</a:t>
            </a: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73796" y="3499698"/>
            <a:ext cx="2711669" cy="467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8767" tIns="48767" rIns="48767" bIns="48767" numCol="1" spcCol="38100" rtlCol="0" anchor="t">
            <a:spAutoFit/>
          </a:bodyPr>
          <a:lstStyle/>
          <a:p>
            <a:pPr defTabSz="1300480" hangingPunct="0">
              <a:defRPr/>
            </a:pPr>
            <a:r>
              <a:rPr lang="fi-FI" sz="240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2. </a:t>
            </a:r>
            <a:r>
              <a:rPr kumimoji="0" lang="fi-F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deltagande</a:t>
            </a: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68533" y="5189839"/>
            <a:ext cx="2677719" cy="467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8767" tIns="48767" rIns="48767" bIns="48767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rPr>
              <a:t>3</a:t>
            </a:r>
            <a:r>
              <a:rPr kumimoji="0" lang="fi-FI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. </a:t>
            </a:r>
            <a:r>
              <a:rPr kumimoji="0" lang="fi-F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sammanjämkning</a:t>
            </a: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69101" y="6439561"/>
            <a:ext cx="10822232" cy="80609"/>
          </a:xfrm>
          <a:prstGeom prst="line">
            <a:avLst/>
          </a:prstGeom>
          <a:noFill/>
          <a:ln w="76200" cap="flat">
            <a:solidFill>
              <a:sysClr val="windowText" lastClr="000000"/>
            </a:solidFill>
            <a:prstDash val="solid"/>
            <a:miter lim="800000"/>
          </a:ln>
          <a:effectLst/>
          <a:sp3d/>
        </p:spPr>
      </p:cxnSp>
      <p:sp>
        <p:nvSpPr>
          <p:cNvPr id="20" name="TextBox 19"/>
          <p:cNvSpPr txBox="1"/>
          <p:nvPr/>
        </p:nvSpPr>
        <p:spPr>
          <a:xfrm>
            <a:off x="4501243" y="5954887"/>
            <a:ext cx="2057356" cy="467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8767" tIns="48767" rIns="48767" bIns="48767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40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k</a:t>
            </a:r>
            <a:r>
              <a:rPr kumimoji="0" lang="fi-F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undcentrering</a:t>
            </a: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4114" y="5971609"/>
            <a:ext cx="665950" cy="467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8767" tIns="48767" rIns="48767" bIns="48767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svag</a:t>
            </a: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23332" y="5983664"/>
            <a:ext cx="738085" cy="4678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8767" tIns="48767" rIns="48767" bIns="48767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stark</a:t>
            </a:r>
            <a:endParaRPr kumimoji="0" lang="fi-FI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cxnSp>
        <p:nvCxnSpPr>
          <p:cNvPr id="23" name="Straight Connector 22"/>
          <p:cNvCxnSpPr>
            <a:stCxn id="8" idx="5"/>
            <a:endCxn id="4" idx="2"/>
          </p:cNvCxnSpPr>
          <p:nvPr/>
        </p:nvCxnSpPr>
        <p:spPr>
          <a:xfrm>
            <a:off x="3041388" y="3120536"/>
            <a:ext cx="82811" cy="1021478"/>
          </a:xfrm>
          <a:prstGeom prst="line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</a:ln>
          <a:effectLst/>
          <a:sp3d/>
        </p:spPr>
      </p:cxnSp>
      <p:cxnSp>
        <p:nvCxnSpPr>
          <p:cNvPr id="24" name="Straight Connector 23"/>
          <p:cNvCxnSpPr>
            <a:stCxn id="9" idx="5"/>
            <a:endCxn id="4" idx="2"/>
          </p:cNvCxnSpPr>
          <p:nvPr/>
        </p:nvCxnSpPr>
        <p:spPr>
          <a:xfrm flipV="1">
            <a:off x="2270106" y="4142014"/>
            <a:ext cx="854093" cy="327533"/>
          </a:xfrm>
          <a:prstGeom prst="line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</a:ln>
          <a:effectLst/>
          <a:sp3d/>
        </p:spPr>
      </p:cxnSp>
      <p:cxnSp>
        <p:nvCxnSpPr>
          <p:cNvPr id="25" name="Straight Connector 24"/>
          <p:cNvCxnSpPr>
            <a:stCxn id="10" idx="7"/>
            <a:endCxn id="4" idx="2"/>
          </p:cNvCxnSpPr>
          <p:nvPr/>
        </p:nvCxnSpPr>
        <p:spPr>
          <a:xfrm flipV="1">
            <a:off x="2888762" y="4142014"/>
            <a:ext cx="221830" cy="913076"/>
          </a:xfrm>
          <a:prstGeom prst="line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</a:ln>
          <a:effectLst/>
          <a:sp3d/>
        </p:spPr>
      </p:cxnSp>
      <p:cxnSp>
        <p:nvCxnSpPr>
          <p:cNvPr id="26" name="Straight Connector 25"/>
          <p:cNvCxnSpPr>
            <a:stCxn id="12" idx="2"/>
            <a:endCxn id="5" idx="6"/>
          </p:cNvCxnSpPr>
          <p:nvPr/>
        </p:nvCxnSpPr>
        <p:spPr>
          <a:xfrm flipH="1">
            <a:off x="9122803" y="3804681"/>
            <a:ext cx="582437" cy="318863"/>
          </a:xfrm>
          <a:prstGeom prst="line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</a:ln>
          <a:effectLst/>
          <a:sp3d/>
        </p:spPr>
      </p:cxnSp>
      <p:cxnSp>
        <p:nvCxnSpPr>
          <p:cNvPr id="27" name="Straight Connector 26"/>
          <p:cNvCxnSpPr>
            <a:stCxn id="11" idx="3"/>
            <a:endCxn id="5" idx="6"/>
          </p:cNvCxnSpPr>
          <p:nvPr/>
        </p:nvCxnSpPr>
        <p:spPr>
          <a:xfrm flipH="1">
            <a:off x="9122803" y="3003016"/>
            <a:ext cx="234899" cy="1120528"/>
          </a:xfrm>
          <a:prstGeom prst="line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</a:ln>
          <a:effectLst/>
          <a:sp3d/>
        </p:spPr>
      </p:cxnSp>
      <p:cxnSp>
        <p:nvCxnSpPr>
          <p:cNvPr id="28" name="Straight Connector 27"/>
          <p:cNvCxnSpPr>
            <a:stCxn id="13" idx="1"/>
            <a:endCxn id="5" idx="6"/>
          </p:cNvCxnSpPr>
          <p:nvPr/>
        </p:nvCxnSpPr>
        <p:spPr>
          <a:xfrm flipH="1" flipV="1">
            <a:off x="9122803" y="4123544"/>
            <a:ext cx="229445" cy="961402"/>
          </a:xfrm>
          <a:prstGeom prst="line">
            <a:avLst/>
          </a:prstGeom>
          <a:noFill/>
          <a:ln w="12700" cap="flat">
            <a:solidFill>
              <a:srgbClr val="5B9BD5"/>
            </a:solidFill>
            <a:prstDash val="solid"/>
            <a:miter lim="800000"/>
          </a:ln>
          <a:effectLst/>
          <a:sp3d/>
        </p:spPr>
      </p:cxnSp>
      <p:sp>
        <p:nvSpPr>
          <p:cNvPr id="9" name="Oval 8"/>
          <p:cNvSpPr/>
          <p:nvPr/>
        </p:nvSpPr>
        <p:spPr>
          <a:xfrm>
            <a:off x="-122463" y="3908045"/>
            <a:ext cx="2803069" cy="657841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  <a:sp3d/>
        </p:spPr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defTabSz="1300480" hangingPunct="0">
              <a:defRPr/>
            </a:pPr>
            <a:endParaRPr lang="fi-FI" sz="2400" b="1" kern="0" dirty="0">
              <a:latin typeface="Times"/>
              <a:cs typeface="Time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3A8CB6-FDA2-4FA9-9BB2-3E12BB6169AD}"/>
              </a:ext>
            </a:extLst>
          </p:cNvPr>
          <p:cNvSpPr txBox="1"/>
          <p:nvPr/>
        </p:nvSpPr>
        <p:spPr>
          <a:xfrm>
            <a:off x="57149" y="3894364"/>
            <a:ext cx="2743200" cy="55399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7" tIns="91437" rIns="91437" bIns="91437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400" hangingPunct="0"/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2. 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Att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lösa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02813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539045" y="352698"/>
            <a:ext cx="11428369" cy="1051358"/>
          </a:xfrm>
          <a:prstGeom prst="rect">
            <a:avLst/>
          </a:prstGeom>
        </p:spPr>
        <p:txBody>
          <a:bodyPr lIns="45720" tIns="45720" rIns="45720" bIns="45720" anchor="ctr">
            <a:no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en-US" sz="48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Källor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4913" y="1685108"/>
            <a:ext cx="11406494" cy="35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Calibri"/>
                <a:cs typeface="Calibri"/>
              </a:rPr>
              <a:t>Koivisto M., </a:t>
            </a:r>
            <a:r>
              <a:rPr lang="fi-FI" sz="2400" dirty="0" err="1">
                <a:solidFill>
                  <a:prstClr val="black"/>
                </a:solidFill>
                <a:latin typeface="Calibri"/>
                <a:cs typeface="Calibri"/>
              </a:rPr>
              <a:t>Säynäjäkangas</a:t>
            </a:r>
            <a:r>
              <a:rPr lang="fi-FI" sz="2400" dirty="0">
                <a:solidFill>
                  <a:prstClr val="black"/>
                </a:solidFill>
                <a:latin typeface="Calibri"/>
                <a:cs typeface="Calibri"/>
              </a:rPr>
              <a:t> J., Forsberg S. 2018. Palvelumuotoilun bisneskirja. Helsinki: </a:t>
            </a:r>
            <a:r>
              <a:rPr lang="fi-FI" sz="2400" dirty="0" err="1">
                <a:solidFill>
                  <a:prstClr val="black"/>
                </a:solidFill>
                <a:latin typeface="Calibri"/>
                <a:cs typeface="Calibri"/>
              </a:rPr>
              <a:t>AlmaTalent</a:t>
            </a:r>
            <a:r>
              <a:rPr lang="fi-FI" sz="240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prstClr val="black"/>
                </a:solidFill>
                <a:latin typeface="Calibri"/>
                <a:cs typeface="Calibri"/>
              </a:rPr>
              <a:t>Hellon.2019. Asiakaskokemuksesta liiketoimintaan: miksi palvelumuotoilua tarvitaan. Markus Nurmisen esitys </a:t>
            </a:r>
            <a:r>
              <a:rPr lang="fi-FI" sz="2400" dirty="0" err="1">
                <a:solidFill>
                  <a:prstClr val="black"/>
                </a:solidFill>
                <a:latin typeface="Calibri"/>
                <a:cs typeface="Calibri"/>
              </a:rPr>
              <a:t>Citydrivers</a:t>
            </a:r>
            <a:r>
              <a:rPr lang="fi-FI" sz="2400" dirty="0">
                <a:solidFill>
                  <a:prstClr val="black"/>
                </a:solidFill>
                <a:latin typeface="Calibri"/>
                <a:cs typeface="Calibri"/>
              </a:rPr>
              <a:t> Forum 24.4.2019</a:t>
            </a:r>
          </a:p>
          <a:p>
            <a:pPr marL="228600" lvl="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4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Sanders</a:t>
            </a:r>
            <a:r>
              <a:rPr lang="fi-FI" sz="2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 E., </a:t>
            </a:r>
            <a:r>
              <a:rPr lang="fi-FI" sz="24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Stappers</a:t>
            </a:r>
            <a:r>
              <a:rPr lang="fi-FI" sz="2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 P. 2014.Convivial </a:t>
            </a:r>
            <a:r>
              <a:rPr lang="fi-FI" sz="24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Toolbox</a:t>
            </a:r>
            <a:r>
              <a:rPr lang="fi-FI" sz="2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. </a:t>
            </a:r>
            <a:r>
              <a:rPr lang="fi-FI" sz="24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Generative</a:t>
            </a:r>
            <a:r>
              <a:rPr lang="fi-FI" sz="2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fi-FI" sz="24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Research</a:t>
            </a:r>
            <a:r>
              <a:rPr lang="fi-FI" sz="2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 for </a:t>
            </a:r>
            <a:r>
              <a:rPr lang="fi-FI" sz="24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the</a:t>
            </a:r>
            <a:r>
              <a:rPr lang="fi-FI" sz="2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fi-FI" sz="24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Front-end</a:t>
            </a:r>
            <a:r>
              <a:rPr lang="fi-FI" sz="2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 Design.</a:t>
            </a:r>
          </a:p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24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Tuulaniemi</a:t>
            </a:r>
            <a:r>
              <a:rPr lang="fi-FI" sz="2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, J. 2011. </a:t>
            </a:r>
            <a:r>
              <a:rPr lang="fi-FI" sz="24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Palvelumuotoilu.Helsinki</a:t>
            </a:r>
            <a:r>
              <a:rPr lang="fi-FI" sz="24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: Talentum Media.</a:t>
            </a:r>
          </a:p>
        </p:txBody>
      </p:sp>
    </p:spTree>
    <p:extLst>
      <p:ext uri="{BB962C8B-B14F-4D97-AF65-F5344CB8AC3E}">
        <p14:creationId xmlns:p14="http://schemas.microsoft.com/office/powerpoint/2010/main" val="397427507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539045" y="352698"/>
            <a:ext cx="11428369" cy="1051358"/>
          </a:xfrm>
          <a:prstGeom prst="rect">
            <a:avLst/>
          </a:prstGeom>
        </p:spPr>
        <p:txBody>
          <a:bodyPr lIns="45720" tIns="45720" rIns="45720" bIns="45720" anchor="ctr">
            <a:no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en-US" sz="44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Interprofessionell</a:t>
            </a:r>
            <a:r>
              <a:rPr lang="en-US" sz="44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en-US" sz="44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arbetsgrupp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045" y="1606731"/>
            <a:ext cx="9621236" cy="4487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Sini Eloranta, Turun amk </a:t>
            </a: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Päivi Erkko, Turun amk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Päivi Harmoinen, Laurea-amk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Minna Huhtala, </a:t>
            </a:r>
            <a:r>
              <a:rPr lang="fi-FI" sz="2000" dirty="0" err="1">
                <a:solidFill>
                  <a:prstClr val="black"/>
                </a:solidFill>
                <a:latin typeface="Calibri"/>
                <a:cs typeface="Calibri"/>
              </a:rPr>
              <a:t>Samk</a:t>
            </a: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 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Antti Kares, Savonia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Heli Lepistö, </a:t>
            </a:r>
            <a:r>
              <a:rPr lang="fi-FI" sz="2000" dirty="0" err="1">
                <a:solidFill>
                  <a:prstClr val="black"/>
                </a:solidFill>
                <a:latin typeface="Calibri"/>
                <a:cs typeface="Calibri"/>
              </a:rPr>
              <a:t>Samk</a:t>
            </a:r>
            <a:endParaRPr lang="fi-FI" sz="20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Anna-Leena Ruotsalainen, Savonia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Suvi Salminen, </a:t>
            </a:r>
            <a:r>
              <a:rPr lang="fi-FI" sz="2000" dirty="0" err="1">
                <a:solidFill>
                  <a:prstClr val="black"/>
                </a:solidFill>
                <a:latin typeface="Calibri"/>
                <a:cs typeface="Calibri"/>
              </a:rPr>
              <a:t>Jamk</a:t>
            </a: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 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Timo Sirviö, Savonia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Sirkku Säätelä, Novia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fi-FI" sz="2000" dirty="0">
                <a:solidFill>
                  <a:prstClr val="black"/>
                </a:solidFill>
                <a:latin typeface="Calibri"/>
                <a:cs typeface="Calibri"/>
              </a:rPr>
              <a:t>Mervi Vuolas, Turun amk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4E26DD4-EA78-454C-BB07-E525DD6E8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975" y="1602921"/>
            <a:ext cx="148762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499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5D8A44E-0D58-4B6B-B7FC-6D6E970A5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93" y="1205074"/>
            <a:ext cx="10526485" cy="45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803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00" kern="0"/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539045" y="476750"/>
            <a:ext cx="11113911" cy="953431"/>
          </a:xfrm>
          <a:prstGeom prst="rect">
            <a:avLst/>
          </a:prstGeom>
        </p:spPr>
        <p:txBody>
          <a:bodyPr lIns="45720" tIns="45720" rIns="45720" bIns="45720" anchor="ctr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44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Vad</a:t>
            </a:r>
            <a:r>
              <a:rPr lang="fi-FI" sz="44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fi-FI" sz="44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är</a:t>
            </a:r>
            <a:r>
              <a:rPr lang="fi-FI" sz="44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fi-FI" sz="44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kundförståelse</a:t>
            </a:r>
            <a:r>
              <a:rPr lang="fi-FI" sz="44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?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689" name="Ryhmähaastattelun avulla pääset nopeasti ymmärrykseen ihmisistä ja heidän tarpeistaan sekä koko kehittämisympäristöstä ja sen jäsenten välisestä dynamiikasta."/>
          <p:cNvSpPr txBox="1"/>
          <p:nvPr/>
        </p:nvSpPr>
        <p:spPr>
          <a:xfrm>
            <a:off x="541297" y="1828800"/>
            <a:ext cx="10653571" cy="32121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7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Att öka förståelsen för kundupplevelse är forskning om kundernas och serviceanvändarnas förväntningar, behov och mål.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sz="36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Kundförståelsen byggs på kunskap om incentiven hos serviceanvändaren/kunden, vilket görs genom att undersöka på motiv och behov i kundens vardag</a:t>
            </a:r>
            <a:r>
              <a:rPr lang="fi-FI" sz="36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8416778" y="6118162"/>
            <a:ext cx="2882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Lähde: </a:t>
            </a:r>
            <a:r>
              <a:rPr kumimoji="0" lang="fi-FI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Tuulaniemi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2011, 142</a:t>
            </a:r>
          </a:p>
        </p:txBody>
      </p:sp>
    </p:spTree>
    <p:extLst>
      <p:ext uri="{BB962C8B-B14F-4D97-AF65-F5344CB8AC3E}">
        <p14:creationId xmlns:p14="http://schemas.microsoft.com/office/powerpoint/2010/main" val="176576181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1200" kern="0"/>
              <a:t>  SOTEPEDA247.FI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D936168-88D8-41F6-ABC5-CC4DC4674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1" y="277478"/>
            <a:ext cx="8607877" cy="656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9554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SOTEPEDA247.FI</a:t>
            </a:r>
          </a:p>
        </p:txBody>
      </p:sp>
      <p:sp>
        <p:nvSpPr>
          <p:cNvPr id="4" name="object 4"/>
          <p:cNvSpPr/>
          <p:nvPr/>
        </p:nvSpPr>
        <p:spPr>
          <a:xfrm>
            <a:off x="378822" y="104503"/>
            <a:ext cx="11665132" cy="664899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34289" tIns="34289" rIns="34289" bIns="34289"/>
          <a:lstStyle/>
          <a:p>
            <a:pPr algn="r" defTabSz="914400" hangingPunct="0">
              <a:defRPr sz="1000">
                <a:solidFill>
                  <a:srgbClr val="A5A5A5">
                    <a:lumOff val="-12941"/>
                  </a:srgb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1000" kern="0">
              <a:solidFill>
                <a:srgbClr val="A5A5A5">
                  <a:lumOff val="-12941"/>
                </a:srgbClr>
              </a:solidFill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0801" y="300446"/>
            <a:ext cx="4948746" cy="17288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4289" tIns="34289" rIns="34289" bIns="34289"/>
          <a:lstStyle/>
          <a:p>
            <a:pPr algn="r" defTabSz="914400" hangingPunct="0">
              <a:defRPr sz="1000">
                <a:solidFill>
                  <a:srgbClr val="A5A5A5">
                    <a:lumOff val="-12941"/>
                  </a:srgb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sz="1000" kern="0" dirty="0">
              <a:solidFill>
                <a:srgbClr val="A5A5A5">
                  <a:lumOff val="-12941"/>
                </a:srgbClr>
              </a:solidFill>
              <a:latin typeface="Palatino" pitchFamily="2" charset="77"/>
              <a:ea typeface="Palatino" pitchFamily="2" charset="77"/>
              <a:cs typeface="Avenir Book"/>
              <a:sym typeface="Avenir Book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6522978" y="431073"/>
            <a:ext cx="4704392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8216" defTabSz="914400" hangingPunct="0">
              <a:spcBef>
                <a:spcPts val="1000"/>
              </a:spcBef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sv-SE" sz="2400" b="1" kern="0" dirty="0">
                <a:solidFill>
                  <a:srgbClr val="000000"/>
                </a:solidFill>
                <a:latin typeface="Calibri"/>
                <a:ea typeface="Palatino" pitchFamily="2" charset="77"/>
                <a:cs typeface="Calibri"/>
                <a:sym typeface="Avenir Book"/>
              </a:rPr>
              <a:t>Kundcentrering är vilja </a:t>
            </a:r>
            <a:br>
              <a:rPr lang="sv-SE" sz="2400" b="1" kern="0" dirty="0">
                <a:solidFill>
                  <a:srgbClr val="000000"/>
                </a:solidFill>
                <a:latin typeface="Calibri"/>
                <a:ea typeface="Palatino" pitchFamily="2" charset="77"/>
                <a:cs typeface="Calibri"/>
                <a:sym typeface="Avenir Book"/>
              </a:rPr>
            </a:br>
            <a:r>
              <a:rPr lang="sv-SE" sz="2400" b="1" kern="0" dirty="0">
                <a:solidFill>
                  <a:srgbClr val="000000"/>
                </a:solidFill>
                <a:latin typeface="Calibri"/>
                <a:ea typeface="Palatino" pitchFamily="2" charset="77"/>
                <a:cs typeface="Calibri"/>
                <a:sym typeface="Avenir Book"/>
              </a:rPr>
              <a:t>och mod att se och förstå sin egen service ur kundens synvinkel.</a:t>
            </a:r>
            <a:endParaRPr sz="2400" kern="0" spc="-6" dirty="0">
              <a:solidFill>
                <a:srgbClr val="000000"/>
              </a:solidFill>
              <a:latin typeface="Calibri"/>
              <a:ea typeface="Palatino" pitchFamily="2" charset="77"/>
              <a:cs typeface="Calibri"/>
              <a:sym typeface="Century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97151" y="1667559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i-FI" dirty="0">
                <a:solidFill>
                  <a:prstClr val="black"/>
                </a:solidFill>
                <a:latin typeface="Calibri"/>
                <a:cs typeface="Calibri"/>
              </a:rPr>
              <a:t>Lähde: </a:t>
            </a:r>
            <a:r>
              <a:rPr lang="fi-FI" dirty="0" err="1">
                <a:solidFill>
                  <a:prstClr val="black"/>
                </a:solidFill>
                <a:latin typeface="Calibri"/>
                <a:cs typeface="Calibri"/>
              </a:rPr>
              <a:t>Hellon</a:t>
            </a:r>
            <a:r>
              <a:rPr lang="fi-FI" dirty="0">
                <a:solidFill>
                  <a:prstClr val="black"/>
                </a:solidFill>
                <a:latin typeface="Calibri"/>
                <a:cs typeface="Calibri"/>
              </a:rPr>
              <a:t> 2019  </a:t>
            </a:r>
          </a:p>
        </p:txBody>
      </p:sp>
    </p:spTree>
    <p:extLst>
      <p:ext uri="{BB962C8B-B14F-4D97-AF65-F5344CB8AC3E}">
        <p14:creationId xmlns:p14="http://schemas.microsoft.com/office/powerpoint/2010/main" val="8772874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SOTEPEDA247.FI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9238" y="262420"/>
            <a:ext cx="10568178" cy="1320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 err="1">
                <a:latin typeface="Calibri"/>
                <a:cs typeface="Calibri"/>
              </a:rPr>
              <a:t>Kundupplevelse</a:t>
            </a:r>
            <a:endParaRPr lang="fi-FI" sz="3200" b="1" dirty="0">
              <a:latin typeface="Calibri"/>
              <a:cs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9237" y="1188719"/>
            <a:ext cx="10871985" cy="1997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Calibri"/>
                <a:cs typeface="Calibri"/>
              </a:rPr>
              <a:t>Kundens uppfattning om ett företag bildas genom olika mentala bilder, möten och känslor som kunden får från både aktiva och passiva interaktioner med företaget/organisationen</a:t>
            </a:r>
            <a:r>
              <a:rPr lang="fi-FI" dirty="0">
                <a:latin typeface="Calibri"/>
                <a:cs typeface="Calibri"/>
              </a:rPr>
              <a:t> </a:t>
            </a:r>
            <a:r>
              <a:rPr lang="fi-FI" sz="2400" dirty="0">
                <a:latin typeface="Calibri"/>
                <a:cs typeface="Calibri"/>
              </a:rPr>
              <a:t>(Koivisto &amp; </a:t>
            </a:r>
            <a:r>
              <a:rPr lang="fi-FI" sz="2400" dirty="0" err="1">
                <a:latin typeface="Calibri"/>
                <a:cs typeface="Calibri"/>
              </a:rPr>
              <a:t>al</a:t>
            </a:r>
            <a:r>
              <a:rPr lang="fi-FI" sz="2400" dirty="0">
                <a:latin typeface="Calibri"/>
                <a:cs typeface="Calibri"/>
              </a:rPr>
              <a:t> 2018, 229)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7729" y="4214108"/>
            <a:ext cx="10689704" cy="2520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i-FI" sz="5100" b="1" dirty="0" err="1">
                <a:solidFill>
                  <a:prstClr val="black"/>
                </a:solidFill>
                <a:latin typeface="Calibri"/>
                <a:cs typeface="Calibri"/>
              </a:rPr>
              <a:t>Människocentrering</a:t>
            </a:r>
            <a:br>
              <a:rPr lang="fi-FI" sz="5900" b="1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sv-SE" sz="5100" dirty="0">
                <a:solidFill>
                  <a:prstClr val="black"/>
                </a:solidFill>
                <a:latin typeface="Calibri"/>
                <a:cs typeface="Calibri"/>
              </a:rPr>
              <a:t>Designtänkande söker en djup och empatisk förståelse för de människor som påverkas av utvecklingen, såsom kunder, användare av produkter och tjänster</a:t>
            </a:r>
            <a:r>
              <a:rPr lang="fi-FI" sz="5100" dirty="0">
                <a:solidFill>
                  <a:prstClr val="black"/>
                </a:solidFill>
                <a:latin typeface="Calibri"/>
                <a:cs typeface="Calibri"/>
              </a:rPr>
              <a:t>. </a:t>
            </a:r>
            <a:r>
              <a:rPr lang="fi-FI" dirty="0">
                <a:solidFill>
                  <a:prstClr val="black"/>
                </a:solidFill>
                <a:latin typeface="Calibri"/>
                <a:cs typeface="Calibri"/>
              </a:rPr>
              <a:t>(Koivisto &amp; </a:t>
            </a:r>
            <a:r>
              <a:rPr lang="fi-FI" dirty="0" err="1">
                <a:solidFill>
                  <a:prstClr val="black"/>
                </a:solidFill>
                <a:latin typeface="Calibri"/>
                <a:cs typeface="Calibri"/>
              </a:rPr>
              <a:t>al</a:t>
            </a:r>
            <a:r>
              <a:rPr lang="fi-FI" dirty="0">
                <a:solidFill>
                  <a:prstClr val="black"/>
                </a:solidFill>
                <a:latin typeface="Calibri"/>
                <a:cs typeface="Calibri"/>
              </a:rPr>
              <a:t> 2018, 37.)</a:t>
            </a:r>
          </a:p>
          <a:p>
            <a:endParaRPr lang="fi-FI" sz="3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9237" y="2509586"/>
            <a:ext cx="11194688" cy="18774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i-FI" sz="3200" b="1" dirty="0" err="1">
                <a:solidFill>
                  <a:prstClr val="black"/>
                </a:solidFill>
                <a:latin typeface="Calibri"/>
                <a:cs typeface="Calibri"/>
              </a:rPr>
              <a:t>Kundorientering</a:t>
            </a:r>
            <a:br>
              <a:rPr lang="fi-FI" sz="3200" b="1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sv-SE" sz="2800" dirty="0">
                <a:solidFill>
                  <a:prstClr val="black"/>
                </a:solidFill>
                <a:latin typeface="Calibri"/>
                <a:cs typeface="Calibri"/>
              </a:rPr>
              <a:t>Kundernas verkliga behov står i centrum för driften och utvecklingen av ett företag/en organisation</a:t>
            </a:r>
            <a:r>
              <a:rPr lang="fi-FI" sz="28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fi-FI" sz="2400" dirty="0">
                <a:solidFill>
                  <a:prstClr val="black"/>
                </a:solidFill>
                <a:latin typeface="Calibri"/>
                <a:cs typeface="Calibri"/>
              </a:rPr>
              <a:t>(Koivisto &amp; </a:t>
            </a:r>
            <a:r>
              <a:rPr lang="fi-FI" sz="2400" dirty="0" err="1">
                <a:solidFill>
                  <a:prstClr val="black"/>
                </a:solidFill>
                <a:latin typeface="Calibri"/>
                <a:cs typeface="Calibri"/>
              </a:rPr>
              <a:t>al</a:t>
            </a:r>
            <a:r>
              <a:rPr lang="fi-FI" sz="2400" dirty="0">
                <a:solidFill>
                  <a:prstClr val="black"/>
                </a:solidFill>
                <a:latin typeface="Calibri"/>
                <a:cs typeface="Calibri"/>
              </a:rPr>
              <a:t> 2018, 229)</a:t>
            </a:r>
          </a:p>
          <a:p>
            <a:endParaRPr lang="fi-FI" sz="280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808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539045" y="378824"/>
            <a:ext cx="11428369" cy="1051358"/>
          </a:xfrm>
          <a:prstGeom prst="rect">
            <a:avLst/>
          </a:prstGeom>
        </p:spPr>
        <p:txBody>
          <a:bodyPr lIns="45720" tIns="45720" rIns="45720" bIns="45720" anchor="ctr">
            <a:no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4400" b="0" kern="1200" dirty="0" err="1">
                <a:solidFill>
                  <a:prstClr val="black"/>
                </a:solidFill>
                <a:latin typeface="Arial Black" panose="020B0A04020102020204" pitchFamily="34" charset="0"/>
                <a:ea typeface="+mj-ea"/>
                <a:cs typeface="+mj-cs"/>
              </a:rPr>
              <a:t>Nivåer</a:t>
            </a:r>
            <a:r>
              <a:rPr lang="fi-FI" sz="4400" b="0" kern="1200" dirty="0">
                <a:solidFill>
                  <a:prstClr val="black"/>
                </a:solidFill>
                <a:latin typeface="Arial Black" panose="020B0A04020102020204" pitchFamily="34" charset="0"/>
                <a:ea typeface="+mj-ea"/>
                <a:cs typeface="+mj-cs"/>
              </a:rPr>
              <a:t> av </a:t>
            </a:r>
            <a:r>
              <a:rPr lang="fi-FI" sz="4400" b="0" kern="1200" dirty="0" err="1">
                <a:solidFill>
                  <a:prstClr val="black"/>
                </a:solidFill>
                <a:latin typeface="Arial Black" panose="020B0A04020102020204" pitchFamily="34" charset="0"/>
                <a:ea typeface="+mj-ea"/>
                <a:cs typeface="+mj-cs"/>
              </a:rPr>
              <a:t>kundupplevelse</a:t>
            </a:r>
            <a:endParaRPr sz="4400" dirty="0"/>
          </a:p>
        </p:txBody>
      </p:sp>
      <p:sp>
        <p:nvSpPr>
          <p:cNvPr id="2" name="Rectangle 1"/>
          <p:cNvSpPr/>
          <p:nvPr/>
        </p:nvSpPr>
        <p:spPr>
          <a:xfrm>
            <a:off x="9187486" y="6327168"/>
            <a:ext cx="2779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rPr>
              <a:t>Lähde: </a:t>
            </a:r>
            <a:r>
              <a:rPr kumimoji="0" lang="fi-FI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rPr>
              <a:t>Tuulaniemi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rPr>
              <a:t> 2016, 74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045" y="1694689"/>
            <a:ext cx="10590510" cy="5163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/>
                <a:cs typeface="Times"/>
              </a:rPr>
              <a:t>Aktivitetsnivå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/>
                <a:cs typeface="Times"/>
              </a:rPr>
              <a:t>Tjänstens förmåga att möta kundens funktionella behov, processens smidighet, </a:t>
            </a:r>
            <a:b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/>
                <a:cs typeface="Times"/>
              </a:rPr>
            </a:b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/>
                <a:cs typeface="Times"/>
              </a:rPr>
              <a:t>serviceöversikt, tillgänglighet, tillgänglighet, effektivitet och mångsidighet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/>
                <a:cs typeface="Times"/>
              </a:rPr>
              <a:t>”Hygiennivån” på servicen = kraven på denna nivå måste uppfyllas för att tjänsten ska vara livskraftig på marknaden.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/>
                <a:cs typeface="Times"/>
              </a:rPr>
              <a:t>Emotionell nivå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/>
                <a:cs typeface="Times"/>
              </a:rPr>
              <a:t>Omedelbara känslor och personliga erfarenheter som uppstår hos kunden: </a:t>
            </a:r>
            <a:b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/>
                <a:cs typeface="Times"/>
              </a:rPr>
            </a:b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/>
                <a:cs typeface="Times"/>
              </a:rPr>
              <a:t>trivsamhet erfarenhet, lätthet, intresse, upprymdhet, atmosfär.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/>
                <a:cs typeface="Times"/>
              </a:rPr>
              <a:t>Betydelsenivå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/>
                <a:cs typeface="Times"/>
              </a:rPr>
              <a:t>Den högsta nivån av kundupplevelse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/>
                <a:cs typeface="Times"/>
              </a:rPr>
              <a:t>erfarenhetsrelaterade </a:t>
            </a:r>
            <a:r>
              <a:rPr kumimoji="0" lang="sv-SE" sz="20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/>
                <a:cs typeface="Times"/>
              </a:rPr>
              <a:t>stämningsdimesioner</a:t>
            </a: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/>
                <a:cs typeface="Times"/>
              </a:rPr>
              <a:t>, kulturella koder, drömmar, berättelser, löften, insikt i den personliga karaktären av erfarenheten, relationen till kundens livsstil och egen identitet</a:t>
            </a:r>
            <a:endParaRPr kumimoji="0" lang="fi-FI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828284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SOTEPEDA247.FI</a:t>
            </a:r>
          </a:p>
        </p:txBody>
      </p:sp>
      <p:sp>
        <p:nvSpPr>
          <p:cNvPr id="2" name="Rectangle 1"/>
          <p:cNvSpPr/>
          <p:nvPr/>
        </p:nvSpPr>
        <p:spPr>
          <a:xfrm>
            <a:off x="573896" y="274954"/>
            <a:ext cx="36711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Värdepyramid</a:t>
            </a:r>
            <a:endParaRPr kumimoji="0" lang="fi-FI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5" name="Content Placeholder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1175657"/>
            <a:ext cx="8197816" cy="52082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39646" y="6383926"/>
            <a:ext cx="2463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fi-FI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Tuulaniemi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J. 2016, 75.)</a:t>
            </a:r>
          </a:p>
        </p:txBody>
      </p:sp>
    </p:spTree>
    <p:extLst>
      <p:ext uri="{BB962C8B-B14F-4D97-AF65-F5344CB8AC3E}">
        <p14:creationId xmlns:p14="http://schemas.microsoft.com/office/powerpoint/2010/main" val="25365032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SOTEPEDA247.FI</a:t>
            </a:r>
          </a:p>
        </p:txBody>
      </p:sp>
      <p:sp>
        <p:nvSpPr>
          <p:cNvPr id="2" name="Rectangle 1"/>
          <p:cNvSpPr/>
          <p:nvPr/>
        </p:nvSpPr>
        <p:spPr>
          <a:xfrm>
            <a:off x="573896" y="274954"/>
            <a:ext cx="6449843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fi-FI" sz="4800" b="1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Serviceprocess</a:t>
            </a:r>
            <a:r>
              <a:rPr lang="fi-FI" sz="4800" b="1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fi-FI" sz="4800" b="1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metafor</a:t>
            </a:r>
            <a:r>
              <a:rPr lang="fi-FI" sz="4800" b="1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: </a:t>
            </a:r>
            <a:br>
              <a:rPr lang="fi-FI" sz="4800" b="1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</a:br>
            <a:r>
              <a:rPr lang="fi-FI" sz="4400" b="1" dirty="0" err="1">
                <a:solidFill>
                  <a:srgbClr val="00B0F0"/>
                </a:solidFill>
                <a:latin typeface="Calibri"/>
                <a:ea typeface="+mj-ea"/>
                <a:cs typeface="Calibri"/>
              </a:rPr>
              <a:t>Teaterscen</a:t>
            </a:r>
            <a:endParaRPr kumimoji="0" lang="fi-FI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39646" y="6383926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rPr>
              <a:t>(</a:t>
            </a:r>
            <a:r>
              <a:rPr kumimoji="0" lang="fi-FI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rPr>
              <a:t>Tuulaniemi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</a:rPr>
              <a:t> J. 2016, 76.)</a:t>
            </a:r>
          </a:p>
        </p:txBody>
      </p:sp>
      <p:pic>
        <p:nvPicPr>
          <p:cNvPr id="6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" y="1702565"/>
            <a:ext cx="8422926" cy="444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3293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3326279" y="3290502"/>
            <a:ext cx="6858001" cy="27699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539045" y="378824"/>
            <a:ext cx="11428369" cy="1051358"/>
          </a:xfrm>
          <a:prstGeom prst="rect">
            <a:avLst/>
          </a:prstGeom>
        </p:spPr>
        <p:txBody>
          <a:bodyPr lIns="45720" tIns="45720" rIns="45720" bIns="45720" anchor="ctr">
            <a:no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sz="4400" kern="1200" dirty="0" err="1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Empati</a:t>
            </a:r>
            <a:r>
              <a:rPr lang="fi-FI" sz="44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sv-SE" sz="4400" kern="1200" dirty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är kärnan i människocentrerad design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710" y="1699803"/>
            <a:ext cx="9005606" cy="402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sv-SE" sz="3200" dirty="0">
                <a:solidFill>
                  <a:prstClr val="black"/>
                </a:solidFill>
                <a:latin typeface="Calibri"/>
                <a:cs typeface="Calibri"/>
              </a:rPr>
              <a:t>Empati är förmåga...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sv-SE" sz="3200" dirty="0">
                <a:solidFill>
                  <a:prstClr val="black"/>
                </a:solidFill>
                <a:latin typeface="Calibri"/>
                <a:cs typeface="Calibri"/>
              </a:rPr>
              <a:t>Vet hur en annan person känner sig</a:t>
            </a:r>
            <a:br>
              <a:rPr lang="sv-SE" sz="3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sv-SE" sz="3200" dirty="0">
                <a:solidFill>
                  <a:prstClr val="black"/>
                </a:solidFill>
                <a:latin typeface="Calibri"/>
                <a:cs typeface="Calibri"/>
              </a:rPr>
              <a:t>”Jag förstår... Jag vet hur du känner.”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sv-SE" sz="3200" dirty="0">
                <a:solidFill>
                  <a:prstClr val="black"/>
                </a:solidFill>
                <a:latin typeface="Calibri"/>
                <a:cs typeface="Calibri"/>
              </a:rPr>
              <a:t>Att se med den andras ögon</a:t>
            </a:r>
            <a:br>
              <a:rPr lang="sv-SE" sz="3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sv-SE" sz="3200" dirty="0">
                <a:solidFill>
                  <a:prstClr val="black"/>
                </a:solidFill>
                <a:latin typeface="Calibri"/>
                <a:cs typeface="Calibri"/>
              </a:rPr>
              <a:t>”Du måste se det med egna ögon och du kommer att förstå.”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sv-SE" sz="3200" dirty="0">
                <a:solidFill>
                  <a:prstClr val="black"/>
                </a:solidFill>
                <a:latin typeface="Calibri"/>
                <a:cs typeface="Calibri"/>
              </a:rPr>
              <a:t>Sätta sig i en annan persons position och skor</a:t>
            </a:r>
            <a:br>
              <a:rPr lang="sv-SE" sz="3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sv-SE" sz="3200" dirty="0">
                <a:solidFill>
                  <a:prstClr val="black"/>
                </a:solidFill>
                <a:latin typeface="Calibri"/>
                <a:cs typeface="Calibri"/>
              </a:rPr>
              <a:t>”</a:t>
            </a:r>
            <a:r>
              <a:rPr lang="sv-SE" sz="3200" dirty="0" err="1">
                <a:solidFill>
                  <a:prstClr val="black"/>
                </a:solidFill>
                <a:latin typeface="Calibri"/>
                <a:cs typeface="Calibri"/>
              </a:rPr>
              <a:t>Ahaa</a:t>
            </a:r>
            <a:r>
              <a:rPr lang="sv-SE" sz="3200" dirty="0">
                <a:solidFill>
                  <a:prstClr val="black"/>
                </a:solidFill>
                <a:latin typeface="Calibri"/>
                <a:cs typeface="Calibri"/>
              </a:rPr>
              <a:t>, nu förstår jag vad du menar</a:t>
            </a:r>
            <a:r>
              <a:rPr lang="fi-FI" sz="3200" dirty="0">
                <a:solidFill>
                  <a:prstClr val="black"/>
                </a:solidFill>
                <a:latin typeface="Calibri"/>
                <a:cs typeface="Calibri"/>
              </a:rPr>
              <a:t>!”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045" y="6120365"/>
            <a:ext cx="11805355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Lähde: Empatiakartta. </a:t>
            </a:r>
            <a:r>
              <a:rPr kumimoji="0" lang="fi-FI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Innokylä.Viitattu</a:t>
            </a: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 19.2.2020 </a:t>
            </a: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hlinkClick r:id="rId3"/>
              </a:rPr>
              <a:t>https://www.innokyla.fi/documents/1237775/947bfcc1-cd3a-4615-bead-9e438ce156fe</a:t>
            </a:r>
            <a:endParaRPr lang="fi-FI" sz="1600" b="0" i="0" u="none" strike="noStrike" kern="0" cap="none" spc="0" baseline="0" noProof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​</a:t>
            </a: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45804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7814AFEDA2954295F769136A6C3594" ma:contentTypeVersion="14" ma:contentTypeDescription="Skapa ett nytt dokument." ma:contentTypeScope="" ma:versionID="f9fea0f760f45ad2161a07f869963720">
  <xsd:schema xmlns:xsd="http://www.w3.org/2001/XMLSchema" xmlns:xs="http://www.w3.org/2001/XMLSchema" xmlns:p="http://schemas.microsoft.com/office/2006/metadata/properties" xmlns:ns1="http://schemas.microsoft.com/sharepoint/v3" xmlns:ns3="c43ae578-4bfb-4cdb-b6ed-ba9f384d8ebe" xmlns:ns4="eb8212f7-85c6-4e07-bc75-3ac44a0b0266" targetNamespace="http://schemas.microsoft.com/office/2006/metadata/properties" ma:root="true" ma:fieldsID="701ec28cea02a56b94ba00c4cb63dbae" ns1:_="" ns3:_="" ns4:_="">
    <xsd:import namespace="http://schemas.microsoft.com/sharepoint/v3"/>
    <xsd:import namespace="c43ae578-4bfb-4cdb-b6ed-ba9f384d8ebe"/>
    <xsd:import namespace="eb8212f7-85c6-4e07-bc75-3ac44a0b026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Egenskaper för enhetlig efterlevnadsprincip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Gränssnittsåtgärd för enhetlig efterlevnadsprincip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ae578-4bfb-4cdb-b6ed-ba9f384d8e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212f7-85c6-4e07-bc75-3ac44a0b02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6DA086-1CF5-4549-8CF8-3CCE6F4C3F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F56741-7EF6-4702-8F14-9DCF0CFAB991}">
  <ds:schemaRefs>
    <ds:schemaRef ds:uri="http://schemas.microsoft.com/office/2006/metadata/properties"/>
    <ds:schemaRef ds:uri="eb8212f7-85c6-4e07-bc75-3ac44a0b0266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c43ae578-4bfb-4cdb-b6ed-ba9f384d8eb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576C73-DDD1-4D98-BEF9-F231A136B1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43ae578-4bfb-4cdb-b6ed-ba9f384d8ebe"/>
    <ds:schemaRef ds:uri="eb8212f7-85c6-4e07-bc75-3ac44a0b02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10747</TotalTime>
  <Words>1208</Words>
  <Application>Microsoft Office PowerPoint</Application>
  <PresentationFormat>Bredbild</PresentationFormat>
  <Paragraphs>128</Paragraphs>
  <Slides>16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35" baseType="lpstr">
      <vt:lpstr>Arial</vt:lpstr>
      <vt:lpstr>Arial Black</vt:lpstr>
      <vt:lpstr>Arial Narrow</vt:lpstr>
      <vt:lpstr>Avenir Black</vt:lpstr>
      <vt:lpstr>Avenir Book</vt:lpstr>
      <vt:lpstr>Calibri</vt:lpstr>
      <vt:lpstr>Calibri Light</vt:lpstr>
      <vt:lpstr>Calibri-Bold</vt:lpstr>
      <vt:lpstr>Century Gothic</vt:lpstr>
      <vt:lpstr>Futura</vt:lpstr>
      <vt:lpstr>Futura Bold</vt:lpstr>
      <vt:lpstr>Gill Sans</vt:lpstr>
      <vt:lpstr>Helvetica</vt:lpstr>
      <vt:lpstr>Palatino</vt:lpstr>
      <vt:lpstr>Tahoma</vt:lpstr>
      <vt:lpstr>Times</vt:lpstr>
      <vt:lpstr>Times </vt:lpstr>
      <vt:lpstr>Times New Roman</vt:lpstr>
      <vt:lpstr>2_Office Theme</vt:lpstr>
      <vt:lpstr>PowerPoint-presentation</vt:lpstr>
      <vt:lpstr>Vad är kundförståelse?</vt:lpstr>
      <vt:lpstr>PowerPoint-presentation</vt:lpstr>
      <vt:lpstr>PowerPoint-presentation</vt:lpstr>
      <vt:lpstr>PowerPoint-presentation</vt:lpstr>
      <vt:lpstr>Nivåer av kundupplevelse</vt:lpstr>
      <vt:lpstr>PowerPoint-presentation</vt:lpstr>
      <vt:lpstr>PowerPoint-presentation</vt:lpstr>
      <vt:lpstr>Empati är kärnan i människocentrerad design</vt:lpstr>
      <vt:lpstr>Kundförståelse inom social- och hälsovården</vt:lpstr>
      <vt:lpstr>PowerPoint-presentation</vt:lpstr>
      <vt:lpstr>PowerPoint-presentation</vt:lpstr>
      <vt:lpstr>PowerPoint-presentation</vt:lpstr>
      <vt:lpstr>Källor</vt:lpstr>
      <vt:lpstr>Interprofessionell arbetsgrupp</vt:lpstr>
      <vt:lpstr>PowerPoint-presentation</vt:lpstr>
    </vt:vector>
  </TitlesOfParts>
  <Company>Laurea-ammattikorkeakoulu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Heini Änkö</dc:creator>
  <cp:lastModifiedBy>Sirkku Säätelä</cp:lastModifiedBy>
  <cp:revision>325</cp:revision>
  <dcterms:created xsi:type="dcterms:W3CDTF">2018-11-08T08:11:48Z</dcterms:created>
  <dcterms:modified xsi:type="dcterms:W3CDTF">2020-10-28T07:32:17Z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0x010100767814AFEDA2954295F769136A6C3594</vt:lpwstr>
  </property>
</Properties>
</file>