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94" r:id="rId6"/>
    <p:sldId id="295" r:id="rId7"/>
    <p:sldId id="296" r:id="rId8"/>
    <p:sldId id="316" r:id="rId9"/>
    <p:sldId id="297" r:id="rId10"/>
    <p:sldId id="298" r:id="rId11"/>
    <p:sldId id="299" r:id="rId12"/>
    <p:sldId id="344" r:id="rId13"/>
    <p:sldId id="345" r:id="rId14"/>
    <p:sldId id="346" r:id="rId15"/>
    <p:sldId id="300" r:id="rId16"/>
    <p:sldId id="301" r:id="rId17"/>
    <p:sldId id="305" r:id="rId18"/>
    <p:sldId id="302" r:id="rId19"/>
    <p:sldId id="303" r:id="rId20"/>
    <p:sldId id="304" r:id="rId21"/>
    <p:sldId id="306" r:id="rId22"/>
    <p:sldId id="307" r:id="rId23"/>
    <p:sldId id="308" r:id="rId24"/>
    <p:sldId id="309" r:id="rId25"/>
    <p:sldId id="310" r:id="rId26"/>
    <p:sldId id="313" r:id="rId27"/>
    <p:sldId id="314" r:id="rId28"/>
    <p:sldId id="311" r:id="rId29"/>
    <p:sldId id="312" r:id="rId30"/>
    <p:sldId id="315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9" r:id="rId49"/>
    <p:sldId id="340" r:id="rId50"/>
    <p:sldId id="341" r:id="rId51"/>
    <p:sldId id="342" r:id="rId52"/>
    <p:sldId id="338" r:id="rId53"/>
    <p:sldId id="343" r:id="rId54"/>
    <p:sldId id="286" r:id="rId55"/>
    <p:sldId id="325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ffice.org/fi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i9SzbW94XuO2NdEwC8mQWeaLlCk-WY3B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Digitaitojen perusosaaja (T1)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6. Sovellusten käyttö ja hallinta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672878" y="5750168"/>
            <a:ext cx="38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Markku Salo 2024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26" y="6119500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Tiedostokoot</a:t>
            </a:r>
          </a:p>
        </p:txBody>
      </p:sp>
      <p:pic>
        <p:nvPicPr>
          <p:cNvPr id="4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675" y="1701132"/>
            <a:ext cx="7258416" cy="38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Tiedostokoot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05" y="1651864"/>
            <a:ext cx="7013048" cy="495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2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Toimisto-ohjelmat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Toimisto-ohjelmat ovat ns. yleishyödyllisiä ohjelmia</a:t>
            </a:r>
          </a:p>
          <a:p>
            <a:r>
              <a:rPr lang="fi-FI" dirty="0"/>
              <a:t>Suosituimmat ohjelmistot ovat MS Office, Open Office ja </a:t>
            </a:r>
            <a:r>
              <a:rPr lang="fi-FI" dirty="0" err="1"/>
              <a:t>Libre</a:t>
            </a:r>
            <a:r>
              <a:rPr lang="fi-FI" dirty="0"/>
              <a:t> Office</a:t>
            </a:r>
          </a:p>
          <a:p>
            <a:r>
              <a:rPr lang="fi-FI" dirty="0"/>
              <a:t>Mukana on ainakin:</a:t>
            </a:r>
          </a:p>
          <a:p>
            <a:pPr lvl="1"/>
            <a:r>
              <a:rPr lang="fi-FI" sz="2400" dirty="0"/>
              <a:t>Tekstinkäsittelyohjelma</a:t>
            </a:r>
          </a:p>
          <a:p>
            <a:pPr lvl="1"/>
            <a:r>
              <a:rPr lang="fi-FI" sz="2400" dirty="0"/>
              <a:t>Taulukkolaskentaohjelma</a:t>
            </a:r>
          </a:p>
          <a:p>
            <a:pPr lvl="1"/>
            <a:r>
              <a:rPr lang="fi-FI" sz="2400" dirty="0"/>
              <a:t>Graafisten esitysten luontiohjelma</a:t>
            </a:r>
          </a:p>
        </p:txBody>
      </p:sp>
    </p:spTree>
    <p:extLst>
      <p:ext uri="{BB962C8B-B14F-4D97-AF65-F5344CB8AC3E}">
        <p14:creationId xmlns:p14="http://schemas.microsoft.com/office/powerpoint/2010/main" val="176353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Toimisto-ohjelmat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 err="1"/>
              <a:t>Apache</a:t>
            </a:r>
            <a:r>
              <a:rPr lang="fi-FI" sz="2400" b="1" dirty="0"/>
              <a:t> Open Office </a:t>
            </a:r>
            <a:r>
              <a:rPr lang="fi-FI" sz="2400" dirty="0"/>
              <a:t>on ilmainen, suomenkielinen toimisto-ohjelmisto</a:t>
            </a:r>
          </a:p>
          <a:p>
            <a:pPr marL="0" indent="0">
              <a:buNone/>
            </a:pPr>
            <a:r>
              <a:rPr lang="fi-FI" dirty="0"/>
              <a:t>Voit ladata ja asentaa sen itsellesi osoitteesta </a:t>
            </a:r>
            <a:r>
              <a:rPr lang="fi-FI" dirty="0">
                <a:hlinkClick r:id="rId2"/>
              </a:rPr>
              <a:t>www.openoffice.org/fi/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Paketissa tulee mukana</a:t>
            </a:r>
          </a:p>
          <a:p>
            <a:pPr lvl="1"/>
            <a:r>
              <a:rPr lang="fi-FI" dirty="0"/>
              <a:t>Open Writer –tekstinkäsittely</a:t>
            </a:r>
          </a:p>
          <a:p>
            <a:pPr lvl="1"/>
            <a:r>
              <a:rPr lang="fi-FI" dirty="0"/>
              <a:t>Open </a:t>
            </a:r>
            <a:r>
              <a:rPr lang="fi-FI" dirty="0" err="1"/>
              <a:t>Calc</a:t>
            </a:r>
            <a:r>
              <a:rPr lang="fi-FI" dirty="0"/>
              <a:t> –taulukkolaskenta</a:t>
            </a:r>
          </a:p>
          <a:p>
            <a:pPr lvl="1"/>
            <a:r>
              <a:rPr lang="fi-FI" dirty="0"/>
              <a:t>Open Office </a:t>
            </a:r>
            <a:r>
              <a:rPr lang="fi-FI" dirty="0" err="1"/>
              <a:t>Impress</a:t>
            </a:r>
            <a:r>
              <a:rPr lang="fi-FI" dirty="0"/>
              <a:t> -esitysohjelma</a:t>
            </a:r>
          </a:p>
          <a:p>
            <a:pPr marL="0" indent="0">
              <a:buNone/>
            </a:pPr>
            <a:r>
              <a:rPr lang="fi-FI" sz="2400" dirty="0"/>
              <a:t>Ohjelmat muistuttavat MS Officen vastaavia, mutta niissä on pieniä eroja</a:t>
            </a:r>
          </a:p>
          <a:p>
            <a:pPr marL="0" indent="0">
              <a:buNone/>
            </a:pPr>
            <a:r>
              <a:rPr lang="fi-FI" dirty="0"/>
              <a:t>MS Office ja Open Office pystyvät myös käsittelemään toistensa tiedostoja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86840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Toimisto-ohjelmat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MS Office ja Open Office pystyvät myös käsittelemään toistensa tiedostoja:</a:t>
            </a:r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MS Word		-	Open Office Writer</a:t>
            </a:r>
          </a:p>
          <a:p>
            <a:pPr marL="457200" lvl="1" indent="0">
              <a:buNone/>
            </a:pPr>
            <a:r>
              <a:rPr lang="fi-FI" dirty="0"/>
              <a:t>MS Excel		-	Open Office </a:t>
            </a:r>
            <a:r>
              <a:rPr lang="fi-FI" dirty="0" err="1"/>
              <a:t>Calc</a:t>
            </a:r>
            <a:endParaRPr lang="fi-FI" dirty="0"/>
          </a:p>
          <a:p>
            <a:pPr marL="457200" lvl="1" indent="0">
              <a:buNone/>
            </a:pPr>
            <a:r>
              <a:rPr lang="fi-FI" dirty="0"/>
              <a:t>MS Power Point	-	Open Office </a:t>
            </a:r>
            <a:r>
              <a:rPr lang="fi-FI" dirty="0" err="1"/>
              <a:t>Impress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54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Ohjelmien asennus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Ohjelman asennus Windows-koneeseen on nykyään melko helppoa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Etsi ohjelma lataussivu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Lataa asennuspaketti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 err="1"/>
              <a:t>Tuplaklikkaa</a:t>
            </a:r>
            <a:r>
              <a:rPr lang="fi-FI" dirty="0"/>
              <a:t> tiedostoa (selaimesta tai Lataukset-kansiosta) ja seuraa ohjeita</a:t>
            </a:r>
          </a:p>
        </p:txBody>
      </p:sp>
    </p:spTree>
    <p:extLst>
      <p:ext uri="{BB962C8B-B14F-4D97-AF65-F5344CB8AC3E}">
        <p14:creationId xmlns:p14="http://schemas.microsoft.com/office/powerpoint/2010/main" val="407652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Harjoitustehtäviä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Lataa ja asenna koneellesi Open Office -ohjelmistopaketti</a:t>
            </a:r>
          </a:p>
        </p:txBody>
      </p:sp>
    </p:spTree>
    <p:extLst>
      <p:ext uri="{BB962C8B-B14F-4D97-AF65-F5344CB8AC3E}">
        <p14:creationId xmlns:p14="http://schemas.microsoft.com/office/powerpoint/2010/main" val="412225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Ohjelmien peruskäyttö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Yleistä kaikille Windows-ohjelmille</a:t>
            </a:r>
          </a:p>
          <a:p>
            <a:pPr lvl="1"/>
            <a:r>
              <a:rPr lang="fi-FI" dirty="0"/>
              <a:t>Ohjelman käynnistys – klikkaa kuvaketta</a:t>
            </a:r>
          </a:p>
          <a:p>
            <a:pPr lvl="1"/>
            <a:r>
              <a:rPr lang="fi-FI" dirty="0"/>
              <a:t>Ohjelman sulkeminen – Yläkulman X tai Tiedosto -&gt; Sulje</a:t>
            </a:r>
          </a:p>
          <a:p>
            <a:pPr lvl="1"/>
            <a:r>
              <a:rPr lang="fi-FI" dirty="0"/>
              <a:t>Päävalikko: Tiedosto	Muokkaa	</a:t>
            </a:r>
          </a:p>
          <a:p>
            <a:pPr lvl="1"/>
            <a:r>
              <a:rPr lang="fi-FI" dirty="0"/>
              <a:t>Leikepöydän käyttö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21" y="1886763"/>
            <a:ext cx="1301073" cy="1234507"/>
          </a:xfrm>
          <a:prstGeom prst="rect">
            <a:avLst/>
          </a:prstGeom>
        </p:spPr>
      </p:pic>
      <p:sp>
        <p:nvSpPr>
          <p:cNvPr id="7" name="Nuoli vasemmalle 6"/>
          <p:cNvSpPr/>
          <p:nvPr/>
        </p:nvSpPr>
        <p:spPr>
          <a:xfrm>
            <a:off x="9662747" y="1806942"/>
            <a:ext cx="659423" cy="5802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06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Ohjelmien peruskäyttö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676" y="2223111"/>
            <a:ext cx="1985247" cy="325221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9" y="2223111"/>
            <a:ext cx="2140171" cy="321597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409592" y="2097088"/>
            <a:ext cx="315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Useimmissa Windows-ohjelmissa on ainakin TIEDOSTO (FILE) JA MUOKKAA (EDIT) -valikot</a:t>
            </a:r>
          </a:p>
        </p:txBody>
      </p:sp>
    </p:spTree>
    <p:extLst>
      <p:ext uri="{BB962C8B-B14F-4D97-AF65-F5344CB8AC3E}">
        <p14:creationId xmlns:p14="http://schemas.microsoft.com/office/powerpoint/2010/main" val="371037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Tekstin luonti Open Office Writer –ohjelmalla</a:t>
            </a:r>
          </a:p>
          <a:p>
            <a:pPr marL="457200" indent="-457200">
              <a:buAutoNum type="arabicPeriod"/>
            </a:pPr>
            <a:r>
              <a:rPr lang="fi-FI" dirty="0"/>
              <a:t>Käynnistä Open Office Writer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300" y="3481970"/>
            <a:ext cx="3421677" cy="1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Osaat</a:t>
            </a:r>
          </a:p>
          <a:p>
            <a:pPr lvl="1"/>
            <a:r>
              <a:rPr lang="fi-FI" sz="2400" dirty="0"/>
              <a:t>valita ja käyttää tekstinkäsittely- ja taulukkolaskentasovelluksia </a:t>
            </a:r>
          </a:p>
          <a:p>
            <a:pPr lvl="1"/>
            <a:r>
              <a:rPr lang="fi-FI" sz="2400" dirty="0"/>
              <a:t>tunnistaa erilaisia tiedostomuotoja </a:t>
            </a:r>
          </a:p>
          <a:p>
            <a:pPr lvl="1"/>
            <a:r>
              <a:rPr lang="fi-FI" sz="2400" dirty="0"/>
              <a:t>tehdä standardin mukaisia tekstidokumentteja </a:t>
            </a:r>
          </a:p>
          <a:p>
            <a:pPr lvl="1"/>
            <a:r>
              <a:rPr lang="fi-FI" sz="2400" dirty="0"/>
              <a:t>tehdä laskentataulukkoja ja hyödyntää laskukaavoja tietojen laskennassa </a:t>
            </a:r>
          </a:p>
          <a:p>
            <a:pPr lvl="1"/>
            <a:r>
              <a:rPr lang="fi-FI" sz="2400" dirty="0"/>
              <a:t>käsitellä ja siirtää eri muotoista tietoa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930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2. Aloita uusi asiakirja. Voit kirjoittaa vapaasti mitä haluat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2789267"/>
            <a:ext cx="9183379" cy="3787379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16361664">
            <a:off x="2989385" y="3569677"/>
            <a:ext cx="914400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nuoli 5"/>
          <p:cNvSpPr/>
          <p:nvPr/>
        </p:nvSpPr>
        <p:spPr>
          <a:xfrm rot="10247321">
            <a:off x="4308232" y="3536372"/>
            <a:ext cx="747346" cy="791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nuoli 6"/>
          <p:cNvSpPr/>
          <p:nvPr/>
        </p:nvSpPr>
        <p:spPr>
          <a:xfrm rot="11193676">
            <a:off x="5711534" y="3526897"/>
            <a:ext cx="844061" cy="911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37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Tekstin muotoiluvalintoja on runsaasti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83" y="2886376"/>
            <a:ext cx="8337002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3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ENTER</a:t>
            </a:r>
            <a:r>
              <a:rPr lang="fi-FI" dirty="0"/>
              <a:t> on kappaleen vaihto / pakotettu rivinvaihto.</a:t>
            </a:r>
          </a:p>
          <a:p>
            <a:r>
              <a:rPr lang="fi-FI" dirty="0"/>
              <a:t>Käytössä on myös erilaisia tekstin asetteluja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54" y="3429866"/>
            <a:ext cx="3965172" cy="5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2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Ylä</a:t>
            </a:r>
            <a:r>
              <a:rPr lang="fi-FI" dirty="0"/>
              <a:t>- ja alaotsikot ovat sivulla olevia vakiotekstejä. Saat ne LISÄÄ-valinnasta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51" y="2806666"/>
            <a:ext cx="2872895" cy="29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0438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Sivunumero ja muut kentät voi sijoittaa </a:t>
            </a:r>
            <a:r>
              <a:rPr lang="fi-FI" dirty="0" err="1"/>
              <a:t>Ylä</a:t>
            </a:r>
            <a:r>
              <a:rPr lang="fi-FI" dirty="0"/>
              <a:t>- tai Alaotsikkoon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41" y="2853875"/>
            <a:ext cx="4381636" cy="346256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855677" y="3121269"/>
            <a:ext cx="45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-&gt; Kentät -&gt; Sivunumero</a:t>
            </a:r>
          </a:p>
        </p:txBody>
      </p:sp>
    </p:spTree>
    <p:extLst>
      <p:ext uri="{BB962C8B-B14F-4D97-AF65-F5344CB8AC3E}">
        <p14:creationId xmlns:p14="http://schemas.microsoft.com/office/powerpoint/2010/main" val="2091583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Talleta tekstisi kohdasta TIEODOSTO      TALLENNA NIMELLÄ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Tämän jälkeen riittää pelkkä pikatallennus. (CTRL – S)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538" y="2907196"/>
            <a:ext cx="2997043" cy="2640750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5755908" y="2354497"/>
            <a:ext cx="395654" cy="272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78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Open Office Writer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Voit tallettaa tiedoston myös PDF-muotoon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026" y="2918933"/>
            <a:ext cx="5250912" cy="2202822"/>
          </a:xfrm>
          <a:prstGeom prst="rect">
            <a:avLst/>
          </a:prstGeom>
        </p:spPr>
      </p:pic>
      <p:sp>
        <p:nvSpPr>
          <p:cNvPr id="5" name="Nuoli vasemmalle 4"/>
          <p:cNvSpPr/>
          <p:nvPr/>
        </p:nvSpPr>
        <p:spPr>
          <a:xfrm>
            <a:off x="4387361" y="3138854"/>
            <a:ext cx="1477108" cy="9759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95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HARJOITUSTEHTÄVIÄ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Luo Open Office Writer –</a:t>
            </a:r>
            <a:r>
              <a:rPr lang="fi-FI" dirty="0" err="1"/>
              <a:t>tekstiasikirja</a:t>
            </a:r>
            <a:r>
              <a:rPr lang="fi-FI" dirty="0"/>
              <a:t>. Kirjoita siihen tekstiä. Käytä muotoilutoimintoja.</a:t>
            </a:r>
          </a:p>
          <a:p>
            <a:pPr marL="0" indent="0">
              <a:buNone/>
            </a:pPr>
            <a:r>
              <a:rPr lang="fi-FI" dirty="0"/>
              <a:t>Lisää alatunniste ja sinne sivunumero / sivujen määrä. </a:t>
            </a:r>
          </a:p>
          <a:p>
            <a:pPr marL="0" indent="0">
              <a:buNone/>
            </a:pPr>
            <a:r>
              <a:rPr lang="fi-FI" dirty="0"/>
              <a:t>Lisää ylätunniste ja sinne päivämäärä ja oma nimesi.</a:t>
            </a:r>
          </a:p>
          <a:p>
            <a:pPr marL="0" indent="0">
              <a:buNone/>
            </a:pPr>
            <a:r>
              <a:rPr lang="fi-FI" dirty="0"/>
              <a:t>Talleta tiedosto sekä ODT- </a:t>
            </a:r>
            <a:r>
              <a:rPr lang="fi-FI"/>
              <a:t>että PDF-muodossa.</a:t>
            </a:r>
          </a:p>
        </p:txBody>
      </p:sp>
    </p:spTree>
    <p:extLst>
      <p:ext uri="{BB962C8B-B14F-4D97-AF65-F5344CB8AC3E}">
        <p14:creationId xmlns:p14="http://schemas.microsoft.com/office/powerpoint/2010/main" val="166962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i-FI" sz="2400" dirty="0"/>
              <a:t>Graafista esitystiedostoa kutsutaan myös Diaesityksesi, katselet sellaista juuri nyt</a:t>
            </a:r>
          </a:p>
          <a:p>
            <a:pPr lvl="1"/>
            <a:r>
              <a:rPr lang="fi-FI" sz="2400" dirty="0"/>
              <a:t>Diaesitykset ovat hyviä esimerkiksi luentojen ja opetuksen tukena</a:t>
            </a:r>
          </a:p>
          <a:p>
            <a:pPr lvl="1"/>
            <a:r>
              <a:rPr lang="fi-FI" sz="2400" dirty="0"/>
              <a:t>Esityksiin on helppo tehdä listoja ja tuoda kuvia</a:t>
            </a:r>
          </a:p>
          <a:p>
            <a:pPr lvl="1"/>
            <a:r>
              <a:rPr lang="fi-FI" sz="2400" dirty="0"/>
              <a:t>Esityksen voi tehdä Open Office </a:t>
            </a:r>
            <a:r>
              <a:rPr lang="fi-FI" sz="2400" dirty="0" err="1"/>
              <a:t>Impressillä</a:t>
            </a:r>
            <a:r>
              <a:rPr lang="fi-FI" sz="2400" dirty="0"/>
              <a:t> tai MS Power Pointilla.</a:t>
            </a:r>
          </a:p>
        </p:txBody>
      </p:sp>
    </p:spTree>
    <p:extLst>
      <p:ext uri="{BB962C8B-B14F-4D97-AF65-F5344CB8AC3E}">
        <p14:creationId xmlns:p14="http://schemas.microsoft.com/office/powerpoint/2010/main" val="17132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52240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dirty="0"/>
              <a:t>Avaa Open Office ja valitse ”Esitys”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503" y="2771891"/>
            <a:ext cx="4045874" cy="2728742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10387366">
            <a:off x="3464169" y="4580792"/>
            <a:ext cx="1081454" cy="615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128238" y="2771891"/>
            <a:ext cx="39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2. Valitse Tyhjä esitys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637" y="3618330"/>
            <a:ext cx="2141406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sz="2400" dirty="0"/>
              <a:t>Tietokoneesi sisältö koostuu tiedoista, jotka on järjestetty tiedostoihin</a:t>
            </a:r>
          </a:p>
          <a:p>
            <a:pPr lvl="1"/>
            <a:r>
              <a:rPr lang="fi-FI" sz="2400" dirty="0"/>
              <a:t>Lisäksi koneessa on ohjelmia (nekin ovat tiedostoja)</a:t>
            </a:r>
          </a:p>
          <a:p>
            <a:pPr lvl="1"/>
            <a:r>
              <a:rPr lang="fi-FI" sz="2400" dirty="0"/>
              <a:t>Tiedostoja luetaan ja käsitellään tietokoneohjelmilla</a:t>
            </a:r>
          </a:p>
          <a:p>
            <a:pPr lvl="1"/>
            <a:r>
              <a:rPr lang="fi-FI" sz="2400" dirty="0"/>
              <a:t>Jokaiselle tiedostotyypille on oma ohjelmansa</a:t>
            </a:r>
          </a:p>
        </p:txBody>
      </p:sp>
    </p:spTree>
    <p:extLst>
      <p:ext uri="{BB962C8B-B14F-4D97-AF65-F5344CB8AC3E}">
        <p14:creationId xmlns:p14="http://schemas.microsoft.com/office/powerpoint/2010/main" val="2755311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Luo ensimmäinen dia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3" y="2370596"/>
            <a:ext cx="5098099" cy="40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7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9948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Kun 1. dia on valmis luo seuraava. Voit tehdä sen klikkaamalla hiiren kakkospainiketta vasemmalla olevan dialistan päällä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78" y="3244362"/>
            <a:ext cx="4800333" cy="3239977"/>
          </a:xfrm>
          <a:prstGeom prst="rect">
            <a:avLst/>
          </a:prstGeom>
        </p:spPr>
      </p:pic>
      <p:sp>
        <p:nvSpPr>
          <p:cNvPr id="5" name="Alanuoli 4"/>
          <p:cNvSpPr/>
          <p:nvPr/>
        </p:nvSpPr>
        <p:spPr>
          <a:xfrm rot="8375432">
            <a:off x="2391507" y="4668715"/>
            <a:ext cx="474785" cy="668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05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11564"/>
            <a:ext cx="7003387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Diahan voi lisätä kuvan monella tavalla:</a:t>
            </a:r>
          </a:p>
          <a:p>
            <a:pPr marL="457200" indent="-457200">
              <a:buAutoNum type="arabicPeriod"/>
            </a:pPr>
            <a:r>
              <a:rPr lang="fi-FI" dirty="0"/>
              <a:t>Valikosta</a:t>
            </a:r>
          </a:p>
          <a:p>
            <a:pPr marL="457200" indent="-457200">
              <a:buAutoNum type="arabicPeriod"/>
            </a:pPr>
            <a:r>
              <a:rPr lang="fi-FI" dirty="0"/>
              <a:t>Leikepöydältä </a:t>
            </a:r>
          </a:p>
          <a:p>
            <a:pPr marL="457200" indent="-457200">
              <a:buAutoNum type="arabicPeriod"/>
            </a:pPr>
            <a:r>
              <a:rPr lang="fi-FI" dirty="0"/>
              <a:t>Raahaamalla</a:t>
            </a:r>
          </a:p>
          <a:p>
            <a:pPr marL="457200" indent="-457200"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Vastaavalla tavalla voit tuoda kuvia myös MS Wordiin ja Open Office Writeriin</a:t>
            </a:r>
          </a:p>
        </p:txBody>
      </p:sp>
    </p:spTree>
    <p:extLst>
      <p:ext uri="{BB962C8B-B14F-4D97-AF65-F5344CB8AC3E}">
        <p14:creationId xmlns:p14="http://schemas.microsoft.com/office/powerpoint/2010/main" val="1254054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49488"/>
            <a:ext cx="5655041" cy="4099308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3679671">
            <a:off x="852853" y="1714501"/>
            <a:ext cx="756139" cy="48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6998677" y="2249488"/>
            <a:ext cx="3701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Valikosta</a:t>
            </a:r>
          </a:p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Lisää – Kuva – Tiedostosta </a:t>
            </a:r>
          </a:p>
        </p:txBody>
      </p:sp>
    </p:spTree>
    <p:extLst>
      <p:ext uri="{BB962C8B-B14F-4D97-AF65-F5344CB8AC3E}">
        <p14:creationId xmlns:p14="http://schemas.microsoft.com/office/powerpoint/2010/main" val="1919181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Diaesitys Open Officella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284658"/>
            <a:ext cx="5326965" cy="354171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690946" y="2268415"/>
            <a:ext cx="35520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Leikepöydältä lisääminen on helppoa: kopioi haluttu kuva ja liitä se CTRL-V –valinnalla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Kuvan kokoa ja paikkaa voi muuttaa raahaamalla. Ota hiirellä kiinni vihreistä solmuista.</a:t>
            </a:r>
          </a:p>
          <a:p>
            <a:endParaRPr lang="fi-FI" dirty="0"/>
          </a:p>
          <a:p>
            <a:r>
              <a:rPr lang="fi-FI" dirty="0"/>
              <a:t>Jos painat samalla SHIFT pysyy kuvan suhde samana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85900" y="6013938"/>
            <a:ext cx="784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SHIFT = VAIHTO =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15" y="5911362"/>
            <a:ext cx="1038129" cy="70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3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Vielä leikepöydästä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Windowsissa voit maalata minkä tahansa alueen ja kopioida sen leikepöydälle käyttämällä näppäinyhdistelmää: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200" dirty="0"/>
              <a:t>CTRL – WIN – S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2000" dirty="0"/>
              <a:t>Jos tarvitse koko näytön leikepöydälle, käytä PRT SCR -näppäintä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32" y="3511024"/>
            <a:ext cx="1219306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Vielä leikepöydästä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8719" y="1912450"/>
            <a:ext cx="3269263" cy="26900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327638" y="2013438"/>
            <a:ext cx="3077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Rajattu alue </a:t>
            </a:r>
            <a:r>
              <a:rPr lang="fi-FI" dirty="0" err="1"/>
              <a:t>tallettuu</a:t>
            </a:r>
            <a:r>
              <a:rPr lang="fi-FI" dirty="0"/>
              <a:t> suoraan leikepöydälle, josta sen voi liittää esitykseen, tekstitiedostoon, sähköpostiin, kuvankäsittelyohjelmaan jne.</a:t>
            </a:r>
          </a:p>
        </p:txBody>
      </p:sp>
    </p:spTree>
    <p:extLst>
      <p:ext uri="{BB962C8B-B14F-4D97-AF65-F5344CB8AC3E}">
        <p14:creationId xmlns:p14="http://schemas.microsoft.com/office/powerpoint/2010/main" val="2702402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Vielä on yksi </a:t>
            </a:r>
            <a:r>
              <a:rPr lang="fi-FI" dirty="0" err="1"/>
              <a:t>toimistoohjelma</a:t>
            </a:r>
            <a:r>
              <a:rPr lang="fi-FI" dirty="0"/>
              <a:t>, johon kannattaa tutustua. Taulukkolaskenta on monipuolinen työkalu: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Oman talouden seurantaan, painonhallintaan, verenpaineen seurantaan, firman liikevaihto, yhteystietojen luettelointi jne.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MS Excel – Open Office </a:t>
            </a:r>
            <a:r>
              <a:rPr lang="fi-FI" dirty="0" err="1"/>
              <a:t>Calc</a:t>
            </a:r>
            <a:r>
              <a:rPr lang="fi-FI" dirty="0"/>
              <a:t> – Google </a:t>
            </a:r>
            <a:r>
              <a:rPr lang="fi-FI" dirty="0" err="1"/>
              <a:t>Sheets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133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Tutustutaan Open Office </a:t>
            </a:r>
            <a:r>
              <a:rPr lang="fi-FI" dirty="0" err="1"/>
              <a:t>Calc</a:t>
            </a:r>
            <a:r>
              <a:rPr lang="fi-FI" dirty="0"/>
              <a:t>-ohjelmaan</a:t>
            </a:r>
          </a:p>
          <a:p>
            <a:pPr marL="0" indent="0">
              <a:buNone/>
            </a:pPr>
            <a:r>
              <a:rPr lang="fi-FI" dirty="0"/>
              <a:t>Käynnistä ohjelma valikosta. Käytä tarvittaessa hakukenttää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3454251"/>
            <a:ext cx="2947321" cy="20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Tyypillisiä tiedostoja ovat esimerkiksi:</a:t>
            </a:r>
          </a:p>
          <a:p>
            <a:pPr marL="457200" lvl="1" indent="0">
              <a:buNone/>
            </a:pPr>
            <a:r>
              <a:rPr lang="fi-FI" dirty="0"/>
              <a:t>MS Word –tekstitiedostot</a:t>
            </a:r>
          </a:p>
          <a:p>
            <a:pPr marL="457200" lvl="1" indent="0">
              <a:buNone/>
            </a:pPr>
            <a:r>
              <a:rPr lang="fi-FI" dirty="0"/>
              <a:t>JPG –kuvat</a:t>
            </a:r>
          </a:p>
          <a:p>
            <a:pPr marL="457200" lvl="1" indent="0">
              <a:buNone/>
            </a:pPr>
            <a:r>
              <a:rPr lang="fi-FI" dirty="0"/>
              <a:t>MP3 –musiikki</a:t>
            </a:r>
          </a:p>
          <a:p>
            <a:pPr marL="457200" lvl="1" indent="0">
              <a:buNone/>
            </a:pPr>
            <a:r>
              <a:rPr lang="fi-FI" dirty="0"/>
              <a:t>MP4 –videot</a:t>
            </a:r>
          </a:p>
          <a:p>
            <a:pPr marL="457200" lvl="1" indent="0">
              <a:buNone/>
            </a:pPr>
            <a:r>
              <a:rPr lang="fi-FI" dirty="0"/>
              <a:t>XLS –taulukot</a:t>
            </a:r>
          </a:p>
          <a:p>
            <a:pPr marL="457200" lvl="1" indent="0">
              <a:buNone/>
            </a:pPr>
            <a:r>
              <a:rPr lang="fi-FI" dirty="0"/>
              <a:t>PDF –asiakirjat</a:t>
            </a:r>
          </a:p>
          <a:p>
            <a:pPr marL="457200" lvl="1" indent="0">
              <a:buNone/>
            </a:pPr>
            <a:r>
              <a:rPr lang="fi-FI" dirty="0"/>
              <a:t>ODT –tekstitiedostot (Open Office)</a:t>
            </a:r>
          </a:p>
          <a:p>
            <a:pPr marL="457200" lvl="1" indent="0">
              <a:buNone/>
            </a:pPr>
            <a:r>
              <a:rPr lang="fi-FI" dirty="0"/>
              <a:t>Ja niin edelleen</a:t>
            </a:r>
          </a:p>
        </p:txBody>
      </p:sp>
    </p:spTree>
    <p:extLst>
      <p:ext uri="{BB962C8B-B14F-4D97-AF65-F5344CB8AC3E}">
        <p14:creationId xmlns:p14="http://schemas.microsoft.com/office/powerpoint/2010/main" val="861553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4415326" cy="2876428"/>
          </a:xfrm>
        </p:spPr>
        <p:txBody>
          <a:bodyPr/>
          <a:lstStyle/>
          <a:p>
            <a:r>
              <a:rPr lang="fi-FI" sz="2000" dirty="0"/>
              <a:t>Aloita napsauttamalla solua</a:t>
            </a:r>
          </a:p>
          <a:p>
            <a:r>
              <a:rPr lang="fi-FI" sz="2000" dirty="0"/>
              <a:t>Tämän jälkeen voit kirjoittaa siihen tekstiä tai numeroita</a:t>
            </a:r>
          </a:p>
          <a:p>
            <a:r>
              <a:rPr lang="fi-FI" sz="2000" dirty="0"/>
              <a:t>Soluissa liikutaan nuolinäppäimillä, tabulaattorilla tai </a:t>
            </a:r>
            <a:r>
              <a:rPr lang="fi-FI" sz="2000" dirty="0" err="1"/>
              <a:t>enterillä</a:t>
            </a:r>
            <a:r>
              <a:rPr lang="fi-FI" sz="2000" dirty="0"/>
              <a:t>. Myös hiirellä voi klikata haluamansa solun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9" y="2337410"/>
            <a:ext cx="2888230" cy="306350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41413" y="5400915"/>
            <a:ext cx="762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Jokaisella solulla on osoite, A1, A2, A3 … B1, B2, B3  jne.</a:t>
            </a:r>
          </a:p>
        </p:txBody>
      </p:sp>
    </p:spTree>
    <p:extLst>
      <p:ext uri="{BB962C8B-B14F-4D97-AF65-F5344CB8AC3E}">
        <p14:creationId xmlns:p14="http://schemas.microsoft.com/office/powerpoint/2010/main" val="77184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Ohjelmassa on sigma-toiminto, joka laskee automaattisesti sarakkeille ja riveille kerättyjä lukuja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14" y="3299245"/>
            <a:ext cx="1425063" cy="2491956"/>
          </a:xfrm>
          <a:prstGeom prst="rect">
            <a:avLst/>
          </a:prstGeom>
        </p:spPr>
      </p:pic>
      <p:sp>
        <p:nvSpPr>
          <p:cNvPr id="5" name="Nuoli vasemmalle 4"/>
          <p:cNvSpPr/>
          <p:nvPr/>
        </p:nvSpPr>
        <p:spPr>
          <a:xfrm>
            <a:off x="2488223" y="3146846"/>
            <a:ext cx="914400" cy="7209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04" y="5158686"/>
            <a:ext cx="5387807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3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6156203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Sigma laskee summia. </a:t>
            </a:r>
          </a:p>
          <a:p>
            <a:pPr marL="0" indent="0">
              <a:buNone/>
            </a:pPr>
            <a:r>
              <a:rPr lang="fi-FI" dirty="0"/>
              <a:t>Voit muodostaa myös omia laskukaavoja</a:t>
            </a:r>
          </a:p>
          <a:p>
            <a:pPr marL="0" indent="0">
              <a:buNone/>
            </a:pPr>
            <a:r>
              <a:rPr lang="fi-FI" dirty="0"/>
              <a:t>Kirjoita solun kenttään =(solun osoite * solun osoite)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+ yhteenlasku                    / jakolasku</a:t>
            </a:r>
          </a:p>
          <a:p>
            <a:pPr>
              <a:buFontTx/>
              <a:buChar char="-"/>
            </a:pPr>
            <a:r>
              <a:rPr lang="fi-FI" dirty="0"/>
              <a:t>Vähennyslasku</a:t>
            </a:r>
          </a:p>
          <a:p>
            <a:pPr marL="0" indent="0">
              <a:buNone/>
            </a:pPr>
            <a:r>
              <a:rPr lang="fi-FI" dirty="0"/>
              <a:t>*  Kertolasku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0181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06926"/>
            <a:ext cx="4424118" cy="3296878"/>
          </a:xfrm>
          <a:prstGeom prst="rect">
            <a:avLst/>
          </a:prstGeom>
        </p:spPr>
      </p:pic>
      <p:sp>
        <p:nvSpPr>
          <p:cNvPr id="5" name="Nuoli vasemmalle 4"/>
          <p:cNvSpPr/>
          <p:nvPr/>
        </p:nvSpPr>
        <p:spPr>
          <a:xfrm rot="2100715">
            <a:off x="3518053" y="3278662"/>
            <a:ext cx="845667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vasemmalle 5"/>
          <p:cNvSpPr/>
          <p:nvPr/>
        </p:nvSpPr>
        <p:spPr>
          <a:xfrm rot="20632337">
            <a:off x="1515447" y="4821938"/>
            <a:ext cx="94985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6137031" y="2224454"/>
            <a:ext cx="3842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Laskukaava</a:t>
            </a:r>
          </a:p>
          <a:p>
            <a:endParaRPr lang="fi-FI" dirty="0"/>
          </a:p>
          <a:p>
            <a:r>
              <a:rPr lang="fi-FI" dirty="0"/>
              <a:t>B5 X B6 </a:t>
            </a:r>
          </a:p>
          <a:p>
            <a:endParaRPr lang="fi-FI" dirty="0"/>
          </a:p>
          <a:p>
            <a:r>
              <a:rPr lang="fi-FI" dirty="0"/>
              <a:t>Kirjoitetaan soluun B8 muodossa: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=(B5 * B6)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Normaalit matematiikan laskusäännöt, esim.</a:t>
            </a:r>
          </a:p>
          <a:p>
            <a:r>
              <a:rPr lang="fi-FI" dirty="0">
                <a:latin typeface="Courier New" panose="02070309020205020404" pitchFamily="49" charset="0"/>
                <a:cs typeface="Courier New" panose="02070309020205020404" pitchFamily="49" charset="0"/>
              </a:rPr>
              <a:t>=((B5 * B6) +E3)</a:t>
            </a:r>
          </a:p>
        </p:txBody>
      </p:sp>
    </p:spTree>
    <p:extLst>
      <p:ext uri="{BB962C8B-B14F-4D97-AF65-F5344CB8AC3E}">
        <p14:creationId xmlns:p14="http://schemas.microsoft.com/office/powerpoint/2010/main" val="4026232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94" y="2620800"/>
            <a:ext cx="4580017" cy="263674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339254" y="2927838"/>
            <a:ext cx="4097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Vinkki:</a:t>
            </a:r>
          </a:p>
          <a:p>
            <a:r>
              <a:rPr lang="fi-FI" dirty="0"/>
              <a:t>Käytä miinusmerkkiä tarvittaessa lukujen edessä. Tällöin voit tehdä laskutoimitukset suoraan  Sigma-toiminnolla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91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Kaaviot</a:t>
            </a:r>
          </a:p>
          <a:p>
            <a:pPr marL="0" indent="0">
              <a:buNone/>
            </a:pPr>
            <a:r>
              <a:rPr lang="fi-FI" dirty="0"/>
              <a:t>Graafisen diagrammin luonti on sekin helppoa.</a:t>
            </a:r>
          </a:p>
          <a:p>
            <a:pPr marL="0" indent="0">
              <a:buNone/>
            </a:pPr>
            <a:r>
              <a:rPr lang="fi-FI" dirty="0"/>
              <a:t>1. Maalaa haluamasi solut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03" y="3709704"/>
            <a:ext cx="3635055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21669" y="2249487"/>
            <a:ext cx="4725742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3" y="1952015"/>
            <a:ext cx="2224453" cy="4565982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1976349">
            <a:off x="2808769" y="1665988"/>
            <a:ext cx="736527" cy="491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400800" y="1952015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LISÄÄ -&gt; Kaavio</a:t>
            </a:r>
          </a:p>
        </p:txBody>
      </p:sp>
    </p:spTree>
    <p:extLst>
      <p:ext uri="{BB962C8B-B14F-4D97-AF65-F5344CB8AC3E}">
        <p14:creationId xmlns:p14="http://schemas.microsoft.com/office/powerpoint/2010/main" val="3345849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175611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3. Valitse kaaviotyyppi ja paina </a:t>
            </a:r>
            <a:r>
              <a:rPr lang="fi-FI" b="1" dirty="0"/>
              <a:t>Valmis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27" y="2353286"/>
            <a:ext cx="4610500" cy="2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7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1913374"/>
            <a:ext cx="3183905" cy="30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00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8"/>
            <a:ext cx="9905999" cy="862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Voit tehdä myös useita välilehtiä. Tällä tavalla voi esimerkiksi arkistoida aikaisempia taulukoita.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92" y="3261192"/>
            <a:ext cx="5305262" cy="272344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778869" y="2963007"/>
            <a:ext cx="378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Klikkaa välilehden nimeä ja voit antaa sille uuden nimen.</a:t>
            </a:r>
          </a:p>
        </p:txBody>
      </p:sp>
    </p:spTree>
    <p:extLst>
      <p:ext uri="{BB962C8B-B14F-4D97-AF65-F5344CB8AC3E}">
        <p14:creationId xmlns:p14="http://schemas.microsoft.com/office/powerpoint/2010/main" val="189538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Yleisiä tiedostotunnisteita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.doc, .docx		MS Word</a:t>
            </a:r>
          </a:p>
          <a:p>
            <a:pPr marL="0" indent="0">
              <a:buNone/>
            </a:pPr>
            <a:r>
              <a:rPr lang="fi-FI" dirty="0"/>
              <a:t>.</a:t>
            </a:r>
            <a:r>
              <a:rPr lang="fi-FI" dirty="0" err="1"/>
              <a:t>rtf</a:t>
            </a:r>
            <a:r>
              <a:rPr lang="fi-FI" dirty="0"/>
              <a:t>, .txt		teksti / </a:t>
            </a:r>
            <a:r>
              <a:rPr lang="fi-FI" dirty="0" err="1"/>
              <a:t>rich</a:t>
            </a:r>
            <a:r>
              <a:rPr lang="fi-FI" dirty="0"/>
              <a:t> teksti (</a:t>
            </a:r>
            <a:r>
              <a:rPr lang="fi-FI" dirty="0" err="1"/>
              <a:t>Notepad</a:t>
            </a:r>
            <a:r>
              <a:rPr lang="fi-FI" dirty="0"/>
              <a:t>)</a:t>
            </a:r>
          </a:p>
          <a:p>
            <a:pPr marL="0" indent="0">
              <a:buNone/>
            </a:pPr>
            <a:r>
              <a:rPr lang="fi-FI" dirty="0"/>
              <a:t>.</a:t>
            </a:r>
            <a:r>
              <a:rPr lang="fi-FI" dirty="0" err="1"/>
              <a:t>odt</a:t>
            </a:r>
            <a:r>
              <a:rPr lang="fi-FI" dirty="0"/>
              <a:t>, .</a:t>
            </a:r>
            <a:r>
              <a:rPr lang="fi-FI" dirty="0" err="1"/>
              <a:t>ods</a:t>
            </a:r>
            <a:r>
              <a:rPr lang="fi-FI" dirty="0"/>
              <a:t>		Open Office Writer, Open Office </a:t>
            </a:r>
            <a:r>
              <a:rPr lang="fi-FI" dirty="0" err="1"/>
              <a:t>Calc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.xls 		Excel</a:t>
            </a:r>
          </a:p>
          <a:p>
            <a:pPr marL="0" indent="0">
              <a:buNone/>
            </a:pPr>
            <a:r>
              <a:rPr lang="fi-FI" dirty="0"/>
              <a:t>.ppt		Powerpoint</a:t>
            </a:r>
          </a:p>
          <a:p>
            <a:pPr marL="0" indent="0">
              <a:buNone/>
            </a:pPr>
            <a:r>
              <a:rPr lang="fi-FI" dirty="0"/>
              <a:t>.pdf		PDF-dokumentti</a:t>
            </a:r>
          </a:p>
          <a:p>
            <a:pPr marL="0" indent="0">
              <a:buNone/>
            </a:pPr>
            <a:r>
              <a:rPr lang="fi-FI" dirty="0"/>
              <a:t>.</a:t>
            </a:r>
            <a:r>
              <a:rPr lang="fi-FI" dirty="0" err="1"/>
              <a:t>htm</a:t>
            </a:r>
            <a:r>
              <a:rPr lang="fi-FI" dirty="0"/>
              <a:t>, .html		HTML-sivu (www-sivu)</a:t>
            </a:r>
          </a:p>
          <a:p>
            <a:pPr marL="0" indent="0">
              <a:buNone/>
            </a:pPr>
            <a:r>
              <a:rPr lang="fi-FI" dirty="0"/>
              <a:t>.jpg, .png, .</a:t>
            </a:r>
            <a:r>
              <a:rPr lang="fi-FI" dirty="0" err="1"/>
              <a:t>webp</a:t>
            </a:r>
            <a:r>
              <a:rPr lang="fi-FI" dirty="0"/>
              <a:t>	Kuvatiedostoja</a:t>
            </a:r>
          </a:p>
          <a:p>
            <a:pPr marL="0" indent="0">
              <a:buNone/>
            </a:pPr>
            <a:r>
              <a:rPr lang="fi-FI" dirty="0"/>
              <a:t>.mp3, .</a:t>
            </a:r>
            <a:r>
              <a:rPr lang="fi-FI" dirty="0" err="1"/>
              <a:t>wav</a:t>
            </a:r>
            <a:r>
              <a:rPr lang="fi-FI" dirty="0"/>
              <a:t>, .</a:t>
            </a:r>
            <a:r>
              <a:rPr lang="fi-FI" dirty="0" err="1"/>
              <a:t>aiff</a:t>
            </a:r>
            <a:r>
              <a:rPr lang="fi-FI" dirty="0"/>
              <a:t>	Musiikkitiedostoja</a:t>
            </a:r>
          </a:p>
          <a:p>
            <a:pPr marL="0" indent="0">
              <a:buNone/>
            </a:pPr>
            <a:r>
              <a:rPr lang="fi-FI" dirty="0"/>
              <a:t>.mp4, .</a:t>
            </a:r>
            <a:r>
              <a:rPr lang="fi-FI" dirty="0" err="1"/>
              <a:t>mov</a:t>
            </a:r>
            <a:r>
              <a:rPr lang="fi-FI" dirty="0"/>
              <a:t>, .</a:t>
            </a:r>
            <a:r>
              <a:rPr lang="fi-FI" dirty="0" err="1"/>
              <a:t>avi</a:t>
            </a:r>
            <a:r>
              <a:rPr lang="fi-FI" dirty="0"/>
              <a:t>	Videotiedostoja</a:t>
            </a:r>
          </a:p>
        </p:txBody>
      </p:sp>
    </p:spTree>
    <p:extLst>
      <p:ext uri="{BB962C8B-B14F-4D97-AF65-F5344CB8AC3E}">
        <p14:creationId xmlns:p14="http://schemas.microsoft.com/office/powerpoint/2010/main" val="3750779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Calc</a:t>
            </a:r>
            <a:r>
              <a:rPr lang="fi-FI" dirty="0"/>
              <a:t>-taulukot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Muita hyviä työkaluja:</a:t>
            </a:r>
          </a:p>
          <a:p>
            <a:r>
              <a:rPr lang="fi-FI" dirty="0"/>
              <a:t>Solujen muotoilu (esim. teksti / luku / päivämäärä)</a:t>
            </a:r>
          </a:p>
          <a:p>
            <a:r>
              <a:rPr lang="fi-FI" dirty="0"/>
              <a:t>Lajittelu eli </a:t>
            </a:r>
            <a:r>
              <a:rPr lang="fi-FI" dirty="0" err="1"/>
              <a:t>Sort</a:t>
            </a:r>
            <a:r>
              <a:rPr lang="fi-FI" dirty="0"/>
              <a:t> (aakkosjärjestys, pienimmästä suurimpaan jne.)</a:t>
            </a:r>
          </a:p>
          <a:p>
            <a:r>
              <a:rPr lang="fi-FI" dirty="0"/>
              <a:t>CSV: Kun kirjoitat muistiolla tekstitiedoston pilkuilla erotettuja listoja ja talletat sen muotoon tiedosto.csv  voit avata sen taulukkona </a:t>
            </a:r>
            <a:r>
              <a:rPr lang="fi-FI" dirty="0" err="1"/>
              <a:t>Calcissa</a:t>
            </a:r>
            <a:r>
              <a:rPr lang="fi-FI" dirty="0"/>
              <a:t> tai </a:t>
            </a:r>
            <a:r>
              <a:rPr lang="fi-FI" dirty="0" err="1"/>
              <a:t>Exelissä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47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ITseopiskelutehtävät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Itseopiskelua (3h)</a:t>
            </a:r>
          </a:p>
          <a:p>
            <a:pPr marL="0" indent="0">
              <a:buNone/>
            </a:pP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Katso </a:t>
            </a:r>
            <a:r>
              <a:rPr lang="fi-FI" sz="2400" dirty="0">
                <a:hlinkClick r:id="rId2"/>
              </a:rPr>
              <a:t>Osuvat taidot videosarja  </a:t>
            </a:r>
            <a:r>
              <a:rPr lang="fi-FI" sz="2400" dirty="0"/>
              <a:t>ja kertaa asioita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Mieti mihin voisit hyödyntää toimisto-ohjelmia?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Luo taulukkolaskennan tiedosto, johon merkitset esim. päivittäiset ostoksesi. Käytä tarvittaessa summaus-toimintoa. Luo myös kuvaaja. Voit vapaasti valita ohjelman, jota käytät (MS Office, Open Office, Google </a:t>
            </a:r>
            <a:r>
              <a:rPr lang="fi-FI" sz="2400" dirty="0" err="1"/>
              <a:t>Sheets</a:t>
            </a:r>
            <a:r>
              <a:rPr lang="fi-FI" sz="24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Olet nyt tutustunut </a:t>
            </a:r>
            <a:r>
              <a:rPr lang="fi-FI" sz="2400" i="1" dirty="0"/>
              <a:t>Digitaitojen perusosaajan </a:t>
            </a:r>
            <a:r>
              <a:rPr lang="fi-FI" sz="2400" dirty="0"/>
              <a:t>kaikkiin 6 esitykseen. Kuinka ne vastasivat omia tarpeitasi? Käsiteltiinkö jotain aihetta liikaa tai liian vähän? Kirjoita vastauksesi tekstiasiakirjaan ja talleta se PDF-muotoon.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0299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ITseopiskelutehtävät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Itseopiskelua (3h)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Lisätehtäviä: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Tee tehtävä nro 4 vielä Diaesityksenä. Lisää diaan myös kuva – tarkasta voitko käyttää kuvaa (tekijänoikeudet).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Tutustu Osaamismerkkitenttien kysymyksiin.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38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5549534" cy="354171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i-FI" sz="2400" dirty="0"/>
              <a:t>Tiedostotyypin tunnistaa tiedoston nimen loppupäätteestä ja </a:t>
            </a:r>
            <a:r>
              <a:rPr lang="fi-FI" sz="2400" b="1" dirty="0"/>
              <a:t>kuvakkeesta</a:t>
            </a:r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pPr lvl="1"/>
            <a:endParaRPr lang="fi-FI" sz="2400" dirty="0"/>
          </a:p>
          <a:p>
            <a:pPr marL="457200" lvl="1" indent="0">
              <a:buNone/>
            </a:pPr>
            <a:r>
              <a:rPr lang="fi-FI" sz="2400" dirty="0"/>
              <a:t>Nimen loppupääte voi olla piilotettu, joten kuvake on helpompi tapa</a:t>
            </a:r>
          </a:p>
          <a:p>
            <a:pPr marL="457200" lvl="1" indent="0">
              <a:buNone/>
            </a:pPr>
            <a:endParaRPr lang="fi-FI" sz="2400" dirty="0"/>
          </a:p>
          <a:p>
            <a:pPr marL="457200" lvl="1" indent="0">
              <a:buNone/>
            </a:pPr>
            <a:endParaRPr lang="fi-FI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87" y="3124439"/>
            <a:ext cx="4456785" cy="16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2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638" y="3785852"/>
            <a:ext cx="3086005" cy="2363529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11146068">
            <a:off x="9544310" y="5137646"/>
            <a:ext cx="1459523" cy="940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141413" y="1836377"/>
            <a:ext cx="400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Windows 11 -järjestelmässä:</a:t>
            </a:r>
          </a:p>
          <a:p>
            <a:endParaRPr lang="fi-FI" dirty="0"/>
          </a:p>
          <a:p>
            <a:r>
              <a:rPr lang="fi-FI" dirty="0"/>
              <a:t>Kansion asetuksista pääset laittamaan tiedostopäätteet näkyviin</a:t>
            </a:r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27" y="1922604"/>
            <a:ext cx="5567269" cy="782792"/>
          </a:xfrm>
          <a:prstGeom prst="rect">
            <a:avLst/>
          </a:prstGeom>
        </p:spPr>
      </p:pic>
      <p:sp>
        <p:nvSpPr>
          <p:cNvPr id="8" name="Alanuoli 7"/>
          <p:cNvSpPr/>
          <p:nvPr/>
        </p:nvSpPr>
        <p:spPr>
          <a:xfrm rot="11602198">
            <a:off x="9282256" y="2578875"/>
            <a:ext cx="771064" cy="854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748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Harjoitustehtäviä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i-FI" dirty="0"/>
              <a:t>Mitä tiedostotyyppejä on oheisessa kuvassa?</a:t>
            </a:r>
          </a:p>
          <a:p>
            <a:pPr marL="457200" indent="-457200">
              <a:buAutoNum type="arabicPeriod"/>
            </a:pPr>
            <a:r>
              <a:rPr lang="fi-FI" dirty="0"/>
              <a:t>Mitä tiedostotyyppejä löydät omasta tietokoneestasi? Kuinka voit helposti avata ohjelman?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881" y="3634394"/>
            <a:ext cx="5283690" cy="19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4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Tiedostokoot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u="sng" dirty="0"/>
              <a:t>Yksikkö				Esimerkki</a:t>
            </a:r>
          </a:p>
          <a:p>
            <a:pPr marL="0" indent="0">
              <a:buNone/>
            </a:pPr>
            <a:r>
              <a:rPr lang="fi-FI" dirty="0"/>
              <a:t>1 MEGA  = 1000 </a:t>
            </a:r>
            <a:r>
              <a:rPr lang="fi-FI" dirty="0" err="1"/>
              <a:t>Kt</a:t>
            </a:r>
            <a:r>
              <a:rPr lang="fi-FI" dirty="0"/>
              <a:t>		mp3-muotoinen musiikkikappale usein 3-5 Mb</a:t>
            </a:r>
          </a:p>
          <a:p>
            <a:pPr marL="0" indent="0">
              <a:buNone/>
            </a:pPr>
            <a:r>
              <a:rPr lang="fi-FI" dirty="0"/>
              <a:t>				tekstiasiakirjat yleensä alle </a:t>
            </a:r>
            <a:r>
              <a:rPr lang="fi-FI" dirty="0" err="1"/>
              <a:t>megan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1 GIGA = 1000 </a:t>
            </a:r>
            <a:r>
              <a:rPr lang="fi-FI" dirty="0" err="1"/>
              <a:t>megaa</a:t>
            </a:r>
            <a:r>
              <a:rPr lang="fi-FI" dirty="0"/>
              <a:t>		pitkä FHD-tason elokuva</a:t>
            </a:r>
          </a:p>
          <a:p>
            <a:pPr marL="0" indent="0">
              <a:buNone/>
            </a:pPr>
            <a:r>
              <a:rPr lang="fi-FI" dirty="0"/>
              <a:t>				suurten ohjelmien asennuspaketit</a:t>
            </a:r>
          </a:p>
          <a:p>
            <a:pPr marL="0" indent="0">
              <a:buNone/>
            </a:pPr>
            <a:r>
              <a:rPr lang="fi-FI" dirty="0"/>
              <a:t>1 TERA	 = 1000 gigaa		tietokoneen tallennustilan koko lasketaan nykyään</a:t>
            </a:r>
          </a:p>
          <a:p>
            <a:pPr marL="0" indent="0">
              <a:buNone/>
            </a:pPr>
            <a:r>
              <a:rPr lang="fi-FI" dirty="0"/>
              <a:t>				</a:t>
            </a:r>
            <a:r>
              <a:rPr lang="fi-FI" dirty="0" err="1"/>
              <a:t>teroissa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1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C9BE4C97390C4DB9CE6B00B5090941" ma:contentTypeVersion="12" ma:contentTypeDescription="Luo uusi asiakirja." ma:contentTypeScope="" ma:versionID="f85bc6f67d29d03d5230031266d70532">
  <xsd:schema xmlns:xsd="http://www.w3.org/2001/XMLSchema" xmlns:xs="http://www.w3.org/2001/XMLSchema" xmlns:p="http://schemas.microsoft.com/office/2006/metadata/properties" xmlns:ns2="aeae1392-95b0-4bcf-9040-86c3943ed1f5" xmlns:ns3="499645c6-715d-4ebe-8be9-ea828130c03f" targetNamespace="http://schemas.microsoft.com/office/2006/metadata/properties" ma:root="true" ma:fieldsID="aab708cfe36553aad1295bdaf4e24ae2" ns2:_="" ns3:_="">
    <xsd:import namespace="aeae1392-95b0-4bcf-9040-86c3943ed1f5"/>
    <xsd:import namespace="499645c6-715d-4ebe-8be9-ea828130c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e1392-95b0-4bcf-9040-86c3943e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5c5036b-b58d-4359-8d00-aaa95b1ef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645c6-715d-4ebe-8be9-ea828130c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18ea9fe-a206-4685-8f0d-8d1c74b13406}" ma:internalName="TaxCatchAll" ma:showField="CatchAllData" ma:web="499645c6-715d-4ebe-8be9-ea828130c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ae1392-95b0-4bcf-9040-86c3943ed1f5">
      <Terms xmlns="http://schemas.microsoft.com/office/infopath/2007/PartnerControls"/>
    </lcf76f155ced4ddcb4097134ff3c332f>
    <TaxCatchAll xmlns="499645c6-715d-4ebe-8be9-ea828130c03f" xsi:nil="true"/>
  </documentManagement>
</p:properties>
</file>

<file path=customXml/itemProps1.xml><?xml version="1.0" encoding="utf-8"?>
<ds:datastoreItem xmlns:ds="http://schemas.openxmlformats.org/officeDocument/2006/customXml" ds:itemID="{B9FB4124-AACD-47DE-8E36-E53EA6BF5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e1392-95b0-4bcf-9040-86c3943ed1f5"/>
    <ds:schemaRef ds:uri="499645c6-715d-4ebe-8be9-ea828130c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EC98A2-06B8-43CB-B638-331534871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68C6E6-5703-4AA3-8B9C-85625D4F097B}">
  <ds:schemaRefs>
    <ds:schemaRef ds:uri="http://schemas.microsoft.com/office/2006/metadata/properties"/>
    <ds:schemaRef ds:uri="http://schemas.microsoft.com/office/infopath/2007/PartnerControls"/>
    <ds:schemaRef ds:uri="aeae1392-95b0-4bcf-9040-86c3943ed1f5"/>
    <ds:schemaRef ds:uri="499645c6-715d-4ebe-8be9-ea828130c0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697</TotalTime>
  <Words>1074</Words>
  <Application>Microsoft Office PowerPoint</Application>
  <PresentationFormat>Widescreen</PresentationFormat>
  <Paragraphs>240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Piiri</vt:lpstr>
      <vt:lpstr>Digitaitojen perusosaaja (T1)</vt:lpstr>
      <vt:lpstr>Tavoitteet</vt:lpstr>
      <vt:lpstr>Tiedostot</vt:lpstr>
      <vt:lpstr>Tiedostot</vt:lpstr>
      <vt:lpstr>Yleisiä tiedostotunnisteita</vt:lpstr>
      <vt:lpstr>Tiedostot</vt:lpstr>
      <vt:lpstr>Tiedostot</vt:lpstr>
      <vt:lpstr>Harjoitustehtäviä</vt:lpstr>
      <vt:lpstr>Tiedostokoot</vt:lpstr>
      <vt:lpstr>Tiedostokoot</vt:lpstr>
      <vt:lpstr>Tiedostokoot</vt:lpstr>
      <vt:lpstr>Toimisto-ohjelmat</vt:lpstr>
      <vt:lpstr>Toimisto-ohjelmat</vt:lpstr>
      <vt:lpstr>Toimisto-ohjelmat</vt:lpstr>
      <vt:lpstr>Ohjelmien asennus</vt:lpstr>
      <vt:lpstr>Harjoitustehtäviä</vt:lpstr>
      <vt:lpstr>Ohjelmien peruskäyttö</vt:lpstr>
      <vt:lpstr>Ohjelmien peruskäyttö</vt:lpstr>
      <vt:lpstr>Open Office Writer</vt:lpstr>
      <vt:lpstr>Open Office Writer</vt:lpstr>
      <vt:lpstr>Open Office Writer</vt:lpstr>
      <vt:lpstr>Open Office Writer</vt:lpstr>
      <vt:lpstr>Open Office Writer</vt:lpstr>
      <vt:lpstr>Open Office Writer</vt:lpstr>
      <vt:lpstr>Open Office Writer</vt:lpstr>
      <vt:lpstr>Open Office Writer</vt:lpstr>
      <vt:lpstr>HARJOITUSTEHTÄVIÄ</vt:lpstr>
      <vt:lpstr>Diaesitys </vt:lpstr>
      <vt:lpstr>Diaesitys Open Officella</vt:lpstr>
      <vt:lpstr>Diaesitys Open Officella</vt:lpstr>
      <vt:lpstr>Diaesitys Open Officella</vt:lpstr>
      <vt:lpstr>Diaesitys Open Officella</vt:lpstr>
      <vt:lpstr>Diaesitys Open Officella</vt:lpstr>
      <vt:lpstr>Diaesitys Open Officella</vt:lpstr>
      <vt:lpstr>Diaesitys Open Officella</vt:lpstr>
      <vt:lpstr>Vielä leikepöydästä</vt:lpstr>
      <vt:lpstr>Vielä leikepöydästä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Calc-taulukot</vt:lpstr>
      <vt:lpstr>ITseopiskelutehtävät</vt:lpstr>
      <vt:lpstr>ITseopiskelutehtävät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Digitaitojen perusosaaja (T1)</dc:title>
  <dc:creator>Admin</dc:creator>
  <cp:lastModifiedBy>Admin</cp:lastModifiedBy>
  <cp:revision>93</cp:revision>
  <dcterms:created xsi:type="dcterms:W3CDTF">2024-01-09T17:29:36Z</dcterms:created>
  <dcterms:modified xsi:type="dcterms:W3CDTF">2024-02-26T09:16:19Z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0x010100E3C9BE4C97390C4DB9CE6B00B5090941</vt:lpwstr>
  </property>
</Properties>
</file>