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handoutMasterIdLst>
    <p:handoutMasterId r:id="rId20"/>
  </p:handoutMasterIdLst>
  <p:sldIdLst>
    <p:sldId id="367" r:id="rId5"/>
    <p:sldId id="368" r:id="rId6"/>
    <p:sldId id="369" r:id="rId7"/>
    <p:sldId id="370" r:id="rId8"/>
    <p:sldId id="374" r:id="rId9"/>
    <p:sldId id="375" r:id="rId10"/>
    <p:sldId id="376" r:id="rId11"/>
    <p:sldId id="378" r:id="rId12"/>
    <p:sldId id="256" r:id="rId13"/>
    <p:sldId id="262" r:id="rId14"/>
    <p:sldId id="265" r:id="rId15"/>
    <p:sldId id="380" r:id="rId16"/>
    <p:sldId id="264" r:id="rId17"/>
    <p:sldId id="381" r:id="rId18"/>
  </p:sldIdLst>
  <p:sldSz cx="9144000" cy="5143500" type="screen16x9"/>
  <p:notesSz cx="6858000" cy="9144000"/>
  <p:defaultText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0074"/>
    <a:srgbClr val="D641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66" autoAdjust="0"/>
    <p:restoredTop sz="95909" autoAdjust="0"/>
  </p:normalViewPr>
  <p:slideViewPr>
    <p:cSldViewPr snapToGrid="0" snapToObjects="1">
      <p:cViewPr varScale="1">
        <p:scale>
          <a:sx n="108" d="100"/>
          <a:sy n="108" d="100"/>
        </p:scale>
        <p:origin x="91" y="110"/>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A14CC3E-8269-B04C-9979-CAEC626372E2}" type="datetimeFigureOut">
              <a:rPr lang="fi-FI" smtClean="0"/>
              <a:t>28.5.2023</a:t>
            </a:fld>
            <a:endParaRPr lang="fi-FI"/>
          </a:p>
        </p:txBody>
      </p:sp>
      <p:sp>
        <p:nvSpPr>
          <p:cNvPr id="4" name="Alatunnisteen paikkamerkki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3AFCD51-47C8-6349-82AF-1F1661C22548}" type="slidenum">
              <a:rPr lang="fi-FI" smtClean="0"/>
              <a:t>‹#›</a:t>
            </a:fld>
            <a:endParaRPr lang="fi-FI"/>
          </a:p>
        </p:txBody>
      </p:sp>
    </p:spTree>
    <p:extLst>
      <p:ext uri="{BB962C8B-B14F-4D97-AF65-F5344CB8AC3E}">
        <p14:creationId xmlns:p14="http://schemas.microsoft.com/office/powerpoint/2010/main" val="11538023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59B08E-E981-6649-85CB-F451815BCC27}" type="datetimeFigureOut">
              <a:rPr lang="fi-FI" smtClean="0"/>
              <a:t>28.5.2023</a:t>
            </a:fld>
            <a:endParaRPr lang="fi-FI"/>
          </a:p>
        </p:txBody>
      </p:sp>
      <p:sp>
        <p:nvSpPr>
          <p:cNvPr id="4" name="Dian kuvan paikkamerkki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F1F819-43F0-3246-9D96-F7758EDA6201}" type="slidenum">
              <a:rPr lang="fi-FI" smtClean="0"/>
              <a:t>‹#›</a:t>
            </a:fld>
            <a:endParaRPr lang="fi-FI"/>
          </a:p>
        </p:txBody>
      </p:sp>
    </p:spTree>
    <p:extLst>
      <p:ext uri="{BB962C8B-B14F-4D97-AF65-F5344CB8AC3E}">
        <p14:creationId xmlns:p14="http://schemas.microsoft.com/office/powerpoint/2010/main" val="220839518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8F1F819-43F0-3246-9D96-F7758EDA6201}" type="slidenum">
              <a:rPr lang="fi-FI" smtClean="0"/>
              <a:t>4</a:t>
            </a:fld>
            <a:endParaRPr lang="fi-FI"/>
          </a:p>
        </p:txBody>
      </p:sp>
    </p:spTree>
    <p:extLst>
      <p:ext uri="{BB962C8B-B14F-4D97-AF65-F5344CB8AC3E}">
        <p14:creationId xmlns:p14="http://schemas.microsoft.com/office/powerpoint/2010/main" val="1460634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8F1F819-43F0-3246-9D96-F7758EDA6201}" type="slidenum">
              <a:rPr lang="fi-FI" smtClean="0"/>
              <a:t>8</a:t>
            </a:fld>
            <a:endParaRPr lang="fi-FI"/>
          </a:p>
        </p:txBody>
      </p:sp>
    </p:spTree>
    <p:extLst>
      <p:ext uri="{BB962C8B-B14F-4D97-AF65-F5344CB8AC3E}">
        <p14:creationId xmlns:p14="http://schemas.microsoft.com/office/powerpoint/2010/main" val="1357792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8F1F819-43F0-3246-9D96-F7758EDA6201}" type="slidenum">
              <a:rPr lang="fi-FI" smtClean="0"/>
              <a:t>9</a:t>
            </a:fld>
            <a:endParaRPr lang="fi-FI"/>
          </a:p>
        </p:txBody>
      </p:sp>
    </p:spTree>
    <p:extLst>
      <p:ext uri="{BB962C8B-B14F-4D97-AF65-F5344CB8AC3E}">
        <p14:creationId xmlns:p14="http://schemas.microsoft.com/office/powerpoint/2010/main" val="14170431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ansi 01">
    <p:spTree>
      <p:nvGrpSpPr>
        <p:cNvPr id="1" name=""/>
        <p:cNvGrpSpPr/>
        <p:nvPr/>
      </p:nvGrpSpPr>
      <p:grpSpPr>
        <a:xfrm>
          <a:off x="0" y="0"/>
          <a:ext cx="0" cy="0"/>
          <a:chOff x="0" y="0"/>
          <a:chExt cx="0" cy="0"/>
        </a:xfrm>
      </p:grpSpPr>
      <p:pic>
        <p:nvPicPr>
          <p:cNvPr id="2" name="Kuva 1" descr="VAMK_pp_pohja_layout_kansi.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Otsikko 1"/>
          <p:cNvSpPr>
            <a:spLocks noGrp="1"/>
          </p:cNvSpPr>
          <p:nvPr>
            <p:ph type="title" hasCustomPrompt="1"/>
          </p:nvPr>
        </p:nvSpPr>
        <p:spPr>
          <a:xfrm>
            <a:off x="5237735" y="2399175"/>
            <a:ext cx="3771671" cy="1710824"/>
          </a:xfrm>
          <a:noFill/>
        </p:spPr>
        <p:txBody>
          <a:bodyPr anchor="b">
            <a:normAutofit/>
          </a:bodyPr>
          <a:lstStyle>
            <a:lvl1pPr algn="l">
              <a:defRPr sz="2800" b="1" u="none" cap="none">
                <a:solidFill>
                  <a:srgbClr val="D10074"/>
                </a:solidFill>
              </a:defRPr>
            </a:lvl1pPr>
          </a:lstStyle>
          <a:p>
            <a:r>
              <a:rPr lang="fi-FI" dirty="0"/>
              <a:t>MUOKKAA PERUSTYYLEJÄ NAPS.</a:t>
            </a:r>
          </a:p>
        </p:txBody>
      </p:sp>
      <p:sp>
        <p:nvSpPr>
          <p:cNvPr id="9" name="Tekstin paikkamerkki 2"/>
          <p:cNvSpPr>
            <a:spLocks noGrp="1"/>
          </p:cNvSpPr>
          <p:nvPr>
            <p:ph type="body" idx="1"/>
          </p:nvPr>
        </p:nvSpPr>
        <p:spPr>
          <a:xfrm>
            <a:off x="5237736" y="4108217"/>
            <a:ext cx="3784271" cy="560767"/>
          </a:xfrm>
          <a:noFill/>
          <a:ln>
            <a:noFill/>
          </a:ln>
        </p:spPr>
        <p:txBody>
          <a:bodyPr anchor="ctr">
            <a:normAutofit/>
          </a:bodyPr>
          <a:lstStyle>
            <a:lvl1pPr marL="0" indent="0" algn="l">
              <a:buNone/>
              <a:defRPr sz="1400">
                <a:solidFill>
                  <a:srgbClr val="D100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pic>
        <p:nvPicPr>
          <p:cNvPr id="11" name="Kuva 10" descr="VAMK_logo_WHITE_M.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1" y="4123619"/>
            <a:ext cx="1011237" cy="545365"/>
          </a:xfrm>
          <a:prstGeom prst="rect">
            <a:avLst/>
          </a:prstGeom>
        </p:spPr>
      </p:pic>
    </p:spTree>
    <p:extLst>
      <p:ext uri="{BB962C8B-B14F-4D97-AF65-F5344CB8AC3E}">
        <p14:creationId xmlns:p14="http://schemas.microsoft.com/office/powerpoint/2010/main" val="425189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Välilehti_kuva_lanka">
    <p:spTree>
      <p:nvGrpSpPr>
        <p:cNvPr id="1" name=""/>
        <p:cNvGrpSpPr/>
        <p:nvPr/>
      </p:nvGrpSpPr>
      <p:grpSpPr>
        <a:xfrm>
          <a:off x="0" y="0"/>
          <a:ext cx="0" cy="0"/>
          <a:chOff x="0" y="0"/>
          <a:chExt cx="0" cy="0"/>
        </a:xfrm>
      </p:grpSpPr>
      <p:pic>
        <p:nvPicPr>
          <p:cNvPr id="2" name="Kuva 1" descr="VAMK_pp_pohja_lank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2" name="Otsikko 1"/>
          <p:cNvSpPr>
            <a:spLocks noGrp="1"/>
          </p:cNvSpPr>
          <p:nvPr>
            <p:ph type="title" hasCustomPrompt="1"/>
          </p:nvPr>
        </p:nvSpPr>
        <p:spPr>
          <a:xfrm>
            <a:off x="513513" y="1752655"/>
            <a:ext cx="3232987" cy="1881651"/>
          </a:xfrm>
          <a:noFill/>
        </p:spPr>
        <p:txBody>
          <a:bodyPr anchor="b">
            <a:normAutofit/>
          </a:bodyPr>
          <a:lstStyle>
            <a:lvl1pPr algn="l">
              <a:defRPr sz="2800" b="1" u="none" cap="none">
                <a:solidFill>
                  <a:srgbClr val="D64120"/>
                </a:solidFill>
              </a:defRPr>
            </a:lvl1pPr>
          </a:lstStyle>
          <a:p>
            <a:r>
              <a:rPr lang="fi-FI" dirty="0"/>
              <a:t>MUOKKAA PERUSTYYLEJÄ NAPS.</a:t>
            </a:r>
          </a:p>
        </p:txBody>
      </p:sp>
      <p:sp>
        <p:nvSpPr>
          <p:cNvPr id="13" name="Tekstin paikkamerkki 2"/>
          <p:cNvSpPr>
            <a:spLocks noGrp="1"/>
          </p:cNvSpPr>
          <p:nvPr>
            <p:ph type="body" idx="1"/>
          </p:nvPr>
        </p:nvSpPr>
        <p:spPr>
          <a:xfrm>
            <a:off x="513513" y="3685786"/>
            <a:ext cx="3134830" cy="735044"/>
          </a:xfrm>
          <a:noFill/>
          <a:ln>
            <a:noFill/>
          </a:ln>
        </p:spPr>
        <p:txBody>
          <a:bodyPr anchor="ctr">
            <a:normAutofit/>
          </a:bodyPr>
          <a:lstStyle>
            <a:lvl1pPr marL="0" indent="0" algn="l">
              <a:buNone/>
              <a:defRPr sz="1400">
                <a:solidFill>
                  <a:srgbClr val="D6412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spTree>
    <p:extLst>
      <p:ext uri="{BB962C8B-B14F-4D97-AF65-F5344CB8AC3E}">
        <p14:creationId xmlns:p14="http://schemas.microsoft.com/office/powerpoint/2010/main" val="17361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pic>
        <p:nvPicPr>
          <p:cNvPr id="6" name="Kuva 5" descr="VAMK_pp_pohja_layout_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Otsikko 1"/>
          <p:cNvSpPr>
            <a:spLocks noGrp="1"/>
          </p:cNvSpPr>
          <p:nvPr>
            <p:ph type="title"/>
          </p:nvPr>
        </p:nvSpPr>
        <p:spPr>
          <a:xfrm>
            <a:off x="457200" y="279400"/>
            <a:ext cx="7023100" cy="831851"/>
          </a:xfrm>
        </p:spPr>
        <p:txBody>
          <a:bodyPr/>
          <a:lstStyle/>
          <a:p>
            <a:r>
              <a:rPr lang="fi-FI"/>
              <a:t>Muokkaa perustyylejä naps.</a:t>
            </a:r>
          </a:p>
        </p:txBody>
      </p:sp>
      <p:pic>
        <p:nvPicPr>
          <p:cNvPr id="7" name="Kuva 6" descr="VAMK_logo_väri_posit_RGB_M.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89850" y="304800"/>
            <a:ext cx="996950" cy="537660"/>
          </a:xfrm>
          <a:prstGeom prst="rect">
            <a:avLst/>
          </a:prstGeom>
        </p:spPr>
      </p:pic>
    </p:spTree>
    <p:extLst>
      <p:ext uri="{BB962C8B-B14F-4D97-AF65-F5344CB8AC3E}">
        <p14:creationId xmlns:p14="http://schemas.microsoft.com/office/powerpoint/2010/main" val="425489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pic>
        <p:nvPicPr>
          <p:cNvPr id="5" name="Kuva 4" descr="VAMK_pp_pohja_layout_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9104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pic>
        <p:nvPicPr>
          <p:cNvPr id="9" name="Kuva 8" descr="VAMK_pp_pohja_layout_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Otsikko 1"/>
          <p:cNvSpPr>
            <a:spLocks noGrp="1"/>
          </p:cNvSpPr>
          <p:nvPr>
            <p:ph type="title"/>
          </p:nvPr>
        </p:nvSpPr>
        <p:spPr>
          <a:xfrm>
            <a:off x="457201" y="268291"/>
            <a:ext cx="3008313" cy="1319209"/>
          </a:xfrm>
        </p:spPr>
        <p:txBody>
          <a:bodyPr anchor="ctr">
            <a:noAutofit/>
          </a:bodyPr>
          <a:lstStyle>
            <a:lvl1pPr algn="l">
              <a:defRPr sz="2400" b="1"/>
            </a:lvl1pPr>
          </a:lstStyle>
          <a:p>
            <a:r>
              <a:rPr lang="fi-FI"/>
              <a:t>Muokkaa perustyylejä naps.</a:t>
            </a:r>
          </a:p>
        </p:txBody>
      </p:sp>
      <p:sp>
        <p:nvSpPr>
          <p:cNvPr id="3" name="Sisällön paikkamerkki 2"/>
          <p:cNvSpPr>
            <a:spLocks noGrp="1"/>
          </p:cNvSpPr>
          <p:nvPr>
            <p:ph idx="1"/>
          </p:nvPr>
        </p:nvSpPr>
        <p:spPr>
          <a:xfrm>
            <a:off x="3575050" y="268292"/>
            <a:ext cx="3771900" cy="4326332"/>
          </a:xfrm>
        </p:spPr>
        <p:txBody>
          <a:bodyPr>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Tekstin paikkamerkki 3"/>
          <p:cNvSpPr>
            <a:spLocks noGrp="1"/>
          </p:cNvSpPr>
          <p:nvPr>
            <p:ph type="body" sz="half" idx="2" hasCustomPrompt="1"/>
          </p:nvPr>
        </p:nvSpPr>
        <p:spPr>
          <a:xfrm>
            <a:off x="457201" y="2019300"/>
            <a:ext cx="3008313" cy="2575324"/>
          </a:xfrm>
        </p:spPr>
        <p:txBody>
          <a:bodyPr/>
          <a:lstStyle>
            <a:lvl1pPr marL="0" indent="0">
              <a:lnSpc>
                <a:spcPct val="110000"/>
              </a:lnSpc>
              <a:buNone/>
              <a:defRPr sz="1400" b="0" i="0">
                <a:solidFill>
                  <a:srgbClr val="D10074"/>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 napsauttamalla </a:t>
            </a:r>
          </a:p>
        </p:txBody>
      </p:sp>
      <p:pic>
        <p:nvPicPr>
          <p:cNvPr id="10" name="Kuva 9" descr="VAMK_sitaatit_pin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1716880"/>
            <a:ext cx="806450" cy="201613"/>
          </a:xfrm>
          <a:prstGeom prst="rect">
            <a:avLst/>
          </a:prstGeom>
        </p:spPr>
      </p:pic>
      <p:pic>
        <p:nvPicPr>
          <p:cNvPr id="11" name="Kuva 10" descr="VAMK_logo_väri_posit_RGB_M.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89850" y="304800"/>
            <a:ext cx="996950" cy="537660"/>
          </a:xfrm>
          <a:prstGeom prst="rect">
            <a:avLst/>
          </a:prstGeom>
        </p:spPr>
      </p:pic>
    </p:spTree>
    <p:extLst>
      <p:ext uri="{BB962C8B-B14F-4D97-AF65-F5344CB8AC3E}">
        <p14:creationId xmlns:p14="http://schemas.microsoft.com/office/powerpoint/2010/main" val="198873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pic>
        <p:nvPicPr>
          <p:cNvPr id="9" name="Kuva 8" descr="VAMK_pp_pohja_layout_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Otsikko 1"/>
          <p:cNvSpPr>
            <a:spLocks noGrp="1"/>
          </p:cNvSpPr>
          <p:nvPr>
            <p:ph type="title" hasCustomPrompt="1"/>
          </p:nvPr>
        </p:nvSpPr>
        <p:spPr>
          <a:xfrm>
            <a:off x="1792288" y="3545681"/>
            <a:ext cx="5486400" cy="664369"/>
          </a:xfrm>
        </p:spPr>
        <p:txBody>
          <a:bodyPr anchor="ctr">
            <a:normAutofit/>
          </a:bodyPr>
          <a:lstStyle>
            <a:lvl1pPr algn="ctr">
              <a:defRPr sz="2000" b="1" u="none"/>
            </a:lvl1pPr>
          </a:lstStyle>
          <a:p>
            <a:r>
              <a:rPr lang="fi-FI" dirty="0"/>
              <a:t>MUOKKAA PERUSTYYLEJÄ NAPS.</a:t>
            </a:r>
          </a:p>
        </p:txBody>
      </p:sp>
      <p:sp>
        <p:nvSpPr>
          <p:cNvPr id="3" name="Kuvan paikkamerkki 2"/>
          <p:cNvSpPr>
            <a:spLocks noGrp="1"/>
          </p:cNvSpPr>
          <p:nvPr>
            <p:ph type="pic" idx="1"/>
          </p:nvPr>
        </p:nvSpPr>
        <p:spPr>
          <a:xfrm>
            <a:off x="1792288" y="459581"/>
            <a:ext cx="5486400" cy="3086100"/>
          </a:xfrm>
        </p:spPr>
        <p:txBody>
          <a:bodyP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1792288" y="4210050"/>
            <a:ext cx="5486400" cy="419100"/>
          </a:xfrm>
        </p:spPr>
        <p:txBody>
          <a:bodyPr anchor="ctr">
            <a:normAutofit/>
          </a:bodyPr>
          <a:lstStyle>
            <a:lvl1pPr marL="0" indent="0" algn="ctr">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pic>
        <p:nvPicPr>
          <p:cNvPr id="10" name="Kuva 9" descr="VAMK_logo_väri_posit_RGB_M.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89850" y="304800"/>
            <a:ext cx="996950" cy="537660"/>
          </a:xfrm>
          <a:prstGeom prst="rect">
            <a:avLst/>
          </a:prstGeom>
        </p:spPr>
      </p:pic>
    </p:spTree>
    <p:extLst>
      <p:ext uri="{BB962C8B-B14F-4D97-AF65-F5344CB8AC3E}">
        <p14:creationId xmlns:p14="http://schemas.microsoft.com/office/powerpoint/2010/main" val="131972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pic>
        <p:nvPicPr>
          <p:cNvPr id="7" name="Kuva 6" descr="VAMK_pp_pohja_layout_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Otsikko 1"/>
          <p:cNvSpPr>
            <a:spLocks noGrp="1"/>
          </p:cNvSpPr>
          <p:nvPr>
            <p:ph type="title"/>
          </p:nvPr>
        </p:nvSpPr>
        <p:spPr>
          <a:xfrm>
            <a:off x="457200" y="260350"/>
            <a:ext cx="7016750" cy="850901"/>
          </a:xfrm>
        </p:spPr>
        <p:txBody>
          <a:bodyPr/>
          <a:lstStyle/>
          <a:p>
            <a:r>
              <a:rPr lang="fi-FI"/>
              <a:t>Muokkaa perustyylejä naps.</a:t>
            </a:r>
          </a:p>
        </p:txBody>
      </p:sp>
      <p:sp>
        <p:nvSpPr>
          <p:cNvPr id="3" name="Pystysuoran tekstin paikkamerkki 2"/>
          <p:cNvSpPr>
            <a:spLocks noGrp="1"/>
          </p:cNvSpPr>
          <p:nvPr>
            <p:ph type="body" orient="vert" idx="1"/>
          </p:nvPr>
        </p:nvSpPr>
        <p:spPr>
          <a:xfrm>
            <a:off x="457201" y="1111250"/>
            <a:ext cx="8229599" cy="3568699"/>
          </a:xfrm>
        </p:spPr>
        <p:txBody>
          <a:bodyPr vert="eaVert"/>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pic>
        <p:nvPicPr>
          <p:cNvPr id="9" name="Kuva 8" descr="VAMK_logo_väri_posit_RGB_M.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89850" y="304800"/>
            <a:ext cx="996950" cy="537660"/>
          </a:xfrm>
          <a:prstGeom prst="rect">
            <a:avLst/>
          </a:prstGeom>
        </p:spPr>
      </p:pic>
    </p:spTree>
    <p:extLst>
      <p:ext uri="{BB962C8B-B14F-4D97-AF65-F5344CB8AC3E}">
        <p14:creationId xmlns:p14="http://schemas.microsoft.com/office/powerpoint/2010/main" val="391297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Välilehti_kuva_pari">
    <p:spTree>
      <p:nvGrpSpPr>
        <p:cNvPr id="1" name=""/>
        <p:cNvGrpSpPr/>
        <p:nvPr/>
      </p:nvGrpSpPr>
      <p:grpSpPr>
        <a:xfrm>
          <a:off x="0" y="0"/>
          <a:ext cx="0" cy="0"/>
          <a:chOff x="0" y="0"/>
          <a:chExt cx="0" cy="0"/>
        </a:xfrm>
      </p:grpSpPr>
      <p:pic>
        <p:nvPicPr>
          <p:cNvPr id="7" name="Picture 2" descr="V:\HALLINTO\Tiedotus ja markkinointi\Painotuotteet\Hakijan opas\Hakijan opas 2015\NÄKYMÄ_20140324_PIENEMPI.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47925" y="0"/>
            <a:ext cx="6696075"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Suorakulmainen kolmio 5"/>
          <p:cNvSpPr/>
          <p:nvPr userDrawn="1"/>
        </p:nvSpPr>
        <p:spPr>
          <a:xfrm>
            <a:off x="2914650" y="-4589"/>
            <a:ext cx="3441700" cy="5148089"/>
          </a:xfrm>
          <a:prstGeom prst="rtTriangl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sp>
        <p:nvSpPr>
          <p:cNvPr id="3" name="Suorakulmio 2"/>
          <p:cNvSpPr/>
          <p:nvPr userDrawn="1"/>
        </p:nvSpPr>
        <p:spPr>
          <a:xfrm>
            <a:off x="0" y="0"/>
            <a:ext cx="2914650" cy="51435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sp>
        <p:nvSpPr>
          <p:cNvPr id="12" name="Otsikko 1"/>
          <p:cNvSpPr>
            <a:spLocks noGrp="1"/>
          </p:cNvSpPr>
          <p:nvPr>
            <p:ph type="title" hasCustomPrompt="1"/>
          </p:nvPr>
        </p:nvSpPr>
        <p:spPr>
          <a:xfrm>
            <a:off x="483400" y="1752655"/>
            <a:ext cx="3772914" cy="1881651"/>
          </a:xfrm>
          <a:noFill/>
        </p:spPr>
        <p:txBody>
          <a:bodyPr anchor="b">
            <a:normAutofit/>
          </a:bodyPr>
          <a:lstStyle>
            <a:lvl1pPr algn="l">
              <a:defRPr sz="2800" b="1" u="none" cap="none">
                <a:solidFill>
                  <a:srgbClr val="D10074"/>
                </a:solidFill>
              </a:defRPr>
            </a:lvl1pPr>
          </a:lstStyle>
          <a:p>
            <a:r>
              <a:rPr lang="fi-FI" dirty="0"/>
              <a:t>MUOKKAA PERUSTYYLEJÄ NAPS.</a:t>
            </a:r>
          </a:p>
        </p:txBody>
      </p:sp>
      <p:sp>
        <p:nvSpPr>
          <p:cNvPr id="13" name="Tekstin paikkamerkki 2"/>
          <p:cNvSpPr>
            <a:spLocks noGrp="1"/>
          </p:cNvSpPr>
          <p:nvPr>
            <p:ph type="body" idx="1"/>
          </p:nvPr>
        </p:nvSpPr>
        <p:spPr>
          <a:xfrm>
            <a:off x="483400" y="3685786"/>
            <a:ext cx="3772914" cy="735044"/>
          </a:xfrm>
          <a:noFill/>
          <a:ln>
            <a:noFill/>
          </a:ln>
        </p:spPr>
        <p:txBody>
          <a:bodyPr anchor="ctr">
            <a:normAutofit/>
          </a:bodyPr>
          <a:lstStyle>
            <a:lvl1pPr marL="0" indent="0" algn="l">
              <a:buNone/>
              <a:defRPr sz="1400">
                <a:solidFill>
                  <a:srgbClr val="D100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spTree>
    <p:extLst>
      <p:ext uri="{BB962C8B-B14F-4D97-AF65-F5344CB8AC3E}">
        <p14:creationId xmlns:p14="http://schemas.microsoft.com/office/powerpoint/2010/main" val="272982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Välilehti_kuva_pari">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2091" y="0"/>
            <a:ext cx="6851909" cy="5143500"/>
          </a:xfrm>
          <a:prstGeom prst="rect">
            <a:avLst/>
          </a:prstGeom>
        </p:spPr>
      </p:pic>
      <p:sp>
        <p:nvSpPr>
          <p:cNvPr id="6" name="Suorakulmainen kolmio 5"/>
          <p:cNvSpPr/>
          <p:nvPr userDrawn="1"/>
        </p:nvSpPr>
        <p:spPr>
          <a:xfrm>
            <a:off x="2914650" y="-4589"/>
            <a:ext cx="3441700" cy="5148089"/>
          </a:xfrm>
          <a:prstGeom prst="rtTriangl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sp>
        <p:nvSpPr>
          <p:cNvPr id="3" name="Suorakulmio 2"/>
          <p:cNvSpPr/>
          <p:nvPr userDrawn="1"/>
        </p:nvSpPr>
        <p:spPr>
          <a:xfrm>
            <a:off x="0" y="0"/>
            <a:ext cx="2914650" cy="51435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sp>
        <p:nvSpPr>
          <p:cNvPr id="12" name="Otsikko 1"/>
          <p:cNvSpPr>
            <a:spLocks noGrp="1"/>
          </p:cNvSpPr>
          <p:nvPr>
            <p:ph type="title" hasCustomPrompt="1"/>
          </p:nvPr>
        </p:nvSpPr>
        <p:spPr>
          <a:xfrm>
            <a:off x="483400" y="1752655"/>
            <a:ext cx="3772914" cy="1881651"/>
          </a:xfrm>
          <a:noFill/>
        </p:spPr>
        <p:txBody>
          <a:bodyPr anchor="b">
            <a:normAutofit/>
          </a:bodyPr>
          <a:lstStyle>
            <a:lvl1pPr algn="l">
              <a:defRPr sz="2800" b="1" u="none" cap="none">
                <a:solidFill>
                  <a:srgbClr val="D10074"/>
                </a:solidFill>
              </a:defRPr>
            </a:lvl1pPr>
          </a:lstStyle>
          <a:p>
            <a:r>
              <a:rPr lang="fi-FI" dirty="0"/>
              <a:t>MUOKKAA PERUSTYYLEJÄ NAPS.</a:t>
            </a:r>
          </a:p>
        </p:txBody>
      </p:sp>
      <p:sp>
        <p:nvSpPr>
          <p:cNvPr id="13" name="Tekstin paikkamerkki 2"/>
          <p:cNvSpPr>
            <a:spLocks noGrp="1"/>
          </p:cNvSpPr>
          <p:nvPr>
            <p:ph type="body" idx="1"/>
          </p:nvPr>
        </p:nvSpPr>
        <p:spPr>
          <a:xfrm>
            <a:off x="483400" y="3685786"/>
            <a:ext cx="3772914" cy="735044"/>
          </a:xfrm>
          <a:noFill/>
          <a:ln>
            <a:noFill/>
          </a:ln>
        </p:spPr>
        <p:txBody>
          <a:bodyPr anchor="ctr">
            <a:normAutofit/>
          </a:bodyPr>
          <a:lstStyle>
            <a:lvl1pPr marL="0" indent="0" algn="l">
              <a:buNone/>
              <a:defRPr sz="1400">
                <a:solidFill>
                  <a:srgbClr val="D100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spTree>
    <p:extLst>
      <p:ext uri="{BB962C8B-B14F-4D97-AF65-F5344CB8AC3E}">
        <p14:creationId xmlns:p14="http://schemas.microsoft.com/office/powerpoint/2010/main" val="345574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Välilehti_kuva_office">
    <p:spTree>
      <p:nvGrpSpPr>
        <p:cNvPr id="1" name=""/>
        <p:cNvGrpSpPr/>
        <p:nvPr/>
      </p:nvGrpSpPr>
      <p:grpSpPr>
        <a:xfrm>
          <a:off x="0" y="0"/>
          <a:ext cx="0" cy="0"/>
          <a:chOff x="0" y="0"/>
          <a:chExt cx="0" cy="0"/>
        </a:xfrm>
      </p:grpSpPr>
      <p:pic>
        <p:nvPicPr>
          <p:cNvPr id="4" name="Kuva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2" name="Otsikko 1"/>
          <p:cNvSpPr>
            <a:spLocks noGrp="1"/>
          </p:cNvSpPr>
          <p:nvPr>
            <p:ph type="title" hasCustomPrompt="1"/>
          </p:nvPr>
        </p:nvSpPr>
        <p:spPr>
          <a:xfrm>
            <a:off x="513513" y="1752655"/>
            <a:ext cx="3772914" cy="1881651"/>
          </a:xfrm>
          <a:noFill/>
        </p:spPr>
        <p:txBody>
          <a:bodyPr anchor="b">
            <a:normAutofit/>
          </a:bodyPr>
          <a:lstStyle>
            <a:lvl1pPr algn="l">
              <a:defRPr sz="2800" b="1" u="none" cap="none">
                <a:solidFill>
                  <a:srgbClr val="D64120"/>
                </a:solidFill>
              </a:defRPr>
            </a:lvl1pPr>
          </a:lstStyle>
          <a:p>
            <a:r>
              <a:rPr lang="fi-FI" dirty="0"/>
              <a:t>MUOKKAA PERUSTYYLEJÄ NAPS.</a:t>
            </a:r>
          </a:p>
        </p:txBody>
      </p:sp>
      <p:sp>
        <p:nvSpPr>
          <p:cNvPr id="13" name="Tekstin paikkamerkki 2"/>
          <p:cNvSpPr>
            <a:spLocks noGrp="1"/>
          </p:cNvSpPr>
          <p:nvPr>
            <p:ph type="body" idx="1"/>
          </p:nvPr>
        </p:nvSpPr>
        <p:spPr>
          <a:xfrm>
            <a:off x="513513" y="3685786"/>
            <a:ext cx="3134830" cy="735044"/>
          </a:xfrm>
          <a:noFill/>
          <a:ln>
            <a:noFill/>
          </a:ln>
        </p:spPr>
        <p:txBody>
          <a:bodyPr anchor="ctr">
            <a:normAutofit/>
          </a:bodyPr>
          <a:lstStyle>
            <a:lvl1pPr marL="0" indent="0" algn="l">
              <a:buNone/>
              <a:defRPr sz="1400">
                <a:solidFill>
                  <a:srgbClr val="D6412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spTree>
    <p:extLst>
      <p:ext uri="{BB962C8B-B14F-4D97-AF65-F5344CB8AC3E}">
        <p14:creationId xmlns:p14="http://schemas.microsoft.com/office/powerpoint/2010/main" val="47849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31C68-71B3-46BE-AE37-587E3353B0E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LID4096"/>
          </a:p>
        </p:txBody>
      </p:sp>
      <p:sp>
        <p:nvSpPr>
          <p:cNvPr id="3" name="Subtitle 2">
            <a:extLst>
              <a:ext uri="{FF2B5EF4-FFF2-40B4-BE49-F238E27FC236}">
                <a16:creationId xmlns:a16="http://schemas.microsoft.com/office/drawing/2014/main" id="{EFA381D5-7327-4642-9D8F-1406C59BA2A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LID4096"/>
          </a:p>
        </p:txBody>
      </p:sp>
      <p:sp>
        <p:nvSpPr>
          <p:cNvPr id="4" name="Date Placeholder 3">
            <a:extLst>
              <a:ext uri="{FF2B5EF4-FFF2-40B4-BE49-F238E27FC236}">
                <a16:creationId xmlns:a16="http://schemas.microsoft.com/office/drawing/2014/main" id="{E507B2EA-A625-4F8D-A1DD-D35B32AC595A}"/>
              </a:ext>
            </a:extLst>
          </p:cNvPr>
          <p:cNvSpPr>
            <a:spLocks noGrp="1"/>
          </p:cNvSpPr>
          <p:nvPr>
            <p:ph type="dt" sz="half" idx="10"/>
          </p:nvPr>
        </p:nvSpPr>
        <p:spPr/>
        <p:txBody>
          <a:bodyPr/>
          <a:lstStyle/>
          <a:p>
            <a:endParaRPr lang="LID4096"/>
          </a:p>
        </p:txBody>
      </p:sp>
      <p:sp>
        <p:nvSpPr>
          <p:cNvPr id="5" name="Footer Placeholder 4">
            <a:extLst>
              <a:ext uri="{FF2B5EF4-FFF2-40B4-BE49-F238E27FC236}">
                <a16:creationId xmlns:a16="http://schemas.microsoft.com/office/drawing/2014/main" id="{9AD000AF-37D2-46D9-92E1-AD7783A333DA}"/>
              </a:ext>
            </a:extLst>
          </p:cNvPr>
          <p:cNvSpPr>
            <a:spLocks noGrp="1"/>
          </p:cNvSpPr>
          <p:nvPr>
            <p:ph type="ftr" sz="quarter" idx="11"/>
          </p:nvPr>
        </p:nvSpPr>
        <p:spPr/>
        <p:txBody>
          <a:bodyPr/>
          <a:lstStyle/>
          <a:p>
            <a:r>
              <a:rPr lang="fi-FI"/>
              <a:t>VAMK L.Saarikoski &amp; T.Launonen </a:t>
            </a:r>
            <a:endParaRPr lang="LID4096"/>
          </a:p>
        </p:txBody>
      </p:sp>
      <p:sp>
        <p:nvSpPr>
          <p:cNvPr id="6" name="Slide Number Placeholder 5">
            <a:extLst>
              <a:ext uri="{FF2B5EF4-FFF2-40B4-BE49-F238E27FC236}">
                <a16:creationId xmlns:a16="http://schemas.microsoft.com/office/drawing/2014/main" id="{08F1801F-D329-4733-8E94-5636F04D6061}"/>
              </a:ext>
            </a:extLst>
          </p:cNvPr>
          <p:cNvSpPr>
            <a:spLocks noGrp="1"/>
          </p:cNvSpPr>
          <p:nvPr>
            <p:ph type="sldNum" sz="quarter" idx="12"/>
          </p:nvPr>
        </p:nvSpPr>
        <p:spPr/>
        <p:txBody>
          <a:bodyPr/>
          <a:lstStyle/>
          <a:p>
            <a:fld id="{C766BCC4-6C04-4B21-B307-0BF31434513D}" type="slidenum">
              <a:rPr lang="LID4096" smtClean="0"/>
              <a:t>‹#›</a:t>
            </a:fld>
            <a:endParaRPr lang="LID4096"/>
          </a:p>
        </p:txBody>
      </p:sp>
    </p:spTree>
    <p:extLst>
      <p:ext uri="{BB962C8B-B14F-4D97-AF65-F5344CB8AC3E}">
        <p14:creationId xmlns:p14="http://schemas.microsoft.com/office/powerpoint/2010/main" val="270345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pic>
        <p:nvPicPr>
          <p:cNvPr id="9" name="Kuva 8" descr="VAMK_pp_pohja_layout_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Otsikko 1"/>
          <p:cNvSpPr>
            <a:spLocks noGrp="1"/>
          </p:cNvSpPr>
          <p:nvPr>
            <p:ph type="title"/>
          </p:nvPr>
        </p:nvSpPr>
        <p:spPr>
          <a:xfrm>
            <a:off x="457200" y="279400"/>
            <a:ext cx="6635750" cy="831851"/>
          </a:xfrm>
        </p:spPr>
        <p:txBody>
          <a:bodyPr/>
          <a:lstStyle/>
          <a:p>
            <a:r>
              <a:rPr lang="fi-FI"/>
              <a:t>Muokkaa perustyylejä naps.</a:t>
            </a:r>
          </a:p>
        </p:txBody>
      </p:sp>
      <p:sp>
        <p:nvSpPr>
          <p:cNvPr id="3" name="Sisällön paikkamerkki 2"/>
          <p:cNvSpPr>
            <a:spLocks noGrp="1"/>
          </p:cNvSpPr>
          <p:nvPr>
            <p:ph idx="1"/>
          </p:nvPr>
        </p:nvSpPr>
        <p:spPr>
          <a:xfrm>
            <a:off x="457201" y="1111250"/>
            <a:ext cx="8229599" cy="356869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12" name="Kuva 11" descr="VAMK_logo_väri_posit_RGB_M.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89850" y="304800"/>
            <a:ext cx="996950" cy="537660"/>
          </a:xfrm>
          <a:prstGeom prst="rect">
            <a:avLst/>
          </a:prstGeom>
        </p:spPr>
      </p:pic>
    </p:spTree>
    <p:extLst>
      <p:ext uri="{BB962C8B-B14F-4D97-AF65-F5344CB8AC3E}">
        <p14:creationId xmlns:p14="http://schemas.microsoft.com/office/powerpoint/2010/main" val="402181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pic>
        <p:nvPicPr>
          <p:cNvPr id="8" name="Kuva 7" descr="VAMK_pp_pohja_layout_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Otsikko 1"/>
          <p:cNvSpPr>
            <a:spLocks noGrp="1"/>
          </p:cNvSpPr>
          <p:nvPr>
            <p:ph type="title"/>
          </p:nvPr>
        </p:nvSpPr>
        <p:spPr>
          <a:xfrm>
            <a:off x="457200" y="279400"/>
            <a:ext cx="7016750" cy="831851"/>
          </a:xfrm>
        </p:spPr>
        <p:txBody>
          <a:bodyPr/>
          <a:lstStyle/>
          <a:p>
            <a:r>
              <a:rPr lang="fi-FI"/>
              <a:t>Muokkaa perustyylejä naps.</a:t>
            </a:r>
          </a:p>
        </p:txBody>
      </p:sp>
      <p:sp>
        <p:nvSpPr>
          <p:cNvPr id="3" name="Sisällön paikkamerkki 2"/>
          <p:cNvSpPr>
            <a:spLocks noGrp="1"/>
          </p:cNvSpPr>
          <p:nvPr>
            <p:ph sz="half" idx="1"/>
          </p:nvPr>
        </p:nvSpPr>
        <p:spPr>
          <a:xfrm>
            <a:off x="457200" y="1200151"/>
            <a:ext cx="4038600" cy="2933700"/>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p:cNvSpPr>
            <a:spLocks noGrp="1"/>
          </p:cNvSpPr>
          <p:nvPr>
            <p:ph sz="half" idx="2"/>
          </p:nvPr>
        </p:nvSpPr>
        <p:spPr>
          <a:xfrm>
            <a:off x="4648200" y="1200151"/>
            <a:ext cx="4038600" cy="2933700"/>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13" name="Kuva 12" descr="VAMK_logo_väri_posit_RGB_M.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89850" y="304800"/>
            <a:ext cx="996950" cy="537660"/>
          </a:xfrm>
          <a:prstGeom prst="rect">
            <a:avLst/>
          </a:prstGeom>
        </p:spPr>
      </p:pic>
    </p:spTree>
    <p:extLst>
      <p:ext uri="{BB962C8B-B14F-4D97-AF65-F5344CB8AC3E}">
        <p14:creationId xmlns:p14="http://schemas.microsoft.com/office/powerpoint/2010/main" val="416737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älilehti_pink">
    <p:spTree>
      <p:nvGrpSpPr>
        <p:cNvPr id="1" name=""/>
        <p:cNvGrpSpPr/>
        <p:nvPr/>
      </p:nvGrpSpPr>
      <p:grpSpPr>
        <a:xfrm>
          <a:off x="0" y="0"/>
          <a:ext cx="0" cy="0"/>
          <a:chOff x="0" y="0"/>
          <a:chExt cx="0" cy="0"/>
        </a:xfrm>
      </p:grpSpPr>
      <p:sp>
        <p:nvSpPr>
          <p:cNvPr id="7" name="Suorakulmio 6"/>
          <p:cNvSpPr/>
          <p:nvPr userDrawn="1"/>
        </p:nvSpPr>
        <p:spPr>
          <a:xfrm>
            <a:off x="0" y="0"/>
            <a:ext cx="9144000" cy="5143500"/>
          </a:xfrm>
          <a:prstGeom prst="rect">
            <a:avLst/>
          </a:prstGeom>
          <a:solidFill>
            <a:srgbClr val="D10074"/>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pic>
        <p:nvPicPr>
          <p:cNvPr id="12" name="Kuva 11" descr="VAMK_logo_WHITE_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1" y="4123619"/>
            <a:ext cx="1011237" cy="545365"/>
          </a:xfrm>
          <a:prstGeom prst="rect">
            <a:avLst/>
          </a:prstGeom>
        </p:spPr>
      </p:pic>
      <p:sp>
        <p:nvSpPr>
          <p:cNvPr id="17" name="Otsikko 1"/>
          <p:cNvSpPr>
            <a:spLocks noGrp="1"/>
          </p:cNvSpPr>
          <p:nvPr>
            <p:ph type="title" hasCustomPrompt="1"/>
          </p:nvPr>
        </p:nvSpPr>
        <p:spPr>
          <a:xfrm>
            <a:off x="2354666" y="1390109"/>
            <a:ext cx="5723186" cy="1876060"/>
          </a:xfrm>
          <a:noFill/>
        </p:spPr>
        <p:txBody>
          <a:bodyPr anchor="ctr">
            <a:normAutofit/>
          </a:bodyPr>
          <a:lstStyle>
            <a:lvl1pPr algn="l">
              <a:defRPr sz="3600" b="1" u="none" cap="none">
                <a:solidFill>
                  <a:schemeClr val="bg1"/>
                </a:solidFill>
              </a:defRPr>
            </a:lvl1pPr>
          </a:lstStyle>
          <a:p>
            <a:r>
              <a:rPr lang="fi-FI" dirty="0"/>
              <a:t>MUOKKAA PERUSTYYLEJÄ NAPS.</a:t>
            </a:r>
          </a:p>
        </p:txBody>
      </p:sp>
      <p:sp>
        <p:nvSpPr>
          <p:cNvPr id="18" name="Tekstin paikkamerkki 2"/>
          <p:cNvSpPr>
            <a:spLocks noGrp="1"/>
          </p:cNvSpPr>
          <p:nvPr>
            <p:ph type="body" idx="1"/>
          </p:nvPr>
        </p:nvSpPr>
        <p:spPr>
          <a:xfrm>
            <a:off x="2355976" y="3265157"/>
            <a:ext cx="5721876" cy="661067"/>
          </a:xfrm>
          <a:noFill/>
          <a:ln>
            <a:noFill/>
          </a:ln>
        </p:spPr>
        <p:txBody>
          <a:bodyPr anchor="ctr">
            <a:normAutofit/>
          </a:bodyPr>
          <a:lstStyle>
            <a:lvl1pPr marL="0" indent="0" algn="l">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spTree>
    <p:extLst>
      <p:ext uri="{BB962C8B-B14F-4D97-AF65-F5344CB8AC3E}">
        <p14:creationId xmlns:p14="http://schemas.microsoft.com/office/powerpoint/2010/main" val="324905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älilehti_oranssi">
    <p:spTree>
      <p:nvGrpSpPr>
        <p:cNvPr id="1" name=""/>
        <p:cNvGrpSpPr/>
        <p:nvPr/>
      </p:nvGrpSpPr>
      <p:grpSpPr>
        <a:xfrm>
          <a:off x="0" y="0"/>
          <a:ext cx="0" cy="0"/>
          <a:chOff x="0" y="0"/>
          <a:chExt cx="0" cy="0"/>
        </a:xfrm>
      </p:grpSpPr>
      <p:sp>
        <p:nvSpPr>
          <p:cNvPr id="7" name="Suorakulmio 6"/>
          <p:cNvSpPr/>
          <p:nvPr userDrawn="1"/>
        </p:nvSpPr>
        <p:spPr>
          <a:xfrm>
            <a:off x="0" y="0"/>
            <a:ext cx="9144000" cy="5143500"/>
          </a:xfrm>
          <a:prstGeom prst="rect">
            <a:avLst/>
          </a:prstGeom>
          <a:solidFill>
            <a:srgbClr val="D6412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pic>
        <p:nvPicPr>
          <p:cNvPr id="4" name="Kuva 3" descr="VAMK_logo_WHITE_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1" y="4123619"/>
            <a:ext cx="1011237" cy="545365"/>
          </a:xfrm>
          <a:prstGeom prst="rect">
            <a:avLst/>
          </a:prstGeom>
        </p:spPr>
      </p:pic>
      <p:sp>
        <p:nvSpPr>
          <p:cNvPr id="8" name="Otsikko 1"/>
          <p:cNvSpPr>
            <a:spLocks noGrp="1"/>
          </p:cNvSpPr>
          <p:nvPr>
            <p:ph type="title" hasCustomPrompt="1"/>
          </p:nvPr>
        </p:nvSpPr>
        <p:spPr>
          <a:xfrm>
            <a:off x="2354666" y="1390109"/>
            <a:ext cx="5723186" cy="1876060"/>
          </a:xfrm>
          <a:noFill/>
        </p:spPr>
        <p:txBody>
          <a:bodyPr anchor="ctr">
            <a:normAutofit/>
          </a:bodyPr>
          <a:lstStyle>
            <a:lvl1pPr algn="l">
              <a:defRPr sz="3600" b="1" u="none" cap="none">
                <a:solidFill>
                  <a:schemeClr val="bg1"/>
                </a:solidFill>
              </a:defRPr>
            </a:lvl1pPr>
          </a:lstStyle>
          <a:p>
            <a:r>
              <a:rPr lang="fi-FI" dirty="0"/>
              <a:t>MUOKKAA PERUSTYYLEJÄ NAPS.</a:t>
            </a:r>
          </a:p>
        </p:txBody>
      </p:sp>
      <p:sp>
        <p:nvSpPr>
          <p:cNvPr id="9" name="Tekstin paikkamerkki 2"/>
          <p:cNvSpPr>
            <a:spLocks noGrp="1"/>
          </p:cNvSpPr>
          <p:nvPr>
            <p:ph type="body" idx="1"/>
          </p:nvPr>
        </p:nvSpPr>
        <p:spPr>
          <a:xfrm>
            <a:off x="2354666" y="3265157"/>
            <a:ext cx="5721876" cy="661067"/>
          </a:xfrm>
          <a:noFill/>
          <a:ln>
            <a:noFill/>
          </a:ln>
        </p:spPr>
        <p:txBody>
          <a:bodyPr anchor="ctr">
            <a:normAutofit/>
          </a:bodyPr>
          <a:lstStyle>
            <a:lvl1pPr marL="0" indent="0" algn="l">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spTree>
    <p:extLst>
      <p:ext uri="{BB962C8B-B14F-4D97-AF65-F5344CB8AC3E}">
        <p14:creationId xmlns:p14="http://schemas.microsoft.com/office/powerpoint/2010/main" val="74904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Välilehti_musta">
    <p:spTree>
      <p:nvGrpSpPr>
        <p:cNvPr id="1" name=""/>
        <p:cNvGrpSpPr/>
        <p:nvPr/>
      </p:nvGrpSpPr>
      <p:grpSpPr>
        <a:xfrm>
          <a:off x="0" y="0"/>
          <a:ext cx="0" cy="0"/>
          <a:chOff x="0" y="0"/>
          <a:chExt cx="0" cy="0"/>
        </a:xfrm>
      </p:grpSpPr>
      <p:sp>
        <p:nvSpPr>
          <p:cNvPr id="7" name="Suorakulmio 6"/>
          <p:cNvSpPr/>
          <p:nvPr userDrawn="1"/>
        </p:nvSpPr>
        <p:spPr>
          <a:xfrm>
            <a:off x="0" y="0"/>
            <a:ext cx="9144000" cy="5143500"/>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pic>
        <p:nvPicPr>
          <p:cNvPr id="4" name="Kuva 3" descr="VAMK_logo_WHITE_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1" y="4123619"/>
            <a:ext cx="1011237" cy="545365"/>
          </a:xfrm>
          <a:prstGeom prst="rect">
            <a:avLst/>
          </a:prstGeom>
        </p:spPr>
      </p:pic>
      <p:sp>
        <p:nvSpPr>
          <p:cNvPr id="8" name="Otsikko 1"/>
          <p:cNvSpPr>
            <a:spLocks noGrp="1"/>
          </p:cNvSpPr>
          <p:nvPr>
            <p:ph type="title" hasCustomPrompt="1"/>
          </p:nvPr>
        </p:nvSpPr>
        <p:spPr>
          <a:xfrm>
            <a:off x="2354666" y="1390109"/>
            <a:ext cx="5723186" cy="1876060"/>
          </a:xfrm>
          <a:noFill/>
        </p:spPr>
        <p:txBody>
          <a:bodyPr anchor="ctr">
            <a:normAutofit/>
          </a:bodyPr>
          <a:lstStyle>
            <a:lvl1pPr algn="l">
              <a:defRPr sz="3600" b="1" u="none" cap="none">
                <a:solidFill>
                  <a:schemeClr val="bg1"/>
                </a:solidFill>
              </a:defRPr>
            </a:lvl1pPr>
          </a:lstStyle>
          <a:p>
            <a:r>
              <a:rPr lang="fi-FI" dirty="0"/>
              <a:t>MUOKKAA PERUSTYYLEJÄ NAPS.</a:t>
            </a:r>
          </a:p>
        </p:txBody>
      </p:sp>
      <p:sp>
        <p:nvSpPr>
          <p:cNvPr id="9" name="Tekstin paikkamerkki 2"/>
          <p:cNvSpPr>
            <a:spLocks noGrp="1"/>
          </p:cNvSpPr>
          <p:nvPr>
            <p:ph type="body" idx="1"/>
          </p:nvPr>
        </p:nvSpPr>
        <p:spPr>
          <a:xfrm>
            <a:off x="2355976" y="3265157"/>
            <a:ext cx="5721876" cy="661067"/>
          </a:xfrm>
          <a:noFill/>
          <a:ln>
            <a:noFill/>
          </a:ln>
        </p:spPr>
        <p:txBody>
          <a:bodyPr anchor="ctr">
            <a:normAutofit/>
          </a:bodyPr>
          <a:lstStyle>
            <a:lvl1pPr marL="0" indent="0" algn="l">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spTree>
    <p:extLst>
      <p:ext uri="{BB962C8B-B14F-4D97-AF65-F5344CB8AC3E}">
        <p14:creationId xmlns:p14="http://schemas.microsoft.com/office/powerpoint/2010/main" val="3755872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älilehti_kuva_techno">
    <p:spTree>
      <p:nvGrpSpPr>
        <p:cNvPr id="1" name=""/>
        <p:cNvGrpSpPr/>
        <p:nvPr/>
      </p:nvGrpSpPr>
      <p:grpSpPr>
        <a:xfrm>
          <a:off x="0" y="0"/>
          <a:ext cx="0" cy="0"/>
          <a:chOff x="0" y="0"/>
          <a:chExt cx="0" cy="0"/>
        </a:xfrm>
      </p:grpSpPr>
      <p:pic>
        <p:nvPicPr>
          <p:cNvPr id="2" name="Kuva 1" descr="VAMK_pp_pohja_techn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Otsikko 1"/>
          <p:cNvSpPr>
            <a:spLocks noGrp="1"/>
          </p:cNvSpPr>
          <p:nvPr>
            <p:ph type="title" hasCustomPrompt="1"/>
          </p:nvPr>
        </p:nvSpPr>
        <p:spPr>
          <a:xfrm>
            <a:off x="503891" y="924817"/>
            <a:ext cx="3772914" cy="1881651"/>
          </a:xfrm>
          <a:noFill/>
        </p:spPr>
        <p:txBody>
          <a:bodyPr anchor="b">
            <a:normAutofit/>
          </a:bodyPr>
          <a:lstStyle>
            <a:lvl1pPr algn="l">
              <a:defRPr sz="2800" b="1" u="none" cap="none">
                <a:solidFill>
                  <a:srgbClr val="D10074"/>
                </a:solidFill>
              </a:defRPr>
            </a:lvl1pPr>
          </a:lstStyle>
          <a:p>
            <a:r>
              <a:rPr lang="fi-FI" dirty="0"/>
              <a:t>MUOKKAA PERUSTYYLEJÄ NAPS.</a:t>
            </a:r>
          </a:p>
        </p:txBody>
      </p:sp>
      <p:sp>
        <p:nvSpPr>
          <p:cNvPr id="9" name="Tekstin paikkamerkki 2"/>
          <p:cNvSpPr>
            <a:spLocks noGrp="1"/>
          </p:cNvSpPr>
          <p:nvPr>
            <p:ph type="body" idx="1"/>
          </p:nvPr>
        </p:nvSpPr>
        <p:spPr>
          <a:xfrm>
            <a:off x="503891" y="2872625"/>
            <a:ext cx="2949411" cy="797026"/>
          </a:xfrm>
          <a:noFill/>
          <a:ln>
            <a:noFill/>
          </a:ln>
        </p:spPr>
        <p:txBody>
          <a:bodyPr anchor="ctr">
            <a:normAutofit/>
          </a:bodyPr>
          <a:lstStyle>
            <a:lvl1pPr marL="0" indent="0" algn="l">
              <a:buNone/>
              <a:defRPr sz="1400">
                <a:solidFill>
                  <a:srgbClr val="D100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pic>
        <p:nvPicPr>
          <p:cNvPr id="11" name="Kuva 10" descr="VAMK_logo_WHITE_M.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1" y="4123619"/>
            <a:ext cx="1011237" cy="545365"/>
          </a:xfrm>
          <a:prstGeom prst="rect">
            <a:avLst/>
          </a:prstGeom>
        </p:spPr>
      </p:pic>
    </p:spTree>
    <p:extLst>
      <p:ext uri="{BB962C8B-B14F-4D97-AF65-F5344CB8AC3E}">
        <p14:creationId xmlns:p14="http://schemas.microsoft.com/office/powerpoint/2010/main" val="2897426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älilehti_kuva_office">
    <p:spTree>
      <p:nvGrpSpPr>
        <p:cNvPr id="1" name=""/>
        <p:cNvGrpSpPr/>
        <p:nvPr/>
      </p:nvGrpSpPr>
      <p:grpSpPr>
        <a:xfrm>
          <a:off x="0" y="0"/>
          <a:ext cx="0" cy="0"/>
          <a:chOff x="0" y="0"/>
          <a:chExt cx="0" cy="0"/>
        </a:xfrm>
      </p:grpSpPr>
      <p:pic>
        <p:nvPicPr>
          <p:cNvPr id="4" name="Kuva 3" descr="VAMK_pp_pohja_lapto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2" name="Otsikko 1"/>
          <p:cNvSpPr>
            <a:spLocks noGrp="1"/>
          </p:cNvSpPr>
          <p:nvPr>
            <p:ph type="title" hasCustomPrompt="1"/>
          </p:nvPr>
        </p:nvSpPr>
        <p:spPr>
          <a:xfrm>
            <a:off x="513513" y="1752655"/>
            <a:ext cx="3772914" cy="1881651"/>
          </a:xfrm>
          <a:noFill/>
        </p:spPr>
        <p:txBody>
          <a:bodyPr anchor="b">
            <a:normAutofit/>
          </a:bodyPr>
          <a:lstStyle>
            <a:lvl1pPr algn="l">
              <a:defRPr sz="2800" b="1" u="none" cap="none">
                <a:solidFill>
                  <a:srgbClr val="D64120"/>
                </a:solidFill>
              </a:defRPr>
            </a:lvl1pPr>
          </a:lstStyle>
          <a:p>
            <a:r>
              <a:rPr lang="fi-FI" dirty="0"/>
              <a:t>MUOKKAA PERUSTYYLEJÄ NAPS.</a:t>
            </a:r>
          </a:p>
        </p:txBody>
      </p:sp>
      <p:sp>
        <p:nvSpPr>
          <p:cNvPr id="13" name="Tekstin paikkamerkki 2"/>
          <p:cNvSpPr>
            <a:spLocks noGrp="1"/>
          </p:cNvSpPr>
          <p:nvPr>
            <p:ph type="body" idx="1"/>
          </p:nvPr>
        </p:nvSpPr>
        <p:spPr>
          <a:xfrm>
            <a:off x="513513" y="3685786"/>
            <a:ext cx="3134830" cy="735044"/>
          </a:xfrm>
          <a:noFill/>
          <a:ln>
            <a:noFill/>
          </a:ln>
        </p:spPr>
        <p:txBody>
          <a:bodyPr anchor="ctr">
            <a:normAutofit/>
          </a:bodyPr>
          <a:lstStyle>
            <a:lvl1pPr marL="0" indent="0" algn="l">
              <a:buNone/>
              <a:defRPr sz="1400">
                <a:solidFill>
                  <a:srgbClr val="D6412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spTree>
    <p:extLst>
      <p:ext uri="{BB962C8B-B14F-4D97-AF65-F5344CB8AC3E}">
        <p14:creationId xmlns:p14="http://schemas.microsoft.com/office/powerpoint/2010/main" val="18301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älilehti_kuva_pari">
    <p:spTree>
      <p:nvGrpSpPr>
        <p:cNvPr id="1" name=""/>
        <p:cNvGrpSpPr/>
        <p:nvPr/>
      </p:nvGrpSpPr>
      <p:grpSpPr>
        <a:xfrm>
          <a:off x="0" y="0"/>
          <a:ext cx="0" cy="0"/>
          <a:chOff x="0" y="0"/>
          <a:chExt cx="0" cy="0"/>
        </a:xfrm>
      </p:grpSpPr>
      <p:pic>
        <p:nvPicPr>
          <p:cNvPr id="2" name="Kuva 1" descr="VAMK_pp_pohja_pari_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Suorakulmainen kolmio 5"/>
          <p:cNvSpPr/>
          <p:nvPr userDrawn="1"/>
        </p:nvSpPr>
        <p:spPr>
          <a:xfrm>
            <a:off x="2914650" y="-4589"/>
            <a:ext cx="3441700" cy="5148089"/>
          </a:xfrm>
          <a:prstGeom prst="rtTriangl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sp>
        <p:nvSpPr>
          <p:cNvPr id="3" name="Suorakulmio 2"/>
          <p:cNvSpPr/>
          <p:nvPr userDrawn="1"/>
        </p:nvSpPr>
        <p:spPr>
          <a:xfrm>
            <a:off x="0" y="0"/>
            <a:ext cx="2914650" cy="51435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sp>
        <p:nvSpPr>
          <p:cNvPr id="12" name="Otsikko 1"/>
          <p:cNvSpPr>
            <a:spLocks noGrp="1"/>
          </p:cNvSpPr>
          <p:nvPr>
            <p:ph type="title" hasCustomPrompt="1"/>
          </p:nvPr>
        </p:nvSpPr>
        <p:spPr>
          <a:xfrm>
            <a:off x="483400" y="1752655"/>
            <a:ext cx="3772914" cy="1881651"/>
          </a:xfrm>
          <a:noFill/>
        </p:spPr>
        <p:txBody>
          <a:bodyPr anchor="b">
            <a:normAutofit/>
          </a:bodyPr>
          <a:lstStyle>
            <a:lvl1pPr algn="l">
              <a:defRPr sz="2800" b="1" u="none" cap="none">
                <a:solidFill>
                  <a:srgbClr val="D10074"/>
                </a:solidFill>
              </a:defRPr>
            </a:lvl1pPr>
          </a:lstStyle>
          <a:p>
            <a:r>
              <a:rPr lang="fi-FI" dirty="0"/>
              <a:t>MUOKKAA PERUSTYYLEJÄ NAPS.</a:t>
            </a:r>
          </a:p>
        </p:txBody>
      </p:sp>
      <p:sp>
        <p:nvSpPr>
          <p:cNvPr id="13" name="Tekstin paikkamerkki 2"/>
          <p:cNvSpPr>
            <a:spLocks noGrp="1"/>
          </p:cNvSpPr>
          <p:nvPr>
            <p:ph type="body" idx="1"/>
          </p:nvPr>
        </p:nvSpPr>
        <p:spPr>
          <a:xfrm>
            <a:off x="483400" y="3685786"/>
            <a:ext cx="3772914" cy="735044"/>
          </a:xfrm>
          <a:noFill/>
          <a:ln>
            <a:noFill/>
          </a:ln>
        </p:spPr>
        <p:txBody>
          <a:bodyPr anchor="ctr">
            <a:normAutofit/>
          </a:bodyPr>
          <a:lstStyle>
            <a:lvl1pPr marL="0" indent="0" algn="l">
              <a:buNone/>
              <a:defRPr sz="1400">
                <a:solidFill>
                  <a:srgbClr val="D100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spTree>
    <p:extLst>
      <p:ext uri="{BB962C8B-B14F-4D97-AF65-F5344CB8AC3E}">
        <p14:creationId xmlns:p14="http://schemas.microsoft.com/office/powerpoint/2010/main" val="248402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200" y="279400"/>
            <a:ext cx="8229600" cy="831851"/>
          </a:xfrm>
          <a:prstGeom prst="rect">
            <a:avLst/>
          </a:prstGeom>
        </p:spPr>
        <p:txBody>
          <a:bodyPr vert="horz" lIns="91440" tIns="45720" rIns="91440" bIns="45720" rtlCol="0" anchor="ctr">
            <a:normAutofit/>
          </a:bodyPr>
          <a:lstStyle/>
          <a:p>
            <a:r>
              <a:rPr lang="fi-FI" dirty="0"/>
              <a:t>Muokkaa perustyylejä naps.</a:t>
            </a:r>
          </a:p>
        </p:txBody>
      </p:sp>
      <p:sp>
        <p:nvSpPr>
          <p:cNvPr id="3" name="Tekstin paikkamerkki 2"/>
          <p:cNvSpPr>
            <a:spLocks noGrp="1"/>
          </p:cNvSpPr>
          <p:nvPr>
            <p:ph type="body" idx="1"/>
          </p:nvPr>
        </p:nvSpPr>
        <p:spPr>
          <a:xfrm>
            <a:off x="457201" y="1111251"/>
            <a:ext cx="8229599" cy="3022600"/>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5" name="Päivämäärän paikkamerkki 4"/>
          <p:cNvSpPr>
            <a:spLocks noGrp="1"/>
          </p:cNvSpPr>
          <p:nvPr>
            <p:ph type="dt" sz="half" idx="2"/>
          </p:nvPr>
        </p:nvSpPr>
        <p:spPr>
          <a:xfrm>
            <a:off x="457200" y="4880599"/>
            <a:ext cx="1100667" cy="257799"/>
          </a:xfrm>
          <a:prstGeom prst="rect">
            <a:avLst/>
          </a:prstGeom>
        </p:spPr>
        <p:txBody>
          <a:bodyPr/>
          <a:lstStyle>
            <a:lvl1pPr>
              <a:defRPr sz="900" b="0" i="0">
                <a:solidFill>
                  <a:srgbClr val="D10074"/>
                </a:solidFill>
                <a:latin typeface="Arial"/>
                <a:cs typeface="Arial"/>
              </a:defRPr>
            </a:lvl1pPr>
          </a:lstStyle>
          <a:p>
            <a:endParaRPr lang="fi-FI"/>
          </a:p>
        </p:txBody>
      </p:sp>
      <p:sp>
        <p:nvSpPr>
          <p:cNvPr id="16" name="Alatunnisteen paikkamerkki 5"/>
          <p:cNvSpPr>
            <a:spLocks noGrp="1"/>
          </p:cNvSpPr>
          <p:nvPr>
            <p:ph type="ftr" sz="quarter" idx="3"/>
          </p:nvPr>
        </p:nvSpPr>
        <p:spPr>
          <a:xfrm>
            <a:off x="1557866" y="4880599"/>
            <a:ext cx="3894667" cy="257799"/>
          </a:xfrm>
          <a:prstGeom prst="rect">
            <a:avLst/>
          </a:prstGeom>
        </p:spPr>
        <p:txBody>
          <a:bodyPr/>
          <a:lstStyle>
            <a:lvl1pPr>
              <a:defRPr sz="900" b="0" i="0">
                <a:solidFill>
                  <a:srgbClr val="D10074"/>
                </a:solidFill>
                <a:latin typeface="Arial"/>
                <a:cs typeface="Arial"/>
              </a:defRPr>
            </a:lvl1pPr>
          </a:lstStyle>
          <a:p>
            <a:r>
              <a:rPr lang="fi-FI"/>
              <a:t>VAMK L.Saarikoski &amp; T.Launonen </a:t>
            </a:r>
          </a:p>
        </p:txBody>
      </p:sp>
      <p:sp>
        <p:nvSpPr>
          <p:cNvPr id="17" name="Dian numeron paikkamerkki 6"/>
          <p:cNvSpPr>
            <a:spLocks noGrp="1"/>
          </p:cNvSpPr>
          <p:nvPr>
            <p:ph type="sldNum" sz="quarter" idx="4"/>
          </p:nvPr>
        </p:nvSpPr>
        <p:spPr>
          <a:xfrm>
            <a:off x="7899400" y="4880599"/>
            <a:ext cx="787400" cy="257799"/>
          </a:xfrm>
          <a:prstGeom prst="rect">
            <a:avLst/>
          </a:prstGeom>
        </p:spPr>
        <p:txBody>
          <a:bodyPr/>
          <a:lstStyle>
            <a:lvl1pPr algn="r">
              <a:defRPr sz="900" b="0" i="0">
                <a:solidFill>
                  <a:srgbClr val="D10074"/>
                </a:solidFill>
                <a:latin typeface="Arial"/>
                <a:cs typeface="Arial"/>
              </a:defRPr>
            </a:lvl1pPr>
          </a:lstStyle>
          <a:p>
            <a:fld id="{8A3A4AA0-38E2-334C-8F4C-CB0E41D8D254}" type="slidenum">
              <a:rPr lang="fi-FI" smtClean="0"/>
              <a:pPr/>
              <a:t>‹#›</a:t>
            </a:fld>
            <a:endParaRPr lang="fi-FI"/>
          </a:p>
        </p:txBody>
      </p:sp>
    </p:spTree>
    <p:extLst>
      <p:ext uri="{BB962C8B-B14F-4D97-AF65-F5344CB8AC3E}">
        <p14:creationId xmlns:p14="http://schemas.microsoft.com/office/powerpoint/2010/main" val="2406477542"/>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52" r:id="rId3"/>
    <p:sldLayoutId id="2147483651" r:id="rId4"/>
    <p:sldLayoutId id="2147483660" r:id="rId5"/>
    <p:sldLayoutId id="2147483666" r:id="rId6"/>
    <p:sldLayoutId id="2147483663" r:id="rId7"/>
    <p:sldLayoutId id="2147483662" r:id="rId8"/>
    <p:sldLayoutId id="2147483664" r:id="rId9"/>
    <p:sldLayoutId id="2147483665" r:id="rId10"/>
    <p:sldLayoutId id="2147483654" r:id="rId11"/>
    <p:sldLayoutId id="2147483655" r:id="rId12"/>
    <p:sldLayoutId id="2147483656" r:id="rId13"/>
    <p:sldLayoutId id="2147483657" r:id="rId14"/>
    <p:sldLayoutId id="2147483658" r:id="rId15"/>
    <p:sldLayoutId id="2147483679" r:id="rId16"/>
    <p:sldLayoutId id="2147483680" r:id="rId17"/>
    <p:sldLayoutId id="2147483681" r:id="rId18"/>
    <p:sldLayoutId id="2147483682" r:id="rId19"/>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dt="0"/>
  <p:txStyles>
    <p:titleStyle>
      <a:lvl1pPr algn="l" defTabSz="457200" rtl="0" eaLnBrk="1" latinLnBrk="0" hangingPunct="1">
        <a:spcBef>
          <a:spcPct val="0"/>
        </a:spcBef>
        <a:buNone/>
        <a:defRPr sz="2800" b="1" i="0" kern="1200">
          <a:solidFill>
            <a:srgbClr val="D10074"/>
          </a:solidFill>
          <a:latin typeface="Arial"/>
          <a:ea typeface="+mj-ea"/>
          <a:cs typeface="Arial"/>
        </a:defRPr>
      </a:lvl1pPr>
    </p:titleStyle>
    <p:bodyStyle>
      <a:lvl1pPr marL="342900" indent="-342900" algn="l" defTabSz="457200" rtl="0" eaLnBrk="1" latinLnBrk="0" hangingPunct="1">
        <a:spcBef>
          <a:spcPct val="20000"/>
        </a:spcBef>
        <a:buClr>
          <a:srgbClr val="D10074"/>
        </a:buClr>
        <a:buFont typeface="Arial"/>
        <a:buChar char="•"/>
        <a:defRPr sz="1800" b="0" i="0" kern="1200">
          <a:solidFill>
            <a:schemeClr val="tx1"/>
          </a:solidFill>
          <a:latin typeface="Palatino"/>
          <a:ea typeface="+mn-ea"/>
          <a:cs typeface="Palatino"/>
        </a:defRPr>
      </a:lvl1pPr>
      <a:lvl2pPr marL="742950" indent="-285750" algn="l" defTabSz="457200" rtl="0" eaLnBrk="1" latinLnBrk="0" hangingPunct="1">
        <a:spcBef>
          <a:spcPct val="20000"/>
        </a:spcBef>
        <a:buFont typeface="Arial"/>
        <a:buChar char="–"/>
        <a:defRPr sz="1600" b="0" i="0" kern="1200">
          <a:solidFill>
            <a:schemeClr val="tx1"/>
          </a:solidFill>
          <a:latin typeface="Palatino"/>
          <a:ea typeface="+mn-ea"/>
          <a:cs typeface="Palatino"/>
        </a:defRPr>
      </a:lvl2pPr>
      <a:lvl3pPr marL="1143000" indent="-228600" algn="l" defTabSz="457200" rtl="0" eaLnBrk="1" latinLnBrk="0" hangingPunct="1">
        <a:spcBef>
          <a:spcPct val="20000"/>
        </a:spcBef>
        <a:buFont typeface="Arial"/>
        <a:buChar char="•"/>
        <a:defRPr sz="1400" b="0" i="0" kern="1200">
          <a:solidFill>
            <a:schemeClr val="tx1"/>
          </a:solidFill>
          <a:latin typeface="Palatino"/>
          <a:ea typeface="+mn-ea"/>
          <a:cs typeface="Palatino"/>
        </a:defRPr>
      </a:lvl3pPr>
      <a:lvl4pPr marL="1600200" indent="-228600" algn="l" defTabSz="457200" rtl="0" eaLnBrk="1" latinLnBrk="0" hangingPunct="1">
        <a:spcBef>
          <a:spcPct val="20000"/>
        </a:spcBef>
        <a:buFont typeface="Arial"/>
        <a:buChar char="–"/>
        <a:defRPr sz="1200" b="0" i="0" kern="1200">
          <a:solidFill>
            <a:schemeClr val="tx1"/>
          </a:solidFill>
          <a:latin typeface="Palatino"/>
          <a:ea typeface="+mn-ea"/>
          <a:cs typeface="Palatino"/>
        </a:defRPr>
      </a:lvl4pPr>
      <a:lvl5pPr marL="2057400" indent="-228600" algn="l" defTabSz="457200" rtl="0" eaLnBrk="1" latinLnBrk="0" hangingPunct="1">
        <a:spcBef>
          <a:spcPct val="20000"/>
        </a:spcBef>
        <a:buFont typeface="Arial"/>
        <a:buChar char="»"/>
        <a:defRPr sz="1200" b="0" i="0" kern="1200">
          <a:solidFill>
            <a:schemeClr val="tx1"/>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jeppobiogas.fi/yritys/tietoa-yrityksesta/" TargetMode="External"/><Relationship Id="rId3" Type="http://schemas.openxmlformats.org/officeDocument/2006/relationships/image" Target="../media/image19.png"/><Relationship Id="rId7" Type="http://schemas.openxmlformats.org/officeDocument/2006/relationships/hyperlink" Target="https://snellman.fi/fi/meidan-tapamme/snellman-korvasi-oljyn-biokaasulla/" TargetMode="External"/><Relationship Id="rId12"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hyperlink" Target="https://www.snellmangroup.fi/snellmanin-biokaasuasema-on-valmis/" TargetMode="External"/><Relationship Id="rId11" Type="http://schemas.openxmlformats.org/officeDocument/2006/relationships/hyperlink" Target="https://www.mirka.com/fi/fi/top/uutiset/mirka-on-saavuttanut-tarkean-virstanpylvaan/" TargetMode="External"/><Relationship Id="rId5" Type="http://schemas.openxmlformats.org/officeDocument/2006/relationships/image" Target="../media/image21.png"/><Relationship Id="rId10" Type="http://schemas.openxmlformats.org/officeDocument/2006/relationships/hyperlink" Target="https://www.mirka.com/globalassets/_minisites-960x480/sustainability/pdf/pdf_fi/mirka-sustainability-report_fi-2018-for-publication.pdf" TargetMode="External"/><Relationship Id="rId4" Type="http://schemas.openxmlformats.org/officeDocument/2006/relationships/image" Target="../media/image20.png"/><Relationship Id="rId9" Type="http://schemas.openxmlformats.org/officeDocument/2006/relationships/hyperlink" Target="https://yle.fi/a/3-11664019"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energysampo.com/" TargetMode="External"/><Relationship Id="rId7" Type="http://schemas.openxmlformats.org/officeDocument/2006/relationships/hyperlink" Target="https://westenergy.fi/synteettisen-metaanin-tuotanto-kaynnistymassa-westenergylla-2025/" TargetMode="External"/><Relationship Id="rId2" Type="http://schemas.openxmlformats.org/officeDocument/2006/relationships/hyperlink" Target="https://www.merinova.fi/uutiset/energysampo-ccu-hanke-synteettisen-metaanin-tuotanto-kaynnistymassa-westenergylla-2025/" TargetMode="Externa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isBowZhVdPs" TargetMode="External"/><Relationship Id="rId2" Type="http://schemas.openxmlformats.org/officeDocument/2006/relationships/hyperlink" Target="https://cicat2025.turkuamk.fi/uploads/2021/10/248ea842-cicat2025_kiertotalous-tarvitsee-sujuvaa-sopimista.pdf" TargetMode="External"/><Relationship Id="rId1" Type="http://schemas.openxmlformats.org/officeDocument/2006/relationships/slideLayout" Target="../slideLayouts/slideLayout2.xml"/><Relationship Id="rId4" Type="http://schemas.openxmlformats.org/officeDocument/2006/relationships/hyperlink" Target="https://cicat2025.turkuamk.fi/fi/yleinen-fi/kiertotalous_sopimusoikeu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yrityksendigitalous.fi/yrityksendigitalous/yhteentoimiva-verkosto/" TargetMode="External"/><Relationship Id="rId2" Type="http://schemas.openxmlformats.org/officeDocument/2006/relationships/hyperlink" Target="https://www.yrityksendigitalous.fi/" TargetMode="External"/><Relationship Id="rId1" Type="http://schemas.openxmlformats.org/officeDocument/2006/relationships/slideLayout" Target="../slideLayouts/slideLayout2.xml"/><Relationship Id="rId6" Type="http://schemas.openxmlformats.org/officeDocument/2006/relationships/hyperlink" Target="https://www.teollisetsymbioosit.fi/mika-on-fiss-ja-teollinen-symbioosi" TargetMode="External"/><Relationship Id="rId5" Type="http://schemas.openxmlformats.org/officeDocument/2006/relationships/hyperlink" Target="https://www.merinova.fi/tapahtumat/zero-emission-marine-kumppanuushaku-15-12-2022/" TargetMode="External"/><Relationship Id="rId4" Type="http://schemas.openxmlformats.org/officeDocument/2006/relationships/hyperlink" Target="https://www.valmet.com/about-us/beyond-circularity/"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pixabay.com/en/microphone-singing-music-1448077/" TargetMode="External"/><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ym.fi/documents/1410903/42733297/Uusi+suunta+-+Ehdotus+kiertotalouden+strategiseksi+ohjelmaksi.pdf/ad875da1-f4c4-aec4-4fe0-f17df9746383?t=1610462062018"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youtube.com/watch?v=2c_z0EFYqtI"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tem.fi/ekosysteemit"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misslwholebrainteaching.blogspot.com/2013/05/interactions-with-ecosystems-resources.html" TargetMode="External"/><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6.xml.rels><?xml version="1.0" encoding="UTF-8" standalone="yes"?>
<Relationships xmlns="http://schemas.openxmlformats.org/package/2006/relationships"><Relationship Id="rId2" Type="http://schemas.openxmlformats.org/officeDocument/2006/relationships/hyperlink" Target="https://www.youtube.com/watch?v=QP1Yg1yly68"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projectsites.vtt.fi/sites/aarre/www.vtt.fi/sites/AARRE/arvon-luonti-ekosysteemissa.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projectsites.vtt.fi/sites/aarre/www.vtt.fi/sites/AARRE/arvon-luonti-ekosysteemissa.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17.png"/><Relationship Id="rId4" Type="http://schemas.openxmlformats.org/officeDocument/2006/relationships/hyperlink" Target="https://www.vttresearch.com/sites/default/files/pdf/publications/2020/Yhdessa_kestavaa_kasvua_17022021.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3D83D8C-4FC6-044A-AB87-D21F5270DE27}"/>
              </a:ext>
            </a:extLst>
          </p:cNvPr>
          <p:cNvSpPr>
            <a:spLocks noGrp="1"/>
          </p:cNvSpPr>
          <p:nvPr>
            <p:ph type="title"/>
          </p:nvPr>
        </p:nvSpPr>
        <p:spPr>
          <a:xfrm>
            <a:off x="4951583" y="2094403"/>
            <a:ext cx="4247835" cy="1710824"/>
          </a:xfrm>
        </p:spPr>
        <p:txBody>
          <a:bodyPr>
            <a:normAutofit/>
          </a:bodyPr>
          <a:lstStyle/>
          <a:p>
            <a:r>
              <a:rPr lang="fi-FI" dirty="0"/>
              <a:t>Ekosysteemit</a:t>
            </a:r>
            <a:br>
              <a:rPr lang="fi-FI" dirty="0"/>
            </a:br>
            <a:endParaRPr lang="fi-FI" sz="1100" dirty="0"/>
          </a:p>
        </p:txBody>
      </p:sp>
      <p:sp>
        <p:nvSpPr>
          <p:cNvPr id="6" name="Tekstin paikkamerkki 2">
            <a:extLst>
              <a:ext uri="{FF2B5EF4-FFF2-40B4-BE49-F238E27FC236}">
                <a16:creationId xmlns:a16="http://schemas.microsoft.com/office/drawing/2014/main" id="{00BAC14A-FEC3-43E0-B31C-30F997E4B4A9}"/>
              </a:ext>
            </a:extLst>
          </p:cNvPr>
          <p:cNvSpPr>
            <a:spLocks noGrp="1"/>
          </p:cNvSpPr>
          <p:nvPr>
            <p:ph type="body" idx="1"/>
          </p:nvPr>
        </p:nvSpPr>
        <p:spPr>
          <a:xfrm>
            <a:off x="4896166" y="3805227"/>
            <a:ext cx="4247834" cy="560767"/>
          </a:xfrm>
        </p:spPr>
        <p:txBody>
          <a:bodyPr/>
          <a:lstStyle/>
          <a:p>
            <a:r>
              <a:rPr lang="fi-FI" dirty="0"/>
              <a:t> Tekijät: VAMK Tarja Launonen ja Lotta Saarikoski </a:t>
            </a:r>
          </a:p>
        </p:txBody>
      </p:sp>
      <p:grpSp>
        <p:nvGrpSpPr>
          <p:cNvPr id="3" name="Group 2" descr="CC lisenssi kuva BY NC  SA on tässä kuvassa ja tekstinä siinä vieressä on : Ekoststeemit, jonka tekijät ovat T.Launonen ja L. Saarikoski, on lisensoitu AOE.ssa ym. lisenssillä">
            <a:extLst>
              <a:ext uri="{FF2B5EF4-FFF2-40B4-BE49-F238E27FC236}">
                <a16:creationId xmlns:a16="http://schemas.microsoft.com/office/drawing/2014/main" id="{0CA4A41B-49CD-435F-9092-8E2CA9D091DD}"/>
              </a:ext>
            </a:extLst>
          </p:cNvPr>
          <p:cNvGrpSpPr/>
          <p:nvPr/>
        </p:nvGrpSpPr>
        <p:grpSpPr>
          <a:xfrm>
            <a:off x="4896166" y="4284848"/>
            <a:ext cx="3645550" cy="734172"/>
            <a:chOff x="4896166" y="4284848"/>
            <a:chExt cx="3645550" cy="734172"/>
          </a:xfrm>
        </p:grpSpPr>
        <p:sp>
          <p:nvSpPr>
            <p:cNvPr id="8" name="TextBox 6" descr="CC lisenssi kuva BY NC  SA on tässä kuvassa ja tekstinä siinä vieressä on : Johdanto kiertotalouteen, jonka tekijät ovat T.Launonen ja L. Saarikoski, on lisensoitu AOE.ssa ym. lisenssillä.&#10;&#10;">
              <a:extLst>
                <a:ext uri="{FF2B5EF4-FFF2-40B4-BE49-F238E27FC236}">
                  <a16:creationId xmlns:a16="http://schemas.microsoft.com/office/drawing/2014/main" id="{0DB89229-A7BC-4902-A960-AC7C3B3BB91F}"/>
                </a:ext>
              </a:extLst>
            </p:cNvPr>
            <p:cNvSpPr txBox="1"/>
            <p:nvPr/>
          </p:nvSpPr>
          <p:spPr>
            <a:xfrm>
              <a:off x="4896166" y="4284848"/>
              <a:ext cx="3645550" cy="615553"/>
            </a:xfrm>
            <a:prstGeom prst="rect">
              <a:avLst/>
            </a:prstGeom>
            <a:noFill/>
          </p:spPr>
          <p:txBody>
            <a:bodyPr wrap="none" rtlCol="0">
              <a:spAutoFit/>
            </a:bodyPr>
            <a:lst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i-FI" dirty="0"/>
                <a:t> 			</a:t>
              </a:r>
              <a:r>
                <a:rPr lang="fi-FI" sz="800" dirty="0"/>
                <a:t>Ekosysteemit, jonka tekijät ovat</a:t>
              </a:r>
            </a:p>
            <a:p>
              <a:r>
                <a:rPr lang="fi-FI" sz="800" dirty="0"/>
                <a:t> 			</a:t>
              </a:r>
              <a:r>
                <a:rPr lang="fi-FI" sz="800" dirty="0" err="1"/>
                <a:t>T.Launonen</a:t>
              </a:r>
              <a:r>
                <a:rPr lang="fi-FI" sz="800" dirty="0"/>
                <a:t> ja L. Saarikoski, on lisensoitu </a:t>
              </a:r>
              <a:r>
                <a:rPr lang="fi-FI" sz="800" dirty="0" err="1"/>
                <a:t>AOE.ssa</a:t>
              </a:r>
              <a:r>
                <a:rPr lang="fi-FI" sz="800" dirty="0"/>
                <a:t> </a:t>
              </a:r>
            </a:p>
            <a:p>
              <a:r>
                <a:rPr lang="fi-FI" sz="800" dirty="0"/>
                <a:t>			lisenssillä. </a:t>
              </a:r>
              <a:endParaRPr lang="LID4096" sz="800" dirty="0"/>
            </a:p>
          </p:txBody>
        </p:sp>
        <p:pic>
          <p:nvPicPr>
            <p:cNvPr id="9" name="Picture 8">
              <a:extLst>
                <a:ext uri="{FF2B5EF4-FFF2-40B4-BE49-F238E27FC236}">
                  <a16:creationId xmlns:a16="http://schemas.microsoft.com/office/drawing/2014/main" id="{F7083647-D0B5-4CF3-AF4D-AE3A8BC0F905}"/>
                </a:ext>
              </a:extLst>
            </p:cNvPr>
            <p:cNvPicPr/>
            <p:nvPr/>
          </p:nvPicPr>
          <p:blipFill>
            <a:blip r:embed="rId2"/>
            <a:stretch>
              <a:fillRect/>
            </a:stretch>
          </p:blipFill>
          <p:spPr>
            <a:xfrm>
              <a:off x="5050841" y="4366355"/>
              <a:ext cx="1251614" cy="652665"/>
            </a:xfrm>
            <a:prstGeom prst="rect">
              <a:avLst/>
            </a:prstGeom>
          </p:spPr>
        </p:pic>
      </p:grpSp>
    </p:spTree>
    <p:extLst>
      <p:ext uri="{BB962C8B-B14F-4D97-AF65-F5344CB8AC3E}">
        <p14:creationId xmlns:p14="http://schemas.microsoft.com/office/powerpoint/2010/main" val="390271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Jepuan biokaasulaitoksen kyltti.">
            <a:extLst>
              <a:ext uri="{FF2B5EF4-FFF2-40B4-BE49-F238E27FC236}">
                <a16:creationId xmlns:a16="http://schemas.microsoft.com/office/drawing/2014/main" id="{A334FEAD-842A-2685-D59F-2DD3BB13CA37}"/>
              </a:ext>
            </a:extLst>
          </p:cNvPr>
          <p:cNvPicPr>
            <a:picLocks noChangeAspect="1"/>
          </p:cNvPicPr>
          <p:nvPr/>
        </p:nvPicPr>
        <p:blipFill>
          <a:blip r:embed="rId2"/>
          <a:stretch>
            <a:fillRect/>
          </a:stretch>
        </p:blipFill>
        <p:spPr>
          <a:xfrm>
            <a:off x="228477" y="1692209"/>
            <a:ext cx="2240033" cy="1530494"/>
          </a:xfrm>
          <a:prstGeom prst="rect">
            <a:avLst/>
          </a:prstGeom>
        </p:spPr>
      </p:pic>
      <p:pic>
        <p:nvPicPr>
          <p:cNvPr id="3" name="Picture 5" descr="Kuvassa näkyy Jepuan biokaasulaitoksen syöttölaite. ">
            <a:extLst>
              <a:ext uri="{FF2B5EF4-FFF2-40B4-BE49-F238E27FC236}">
                <a16:creationId xmlns:a16="http://schemas.microsoft.com/office/drawing/2014/main" id="{868B82D0-4E76-B9F9-EFA4-81E3EDD13F1B}"/>
              </a:ext>
            </a:extLst>
          </p:cNvPr>
          <p:cNvPicPr>
            <a:picLocks noChangeAspect="1"/>
          </p:cNvPicPr>
          <p:nvPr/>
        </p:nvPicPr>
        <p:blipFill>
          <a:blip r:embed="rId3"/>
          <a:stretch>
            <a:fillRect/>
          </a:stretch>
        </p:blipFill>
        <p:spPr>
          <a:xfrm>
            <a:off x="5429603" y="229398"/>
            <a:ext cx="1480682" cy="1928813"/>
          </a:xfrm>
          <a:prstGeom prst="rect">
            <a:avLst/>
          </a:prstGeom>
        </p:spPr>
      </p:pic>
      <p:pic>
        <p:nvPicPr>
          <p:cNvPr id="4" name="Picture 7" descr="Kuvassa näkyy Jepuan biokaaasulaitoksen kaasunkäsittelylaitteistoja ym. laitteistoja ulkona.">
            <a:extLst>
              <a:ext uri="{FF2B5EF4-FFF2-40B4-BE49-F238E27FC236}">
                <a16:creationId xmlns:a16="http://schemas.microsoft.com/office/drawing/2014/main" id="{BF130070-455F-05B6-3183-EFE202958685}"/>
              </a:ext>
            </a:extLst>
          </p:cNvPr>
          <p:cNvPicPr>
            <a:picLocks noChangeAspect="1"/>
          </p:cNvPicPr>
          <p:nvPr/>
        </p:nvPicPr>
        <p:blipFill>
          <a:blip r:embed="rId4"/>
          <a:stretch>
            <a:fillRect/>
          </a:stretch>
        </p:blipFill>
        <p:spPr>
          <a:xfrm>
            <a:off x="3826172" y="883892"/>
            <a:ext cx="1485857" cy="1291070"/>
          </a:xfrm>
          <a:prstGeom prst="rect">
            <a:avLst/>
          </a:prstGeom>
        </p:spPr>
      </p:pic>
      <p:pic>
        <p:nvPicPr>
          <p:cNvPr id="5" name="Picture 6" descr="kuvassa näkyy Jepuan biokaasulaitoksen reaktorit.">
            <a:extLst>
              <a:ext uri="{FF2B5EF4-FFF2-40B4-BE49-F238E27FC236}">
                <a16:creationId xmlns:a16="http://schemas.microsoft.com/office/drawing/2014/main" id="{734B9C40-2A45-18DD-6AF9-3C6C3EB4A62F}"/>
              </a:ext>
            </a:extLst>
          </p:cNvPr>
          <p:cNvPicPr>
            <a:picLocks noChangeAspect="1"/>
          </p:cNvPicPr>
          <p:nvPr/>
        </p:nvPicPr>
        <p:blipFill>
          <a:blip r:embed="rId5"/>
          <a:stretch>
            <a:fillRect/>
          </a:stretch>
        </p:blipFill>
        <p:spPr>
          <a:xfrm>
            <a:off x="1524872" y="3211426"/>
            <a:ext cx="2402902" cy="1513485"/>
          </a:xfrm>
          <a:prstGeom prst="rect">
            <a:avLst/>
          </a:prstGeom>
        </p:spPr>
      </p:pic>
      <p:sp>
        <p:nvSpPr>
          <p:cNvPr id="7" name="TextBox 6">
            <a:extLst>
              <a:ext uri="{FF2B5EF4-FFF2-40B4-BE49-F238E27FC236}">
                <a16:creationId xmlns:a16="http://schemas.microsoft.com/office/drawing/2014/main" id="{7A5403E0-5940-4084-9ABC-8AEA7518DA03}"/>
              </a:ext>
            </a:extLst>
          </p:cNvPr>
          <p:cNvSpPr txBox="1"/>
          <p:nvPr/>
        </p:nvSpPr>
        <p:spPr>
          <a:xfrm>
            <a:off x="105099" y="272357"/>
            <a:ext cx="4971746" cy="300082"/>
          </a:xfrm>
          <a:prstGeom prst="rect">
            <a:avLst/>
          </a:prstGeom>
          <a:noFill/>
        </p:spPr>
        <p:txBody>
          <a:bodyPr wrap="none" rtlCol="0">
            <a:spAutoFit/>
          </a:bodyPr>
          <a:lstStyle/>
          <a:p>
            <a:r>
              <a:rPr lang="fi-FI" sz="1350" b="1" dirty="0"/>
              <a:t>Toimiva esimerkki Biokaasuun liittyvästä ekosysteemistä Jepualla  : </a:t>
            </a:r>
            <a:endParaRPr lang="LID4096" sz="1350" b="1" dirty="0"/>
          </a:p>
        </p:txBody>
      </p:sp>
      <p:sp>
        <p:nvSpPr>
          <p:cNvPr id="11" name="Rectangle 10">
            <a:extLst>
              <a:ext uri="{FF2B5EF4-FFF2-40B4-BE49-F238E27FC236}">
                <a16:creationId xmlns:a16="http://schemas.microsoft.com/office/drawing/2014/main" id="{3CEE5056-41A9-423F-B2C6-062ED5D6D375}"/>
              </a:ext>
            </a:extLst>
          </p:cNvPr>
          <p:cNvSpPr/>
          <p:nvPr/>
        </p:nvSpPr>
        <p:spPr>
          <a:xfrm>
            <a:off x="7027859" y="1530268"/>
            <a:ext cx="2166210" cy="1823576"/>
          </a:xfrm>
          <a:prstGeom prst="rect">
            <a:avLst/>
          </a:prstGeom>
        </p:spPr>
        <p:txBody>
          <a:bodyPr wrap="square">
            <a:spAutoFit/>
          </a:bodyPr>
          <a:lstStyle/>
          <a:p>
            <a:r>
              <a:rPr lang="LID4096" sz="900" dirty="0">
                <a:hlinkClick r:id="rId6"/>
              </a:rPr>
              <a:t>https://www.snellmangroup.fi/snellmanin-biokaasuasema-on-valmis/</a:t>
            </a:r>
            <a:endParaRPr lang="fi-FI" sz="900" dirty="0"/>
          </a:p>
          <a:p>
            <a:r>
              <a:rPr lang="fi-FI" sz="1350" b="1" dirty="0"/>
              <a:t>Snellman</a:t>
            </a:r>
            <a:r>
              <a:rPr lang="fi-FI" sz="1350" dirty="0"/>
              <a:t> on  yksi pääosa tätä ekosysteemiä. Lämmittää rakennuksensa ja muutenkin käyttää kaasua.</a:t>
            </a:r>
          </a:p>
          <a:p>
            <a:r>
              <a:rPr lang="fi-FI" sz="900" dirty="0">
                <a:hlinkClick r:id="rId7"/>
              </a:rPr>
              <a:t>https://snellman.fi/fi/meidan-tapamme/snellman-korvasi-oljyn-biokaasulla/</a:t>
            </a:r>
            <a:endParaRPr lang="fi-FI" sz="900" dirty="0"/>
          </a:p>
          <a:p>
            <a:endParaRPr lang="LID4096" sz="1350" dirty="0"/>
          </a:p>
        </p:txBody>
      </p:sp>
      <p:sp>
        <p:nvSpPr>
          <p:cNvPr id="13" name="Rectangle 12">
            <a:extLst>
              <a:ext uri="{FF2B5EF4-FFF2-40B4-BE49-F238E27FC236}">
                <a16:creationId xmlns:a16="http://schemas.microsoft.com/office/drawing/2014/main" id="{24883E71-AC77-45DE-8917-0C5BCD207900}"/>
              </a:ext>
            </a:extLst>
          </p:cNvPr>
          <p:cNvSpPr/>
          <p:nvPr/>
        </p:nvSpPr>
        <p:spPr>
          <a:xfrm>
            <a:off x="2610425" y="2253321"/>
            <a:ext cx="3103236" cy="992579"/>
          </a:xfrm>
          <a:prstGeom prst="rect">
            <a:avLst/>
          </a:prstGeom>
        </p:spPr>
        <p:txBody>
          <a:bodyPr wrap="square">
            <a:spAutoFit/>
          </a:bodyPr>
          <a:lstStyle/>
          <a:p>
            <a:r>
              <a:rPr lang="LID4096" sz="900" dirty="0">
                <a:hlinkClick r:id="rId8"/>
              </a:rPr>
              <a:t>https://jeppobiogas.fi/yritys/tietoa-yrityksesta/</a:t>
            </a:r>
            <a:endParaRPr lang="fi-FI" sz="900" dirty="0"/>
          </a:p>
          <a:p>
            <a:r>
              <a:rPr lang="fi-FI" sz="1350" b="1" dirty="0" err="1"/>
              <a:t>Jeppo</a:t>
            </a:r>
            <a:r>
              <a:rPr lang="fi-FI" sz="1350" b="1" dirty="0"/>
              <a:t> </a:t>
            </a:r>
            <a:r>
              <a:rPr lang="fi-FI" sz="1350" b="1" dirty="0" err="1"/>
              <a:t>Biogas</a:t>
            </a:r>
            <a:r>
              <a:rPr lang="fi-FI" sz="1350" b="1" dirty="0"/>
              <a:t> </a:t>
            </a:r>
            <a:r>
              <a:rPr lang="fi-FI" sz="1350" dirty="0"/>
              <a:t>on pääosassa tässä ekosysteemissä</a:t>
            </a:r>
          </a:p>
          <a:p>
            <a:r>
              <a:rPr lang="fi-FI" sz="900" dirty="0">
                <a:hlinkClick r:id="rId9"/>
              </a:rPr>
              <a:t>https://yle.fi/a/3-11664019</a:t>
            </a:r>
            <a:endParaRPr lang="fi-FI" sz="900" dirty="0"/>
          </a:p>
          <a:p>
            <a:endParaRPr lang="LID4096" sz="1350" dirty="0"/>
          </a:p>
        </p:txBody>
      </p:sp>
      <p:sp>
        <p:nvSpPr>
          <p:cNvPr id="14" name="TextBox 13">
            <a:extLst>
              <a:ext uri="{FF2B5EF4-FFF2-40B4-BE49-F238E27FC236}">
                <a16:creationId xmlns:a16="http://schemas.microsoft.com/office/drawing/2014/main" id="{D6424DE5-0842-4247-8424-3B5F9996A709}"/>
              </a:ext>
            </a:extLst>
          </p:cNvPr>
          <p:cNvSpPr txBox="1"/>
          <p:nvPr/>
        </p:nvSpPr>
        <p:spPr>
          <a:xfrm>
            <a:off x="4162043" y="3241171"/>
            <a:ext cx="4500694" cy="1546577"/>
          </a:xfrm>
          <a:prstGeom prst="rect">
            <a:avLst/>
          </a:prstGeom>
          <a:noFill/>
        </p:spPr>
        <p:txBody>
          <a:bodyPr wrap="square" rtlCol="0">
            <a:spAutoFit/>
          </a:bodyPr>
          <a:lstStyle/>
          <a:p>
            <a:r>
              <a:rPr lang="fi-FI" sz="900" dirty="0">
                <a:hlinkClick r:id="rId10"/>
              </a:rPr>
              <a:t>https://www.mirka.com/globalassets/_minisites-960x480/sustainability/pdf/pdf_fi/mirka-sustainability-report_fi-2018-for-publication.pdf</a:t>
            </a:r>
            <a:endParaRPr lang="fi-FI" sz="900" dirty="0"/>
          </a:p>
          <a:p>
            <a:r>
              <a:rPr lang="fi-FI" sz="900" dirty="0">
                <a:hlinkClick r:id="rId11"/>
              </a:rPr>
              <a:t>https://www.mirka.com/fi/fi/top/uutiset/mirka-on-saavuttanut-tarkean-virstanpylvaan/</a:t>
            </a:r>
            <a:endParaRPr lang="fi-FI" sz="900" dirty="0"/>
          </a:p>
          <a:p>
            <a:r>
              <a:rPr lang="fi-FI" sz="1350" b="1" dirty="0"/>
              <a:t>Mirka</a:t>
            </a:r>
            <a:r>
              <a:rPr lang="fi-FI" sz="1350" dirty="0"/>
              <a:t> naapurissa käyttää tätä biokaasua autoissaan ym. paikoissa.  Myös kunnan rakennukset ja </a:t>
            </a:r>
            <a:r>
              <a:rPr lang="fi-FI" sz="1350" dirty="0" err="1"/>
              <a:t>Isosskyrössä</a:t>
            </a:r>
            <a:r>
              <a:rPr lang="fi-FI" sz="1350" dirty="0"/>
              <a:t> </a:t>
            </a:r>
            <a:r>
              <a:rPr lang="fi-FI" sz="1350" b="1" dirty="0"/>
              <a:t>Kyrö </a:t>
            </a:r>
            <a:r>
              <a:rPr lang="fi-FI" sz="1350" b="1" dirty="0" err="1"/>
              <a:t>Distillery</a:t>
            </a:r>
            <a:r>
              <a:rPr lang="fi-FI" sz="1350" dirty="0"/>
              <a:t> käyttävät tätä kaasua. </a:t>
            </a:r>
          </a:p>
          <a:p>
            <a:r>
              <a:rPr lang="fi-FI" sz="1350" dirty="0"/>
              <a:t>Viljelijät saavat takaisin lannoitetta pelloillensa. </a:t>
            </a:r>
          </a:p>
          <a:p>
            <a:r>
              <a:rPr lang="fi-FI" sz="1350" dirty="0"/>
              <a:t>Sikala on kaasulaitoksen vieressä -&gt; liete biokaasulaitokseen. </a:t>
            </a:r>
            <a:endParaRPr lang="LID4096" sz="1350" dirty="0"/>
          </a:p>
        </p:txBody>
      </p:sp>
      <p:sp>
        <p:nvSpPr>
          <p:cNvPr id="10" name="Tekstiruutu 9">
            <a:extLst>
              <a:ext uri="{FF2B5EF4-FFF2-40B4-BE49-F238E27FC236}">
                <a16:creationId xmlns:a16="http://schemas.microsoft.com/office/drawing/2014/main" id="{92CA5D6C-F403-9DFA-9401-1322E8C0B923}"/>
              </a:ext>
            </a:extLst>
          </p:cNvPr>
          <p:cNvSpPr txBox="1"/>
          <p:nvPr/>
        </p:nvSpPr>
        <p:spPr>
          <a:xfrm>
            <a:off x="-2274785" y="-179404"/>
            <a:ext cx="40493911" cy="276999"/>
          </a:xfrm>
          <a:prstGeom prst="rect">
            <a:avLst/>
          </a:prstGeom>
          <a:noFill/>
        </p:spPr>
        <p:txBody>
          <a:bodyPr wrap="square" rtlCol="0">
            <a:spAutoFit/>
          </a:bodyPr>
          <a:lstStyle/>
          <a:p>
            <a:r>
              <a:rPr lang="fi-FI" sz="1200" dirty="0">
                <a:solidFill>
                  <a:srgbClr val="FF0000"/>
                </a:solidFill>
              </a:rPr>
              <a:t>Esim. </a:t>
            </a:r>
            <a:endParaRPr lang="fi-FI" sz="800" dirty="0"/>
          </a:p>
        </p:txBody>
      </p:sp>
      <p:sp>
        <p:nvSpPr>
          <p:cNvPr id="12" name="Tekstiruutu 11">
            <a:extLst>
              <a:ext uri="{FF2B5EF4-FFF2-40B4-BE49-F238E27FC236}">
                <a16:creationId xmlns:a16="http://schemas.microsoft.com/office/drawing/2014/main" id="{AE5558E7-3305-33BD-3E03-822BDDC59522}"/>
              </a:ext>
            </a:extLst>
          </p:cNvPr>
          <p:cNvSpPr txBox="1"/>
          <p:nvPr/>
        </p:nvSpPr>
        <p:spPr>
          <a:xfrm>
            <a:off x="177994" y="601334"/>
            <a:ext cx="3721073" cy="1184940"/>
          </a:xfrm>
          <a:prstGeom prst="rect">
            <a:avLst/>
          </a:prstGeom>
          <a:noFill/>
        </p:spPr>
        <p:txBody>
          <a:bodyPr wrap="square" rtlCol="0">
            <a:spAutoFit/>
          </a:bodyPr>
          <a:lstStyle/>
          <a:p>
            <a:r>
              <a:rPr lang="fi-FI" sz="800" dirty="0"/>
              <a:t>J</a:t>
            </a:r>
            <a:r>
              <a:rPr lang="fi-FI" sz="900" dirty="0"/>
              <a:t>epualla biokaasulaitos ja </a:t>
            </a:r>
            <a:r>
              <a:rPr lang="fi-FI" sz="900" b="1" dirty="0"/>
              <a:t>viljelijä</a:t>
            </a:r>
            <a:r>
              <a:rPr lang="fi-FI" sz="900" dirty="0"/>
              <a:t>t :  esim. viljelijän pelto on biokaasulaitoksen käytössä viljeltävänä  ”ilmaiseksi”</a:t>
            </a:r>
          </a:p>
          <a:p>
            <a:r>
              <a:rPr lang="fi-FI" sz="900" dirty="0"/>
              <a:t>-&gt; </a:t>
            </a:r>
            <a:r>
              <a:rPr lang="fi-FI" sz="900" dirty="0" err="1"/>
              <a:t>mm.ruohoa</a:t>
            </a:r>
            <a:r>
              <a:rPr lang="fi-FI" sz="900" dirty="0"/>
              <a:t> syötteeksi prosessiin ja  viljelijä saa kierrätettyä lannoitetta pelloille   erittäin edullisesti biokaasulaitoksen ”jätteestä”, naapurisikalan jäteliete pumpataan biokaasulaitokseen ja sikala maksaa laitokselle tästä. Sikalan saama hyöty on se, että ei tarvitse tehdä isoja varastosäiliöitä lietteelle. Tutustu lisäksi myös Vaasan </a:t>
            </a:r>
            <a:r>
              <a:rPr lang="fi-FI" sz="900" dirty="0" err="1"/>
              <a:t>Stormossenin</a:t>
            </a:r>
            <a:r>
              <a:rPr lang="fi-FI" sz="900" dirty="0"/>
              <a:t> toimintaan</a:t>
            </a:r>
          </a:p>
          <a:p>
            <a:endParaRPr lang="fi-FI" sz="800" dirty="0"/>
          </a:p>
        </p:txBody>
      </p:sp>
      <p:pic>
        <p:nvPicPr>
          <p:cNvPr id="6" name="Picture 5">
            <a:extLst>
              <a:ext uri="{FF2B5EF4-FFF2-40B4-BE49-F238E27FC236}">
                <a16:creationId xmlns:a16="http://schemas.microsoft.com/office/drawing/2014/main" id="{74D7A050-7DC2-4205-9B81-03C20093908E}"/>
              </a:ext>
            </a:extLst>
          </p:cNvPr>
          <p:cNvPicPr>
            <a:picLocks noChangeAspect="1"/>
          </p:cNvPicPr>
          <p:nvPr/>
        </p:nvPicPr>
        <p:blipFill>
          <a:blip r:embed="rId12"/>
          <a:stretch>
            <a:fillRect/>
          </a:stretch>
        </p:blipFill>
        <p:spPr>
          <a:xfrm>
            <a:off x="7599448" y="61368"/>
            <a:ext cx="1373528" cy="903038"/>
          </a:xfrm>
          <a:prstGeom prst="rect">
            <a:avLst/>
          </a:prstGeom>
        </p:spPr>
      </p:pic>
    </p:spTree>
    <p:extLst>
      <p:ext uri="{BB962C8B-B14F-4D97-AF65-F5344CB8AC3E}">
        <p14:creationId xmlns:p14="http://schemas.microsoft.com/office/powerpoint/2010/main" val="54645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A5403E0-5940-4084-9ABC-8AEA7518DA03}"/>
              </a:ext>
            </a:extLst>
          </p:cNvPr>
          <p:cNvSpPr txBox="1"/>
          <p:nvPr/>
        </p:nvSpPr>
        <p:spPr>
          <a:xfrm>
            <a:off x="1965930" y="354535"/>
            <a:ext cx="4562980" cy="300082"/>
          </a:xfrm>
          <a:prstGeom prst="rect">
            <a:avLst/>
          </a:prstGeom>
          <a:noFill/>
        </p:spPr>
        <p:txBody>
          <a:bodyPr wrap="none" rtlCol="0">
            <a:spAutoFit/>
          </a:bodyPr>
          <a:lstStyle/>
          <a:p>
            <a:r>
              <a:rPr lang="fi-FI" sz="1350" b="1" dirty="0"/>
              <a:t>Esimerkki </a:t>
            </a:r>
            <a:r>
              <a:rPr lang="fi-FI" sz="1350" b="1" dirty="0">
                <a:hlinkClick r:id="rId2"/>
              </a:rPr>
              <a:t>ekosysteemistä</a:t>
            </a:r>
            <a:r>
              <a:rPr lang="fi-FI" sz="1350" b="1" dirty="0"/>
              <a:t> Vaasan alueella – </a:t>
            </a:r>
            <a:r>
              <a:rPr lang="fi-FI" sz="1350" b="1" dirty="0" err="1">
                <a:hlinkClick r:id="rId3"/>
              </a:rPr>
              <a:t>EnergySAMPO</a:t>
            </a:r>
            <a:r>
              <a:rPr lang="fi-FI" sz="1350" b="1" dirty="0">
                <a:hlinkClick r:id="rId3"/>
              </a:rPr>
              <a:t>   </a:t>
            </a:r>
            <a:r>
              <a:rPr lang="fi-FI" sz="1350" b="1" dirty="0"/>
              <a:t>: </a:t>
            </a:r>
            <a:endParaRPr lang="LID4096" sz="1350" b="1" dirty="0"/>
          </a:p>
        </p:txBody>
      </p:sp>
      <p:grpSp>
        <p:nvGrpSpPr>
          <p:cNvPr id="5" name="Group 4" descr="Tämä on kuva, joka kuvaa Vaasan EnergySampo-ekosysteemiä. Tästä ekosysteemistä voit lukea lisää www-osoitteessa www.energysampo.com">
            <a:extLst>
              <a:ext uri="{FF2B5EF4-FFF2-40B4-BE49-F238E27FC236}">
                <a16:creationId xmlns:a16="http://schemas.microsoft.com/office/drawing/2014/main" id="{E59665EE-1376-4237-9D84-D25856A54144}"/>
              </a:ext>
            </a:extLst>
          </p:cNvPr>
          <p:cNvGrpSpPr/>
          <p:nvPr/>
        </p:nvGrpSpPr>
        <p:grpSpPr>
          <a:xfrm>
            <a:off x="0" y="0"/>
            <a:ext cx="9072563" cy="5143501"/>
            <a:chOff x="0" y="0"/>
            <a:chExt cx="9072563" cy="5143501"/>
          </a:xfrm>
        </p:grpSpPr>
        <p:pic>
          <p:nvPicPr>
            <p:cNvPr id="4" name="Picture 3">
              <a:extLst>
                <a:ext uri="{FF2B5EF4-FFF2-40B4-BE49-F238E27FC236}">
                  <a16:creationId xmlns:a16="http://schemas.microsoft.com/office/drawing/2014/main" id="{408461CD-DC31-4E3A-9329-0EBFEB0CD922}"/>
                </a:ext>
              </a:extLst>
            </p:cNvPr>
            <p:cNvPicPr>
              <a:picLocks noChangeAspect="1"/>
            </p:cNvPicPr>
            <p:nvPr/>
          </p:nvPicPr>
          <p:blipFill>
            <a:blip r:embed="rId4"/>
            <a:stretch>
              <a:fillRect/>
            </a:stretch>
          </p:blipFill>
          <p:spPr>
            <a:xfrm>
              <a:off x="7377906" y="0"/>
              <a:ext cx="1524189" cy="1002091"/>
            </a:xfrm>
            <a:prstGeom prst="rect">
              <a:avLst/>
            </a:prstGeom>
          </p:spPr>
        </p:pic>
        <p:grpSp>
          <p:nvGrpSpPr>
            <p:cNvPr id="3" name="Group 2">
              <a:extLst>
                <a:ext uri="{FF2B5EF4-FFF2-40B4-BE49-F238E27FC236}">
                  <a16:creationId xmlns:a16="http://schemas.microsoft.com/office/drawing/2014/main" id="{09E462C5-28D3-4655-BA6B-D52C59DBE1A8}"/>
                </a:ext>
              </a:extLst>
            </p:cNvPr>
            <p:cNvGrpSpPr/>
            <p:nvPr/>
          </p:nvGrpSpPr>
          <p:grpSpPr>
            <a:xfrm>
              <a:off x="0" y="864394"/>
              <a:ext cx="9072563" cy="4279107"/>
              <a:chOff x="0" y="737108"/>
              <a:chExt cx="9144000" cy="4406393"/>
            </a:xfrm>
          </p:grpSpPr>
          <p:pic>
            <p:nvPicPr>
              <p:cNvPr id="10" name="Picture 9" descr="Tämä on kuva, joka kuvaa Vaasan EnergySampo-ekosysteemiä. Tästä ekosysteemistä voit lukea lisää www-osoitteessa www.energysampo.com">
                <a:extLst>
                  <a:ext uri="{FF2B5EF4-FFF2-40B4-BE49-F238E27FC236}">
                    <a16:creationId xmlns:a16="http://schemas.microsoft.com/office/drawing/2014/main" id="{0964AB4A-4AA9-4B28-BACF-F5917C2B130F}"/>
                  </a:ext>
                </a:extLst>
              </p:cNvPr>
              <p:cNvPicPr>
                <a:picLocks noChangeAspect="1"/>
              </p:cNvPicPr>
              <p:nvPr/>
            </p:nvPicPr>
            <p:blipFill>
              <a:blip r:embed="rId5"/>
              <a:stretch>
                <a:fillRect/>
              </a:stretch>
            </p:blipFill>
            <p:spPr>
              <a:xfrm>
                <a:off x="0" y="737108"/>
                <a:ext cx="9144000" cy="3665980"/>
              </a:xfrm>
              <a:prstGeom prst="rect">
                <a:avLst/>
              </a:prstGeom>
            </p:spPr>
          </p:pic>
          <p:pic>
            <p:nvPicPr>
              <p:cNvPr id="12" name="Picture 11">
                <a:extLst>
                  <a:ext uri="{FF2B5EF4-FFF2-40B4-BE49-F238E27FC236}">
                    <a16:creationId xmlns:a16="http://schemas.microsoft.com/office/drawing/2014/main" id="{35AA3353-5172-4524-8DA1-A4D88271F51B}"/>
                  </a:ext>
                </a:extLst>
              </p:cNvPr>
              <p:cNvPicPr>
                <a:picLocks noChangeAspect="1"/>
              </p:cNvPicPr>
              <p:nvPr/>
            </p:nvPicPr>
            <p:blipFill>
              <a:blip r:embed="rId6"/>
              <a:stretch>
                <a:fillRect/>
              </a:stretch>
            </p:blipFill>
            <p:spPr>
              <a:xfrm>
                <a:off x="6325758" y="4141410"/>
                <a:ext cx="2818242" cy="1002091"/>
              </a:xfrm>
              <a:prstGeom prst="rect">
                <a:avLst/>
              </a:prstGeom>
            </p:spPr>
          </p:pic>
        </p:grpSp>
      </p:grpSp>
      <p:sp>
        <p:nvSpPr>
          <p:cNvPr id="2" name="TextBox 1">
            <a:extLst>
              <a:ext uri="{FF2B5EF4-FFF2-40B4-BE49-F238E27FC236}">
                <a16:creationId xmlns:a16="http://schemas.microsoft.com/office/drawing/2014/main" id="{7DC125C9-EA3B-4AA2-A00C-A09B4B88D917}"/>
              </a:ext>
            </a:extLst>
          </p:cNvPr>
          <p:cNvSpPr txBox="1"/>
          <p:nvPr/>
        </p:nvSpPr>
        <p:spPr>
          <a:xfrm>
            <a:off x="410455" y="4635620"/>
            <a:ext cx="1600118" cy="300082"/>
          </a:xfrm>
          <a:prstGeom prst="rect">
            <a:avLst/>
          </a:prstGeom>
          <a:noFill/>
        </p:spPr>
        <p:txBody>
          <a:bodyPr wrap="none" rtlCol="0">
            <a:spAutoFit/>
          </a:bodyPr>
          <a:lstStyle/>
          <a:p>
            <a:r>
              <a:rPr lang="fi-FI" sz="1350" dirty="0" err="1">
                <a:hlinkClick r:id="rId7"/>
              </a:rPr>
              <a:t>Westenergyn</a:t>
            </a:r>
            <a:r>
              <a:rPr lang="fi-FI" sz="1350" dirty="0">
                <a:hlinkClick r:id="rId7"/>
              </a:rPr>
              <a:t> osuus </a:t>
            </a:r>
            <a:endParaRPr lang="LID4096" sz="1350" dirty="0"/>
          </a:p>
        </p:txBody>
      </p:sp>
    </p:spTree>
    <p:extLst>
      <p:ext uri="{BB962C8B-B14F-4D97-AF65-F5344CB8AC3E}">
        <p14:creationId xmlns:p14="http://schemas.microsoft.com/office/powerpoint/2010/main" val="212079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29438CF-4706-76A9-8D85-88B441277D10}"/>
              </a:ext>
            </a:extLst>
          </p:cNvPr>
          <p:cNvSpPr>
            <a:spLocks noGrp="1"/>
          </p:cNvSpPr>
          <p:nvPr>
            <p:ph type="title"/>
          </p:nvPr>
        </p:nvSpPr>
        <p:spPr/>
        <p:txBody>
          <a:bodyPr/>
          <a:lstStyle/>
          <a:p>
            <a:r>
              <a:rPr lang="fi-FI" dirty="0"/>
              <a:t>Ekosysteemi ja sopimukset</a:t>
            </a:r>
          </a:p>
        </p:txBody>
      </p:sp>
      <p:sp>
        <p:nvSpPr>
          <p:cNvPr id="3" name="Sisällön paikkamerkki 2">
            <a:extLst>
              <a:ext uri="{FF2B5EF4-FFF2-40B4-BE49-F238E27FC236}">
                <a16:creationId xmlns:a16="http://schemas.microsoft.com/office/drawing/2014/main" id="{8E42C4AD-B560-EEA3-62B8-277A68448D76}"/>
              </a:ext>
            </a:extLst>
          </p:cNvPr>
          <p:cNvSpPr>
            <a:spLocks noGrp="1"/>
          </p:cNvSpPr>
          <p:nvPr>
            <p:ph idx="1"/>
          </p:nvPr>
        </p:nvSpPr>
        <p:spPr>
          <a:xfrm>
            <a:off x="457201" y="1111250"/>
            <a:ext cx="8481236" cy="3864787"/>
          </a:xfrm>
        </p:spPr>
        <p:txBody>
          <a:bodyPr>
            <a:normAutofit fontScale="92500" lnSpcReduction="20000"/>
          </a:bodyPr>
          <a:lstStyle/>
          <a:p>
            <a:r>
              <a:rPr lang="fi-FI" sz="2100" dirty="0"/>
              <a:t>Tiiviissä yhteistyössä luottamus, mutta myös sopimusten merkitys korostuu, kun kunkin toimijan vastuut ja velvollisuudet sekä hyödyt ja haitat tehdään näkyviksi</a:t>
            </a:r>
          </a:p>
          <a:p>
            <a:r>
              <a:rPr lang="fi-FI" sz="2100" dirty="0"/>
              <a:t>Sopimukset ovat taloudellisen toiminnan lähtökohtana</a:t>
            </a:r>
          </a:p>
          <a:p>
            <a:r>
              <a:rPr lang="fi-FI" sz="2100" dirty="0"/>
              <a:t>Sopimuksia koskevat useat lait, joilla julkisoikeudellisesti ohjataan toimintaa Kiertotalouteen liittyvä lainsäädäntö on vasta kehittymässä</a:t>
            </a:r>
          </a:p>
          <a:p>
            <a:r>
              <a:rPr lang="fi-FI" sz="2100" dirty="0"/>
              <a:t>Yritykset voivat myös vapaaehtoispohjalta tehdä keskinäisiä sopimuksia </a:t>
            </a:r>
          </a:p>
          <a:p>
            <a:pPr marL="0" indent="0">
              <a:buNone/>
            </a:pPr>
            <a:r>
              <a:rPr lang="fi-FI" sz="2100" dirty="0"/>
              <a:t>       Pk-yritysten tulee erityisesti huomata sopimusten teon tärkeys</a:t>
            </a:r>
          </a:p>
          <a:p>
            <a:endParaRPr lang="fi-FI" sz="1800" dirty="0"/>
          </a:p>
          <a:p>
            <a:r>
              <a:rPr lang="fi-FI" sz="1800" dirty="0"/>
              <a:t>Seuraavista linkeistä löydät lisää tietoa lainsäädännöstä ja sopimuksista: </a:t>
            </a:r>
          </a:p>
          <a:p>
            <a:r>
              <a:rPr lang="fi-FI" sz="1600" dirty="0"/>
              <a:t>CICAT2025</a:t>
            </a:r>
            <a:r>
              <a:rPr lang="fi-FI" sz="1800" dirty="0"/>
              <a:t> – hankkeen ”Kiertotalous tarvitsee sujuvaa sopimista” – lyhyt yhteenveto löytyy täältä </a:t>
            </a:r>
            <a:r>
              <a:rPr lang="fi-FI" sz="1100" dirty="0">
                <a:hlinkClick r:id="rId2"/>
              </a:rPr>
              <a:t>https://cicat2025.turkuamk.fi/uploads/2021/10/248ea842-cicat2025_kiertotalous-tarvitsee-sujuvaa-sopimista.pdf</a:t>
            </a:r>
            <a:r>
              <a:rPr lang="fi-FI" sz="1100" dirty="0"/>
              <a:t>    </a:t>
            </a:r>
            <a:r>
              <a:rPr lang="fi-FI" sz="1800" dirty="0"/>
              <a:t>ja videona  </a:t>
            </a:r>
            <a:r>
              <a:rPr lang="fi-FI" sz="1100" dirty="0">
                <a:hlinkClick r:id="rId3"/>
              </a:rPr>
              <a:t>https://www.youtube.com/watch?v=isBowZhVdPs</a:t>
            </a:r>
            <a:r>
              <a:rPr lang="fi-FI" sz="1100" dirty="0"/>
              <a:t>  </a:t>
            </a:r>
            <a:r>
              <a:rPr lang="fi-FI" sz="1200" dirty="0"/>
              <a:t>katso erityisesti kohdasta 4:40-15.00 min</a:t>
            </a:r>
            <a:endParaRPr lang="fi-FI" sz="1800" dirty="0"/>
          </a:p>
          <a:p>
            <a:r>
              <a:rPr lang="fi-FI" sz="1600" dirty="0"/>
              <a:t>CICAT2025</a:t>
            </a:r>
            <a:r>
              <a:rPr lang="fi-FI" sz="1800" dirty="0"/>
              <a:t>- hankkeen ”Kiertotalouden sopimusoikeudelliset kysymykset” laaja raportti löytyy tästä </a:t>
            </a:r>
            <a:r>
              <a:rPr lang="fi-FI" sz="1100" dirty="0">
                <a:hlinkClick r:id="rId4"/>
              </a:rPr>
              <a:t>https://cicat2025.turkuamk.fi/fi/yleinen-fi/kiertotalous_sopimusoikeus/</a:t>
            </a:r>
            <a:r>
              <a:rPr lang="fi-FI" sz="1100" dirty="0"/>
              <a:t> </a:t>
            </a:r>
          </a:p>
        </p:txBody>
      </p:sp>
    </p:spTree>
    <p:extLst>
      <p:ext uri="{BB962C8B-B14F-4D97-AF65-F5344CB8AC3E}">
        <p14:creationId xmlns:p14="http://schemas.microsoft.com/office/powerpoint/2010/main" val="1615292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CBC8E-41FC-4771-ADF7-CEFF48492F6F}"/>
              </a:ext>
            </a:extLst>
          </p:cNvPr>
          <p:cNvSpPr>
            <a:spLocks noGrp="1"/>
          </p:cNvSpPr>
          <p:nvPr>
            <p:ph type="title"/>
          </p:nvPr>
        </p:nvSpPr>
        <p:spPr/>
        <p:txBody>
          <a:bodyPr>
            <a:normAutofit fontScale="90000"/>
          </a:bodyPr>
          <a:lstStyle/>
          <a:p>
            <a:r>
              <a:rPr lang="fi-FI" dirty="0"/>
              <a:t>Ekosysteemihankkeisiin liittyviä linkkejä:</a:t>
            </a:r>
            <a:endParaRPr lang="LID4096" dirty="0"/>
          </a:p>
        </p:txBody>
      </p:sp>
      <p:sp>
        <p:nvSpPr>
          <p:cNvPr id="3" name="Content Placeholder 2">
            <a:extLst>
              <a:ext uri="{FF2B5EF4-FFF2-40B4-BE49-F238E27FC236}">
                <a16:creationId xmlns:a16="http://schemas.microsoft.com/office/drawing/2014/main" id="{6899601F-8730-4A19-A86A-D90031394140}"/>
              </a:ext>
            </a:extLst>
          </p:cNvPr>
          <p:cNvSpPr>
            <a:spLocks noGrp="1"/>
          </p:cNvSpPr>
          <p:nvPr>
            <p:ph idx="1"/>
          </p:nvPr>
        </p:nvSpPr>
        <p:spPr>
          <a:xfrm>
            <a:off x="457201" y="1111250"/>
            <a:ext cx="8353646" cy="3878964"/>
          </a:xfrm>
        </p:spPr>
        <p:txBody>
          <a:bodyPr>
            <a:normAutofit lnSpcReduction="10000"/>
          </a:bodyPr>
          <a:lstStyle/>
          <a:p>
            <a:r>
              <a:rPr lang="fi-FI" dirty="0">
                <a:hlinkClick r:id="rId2"/>
              </a:rPr>
              <a:t>https://www.yrityksendigitalous.fi/</a:t>
            </a:r>
            <a:r>
              <a:rPr lang="fi-FI" dirty="0"/>
              <a:t> Talouden toimijoiden ekosysteemin rakentamishanke on tässä.</a:t>
            </a:r>
            <a:r>
              <a:rPr lang="fi-FI" dirty="0">
                <a:hlinkClick r:id="rId2"/>
              </a:rPr>
              <a:t> </a:t>
            </a:r>
            <a:r>
              <a:rPr lang="fi-FI" dirty="0">
                <a:hlinkClick r:id="rId3"/>
              </a:rPr>
              <a:t>https://www.yrityksendigitalous.fi/yrityksendigitalous/yhteentoimiva-verkosto/</a:t>
            </a:r>
            <a:r>
              <a:rPr lang="fi-FI" dirty="0"/>
              <a:t>  Saman ym. hankkeen verkostoa.</a:t>
            </a:r>
          </a:p>
          <a:p>
            <a:r>
              <a:rPr lang="fi-FI" dirty="0">
                <a:hlinkClick r:id="rId4"/>
              </a:rPr>
              <a:t>https://www.valmet.com/about-us/beyond-circularity/</a:t>
            </a:r>
            <a:r>
              <a:rPr lang="fi-FI" dirty="0"/>
              <a:t>  Yksi Business Finlandin rahoittama teollisuuden ekosysteemi , jota </a:t>
            </a:r>
            <a:r>
              <a:rPr lang="fi-FI" dirty="0" err="1"/>
              <a:t>orkesteroi</a:t>
            </a:r>
            <a:r>
              <a:rPr lang="fi-FI" dirty="0"/>
              <a:t> Valmet. Monia muitakin on ja keväällä -23  niihin on haku taas.  </a:t>
            </a:r>
          </a:p>
          <a:p>
            <a:r>
              <a:rPr lang="fi-FI" dirty="0">
                <a:hlinkClick r:id="rId5"/>
              </a:rPr>
              <a:t>https://www.merinova.fi/tapahtumat/zero-emission-marine-kumppanuushaku-15-12-2022/</a:t>
            </a:r>
            <a:r>
              <a:rPr lang="fi-FI" dirty="0"/>
              <a:t>  Tässä </a:t>
            </a:r>
            <a:r>
              <a:rPr lang="fi-FI" dirty="0" err="1"/>
              <a:t>BF:n</a:t>
            </a:r>
            <a:r>
              <a:rPr lang="fi-FI" dirty="0"/>
              <a:t> rahoittama Wärtsilän ekosysteemihanke, jonka hakuun on nyt </a:t>
            </a:r>
            <a:r>
              <a:rPr lang="fi-FI" dirty="0" err="1"/>
              <a:t>infotilaisuus</a:t>
            </a:r>
            <a:r>
              <a:rPr lang="fi-FI" dirty="0"/>
              <a:t> 16.12.2022 Vaasassa. </a:t>
            </a:r>
          </a:p>
          <a:p>
            <a:r>
              <a:rPr lang="fi-FI" dirty="0">
                <a:hlinkClick r:id="rId6"/>
              </a:rPr>
              <a:t>https://www.teollisetsymbioosit.fi/mika-on-fiss-ja-teollinen-symbioosi</a:t>
            </a:r>
            <a:r>
              <a:rPr lang="fi-FI" dirty="0"/>
              <a:t>. Motiva koordinoi FISS-mallia Suomessa ja kokoaa alueellisten toimijoiden verkostoa (klusteri)  yhdistämään resurssien tarjoajat ja tarvitsijat kentällä. Vuonna 2020 toimintaa oli käynnissä jo neljäntoista maakunnan alueella.</a:t>
            </a:r>
          </a:p>
          <a:p>
            <a:endParaRPr lang="fi-FI" sz="1400" dirty="0"/>
          </a:p>
          <a:p>
            <a:endParaRPr lang="LID4096" dirty="0"/>
          </a:p>
        </p:txBody>
      </p:sp>
    </p:spTree>
    <p:extLst>
      <p:ext uri="{BB962C8B-B14F-4D97-AF65-F5344CB8AC3E}">
        <p14:creationId xmlns:p14="http://schemas.microsoft.com/office/powerpoint/2010/main" val="3722989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658E28E-155B-82F7-481A-A457D3723BD1}"/>
              </a:ext>
            </a:extLst>
          </p:cNvPr>
          <p:cNvSpPr>
            <a:spLocks noGrp="1"/>
          </p:cNvSpPr>
          <p:nvPr>
            <p:ph type="title"/>
          </p:nvPr>
        </p:nvSpPr>
        <p:spPr/>
        <p:txBody>
          <a:bodyPr/>
          <a:lstStyle/>
          <a:p>
            <a:r>
              <a:rPr lang="fi-FI" dirty="0"/>
              <a:t>Ekosysteemi - </a:t>
            </a:r>
            <a:r>
              <a:rPr lang="fi-FI" dirty="0" err="1"/>
              <a:t>tuntiharjoitus</a:t>
            </a:r>
            <a:endParaRPr lang="fi-FI" dirty="0"/>
          </a:p>
        </p:txBody>
      </p:sp>
      <p:sp>
        <p:nvSpPr>
          <p:cNvPr id="3" name="Sisällön paikkamerkki 2">
            <a:extLst>
              <a:ext uri="{FF2B5EF4-FFF2-40B4-BE49-F238E27FC236}">
                <a16:creationId xmlns:a16="http://schemas.microsoft.com/office/drawing/2014/main" id="{593BE26C-EA42-9895-52C8-F1B1A4863E7C}"/>
              </a:ext>
            </a:extLst>
          </p:cNvPr>
          <p:cNvSpPr>
            <a:spLocks noGrp="1"/>
          </p:cNvSpPr>
          <p:nvPr>
            <p:ph idx="1"/>
          </p:nvPr>
        </p:nvSpPr>
        <p:spPr>
          <a:xfrm>
            <a:off x="457201" y="1302636"/>
            <a:ext cx="8229599" cy="1837513"/>
          </a:xfrm>
        </p:spPr>
        <p:txBody>
          <a:bodyPr>
            <a:normAutofit/>
          </a:bodyPr>
          <a:lstStyle/>
          <a:p>
            <a:r>
              <a:rPr lang="fi-FI" sz="3200" dirty="0"/>
              <a:t>Toimitko jo työssäsi tunnistetussa ekosysteemissä?</a:t>
            </a:r>
          </a:p>
          <a:p>
            <a:r>
              <a:rPr lang="fi-FI" sz="3200" dirty="0"/>
              <a:t>Haluaisitko kertoa siitä?</a:t>
            </a:r>
          </a:p>
        </p:txBody>
      </p:sp>
      <p:pic>
        <p:nvPicPr>
          <p:cNvPr id="8" name="Picture 7" descr="Mikrofoni on kuvassa.">
            <a:extLst>
              <a:ext uri="{FF2B5EF4-FFF2-40B4-BE49-F238E27FC236}">
                <a16:creationId xmlns:a16="http://schemas.microsoft.com/office/drawing/2014/main" id="{DAE0873B-7413-4167-8D05-7C0CCFC7920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757679" y="2358212"/>
            <a:ext cx="2929120" cy="1946644"/>
          </a:xfrm>
          <a:prstGeom prst="rect">
            <a:avLst/>
          </a:prstGeom>
        </p:spPr>
      </p:pic>
    </p:spTree>
    <p:extLst>
      <p:ext uri="{BB962C8B-B14F-4D97-AF65-F5344CB8AC3E}">
        <p14:creationId xmlns:p14="http://schemas.microsoft.com/office/powerpoint/2010/main" val="54679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011D21E-1C44-3B49-B626-CD839D9E2FD0}"/>
              </a:ext>
            </a:extLst>
          </p:cNvPr>
          <p:cNvSpPr>
            <a:spLocks noGrp="1"/>
          </p:cNvSpPr>
          <p:nvPr>
            <p:ph type="title"/>
          </p:nvPr>
        </p:nvSpPr>
        <p:spPr/>
        <p:txBody>
          <a:bodyPr/>
          <a:lstStyle/>
          <a:p>
            <a:r>
              <a:rPr lang="fi-FI" dirty="0"/>
              <a:t>Kiertotalouteen siirtyminen</a:t>
            </a:r>
          </a:p>
        </p:txBody>
      </p:sp>
      <p:sp>
        <p:nvSpPr>
          <p:cNvPr id="3" name="Sisällön paikkamerkki 2">
            <a:extLst>
              <a:ext uri="{FF2B5EF4-FFF2-40B4-BE49-F238E27FC236}">
                <a16:creationId xmlns:a16="http://schemas.microsoft.com/office/drawing/2014/main" id="{55C6E4B0-1AD4-284D-94C7-A3C547ACEFE1}"/>
              </a:ext>
            </a:extLst>
          </p:cNvPr>
          <p:cNvSpPr>
            <a:spLocks noGrp="1"/>
          </p:cNvSpPr>
          <p:nvPr>
            <p:ph idx="1"/>
          </p:nvPr>
        </p:nvSpPr>
        <p:spPr/>
        <p:txBody>
          <a:bodyPr>
            <a:normAutofit/>
          </a:bodyPr>
          <a:lstStyle/>
          <a:p>
            <a:r>
              <a:rPr lang="fi-FI" dirty="0"/>
              <a:t>Kiertotalous kasvattaa Euroopassa yhdessä teknologisen kehityksen kanssa </a:t>
            </a:r>
            <a:r>
              <a:rPr lang="fi-FI" dirty="0" err="1"/>
              <a:t>kokoaishyötyä</a:t>
            </a:r>
            <a:r>
              <a:rPr lang="fi-FI" dirty="0"/>
              <a:t> 3 % vuodessa ja hyöty kasvaa 1 800 miljardin euron kokoluokkaan vuoteen 2030 mennessä </a:t>
            </a:r>
          </a:p>
          <a:p>
            <a:r>
              <a:rPr lang="fi-FI" dirty="0"/>
              <a:t>Kiertotaloudessa ei ole kyse ainoastaan taloudesta ja teknologisista ratkaisuista. Tarvitaan kokonaisvaltaista muutosta sekä yhteiskunnan </a:t>
            </a:r>
            <a:r>
              <a:rPr lang="fi-FI" dirty="0" err="1"/>
              <a:t>pää̈töksenteossa</a:t>
            </a:r>
            <a:r>
              <a:rPr lang="fi-FI" dirty="0"/>
              <a:t> ja suunnittelussa että yritysten, kotitalouksien ja kuluttajien asenteissa ja käyttäytymisessä. Teemme jokainen eri rooleissa </a:t>
            </a:r>
            <a:r>
              <a:rPr lang="fi-FI" dirty="0" err="1"/>
              <a:t>pää̈töksiä</a:t>
            </a:r>
            <a:r>
              <a:rPr lang="fi-FI" dirty="0"/>
              <a:t> siitä, millaista elämää tulevaisuudessa elämme</a:t>
            </a:r>
          </a:p>
          <a:p>
            <a:endParaRPr lang="fi-FI" sz="1100" dirty="0">
              <a:hlinkClick r:id="rId2"/>
            </a:endParaRPr>
          </a:p>
          <a:p>
            <a:r>
              <a:rPr lang="fi-FI" sz="1100" dirty="0">
                <a:hlinkClick r:id="rId2"/>
              </a:rPr>
              <a:t>Lähde:  Ehdotus kiertotalouden strategiseksi ohjelmaksi </a:t>
            </a:r>
            <a:r>
              <a:rPr lang="fi-FI" sz="1100" dirty="0"/>
              <a:t>s. 21 </a:t>
            </a:r>
          </a:p>
          <a:p>
            <a:endParaRPr lang="fi-FI" dirty="0"/>
          </a:p>
          <a:p>
            <a:endParaRPr lang="fi-FI" dirty="0"/>
          </a:p>
        </p:txBody>
      </p:sp>
    </p:spTree>
    <p:extLst>
      <p:ext uri="{BB962C8B-B14F-4D97-AF65-F5344CB8AC3E}">
        <p14:creationId xmlns:p14="http://schemas.microsoft.com/office/powerpoint/2010/main" val="308742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674326E-5F26-C746-8A19-5790F51A829A}"/>
              </a:ext>
            </a:extLst>
          </p:cNvPr>
          <p:cNvSpPr>
            <a:spLocks noGrp="1"/>
          </p:cNvSpPr>
          <p:nvPr>
            <p:ph type="title"/>
          </p:nvPr>
        </p:nvSpPr>
        <p:spPr/>
        <p:txBody>
          <a:bodyPr/>
          <a:lstStyle/>
          <a:p>
            <a:r>
              <a:rPr lang="fi-FI" dirty="0"/>
              <a:t>Kiertotalouteen siirtyminen </a:t>
            </a:r>
          </a:p>
        </p:txBody>
      </p:sp>
      <p:sp>
        <p:nvSpPr>
          <p:cNvPr id="3" name="Sisällön paikkamerkki 2">
            <a:extLst>
              <a:ext uri="{FF2B5EF4-FFF2-40B4-BE49-F238E27FC236}">
                <a16:creationId xmlns:a16="http://schemas.microsoft.com/office/drawing/2014/main" id="{5768550D-68FE-0B47-8A89-E058301A0644}"/>
              </a:ext>
            </a:extLst>
          </p:cNvPr>
          <p:cNvSpPr>
            <a:spLocks noGrp="1"/>
          </p:cNvSpPr>
          <p:nvPr>
            <p:ph idx="1"/>
          </p:nvPr>
        </p:nvSpPr>
        <p:spPr>
          <a:xfrm>
            <a:off x="457201" y="1111250"/>
            <a:ext cx="8229599" cy="3752850"/>
          </a:xfrm>
        </p:spPr>
        <p:txBody>
          <a:bodyPr>
            <a:normAutofit lnSpcReduction="10000"/>
          </a:bodyPr>
          <a:lstStyle/>
          <a:p>
            <a:r>
              <a:rPr lang="fi-FI" dirty="0"/>
              <a:t>Kukaan ei voi siirtyä yksin kiertotalouteen eikä kehittyä riittävän nopeasti Tietoa on paljon, mutta sen on pirstaloitunutta eri tieteen aloille ym. suuntiin.  Kiertotalouden tulee olla siis monitieteistä ja yhteistoimintaa</a:t>
            </a:r>
          </a:p>
          <a:p>
            <a:r>
              <a:rPr lang="fi-FI" dirty="0"/>
              <a:t>Kiertotaloudessa toimijoita: </a:t>
            </a:r>
          </a:p>
          <a:p>
            <a:pPr marL="0" indent="0">
              <a:buNone/>
            </a:pPr>
            <a:r>
              <a:rPr lang="fi-FI" b="1" dirty="0"/>
              <a:t>	 Yksilöt</a:t>
            </a:r>
            <a:r>
              <a:rPr lang="fi-FI" dirty="0"/>
              <a:t>: johtajat, kuluttajan </a:t>
            </a:r>
            <a:r>
              <a:rPr lang="fi-FI" dirty="0" err="1"/>
              <a:t>työntekijät,kansalaiset</a:t>
            </a:r>
            <a:r>
              <a:rPr lang="fi-FI" dirty="0"/>
              <a:t>…</a:t>
            </a:r>
          </a:p>
          <a:p>
            <a:pPr marL="0" indent="0">
              <a:buNone/>
            </a:pPr>
            <a:r>
              <a:rPr lang="fi-FI" b="1" dirty="0"/>
              <a:t>	 Organisaatiot</a:t>
            </a:r>
            <a:r>
              <a:rPr lang="fi-FI" dirty="0"/>
              <a:t>: Hallitukset, kaupungit, yritykset</a:t>
            </a:r>
          </a:p>
          <a:p>
            <a:pPr marL="0" indent="0">
              <a:buNone/>
            </a:pPr>
            <a:r>
              <a:rPr lang="fi-FI" b="1" dirty="0"/>
              <a:t>	 Aktiivit</a:t>
            </a:r>
            <a:r>
              <a:rPr lang="fi-FI" dirty="0"/>
              <a:t>: aktiiviyrittäjät, lukiolaiset, aktivistit</a:t>
            </a:r>
          </a:p>
          <a:p>
            <a:r>
              <a:rPr lang="fi-FI" dirty="0"/>
              <a:t>Yhteistyön muodot: </a:t>
            </a:r>
            <a:r>
              <a:rPr lang="fi-FI" b="1" dirty="0">
                <a:solidFill>
                  <a:srgbClr val="D64120"/>
                </a:solidFill>
              </a:rPr>
              <a:t>Ekosysteemit</a:t>
            </a:r>
            <a:r>
              <a:rPr lang="fi-FI" dirty="0"/>
              <a:t>, yritysostot, kumppanuudet</a:t>
            </a:r>
          </a:p>
          <a:p>
            <a:r>
              <a:rPr lang="fi-FI" dirty="0"/>
              <a:t>Tämä edellyttää muutosta organisaatioissa ja toimintamalleissa, mutta samalla muutos myös yksilöissä (työntekijöissä, kuluttajissa..)  ja yhteiskunnassa </a:t>
            </a:r>
          </a:p>
          <a:p>
            <a:pPr marL="0" indent="0">
              <a:buNone/>
            </a:pPr>
            <a:endParaRPr lang="fi-FI" dirty="0"/>
          </a:p>
          <a:p>
            <a:r>
              <a:rPr lang="fi-FI" sz="1100" dirty="0">
                <a:hlinkClick r:id="rId2"/>
              </a:rPr>
              <a:t>Lähde mm. : https://www.youtube.com/watch?v=2c_z0EFYqtI</a:t>
            </a:r>
            <a:r>
              <a:rPr lang="fi-FI" sz="1100" dirty="0"/>
              <a:t> </a:t>
            </a:r>
          </a:p>
          <a:p>
            <a:endParaRPr lang="fi-FI" dirty="0"/>
          </a:p>
          <a:p>
            <a:endParaRPr lang="fi-FI" dirty="0"/>
          </a:p>
        </p:txBody>
      </p:sp>
    </p:spTree>
    <p:extLst>
      <p:ext uri="{BB962C8B-B14F-4D97-AF65-F5344CB8AC3E}">
        <p14:creationId xmlns:p14="http://schemas.microsoft.com/office/powerpoint/2010/main" val="1630646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9327894-3789-1547-B4E1-3ACBEC5320AD}"/>
              </a:ext>
            </a:extLst>
          </p:cNvPr>
          <p:cNvSpPr>
            <a:spLocks noGrp="1"/>
          </p:cNvSpPr>
          <p:nvPr>
            <p:ph type="title"/>
          </p:nvPr>
        </p:nvSpPr>
        <p:spPr/>
        <p:txBody>
          <a:bodyPr/>
          <a:lstStyle/>
          <a:p>
            <a:r>
              <a:rPr lang="fi-FI" dirty="0"/>
              <a:t>Ekosysteemit</a:t>
            </a:r>
          </a:p>
        </p:txBody>
      </p:sp>
      <p:sp>
        <p:nvSpPr>
          <p:cNvPr id="3" name="Sisällön paikkamerkki 2">
            <a:extLst>
              <a:ext uri="{FF2B5EF4-FFF2-40B4-BE49-F238E27FC236}">
                <a16:creationId xmlns:a16="http://schemas.microsoft.com/office/drawing/2014/main" id="{E0AE71AD-90CE-C04E-8FFC-2F7387B1DE7B}"/>
              </a:ext>
            </a:extLst>
          </p:cNvPr>
          <p:cNvSpPr>
            <a:spLocks noGrp="1"/>
          </p:cNvSpPr>
          <p:nvPr>
            <p:ph idx="1"/>
          </p:nvPr>
        </p:nvSpPr>
        <p:spPr>
          <a:xfrm>
            <a:off x="457201" y="1111250"/>
            <a:ext cx="8229599" cy="11025332"/>
          </a:xfrm>
        </p:spPr>
        <p:txBody>
          <a:bodyPr/>
          <a:lstStyle/>
          <a:p>
            <a:pPr>
              <a:buFont typeface="Arial" panose="020B0604020202020204" pitchFamily="34" charset="0"/>
              <a:buChar char="•"/>
            </a:pPr>
            <a:r>
              <a:rPr lang="fi-FI" dirty="0"/>
              <a:t>Liiketoimintamallit uudistuvat nopeasti, mikä vaatii yrityksiltä 	keskinäistä verkostoitumista. </a:t>
            </a:r>
          </a:p>
          <a:p>
            <a:pPr>
              <a:buFont typeface="Arial" panose="020B0604020202020204" pitchFamily="34" charset="0"/>
              <a:buChar char="•"/>
            </a:pPr>
            <a:r>
              <a:rPr lang="fi-FI" dirty="0"/>
              <a:t>Lisäksi globaali kilpailu edellyttää yrityksiltä yhä parempaa asiakkaiden tarpeiden ja toimintaympäristön muutosten ymmärtämistä, uutta osaamista ja digitalisaation hallitsemista.	Eri tahojen kannattaa pyrkiä toimimaan laajoissa , toisiaan täydentävien toimijoiden systeemisessä verkostossa, jota on alettu kutsua ekosysteemiksi (vrt. luonnon ekosysteemi) </a:t>
            </a:r>
          </a:p>
          <a:p>
            <a:pPr>
              <a:buFont typeface="Arial" panose="020B0604020202020204" pitchFamily="34" charset="0"/>
              <a:buChar char="•"/>
            </a:pPr>
            <a:r>
              <a:rPr lang="fi-FI" dirty="0"/>
              <a:t> </a:t>
            </a:r>
            <a:r>
              <a:rPr lang="fi-FI" dirty="0">
                <a:latin typeface="Palatino" pitchFamily="2" charset="77"/>
                <a:ea typeface="Palatino" pitchFamily="2" charset="77"/>
              </a:rPr>
              <a:t>”</a:t>
            </a:r>
            <a:r>
              <a:rPr lang="fi-FI" b="0" i="0" u="none" strike="noStrike" dirty="0">
                <a:solidFill>
                  <a:srgbClr val="212529"/>
                </a:solidFill>
                <a:effectLst/>
                <a:latin typeface="Palatino" pitchFamily="2" charset="77"/>
                <a:ea typeface="Palatino" pitchFamily="2" charset="77"/>
              </a:rPr>
              <a:t>Ekosysteemit ovat yritysten, yrittäjien, tutkimuksen, julkishallinnon sekä kolmannen sektorin toimijoiden välille rakentuvia keskinäisriippuvuuden verkostoja”.</a:t>
            </a:r>
          </a:p>
          <a:p>
            <a:pPr>
              <a:buFont typeface="Arial" panose="020B0604020202020204" pitchFamily="34" charset="0"/>
              <a:buChar char="•"/>
            </a:pPr>
            <a:r>
              <a:rPr lang="fi-FI" b="0" i="0" u="none" strike="noStrike" dirty="0">
                <a:solidFill>
                  <a:srgbClr val="212529"/>
                </a:solidFill>
                <a:effectLst/>
                <a:latin typeface="Palatino" pitchFamily="2" charset="77"/>
                <a:ea typeface="Palatino" pitchFamily="2" charset="77"/>
              </a:rPr>
              <a:t>Lähde:  </a:t>
            </a:r>
            <a:r>
              <a:rPr lang="fi-FI" sz="1600" b="1" i="0" u="none" strike="noStrike" dirty="0">
                <a:effectLst/>
                <a:latin typeface="proxima-nova-condensed"/>
                <a:hlinkClick r:id="rId3"/>
              </a:rPr>
              <a:t>Kasvuekosysteemit uuden elinkeino- ja innovaatiopolitiikan välineenä</a:t>
            </a:r>
            <a:endParaRPr lang="fi-FI" sz="1600" b="1" i="0" u="none" strike="noStrike" dirty="0">
              <a:effectLst/>
              <a:latin typeface="proxima-nova-condensed"/>
            </a:endParaRPr>
          </a:p>
          <a:p>
            <a:pPr>
              <a:buFont typeface="Arial" panose="020B0604020202020204" pitchFamily="34" charset="0"/>
              <a:buChar char="•"/>
            </a:pPr>
            <a:r>
              <a:rPr lang="fi-FI" dirty="0"/>
              <a:t>Ekosysteemin määritelmä hakee kuitenkin vielä muotoaan.</a:t>
            </a:r>
          </a:p>
          <a:p>
            <a:pPr marL="0" indent="0">
              <a:buNone/>
            </a:pPr>
            <a:r>
              <a:rPr lang="fi-FI" dirty="0"/>
              <a:t>	</a:t>
            </a:r>
          </a:p>
          <a:p>
            <a:endParaRPr lang="fi-FI" dirty="0"/>
          </a:p>
          <a:p>
            <a:endParaRPr lang="fi-FI" dirty="0"/>
          </a:p>
        </p:txBody>
      </p:sp>
    </p:spTree>
    <p:extLst>
      <p:ext uri="{BB962C8B-B14F-4D97-AF65-F5344CB8AC3E}">
        <p14:creationId xmlns:p14="http://schemas.microsoft.com/office/powerpoint/2010/main" val="340335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B9E2A78-6D15-F07E-EF42-80B6FBB443B0}"/>
              </a:ext>
            </a:extLst>
          </p:cNvPr>
          <p:cNvSpPr>
            <a:spLocks noGrp="1"/>
          </p:cNvSpPr>
          <p:nvPr>
            <p:ph type="title"/>
          </p:nvPr>
        </p:nvSpPr>
        <p:spPr/>
        <p:txBody>
          <a:bodyPr/>
          <a:lstStyle/>
          <a:p>
            <a:r>
              <a:rPr lang="fi-FI" dirty="0"/>
              <a:t>Ekosysteemit</a:t>
            </a:r>
          </a:p>
        </p:txBody>
      </p:sp>
      <p:sp>
        <p:nvSpPr>
          <p:cNvPr id="3" name="Sisällön paikkamerkki 2">
            <a:extLst>
              <a:ext uri="{FF2B5EF4-FFF2-40B4-BE49-F238E27FC236}">
                <a16:creationId xmlns:a16="http://schemas.microsoft.com/office/drawing/2014/main" id="{39187212-6C5F-E735-CEF0-F6A64FA2EF40}"/>
              </a:ext>
            </a:extLst>
          </p:cNvPr>
          <p:cNvSpPr>
            <a:spLocks noGrp="1"/>
          </p:cNvSpPr>
          <p:nvPr>
            <p:ph idx="1"/>
          </p:nvPr>
        </p:nvSpPr>
        <p:spPr/>
        <p:txBody>
          <a:bodyPr>
            <a:normAutofit fontScale="92500" lnSpcReduction="10000"/>
          </a:bodyPr>
          <a:lstStyle/>
          <a:p>
            <a:pPr marL="0" indent="0">
              <a:buNone/>
            </a:pPr>
            <a:r>
              <a:rPr lang="fi-FI" dirty="0"/>
              <a:t>Ekosysteemit ovat aina erilaisia jatkuvasti muuntautuvia kokonaisuuksia. Niitä voidaan luokitella mm. seuraavasti: </a:t>
            </a:r>
          </a:p>
          <a:p>
            <a:pPr marL="0" indent="0">
              <a:buNone/>
            </a:pPr>
            <a:endParaRPr lang="fi-FI" dirty="0"/>
          </a:p>
          <a:p>
            <a:r>
              <a:rPr lang="fi-FI" sz="3200" b="1" dirty="0"/>
              <a:t>Innovaatioekosysteemit</a:t>
            </a:r>
          </a:p>
          <a:p>
            <a:r>
              <a:rPr lang="fi-FI" sz="3200" b="1" dirty="0"/>
              <a:t>Liiketoimintaekosysteemit</a:t>
            </a:r>
          </a:p>
          <a:p>
            <a:r>
              <a:rPr lang="fi-FI" sz="3200" b="1" dirty="0"/>
              <a:t>Alustaekosysteemit</a:t>
            </a:r>
          </a:p>
          <a:p>
            <a:pPr marL="0" indent="0">
              <a:buNone/>
            </a:pPr>
            <a:endParaRPr lang="fi-FI" dirty="0"/>
          </a:p>
          <a:p>
            <a:pPr marL="0" indent="0">
              <a:buNone/>
            </a:pPr>
            <a:endParaRPr lang="fi-FI" dirty="0"/>
          </a:p>
          <a:p>
            <a:pPr marL="0" indent="0">
              <a:buNone/>
            </a:pPr>
            <a:r>
              <a:rPr lang="fi-FI" b="1" dirty="0"/>
              <a:t>	</a:t>
            </a:r>
            <a:br>
              <a:rPr lang="fi-FI" b="1" dirty="0"/>
            </a:br>
            <a:endParaRPr lang="fi-FI" b="1" dirty="0"/>
          </a:p>
        </p:txBody>
      </p:sp>
      <p:pic>
        <p:nvPicPr>
          <p:cNvPr id="5" name="Picture 4" descr="Kuvituskuva, jossa  piirretty tyttö katsoo palapelistä koostuvaa luonnon ekosysteemiä suurennuslasilla. ">
            <a:extLst>
              <a:ext uri="{FF2B5EF4-FFF2-40B4-BE49-F238E27FC236}">
                <a16:creationId xmlns:a16="http://schemas.microsoft.com/office/drawing/2014/main" id="{7EF3D9C6-44BD-4CBA-ADF3-3BDB30D7506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989675" y="1797622"/>
            <a:ext cx="2812016" cy="1809916"/>
          </a:xfrm>
          <a:prstGeom prst="rect">
            <a:avLst/>
          </a:prstGeom>
        </p:spPr>
      </p:pic>
      <p:sp>
        <p:nvSpPr>
          <p:cNvPr id="6" name="TextBox 5">
            <a:extLst>
              <a:ext uri="{FF2B5EF4-FFF2-40B4-BE49-F238E27FC236}">
                <a16:creationId xmlns:a16="http://schemas.microsoft.com/office/drawing/2014/main" id="{2037C4C5-BE91-4B4E-81AD-B567146DCCA8}"/>
              </a:ext>
            </a:extLst>
          </p:cNvPr>
          <p:cNvSpPr txBox="1"/>
          <p:nvPr/>
        </p:nvSpPr>
        <p:spPr>
          <a:xfrm>
            <a:off x="5989675" y="3756504"/>
            <a:ext cx="2812016" cy="369332"/>
          </a:xfrm>
          <a:prstGeom prst="rect">
            <a:avLst/>
          </a:prstGeom>
          <a:noFill/>
        </p:spPr>
        <p:txBody>
          <a:bodyPr wrap="square" rtlCol="0">
            <a:spAutoFit/>
          </a:bodyPr>
          <a:lstStyle/>
          <a:p>
            <a:r>
              <a:rPr lang="LID4096" sz="900">
                <a:hlinkClick r:id="rId3" tooltip="https://misslwholebrainteaching.blogspot.com/2013/05/interactions-with-ecosystems-resources.html"/>
              </a:rPr>
              <a:t>This Photo</a:t>
            </a:r>
            <a:r>
              <a:rPr lang="LID4096" sz="900"/>
              <a:t> by Unknown Author is licensed under </a:t>
            </a:r>
            <a:r>
              <a:rPr lang="LID4096" sz="900">
                <a:hlinkClick r:id="rId4" tooltip="https://creativecommons.org/licenses/by-nc-sa/3.0/"/>
              </a:rPr>
              <a:t>CC BY-SA-NC</a:t>
            </a:r>
            <a:endParaRPr lang="LID4096" sz="900"/>
          </a:p>
        </p:txBody>
      </p:sp>
    </p:spTree>
    <p:extLst>
      <p:ext uri="{BB962C8B-B14F-4D97-AF65-F5344CB8AC3E}">
        <p14:creationId xmlns:p14="http://schemas.microsoft.com/office/powerpoint/2010/main" val="78288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7D96A63-29A9-4D0F-E03E-D199C5B3A2EF}"/>
              </a:ext>
            </a:extLst>
          </p:cNvPr>
          <p:cNvSpPr>
            <a:spLocks noGrp="1"/>
          </p:cNvSpPr>
          <p:nvPr>
            <p:ph type="title"/>
          </p:nvPr>
        </p:nvSpPr>
        <p:spPr>
          <a:xfrm>
            <a:off x="357964" y="151809"/>
            <a:ext cx="6635750" cy="831851"/>
          </a:xfrm>
        </p:spPr>
        <p:txBody>
          <a:bodyPr/>
          <a:lstStyle/>
          <a:p>
            <a:r>
              <a:rPr lang="fi-FI" dirty="0"/>
              <a:t>Ekosysteemit</a:t>
            </a:r>
          </a:p>
        </p:txBody>
      </p:sp>
      <p:sp>
        <p:nvSpPr>
          <p:cNvPr id="3" name="Sisällön paikkamerkki 2">
            <a:extLst>
              <a:ext uri="{FF2B5EF4-FFF2-40B4-BE49-F238E27FC236}">
                <a16:creationId xmlns:a16="http://schemas.microsoft.com/office/drawing/2014/main" id="{7B06C6D0-C575-A9C1-7A5A-DCD1063145CE}"/>
              </a:ext>
            </a:extLst>
          </p:cNvPr>
          <p:cNvSpPr>
            <a:spLocks noGrp="1"/>
          </p:cNvSpPr>
          <p:nvPr>
            <p:ph idx="1"/>
          </p:nvPr>
        </p:nvSpPr>
        <p:spPr>
          <a:xfrm>
            <a:off x="357964" y="765544"/>
            <a:ext cx="8637180" cy="4295554"/>
          </a:xfrm>
        </p:spPr>
        <p:txBody>
          <a:bodyPr>
            <a:normAutofit fontScale="40000" lnSpcReduction="20000"/>
          </a:bodyPr>
          <a:lstStyle/>
          <a:p>
            <a:pPr marL="0" indent="0">
              <a:buNone/>
            </a:pPr>
            <a:endParaRPr lang="fi-FI" dirty="0"/>
          </a:p>
          <a:p>
            <a:pPr>
              <a:buFont typeface="Arial" panose="020B0604020202020204" pitchFamily="34" charset="0"/>
              <a:buChar char="•"/>
            </a:pPr>
            <a:r>
              <a:rPr lang="fi-FI" sz="4500" dirty="0"/>
              <a:t>Ekosysteemiä luodessa ja siinä toimiessa tulee  miettiä, mistä yhteinen arvo löytyy ja mitkä ovat yhteiset päämäärät</a:t>
            </a:r>
          </a:p>
          <a:p>
            <a:pPr>
              <a:buFont typeface="Arial" panose="020B0604020202020204" pitchFamily="34" charset="0"/>
              <a:buChar char="•"/>
            </a:pPr>
            <a:r>
              <a:rPr lang="fi-FI" sz="4500" dirty="0"/>
              <a:t>Toiminnan kannalta erittäin oleellista on yhteistyö ja keskinäinen luottamus</a:t>
            </a:r>
          </a:p>
          <a:p>
            <a:pPr>
              <a:buFont typeface="Arial" panose="020B0604020202020204" pitchFamily="34" charset="0"/>
              <a:buChar char="•"/>
            </a:pPr>
            <a:r>
              <a:rPr lang="fi-FI" sz="4500" dirty="0"/>
              <a:t>Luottamus kehittyy yhdessä toimien. Tulee tuntea toimijat ja motiivit.</a:t>
            </a:r>
          </a:p>
          <a:p>
            <a:pPr>
              <a:buFont typeface="Arial" panose="020B0604020202020204" pitchFamily="34" charset="0"/>
              <a:buChar char="•"/>
            </a:pPr>
            <a:r>
              <a:rPr lang="fi-FI" sz="4500" dirty="0"/>
              <a:t>Yhdessä toimien kaikki hyötyvät –ajattelu. Yksi plus yksi on enemmän kuin kaksi.</a:t>
            </a:r>
          </a:p>
          <a:p>
            <a:pPr>
              <a:buFont typeface="Arial" panose="020B0604020202020204" pitchFamily="34" charset="0"/>
              <a:buChar char="•"/>
            </a:pPr>
            <a:r>
              <a:rPr lang="fi-FI" sz="4500" dirty="0"/>
              <a:t>Kaikkea ei voi kontrolloida ja kehittäminen vaatii aikaa ja runsaasti resursseja. Kehittämisessä on usein käytetty apuna tutkimuslaitoksia</a:t>
            </a:r>
          </a:p>
          <a:p>
            <a:pPr>
              <a:buFont typeface="Arial" panose="020B0604020202020204" pitchFamily="34" charset="0"/>
              <a:buChar char="•"/>
            </a:pPr>
            <a:r>
              <a:rPr lang="fi-FI" sz="4500" dirty="0"/>
              <a:t>Eri ekosysteemin toimijoiden arvo on </a:t>
            </a:r>
            <a:r>
              <a:rPr lang="fi-FI" sz="4500" dirty="0">
                <a:solidFill>
                  <a:schemeClr val="tx1"/>
                </a:solidFill>
              </a:rPr>
              <a:t>tehtävä näkyväksi ja tulee ymmärtää  ekosysteemin kunkin toimijan saamat hyödyt ja haitat </a:t>
            </a:r>
          </a:p>
          <a:p>
            <a:pPr>
              <a:buFont typeface="Arial" panose="020B0604020202020204" pitchFamily="34" charset="0"/>
              <a:buChar char="•"/>
            </a:pPr>
            <a:r>
              <a:rPr lang="fi-FI" sz="4500" dirty="0">
                <a:solidFill>
                  <a:schemeClr val="tx1"/>
                </a:solidFill>
              </a:rPr>
              <a:t>Ekosysteemin toiminnassa on keskeistä selkeä roolitus.  Johtamista hajautetaan, mutta tarvitaan luonnollisesti joku taho, joka kokoaa asioita yhteen.  Usein kokoava taho voi olla jokin iso yritys</a:t>
            </a:r>
          </a:p>
          <a:p>
            <a:pPr>
              <a:buFont typeface="Arial" panose="020B0604020202020204" pitchFamily="34" charset="0"/>
              <a:buChar char="•"/>
            </a:pPr>
            <a:r>
              <a:rPr lang="fi-FI" sz="4500" dirty="0">
                <a:latin typeface="Palatino" pitchFamily="2" charset="77"/>
                <a:ea typeface="Palatino" pitchFamily="2" charset="77"/>
                <a:cs typeface="Times New Roman" panose="02020603050405020304" pitchFamily="18" charset="0"/>
              </a:rPr>
              <a:t>Ti</a:t>
            </a:r>
            <a:r>
              <a:rPr lang="fi-FI" sz="4500" dirty="0">
                <a:effectLst/>
                <a:latin typeface="Palatino" pitchFamily="2" charset="77"/>
                <a:ea typeface="Palatino" pitchFamily="2" charset="77"/>
                <a:cs typeface="Times New Roman" panose="02020603050405020304" pitchFamily="18" charset="0"/>
              </a:rPr>
              <a:t>edosta oma ekosysteemi, miten eri rooleissa on erilaisia toimijoita ja miten ne voisivat edistää oman liiketoimintasi kehittämistä prosessin eri vaiheissa. muista myös kaupungit, viranomaiset, tutkimuslaitokset</a:t>
            </a:r>
            <a:r>
              <a:rPr lang="fi-FI" sz="4500" dirty="0">
                <a:latin typeface="Palatino" pitchFamily="2" charset="77"/>
                <a:ea typeface="Palatino" pitchFamily="2" charset="77"/>
                <a:cs typeface="Times New Roman" panose="02020603050405020304" pitchFamily="18" charset="0"/>
              </a:rPr>
              <a:t> </a:t>
            </a:r>
            <a:r>
              <a:rPr lang="fi-FI" dirty="0"/>
              <a:t>Lähde: </a:t>
            </a:r>
            <a:r>
              <a:rPr lang="fi-FI" dirty="0">
                <a:hlinkClick r:id="rId2"/>
              </a:rPr>
              <a:t>https://www.youtube.com/watch?v=QP1Yg1yly68</a:t>
            </a:r>
            <a:endParaRPr lang="fi-FI" dirty="0"/>
          </a:p>
          <a:p>
            <a:pPr marL="0" indent="0">
              <a:buNone/>
            </a:pPr>
            <a:r>
              <a:rPr lang="fi-FI" dirty="0"/>
              <a:t> </a:t>
            </a:r>
          </a:p>
        </p:txBody>
      </p:sp>
    </p:spTree>
    <p:extLst>
      <p:ext uri="{BB962C8B-B14F-4D97-AF65-F5344CB8AC3E}">
        <p14:creationId xmlns:p14="http://schemas.microsoft.com/office/powerpoint/2010/main" val="164997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1F35335-72B8-A975-C816-565CCCAD2467}"/>
              </a:ext>
            </a:extLst>
          </p:cNvPr>
          <p:cNvSpPr>
            <a:spLocks noGrp="1"/>
          </p:cNvSpPr>
          <p:nvPr>
            <p:ph type="title"/>
          </p:nvPr>
        </p:nvSpPr>
        <p:spPr/>
        <p:txBody>
          <a:bodyPr/>
          <a:lstStyle/>
          <a:p>
            <a:r>
              <a:rPr lang="fi-FI" dirty="0"/>
              <a:t>Ekosysteemit</a:t>
            </a:r>
          </a:p>
        </p:txBody>
      </p:sp>
      <p:sp>
        <p:nvSpPr>
          <p:cNvPr id="3" name="Sisällön paikkamerkki 2">
            <a:extLst>
              <a:ext uri="{FF2B5EF4-FFF2-40B4-BE49-F238E27FC236}">
                <a16:creationId xmlns:a16="http://schemas.microsoft.com/office/drawing/2014/main" id="{B0EC7536-02A3-7D16-488F-079528D580B1}"/>
              </a:ext>
            </a:extLst>
          </p:cNvPr>
          <p:cNvSpPr>
            <a:spLocks noGrp="1"/>
          </p:cNvSpPr>
          <p:nvPr>
            <p:ph idx="1"/>
          </p:nvPr>
        </p:nvSpPr>
        <p:spPr/>
        <p:txBody>
          <a:bodyPr>
            <a:normAutofit/>
          </a:bodyPr>
          <a:lstStyle/>
          <a:p>
            <a:r>
              <a:rPr lang="fi-FI" dirty="0"/>
              <a:t>Kiertotalouteen pyrkivissä ekosysteemeissä yritykset voivat hyödyntää toisen yrityksen sivuvirtoja, vajaakäytössä olevaa resurssia, osaamista ym. Samoin kehittää yhdessä uusia innovaatioita. </a:t>
            </a:r>
          </a:p>
          <a:p>
            <a:r>
              <a:rPr lang="fi-FI" dirty="0"/>
              <a:t>VTT:n AARRE-projektissa on luotu määritelmä </a:t>
            </a:r>
            <a:r>
              <a:rPr lang="fi-FI" b="1" dirty="0"/>
              <a:t>arvokehälle</a:t>
            </a:r>
            <a:r>
              <a:rPr lang="fi-FI" dirty="0"/>
              <a:t> </a:t>
            </a:r>
          </a:p>
          <a:p>
            <a:r>
              <a:rPr lang="fi-FI" i="1" dirty="0"/>
              <a:t>Arvokehä sisältää kaikki eri toimijoiden aktiviteetit, jotka tarvitaan tuomaan tuote tai palvelu käyttäjälle ja takaisin systeemiin. Kiertotalouden ekosysteemi koostuu useasta arvokehästä. Arvo jaetaan arvokehän eri osapuolille uusien, innovatiivisten käytäntöjen ja yhteistoiminnan avulla. Kiertotalouden periaatteiden mukaisesti arvo käsitetään tasapuolisen suotuisaksi eri arvokehän toimijoille, ympäristölle ja yhteiskunnalle.’</a:t>
            </a:r>
          </a:p>
          <a:p>
            <a:r>
              <a:rPr lang="fi-FI" sz="1100" dirty="0">
                <a:hlinkClick r:id="rId2"/>
              </a:rPr>
              <a:t>https://projectsites.vtt.fi/sites/aarre/www.vtt.fi/sites/AARRE/arvon-luonti-ekosysteemissa.html</a:t>
            </a:r>
            <a:r>
              <a:rPr lang="fi-FI" sz="1100" dirty="0"/>
              <a:t> </a:t>
            </a:r>
          </a:p>
          <a:p>
            <a:endParaRPr lang="fi-FI" dirty="0"/>
          </a:p>
        </p:txBody>
      </p:sp>
    </p:spTree>
    <p:extLst>
      <p:ext uri="{BB962C8B-B14F-4D97-AF65-F5344CB8AC3E}">
        <p14:creationId xmlns:p14="http://schemas.microsoft.com/office/powerpoint/2010/main" val="239439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468AEF6-CE52-B8B5-DF03-F8123A6B0580}"/>
              </a:ext>
            </a:extLst>
          </p:cNvPr>
          <p:cNvSpPr>
            <a:spLocks noGrp="1"/>
          </p:cNvSpPr>
          <p:nvPr>
            <p:ph type="title"/>
          </p:nvPr>
        </p:nvSpPr>
        <p:spPr>
          <a:xfrm>
            <a:off x="457200" y="279400"/>
            <a:ext cx="7016750" cy="351221"/>
          </a:xfrm>
        </p:spPr>
        <p:txBody>
          <a:bodyPr>
            <a:normAutofit fontScale="90000"/>
          </a:bodyPr>
          <a:lstStyle/>
          <a:p>
            <a:r>
              <a:rPr lang="en-US" dirty="0" err="1"/>
              <a:t>Arvokehä</a:t>
            </a:r>
            <a:r>
              <a:rPr lang="en-US" dirty="0"/>
              <a:t> </a:t>
            </a:r>
          </a:p>
        </p:txBody>
      </p:sp>
      <p:pic>
        <p:nvPicPr>
          <p:cNvPr id="5" name="Sisällön paikkamerkki 3" descr="Ekosysteemi koostuu useasta rinnakkaisesta arvokehästä. Toimivat arvokehät pitävät materiaalit kierrossa ja takaavat että niiden arvo ei laske - mieluummin jopa nousee.”&#10;Kiertotalouteen siirtymistä hidastaa se, että arvokehästä puuttuu toimijoita, joita ei ehkä vielä ole olemassa tai eivät ole mukana ko. yrityksen ekosysteemissä. Toisaalta siitä voi löytää uuden liiketoimintamallin kuten esim. Fiksuruoka, joka huomasi kuilun kuluttajan ja hävikkiruuan välillä.&#10;">
            <a:extLst>
              <a:ext uri="{FF2B5EF4-FFF2-40B4-BE49-F238E27FC236}">
                <a16:creationId xmlns:a16="http://schemas.microsoft.com/office/drawing/2014/main" id="{BE520187-EB3C-703D-A279-0D2921036678}"/>
              </a:ext>
            </a:extLst>
          </p:cNvPr>
          <p:cNvPicPr>
            <a:picLocks noGrp="1" noChangeAspect="1"/>
          </p:cNvPicPr>
          <p:nvPr>
            <p:ph sz="half" idx="1"/>
          </p:nvPr>
        </p:nvPicPr>
        <p:blipFill>
          <a:blip r:embed="rId3"/>
          <a:stretch>
            <a:fillRect/>
          </a:stretch>
        </p:blipFill>
        <p:spPr>
          <a:xfrm>
            <a:off x="178677" y="714704"/>
            <a:ext cx="4845268" cy="4149396"/>
          </a:xfrm>
          <a:noFill/>
        </p:spPr>
      </p:pic>
      <p:sp>
        <p:nvSpPr>
          <p:cNvPr id="3" name="Sisällön paikkamerkki 2">
            <a:extLst>
              <a:ext uri="{FF2B5EF4-FFF2-40B4-BE49-F238E27FC236}">
                <a16:creationId xmlns:a16="http://schemas.microsoft.com/office/drawing/2014/main" id="{37D797C1-DAB5-E76E-F982-4A1BE249B657}"/>
              </a:ext>
            </a:extLst>
          </p:cNvPr>
          <p:cNvSpPr>
            <a:spLocks noGrp="1"/>
          </p:cNvSpPr>
          <p:nvPr>
            <p:ph sz="half" idx="2"/>
          </p:nvPr>
        </p:nvSpPr>
        <p:spPr>
          <a:xfrm>
            <a:off x="4825410" y="1271035"/>
            <a:ext cx="4038600" cy="2933700"/>
          </a:xfrm>
        </p:spPr>
        <p:txBody>
          <a:bodyPr>
            <a:normAutofit fontScale="92500" lnSpcReduction="10000"/>
          </a:bodyPr>
          <a:lstStyle/>
          <a:p>
            <a:pPr>
              <a:lnSpc>
                <a:spcPct val="90000"/>
              </a:lnSpc>
            </a:pPr>
            <a:r>
              <a:rPr lang="fi-FI" sz="1500" dirty="0"/>
              <a:t>”Ekosysteemi koostuu useasta rinnakkaisesta arvokehästä. Toimivat arvokehät pitävät materiaalit kierrossa ja takaavat että niiden arvo ei laske - mieluummin jopa nousee.”</a:t>
            </a:r>
          </a:p>
          <a:p>
            <a:pPr>
              <a:lnSpc>
                <a:spcPct val="90000"/>
              </a:lnSpc>
            </a:pPr>
            <a:r>
              <a:rPr lang="fi-FI" sz="1600" dirty="0"/>
              <a:t>Kiertotalouteen siirtymistä hidastaa se, että </a:t>
            </a:r>
            <a:r>
              <a:rPr lang="fi-FI" sz="1600" dirty="0">
                <a:solidFill>
                  <a:schemeClr val="tx1"/>
                </a:solidFill>
              </a:rPr>
              <a:t>arvokehästä puuttuu toimijoita</a:t>
            </a:r>
            <a:r>
              <a:rPr lang="fi-FI" sz="1600" dirty="0"/>
              <a:t>, joita ei ehkä vielä ole olemassa tai eivät ole mukana ko. yrityksen ekosysteemissä. Toisaalta siitä voi löytää uuden liiketoimintamallin kuten esim. Fiksuruoka, joka huomasi kuilun kuluttajan ja hävikkiruuan välillä.</a:t>
            </a:r>
          </a:p>
          <a:p>
            <a:pPr>
              <a:lnSpc>
                <a:spcPct val="90000"/>
              </a:lnSpc>
            </a:pPr>
            <a:endParaRPr lang="fi-FI" sz="1500" dirty="0"/>
          </a:p>
          <a:p>
            <a:pPr marL="0" indent="0">
              <a:lnSpc>
                <a:spcPct val="90000"/>
              </a:lnSpc>
              <a:buNone/>
            </a:pPr>
            <a:r>
              <a:rPr lang="fi-FI" sz="1500" dirty="0"/>
              <a:t>       Lähde: </a:t>
            </a:r>
            <a:r>
              <a:rPr lang="fi-FI" sz="1400" b="1" i="0" u="none" strike="noStrike" dirty="0">
                <a:solidFill>
                  <a:srgbClr val="333333"/>
                </a:solidFill>
                <a:effectLst/>
                <a:latin typeface="Open Sans Condensed"/>
                <a:hlinkClick r:id="rId4"/>
              </a:rPr>
              <a:t>Arvon luonti ekosysteemissä</a:t>
            </a:r>
            <a:endParaRPr lang="fi-FI" sz="1400" b="1" i="0" u="none" strike="noStrike" dirty="0">
              <a:solidFill>
                <a:srgbClr val="333333"/>
              </a:solidFill>
              <a:effectLst/>
              <a:latin typeface="Open Sans Condensed"/>
            </a:endParaRPr>
          </a:p>
          <a:p>
            <a:pPr>
              <a:lnSpc>
                <a:spcPct val="90000"/>
              </a:lnSpc>
            </a:pPr>
            <a:endParaRPr lang="fi-FI" sz="1300" dirty="0"/>
          </a:p>
          <a:p>
            <a:pPr>
              <a:lnSpc>
                <a:spcPct val="90000"/>
              </a:lnSpc>
            </a:pPr>
            <a:endParaRPr lang="fi-FI" sz="1500" dirty="0"/>
          </a:p>
        </p:txBody>
      </p:sp>
    </p:spTree>
    <p:extLst>
      <p:ext uri="{BB962C8B-B14F-4D97-AF65-F5344CB8AC3E}">
        <p14:creationId xmlns:p14="http://schemas.microsoft.com/office/powerpoint/2010/main" val="417179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uva esittää nuolikaaviona VTT:n käsikirjasta otetun kaaviokuvan, joka esittää toimintaympäristön keskeiset muutodsajurit, joita oavt digitalisaatio, palvelullistuminen ja yhdessätoimiminen. ">
            <a:extLst>
              <a:ext uri="{FF2B5EF4-FFF2-40B4-BE49-F238E27FC236}">
                <a16:creationId xmlns:a16="http://schemas.microsoft.com/office/drawing/2014/main" id="{5D788057-7C4C-4617-AE7C-832E49F092AD}"/>
              </a:ext>
            </a:extLst>
          </p:cNvPr>
          <p:cNvPicPr>
            <a:picLocks noChangeAspect="1"/>
          </p:cNvPicPr>
          <p:nvPr/>
        </p:nvPicPr>
        <p:blipFill>
          <a:blip r:embed="rId3"/>
          <a:stretch>
            <a:fillRect/>
          </a:stretch>
        </p:blipFill>
        <p:spPr>
          <a:xfrm>
            <a:off x="675114" y="58199"/>
            <a:ext cx="7039397" cy="5027103"/>
          </a:xfrm>
          <a:prstGeom prst="rect">
            <a:avLst/>
          </a:prstGeom>
        </p:spPr>
      </p:pic>
      <p:sp>
        <p:nvSpPr>
          <p:cNvPr id="5" name="TextBox 4">
            <a:extLst>
              <a:ext uri="{FF2B5EF4-FFF2-40B4-BE49-F238E27FC236}">
                <a16:creationId xmlns:a16="http://schemas.microsoft.com/office/drawing/2014/main" id="{708D396C-6709-4A2A-9C17-6B78B4A7A2C7}"/>
              </a:ext>
            </a:extLst>
          </p:cNvPr>
          <p:cNvSpPr txBox="1"/>
          <p:nvPr/>
        </p:nvSpPr>
        <p:spPr>
          <a:xfrm>
            <a:off x="7714511" y="4243529"/>
            <a:ext cx="1064137" cy="507831"/>
          </a:xfrm>
          <a:prstGeom prst="rect">
            <a:avLst/>
          </a:prstGeom>
          <a:noFill/>
        </p:spPr>
        <p:txBody>
          <a:bodyPr wrap="none" rtlCol="0">
            <a:spAutoFit/>
          </a:bodyPr>
          <a:lstStyle/>
          <a:p>
            <a:r>
              <a:rPr lang="fi-FI" sz="1350" dirty="0"/>
              <a:t>Lähde : </a:t>
            </a:r>
          </a:p>
          <a:p>
            <a:r>
              <a:rPr lang="fi-FI" sz="1350" dirty="0">
                <a:hlinkClick r:id="rId4"/>
              </a:rPr>
              <a:t>VTT käsikirja</a:t>
            </a:r>
            <a:endParaRPr lang="LID4096" sz="1350" dirty="0"/>
          </a:p>
        </p:txBody>
      </p:sp>
      <p:pic>
        <p:nvPicPr>
          <p:cNvPr id="3" name="Picture 2">
            <a:extLst>
              <a:ext uri="{FF2B5EF4-FFF2-40B4-BE49-F238E27FC236}">
                <a16:creationId xmlns:a16="http://schemas.microsoft.com/office/drawing/2014/main" id="{73114ED8-71D3-4628-8FF7-78B4AC9FAF84}"/>
              </a:ext>
            </a:extLst>
          </p:cNvPr>
          <p:cNvPicPr>
            <a:picLocks noChangeAspect="1"/>
          </p:cNvPicPr>
          <p:nvPr/>
        </p:nvPicPr>
        <p:blipFill>
          <a:blip r:embed="rId5"/>
          <a:stretch>
            <a:fillRect/>
          </a:stretch>
        </p:blipFill>
        <p:spPr>
          <a:xfrm>
            <a:off x="7627508" y="114142"/>
            <a:ext cx="1411267" cy="927850"/>
          </a:xfrm>
          <a:prstGeom prst="rect">
            <a:avLst/>
          </a:prstGeom>
        </p:spPr>
      </p:pic>
    </p:spTree>
    <p:extLst>
      <p:ext uri="{BB962C8B-B14F-4D97-AF65-F5344CB8AC3E}">
        <p14:creationId xmlns:p14="http://schemas.microsoft.com/office/powerpoint/2010/main" val="261709900"/>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siakirjatyyppi xmlns="5c0a84fe-414f-4709-83f0-5d8c99eae7ae">Esitys</Asiakirjatyyppi>
    <Ala_x002f_yksikko xmlns="7678d9bf-da17-4a74-a66a-956406381341">Yleinen</Ala_x002f_yksikko>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B4F74FFD5305F489FBFEC31CBF5EB2B" ma:contentTypeVersion="1" ma:contentTypeDescription="Create a new document." ma:contentTypeScope="" ma:versionID="ec87f750d9d70b306fd270d0e746502b">
  <xsd:schema xmlns:xsd="http://www.w3.org/2001/XMLSchema" xmlns:xs="http://www.w3.org/2001/XMLSchema" xmlns:p="http://schemas.microsoft.com/office/2006/metadata/properties" xmlns:ns2="5c0a84fe-414f-4709-83f0-5d8c99eae7ae" xmlns:ns3="7678d9bf-da17-4a74-a66a-956406381341" targetNamespace="http://schemas.microsoft.com/office/2006/metadata/properties" ma:root="true" ma:fieldsID="079c7d37b0a75bb40a0699e9746a4859" ns2:_="" ns3:_="">
    <xsd:import namespace="5c0a84fe-414f-4709-83f0-5d8c99eae7ae"/>
    <xsd:import namespace="7678d9bf-da17-4a74-a66a-956406381341"/>
    <xsd:element name="properties">
      <xsd:complexType>
        <xsd:sequence>
          <xsd:element name="documentManagement">
            <xsd:complexType>
              <xsd:all>
                <xsd:element ref="ns2:Asiakirjatyyppi" minOccurs="0"/>
                <xsd:element ref="ns3:Ala_x002f_yksikko"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0a84fe-414f-4709-83f0-5d8c99eae7ae" elementFormDefault="qualified">
    <xsd:import namespace="http://schemas.microsoft.com/office/2006/documentManagement/types"/>
    <xsd:import namespace="http://schemas.microsoft.com/office/infopath/2007/PartnerControls"/>
    <xsd:element name="Asiakirjatyyppi" ma:index="8" nillable="true" ma:displayName="Asiakirjatyyppi" ma:format="Dropdown" ma:internalName="Asiakirjatyyppi">
      <xsd:simpleType>
        <xsd:restriction base="dms:Choice">
          <xsd:enumeration value="Anomus"/>
          <xsd:enumeration value="Esite"/>
          <xsd:enumeration value="Esitys"/>
          <xsd:enumeration value="Esityslista"/>
          <xsd:enumeration value="Hakemus"/>
          <xsd:enumeration value="Hankintapäätös"/>
          <xsd:enumeration value="Henkilöstöpäätös"/>
          <xsd:enumeration value="Kalenterimerkintä"/>
          <xsd:enumeration value="Kutsu"/>
          <xsd:enumeration value="Lausunto"/>
          <xsd:enumeration value="Lausuntopyyntö"/>
          <xsd:enumeration value="Lomake"/>
          <xsd:enumeration value="Mainos"/>
          <xsd:enumeration value="Maksatushakemus"/>
          <xsd:enumeration value="Maksupäätös"/>
          <xsd:enumeration value="Muistio"/>
          <xsd:enumeration value="Muu asiakirja"/>
          <xsd:enumeration value="Ohje"/>
          <xsd:enumeration value="Opetusmateriaali"/>
          <xsd:enumeration value="Opintokuvaus"/>
          <xsd:enumeration value="Opiskelijapäätös"/>
          <xsd:enumeration value="OPS"/>
          <xsd:enumeration value="Prosessikuvaus"/>
          <xsd:enumeration value="Päätös"/>
          <xsd:enumeration value="Pöytäkirja"/>
          <xsd:enumeration value="Rahoituspäätös"/>
          <xsd:enumeration value="Raportti"/>
          <xsd:enumeration value="Reklamaatio"/>
          <xsd:enumeration value="Selvitys"/>
          <xsd:enumeration value="Sopimus"/>
          <xsd:enumeration value="Suunnitelma"/>
          <xsd:enumeration value="Tarjous"/>
          <xsd:enumeration value="Tarjouspyyntö"/>
          <xsd:enumeration value="Tarkastuslausunto"/>
          <xsd:enumeration value="Tiedoksianto"/>
          <xsd:enumeration value="Tiedote"/>
          <xsd:enumeration value="Tilasto"/>
          <xsd:enumeration value="Tilaus"/>
          <xsd:enumeration value="Toimintakertomus"/>
          <xsd:enumeration value="Toimintasuunnitelma"/>
          <xsd:enumeration value="Valitusosoitus"/>
          <xsd:enumeration value="Yhteenveto"/>
        </xsd:restriction>
      </xsd:simpleType>
    </xsd:element>
  </xsd:schema>
  <xsd:schema xmlns:xsd="http://www.w3.org/2001/XMLSchema" xmlns:xs="http://www.w3.org/2001/XMLSchema" xmlns:dms="http://schemas.microsoft.com/office/2006/documentManagement/types" xmlns:pc="http://schemas.microsoft.com/office/infopath/2007/PartnerControls" targetNamespace="7678d9bf-da17-4a74-a66a-956406381341" elementFormDefault="qualified">
    <xsd:import namespace="http://schemas.microsoft.com/office/2006/documentManagement/types"/>
    <xsd:import namespace="http://schemas.microsoft.com/office/infopath/2007/PartnerControls"/>
    <xsd:element name="Ala_x002f_yksikko" ma:index="9" nillable="true" ma:displayName="Ala/yksikko" ma:default="Yleinen" ma:format="Dropdown" ma:internalName="Ala_x002f_yksikko">
      <xsd:simpleType>
        <xsd:restriction base="dms:Choice">
          <xsd:enumeration value="Yleinen"/>
          <xsd:enumeration value="Kansainvälisyys"/>
          <xsd:enumeration value="Liiketalous"/>
          <xsd:enumeration value="Matkailu"/>
          <xsd:enumeration value="Sos. ja Terv.ala"/>
          <xsd:enumeration value="Tekniikka"/>
          <xsd:enumeration value="Tietojenkäsittely"/>
          <xsd:enumeration value="Vaasa"/>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C1D2C8-1A4B-493B-AB3A-5393D6C2059A}">
  <ds:schemaRefs>
    <ds:schemaRef ds:uri="http://schemas.microsoft.com/sharepoint/v3/contenttype/forms"/>
  </ds:schemaRefs>
</ds:datastoreItem>
</file>

<file path=customXml/itemProps2.xml><?xml version="1.0" encoding="utf-8"?>
<ds:datastoreItem xmlns:ds="http://schemas.openxmlformats.org/officeDocument/2006/customXml" ds:itemID="{8DEE2C67-2BD1-415B-A85C-D41613375CBA}">
  <ds:schemaRefs>
    <ds:schemaRef ds:uri="http://www.w3.org/XML/1998/namespace"/>
    <ds:schemaRef ds:uri="7678d9bf-da17-4a74-a66a-956406381341"/>
    <ds:schemaRef ds:uri="http://schemas.openxmlformats.org/package/2006/metadata/core-properties"/>
    <ds:schemaRef ds:uri="http://purl.org/dc/terms/"/>
    <ds:schemaRef ds:uri="http://schemas.microsoft.com/office/2006/documentManagement/types"/>
    <ds:schemaRef ds:uri="http://schemas.microsoft.com/office/2006/metadata/properties"/>
    <ds:schemaRef ds:uri="http://purl.org/dc/elements/1.1/"/>
    <ds:schemaRef ds:uri="http://schemas.microsoft.com/office/infopath/2007/PartnerControls"/>
    <ds:schemaRef ds:uri="5c0a84fe-414f-4709-83f0-5d8c99eae7ae"/>
    <ds:schemaRef ds:uri="http://purl.org/dc/dcmitype/"/>
  </ds:schemaRefs>
</ds:datastoreItem>
</file>

<file path=customXml/itemProps3.xml><?xml version="1.0" encoding="utf-8"?>
<ds:datastoreItem xmlns:ds="http://schemas.openxmlformats.org/officeDocument/2006/customXml" ds:itemID="{2D9F7EA1-AA46-4827-8D26-AD059D93C1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0a84fe-414f-4709-83f0-5d8c99eae7ae"/>
    <ds:schemaRef ds:uri="7678d9bf-da17-4a74-a66a-9564063813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16388</TotalTime>
  <Words>1227</Words>
  <Application>Microsoft Office PowerPoint</Application>
  <PresentationFormat>On-screen Show (16:9)</PresentationFormat>
  <Paragraphs>98</Paragraphs>
  <Slides>14</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Open Sans Condensed</vt:lpstr>
      <vt:lpstr>Palatino</vt:lpstr>
      <vt:lpstr>proxima-nova-condensed</vt:lpstr>
      <vt:lpstr>Times New Roman</vt:lpstr>
      <vt:lpstr>Office-teema</vt:lpstr>
      <vt:lpstr>Ekosysteemit </vt:lpstr>
      <vt:lpstr>Kiertotalouteen siirtyminen</vt:lpstr>
      <vt:lpstr>Kiertotalouteen siirtyminen </vt:lpstr>
      <vt:lpstr>Ekosysteemit</vt:lpstr>
      <vt:lpstr>Ekosysteemit</vt:lpstr>
      <vt:lpstr>Ekosysteemit</vt:lpstr>
      <vt:lpstr>Ekosysteemit</vt:lpstr>
      <vt:lpstr>Arvokehä </vt:lpstr>
      <vt:lpstr>PowerPoint Presentation</vt:lpstr>
      <vt:lpstr>PowerPoint Presentation</vt:lpstr>
      <vt:lpstr>PowerPoint Presentation</vt:lpstr>
      <vt:lpstr>Ekosysteemi ja sopimukset</vt:lpstr>
      <vt:lpstr>Ekosysteemihankkeisiin liittyviä linkkejä:</vt:lpstr>
      <vt:lpstr>Ekosysteemi - tuntiharjoitus</vt:lpstr>
    </vt:vector>
  </TitlesOfParts>
  <Company>C2 Advertising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VAMK markkinointikalvot</dc:title>
  <dc:creator>Anu Valkama</dc:creator>
  <cp:lastModifiedBy>Saarikoski, Lotta</cp:lastModifiedBy>
  <cp:revision>207</cp:revision>
  <dcterms:created xsi:type="dcterms:W3CDTF">2014-12-09T08:52:31Z</dcterms:created>
  <dcterms:modified xsi:type="dcterms:W3CDTF">2023-05-28T12:24:09Z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0x010100CB4F74FFD5305F489FBFEC31CBF5EB2B</vt:lpwstr>
  </property>
</Properties>
</file>