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3"/>
  </p:notesMasterIdLst>
  <p:sldIdLst>
    <p:sldId id="320" r:id="rId5"/>
    <p:sldId id="321" r:id="rId6"/>
    <p:sldId id="324" r:id="rId7"/>
    <p:sldId id="323" r:id="rId8"/>
    <p:sldId id="325" r:id="rId9"/>
    <p:sldId id="326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70AAC-A900-4818-B74A-01C7CC0B326E}" v="2" dt="2020-10-27T12:55:54.978"/>
    <p1510:client id="{DF2EA1F0-298F-4402-A0C9-CE89A8400B46}" v="2" dt="2020-10-28T07:33:5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5" autoAdjust="0"/>
    <p:restoredTop sz="79712" autoAdjust="0"/>
  </p:normalViewPr>
  <p:slideViewPr>
    <p:cSldViewPr snapToGrid="0">
      <p:cViewPr varScale="1">
        <p:scale>
          <a:sx n="91" d="100"/>
          <a:sy n="91" d="100"/>
        </p:scale>
        <p:origin x="115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DF2EA1F0-298F-4402-A0C9-CE89A8400B46}"/>
    <pc:docChg chg="modSld">
      <pc:chgData name="Sirkku Säätelä" userId="dca27739-8b94-4cb3-bb4e-a84d30c15452" providerId="ADAL" clId="{DF2EA1F0-298F-4402-A0C9-CE89A8400B46}" dt="2020-10-28T07:34:11.633" v="25" actId="20577"/>
      <pc:docMkLst>
        <pc:docMk/>
      </pc:docMkLst>
      <pc:sldChg chg="modSp mod">
        <pc:chgData name="Sirkku Säätelä" userId="dca27739-8b94-4cb3-bb4e-a84d30c15452" providerId="ADAL" clId="{DF2EA1F0-298F-4402-A0C9-CE89A8400B46}" dt="2020-10-28T07:33:36.742" v="9" actId="20577"/>
        <pc:sldMkLst>
          <pc:docMk/>
          <pc:sldMk cId="1774699967" sldId="321"/>
        </pc:sldMkLst>
        <pc:spChg chg="mod">
          <ac:chgData name="Sirkku Säätelä" userId="dca27739-8b94-4cb3-bb4e-a84d30c15452" providerId="ADAL" clId="{DF2EA1F0-298F-4402-A0C9-CE89A8400B46}" dt="2020-10-28T07:33:36.742" v="9" actId="20577"/>
          <ac:spMkLst>
            <pc:docMk/>
            <pc:sldMk cId="1774699967" sldId="321"/>
            <ac:spMk id="689" creationId="{00000000-0000-0000-0000-000000000000}"/>
          </ac:spMkLst>
        </pc:spChg>
      </pc:sldChg>
      <pc:sldChg chg="modSp mod">
        <pc:chgData name="Sirkku Säätelä" userId="dca27739-8b94-4cb3-bb4e-a84d30c15452" providerId="ADAL" clId="{DF2EA1F0-298F-4402-A0C9-CE89A8400B46}" dt="2020-10-28T07:34:11.633" v="25" actId="20577"/>
        <pc:sldMkLst>
          <pc:docMk/>
          <pc:sldMk cId="2952660954" sldId="324"/>
        </pc:sldMkLst>
        <pc:spChg chg="mod">
          <ac:chgData name="Sirkku Säätelä" userId="dca27739-8b94-4cb3-bb4e-a84d30c15452" providerId="ADAL" clId="{DF2EA1F0-298F-4402-A0C9-CE89A8400B46}" dt="2020-10-28T07:34:11.633" v="25" actId="20577"/>
          <ac:spMkLst>
            <pc:docMk/>
            <pc:sldMk cId="2952660954" sldId="324"/>
            <ac:spMk id="6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170D-D4F4-4074-A896-20A5203FE5D5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D029-7777-451A-9B2B-EE562ECFB6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3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2797628" y="3651477"/>
            <a:ext cx="6161317" cy="4572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600"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48843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1651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41190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07136" y="1615021"/>
            <a:ext cx="3751468" cy="370055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401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899891" y="1790999"/>
            <a:ext cx="8020253" cy="4385437"/>
          </a:xfrm>
          <a:prstGeom prst="rect">
            <a:avLst/>
          </a:prstGeom>
        </p:spPr>
        <p:txBody>
          <a:bodyPr lIns="68578" tIns="68578" rIns="68578" bIns="68578"/>
          <a:lstStyle>
            <a:lvl1pPr marL="169925" indent="-169925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41066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65449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898322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114215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9889" y="340784"/>
            <a:ext cx="7126288" cy="1316569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0927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328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r" defTabSz="9144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200"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9" cy="277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5555" cy="153888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83528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2415539" y="182879"/>
            <a:ext cx="7360923" cy="1714502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411480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415539" y="1943100"/>
            <a:ext cx="7360923" cy="4023362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5159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68738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8588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0366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20808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935276" y="6526530"/>
            <a:ext cx="310017" cy="307773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411480">
              <a:lnSpc>
                <a:spcPct val="100000"/>
              </a:lnSpc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6964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06828" indent="-206828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23850" indent="-9525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499" indent="-114299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12800" indent="-12700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1400" indent="-12700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7429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04217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1898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7872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2935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8714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734142" y="5607548"/>
            <a:ext cx="305209" cy="307773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4180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734142" y="5607548"/>
            <a:ext cx="305209" cy="307773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21898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2797628" y="3651477"/>
            <a:ext cx="6161317" cy="4572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600"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1723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80015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08342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81155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78079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9857" indent="-261257">
              <a:defRPr sz="3200"/>
            </a:lvl2pPr>
            <a:lvl3pPr marL="762000" indent="-304800">
              <a:defRPr sz="3200"/>
            </a:lvl3pPr>
            <a:lvl4pPr marL="1051560" indent="-365760">
              <a:defRPr sz="3200"/>
            </a:lvl4pPr>
            <a:lvl5pPr marL="12801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10495230" y="6608763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91522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0632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49208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899891" y="1790999"/>
            <a:ext cx="8020253" cy="4385437"/>
          </a:xfrm>
          <a:prstGeom prst="rect">
            <a:avLst/>
          </a:prstGeom>
        </p:spPr>
        <p:txBody>
          <a:bodyPr lIns="68578" tIns="68578" rIns="68578" bIns="68578"/>
          <a:lstStyle>
            <a:lvl1pPr marL="169925" indent="-169925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41066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65449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898322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114215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9889" y="340784"/>
            <a:ext cx="7126288" cy="1316569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0927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03705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r" defTabSz="9144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200"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9" cy="277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5555" cy="153888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82909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70066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46346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1523999" y="1699022"/>
            <a:ext cx="9144003" cy="17907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914367">
              <a:defRPr sz="59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3999" y="3558778"/>
            <a:ext cx="9144003" cy="124182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914367">
              <a:spcBef>
                <a:spcPts val="900"/>
              </a:spcBef>
              <a:buSzTx/>
              <a:buFontTx/>
              <a:buNone/>
              <a:defRPr sz="2300"/>
            </a:lvl1pPr>
            <a:lvl2pPr marL="0" indent="0" algn="ctr" defTabSz="914367">
              <a:spcBef>
                <a:spcPts val="900"/>
              </a:spcBef>
              <a:buSzTx/>
              <a:buFontTx/>
              <a:buNone/>
              <a:defRPr sz="2300"/>
            </a:lvl2pPr>
            <a:lvl3pPr marL="0" indent="0" algn="ctr" defTabSz="914367">
              <a:spcBef>
                <a:spcPts val="900"/>
              </a:spcBef>
              <a:buSzTx/>
              <a:buFontTx/>
              <a:buNone/>
              <a:defRPr sz="2300"/>
            </a:lvl3pPr>
            <a:lvl4pPr marL="0" indent="0" algn="ctr" defTabSz="914367">
              <a:spcBef>
                <a:spcPts val="900"/>
              </a:spcBef>
              <a:buSzTx/>
              <a:buFontTx/>
              <a:buNone/>
              <a:defRPr sz="2300"/>
            </a:lvl4pPr>
            <a:lvl5pPr marL="0" indent="0" algn="ctr" defTabSz="914367">
              <a:spcBef>
                <a:spcPts val="900"/>
              </a:spcBef>
              <a:buSzTx/>
              <a:buFontTx/>
              <a:buNone/>
              <a:defRPr sz="23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2503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5921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831849" y="2139553"/>
            <a:ext cx="10515603" cy="2139554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59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49" y="4299347"/>
            <a:ext cx="10515603" cy="112514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6964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2226469"/>
            <a:ext cx="5181602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92054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839787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8" y="2118122"/>
            <a:ext cx="5157789" cy="617936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2300" b="1"/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2300" b="1"/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2300" b="1"/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2300" b="1"/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23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6172201" y="2118122"/>
            <a:ext cx="5183190" cy="617936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6800" b="1"/>
            </a:lvl1pPr>
          </a:lstStyle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75916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5071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28663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839787" y="1200150"/>
            <a:ext cx="3932240" cy="1200151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3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1597819"/>
            <a:ext cx="6172203" cy="3655220"/>
          </a:xfrm>
          <a:prstGeom prst="rect">
            <a:avLst/>
          </a:prstGeom>
        </p:spPr>
        <p:txBody>
          <a:bodyPr lIns="97533" tIns="97533" rIns="97533" bIns="97533"/>
          <a:lstStyle>
            <a:lvl1pPr marL="221002" indent="-221002" defTabSz="914367">
              <a:spcBef>
                <a:spcPts val="900"/>
              </a:spcBef>
              <a:defRPr sz="3000"/>
            </a:lvl1pPr>
            <a:lvl2pPr marL="413302" indent="-252573" defTabSz="914367">
              <a:spcBef>
                <a:spcPts val="900"/>
              </a:spcBef>
              <a:defRPr sz="3000"/>
            </a:lvl2pPr>
            <a:lvl3pPr marL="616126" indent="-294669" defTabSz="914367">
              <a:spcBef>
                <a:spcPts val="900"/>
              </a:spcBef>
              <a:defRPr sz="3000"/>
            </a:lvl3pPr>
            <a:lvl4pPr marL="835789" indent="-353603" defTabSz="914367">
              <a:spcBef>
                <a:spcPts val="900"/>
              </a:spcBef>
              <a:defRPr sz="3000"/>
            </a:lvl4pPr>
            <a:lvl5pPr marL="996517" indent="-353603" defTabSz="914367">
              <a:spcBef>
                <a:spcPts val="900"/>
              </a:spcBef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839787" y="2400300"/>
            <a:ext cx="3932240" cy="285869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4400"/>
            </a:lvl1pPr>
          </a:lstStyle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14874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839787" y="1200150"/>
            <a:ext cx="3932240" cy="1200151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3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5183187" y="1597819"/>
            <a:ext cx="6172203" cy="365522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400300"/>
            <a:ext cx="3932240" cy="285869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1500"/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1500"/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1500"/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1500"/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15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27359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87236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8724899" y="1131094"/>
            <a:ext cx="2628903" cy="4358879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1131094"/>
            <a:ext cx="7734303" cy="4358879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4475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1188720" y="182880"/>
            <a:ext cx="9814562" cy="1714502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411465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188720" y="1943100"/>
            <a:ext cx="9814562" cy="4023362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479954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600500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1046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846058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966604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904135" y="6526530"/>
            <a:ext cx="368493" cy="366248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411465">
              <a:lnSpc>
                <a:spcPct val="100000"/>
              </a:lnSpc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57424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61570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914367"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10849" y="1615021"/>
            <a:ext cx="5001955" cy="370054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76856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914367"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8131" indent="-218131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8396" indent="-107668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0658" indent="-129201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25743" indent="-143557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86471" indent="-143557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23554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1189" y="1791000"/>
            <a:ext cx="10693669" cy="4385436"/>
          </a:xfrm>
          <a:prstGeom prst="rect">
            <a:avLst/>
          </a:prstGeom>
        </p:spPr>
        <p:txBody>
          <a:bodyPr lIns="97533" tIns="97533" rIns="97533" bIns="97533"/>
          <a:lstStyle>
            <a:lvl1pPr marL="174616" indent="-174616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342875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514311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685749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857185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186" y="340785"/>
            <a:ext cx="9501717" cy="1316566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171438" indent="-171438" defTabSz="914367">
              <a:spcBef>
                <a:spcPts val="0"/>
              </a:spcBef>
              <a:buSzTx/>
              <a:buFontTx/>
              <a:buNone/>
              <a:defRPr sz="8000">
                <a:latin typeface="Arial Black"/>
                <a:sym typeface="Arial Black"/>
              </a:defRPr>
            </a:lvl1pPr>
          </a:lstStyle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737600" y="5959322"/>
            <a:ext cx="873951" cy="79405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70812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14" y="1672264"/>
            <a:ext cx="11603574" cy="3943025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474779">
              <a:defRPr sz="31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0" indent="118695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2pPr>
            <a:lvl3pPr marL="0" indent="237390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3pPr>
            <a:lvl4pPr marL="0" indent="356084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4pPr>
            <a:lvl5pPr marL="0" indent="474779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787" y="168929"/>
            <a:ext cx="1729398" cy="674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6107" y="6310314"/>
            <a:ext cx="2711418" cy="575160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2449689" y="3524349"/>
            <a:ext cx="7450667" cy="316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5373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83042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3450"/>
            <a:ext cx="12192000" cy="9455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018" y="6386513"/>
            <a:ext cx="1732037" cy="471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9118054" y="6709097"/>
            <a:ext cx="1207382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800"/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151" y="-36563"/>
            <a:ext cx="3593301" cy="676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617" y="84599"/>
            <a:ext cx="1211775" cy="472614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61952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831852" y="1709740"/>
            <a:ext cx="10515601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31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2" y="4589465"/>
            <a:ext cx="10515601" cy="15001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200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1200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1200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1200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1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11445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84041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200" b="1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1200" b="1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1200" b="1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1200" b="1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12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4"/>
            <a:ext cx="5183189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1926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25548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34727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16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7"/>
            <a:ext cx="6172202" cy="4873626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600"/>
            </a:lvl1pPr>
            <a:lvl2pPr marL="254346" indent="-135651" defTabSz="474779">
              <a:spcBef>
                <a:spcPts val="500"/>
              </a:spcBef>
              <a:defRPr sz="1600"/>
            </a:lvl2pPr>
            <a:lvl3pPr marL="395649" indent="-158260" defTabSz="474779">
              <a:spcBef>
                <a:spcPts val="500"/>
              </a:spcBef>
              <a:defRPr sz="1600"/>
            </a:lvl3pPr>
            <a:lvl4pPr marL="545997" indent="-189912" defTabSz="474779">
              <a:spcBef>
                <a:spcPts val="500"/>
              </a:spcBef>
              <a:defRPr sz="1600"/>
            </a:lvl4pPr>
            <a:lvl5pPr marL="664692" indent="-189912" defTabSz="474779">
              <a:spcBef>
                <a:spcPts val="500"/>
              </a:spcBef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600"/>
            </a:lvl1pPr>
          </a:lstStyle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6831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16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8" y="987427"/>
            <a:ext cx="6172202" cy="487362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800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800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800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800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68150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4929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6858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4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2" cy="353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1"/>
            <a:ext cx="11956212" cy="12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4603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37761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2400"/>
            </a:lvl1pPr>
            <a:lvl2pPr marL="0" indent="228600" algn="ctr">
              <a:buSzTx/>
              <a:buFontTx/>
              <a:buNone/>
              <a:defRPr sz="2400"/>
            </a:lvl2pPr>
            <a:lvl3pPr marL="0" indent="457200" algn="ctr">
              <a:buSzTx/>
              <a:buFontTx/>
              <a:buNone/>
              <a:defRPr sz="2400"/>
            </a:lvl3pPr>
            <a:lvl4pPr marL="0" indent="685800" algn="ctr">
              <a:buSzTx/>
              <a:buFontTx/>
              <a:buNone/>
              <a:defRPr sz="2400"/>
            </a:lvl4pPr>
            <a:lvl5pPr marL="0" indent="914400" algn="ctr"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8"/>
            <a:ext cx="2336052" cy="127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66623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1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6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1" cy="1325564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3pPr marL="777240" indent="-320040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5" y="6624092"/>
            <a:ext cx="11745686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698" y="6176964"/>
            <a:ext cx="974270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10596782" y="6590528"/>
            <a:ext cx="1717137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354250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3820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70988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0312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9857" indent="-261257">
              <a:defRPr sz="3200"/>
            </a:lvl2pPr>
            <a:lvl3pPr marL="762000" indent="-304800">
              <a:defRPr sz="3200"/>
            </a:lvl3pPr>
            <a:lvl4pPr marL="1051560" indent="-365760">
              <a:defRPr sz="3200"/>
            </a:lvl4pPr>
            <a:lvl5pPr marL="12801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10495230" y="6608763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9564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89031" cy="13255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141884"/>
            <a:ext cx="873951" cy="79405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52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  <p:sldLayoutId id="2147483735" r:id="rId44"/>
    <p:sldLayoutId id="2147483736" r:id="rId45"/>
    <p:sldLayoutId id="2147483737" r:id="rId46"/>
    <p:sldLayoutId id="2147483738" r:id="rId47"/>
    <p:sldLayoutId id="2147483739" r:id="rId48"/>
    <p:sldLayoutId id="2147483740" r:id="rId49"/>
    <p:sldLayoutId id="2147483741" r:id="rId50"/>
    <p:sldLayoutId id="2147483742" r:id="rId51"/>
    <p:sldLayoutId id="2147483743" r:id="rId52"/>
    <p:sldLayoutId id="2147483744" r:id="rId53"/>
    <p:sldLayoutId id="2147483745" r:id="rId54"/>
    <p:sldLayoutId id="2147483746" r:id="rId55"/>
    <p:sldLayoutId id="2147483747" r:id="rId56"/>
    <p:sldLayoutId id="2147483748" r:id="rId57"/>
    <p:sldLayoutId id="2147483749" r:id="rId58"/>
    <p:sldLayoutId id="2147483750" r:id="rId59"/>
    <p:sldLayoutId id="2147483751" r:id="rId60"/>
    <p:sldLayoutId id="2147483752" r:id="rId6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953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7772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041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70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8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955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oolkit.designthinking-socialup.eu/fi/sidosryhm%C3%A4-kartt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olkit.designthinking-socialup.eu/images/pdfs/fi/SocialUP_Tools_v4%20FI%20A_Stakeholder_map%20.pdf" TargetMode="External"/><Relationship Id="rId2" Type="http://schemas.openxmlformats.org/officeDocument/2006/relationships/hyperlink" Target="http://toolkit.designthinking-socialup.eu/fi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1440118" y="2513567"/>
            <a:ext cx="9105418" cy="1583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b">
            <a:noAutofit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pPr defTabSz="914400" hangingPunct="0"/>
            <a:endParaRPr lang="fi-FI" sz="6000" kern="0" dirty="0">
              <a:solidFill>
                <a:srgbClr val="ED7D31"/>
              </a:solidFill>
              <a:latin typeface="Calibri"/>
              <a:cs typeface="Calibri"/>
              <a:sym typeface="Calibri"/>
            </a:endParaRPr>
          </a:p>
          <a:p>
            <a:pPr defTabSz="914400" hangingPunct="0"/>
            <a:r>
              <a:rPr lang="fi-FI" sz="6000" kern="0" dirty="0" err="1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Intressentgruppskarta</a:t>
            </a:r>
            <a:br>
              <a:rPr lang="fi-FI" sz="6000" kern="0" dirty="0">
                <a:solidFill>
                  <a:srgbClr val="ED7D31"/>
                </a:solidFill>
                <a:latin typeface="Calibri"/>
                <a:cs typeface="Calibri"/>
              </a:rPr>
            </a:br>
            <a:endParaRPr sz="6000" kern="0" dirty="0">
              <a:solidFill>
                <a:srgbClr val="ED7D31"/>
              </a:solidFill>
              <a:latin typeface="Calibri"/>
              <a:cs typeface="Calibri"/>
            </a:endParaRPr>
          </a:p>
        </p:txBody>
      </p:sp>
      <p:sp>
        <p:nvSpPr>
          <p:cNvPr id="685" name="TextBox 1"/>
          <p:cNvSpPr txBox="1"/>
          <p:nvPr/>
        </p:nvSpPr>
        <p:spPr>
          <a:xfrm>
            <a:off x="9616306" y="5396135"/>
            <a:ext cx="1419727" cy="3693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hangingPunct="0"/>
            <a:r>
              <a:rPr kern="0">
                <a:solidFill>
                  <a:srgbClr val="A5A5A5"/>
                </a:solidFill>
                <a:latin typeface="Calibri"/>
                <a:cs typeface="Calibri"/>
                <a:sym typeface="Calibri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758829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/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47675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Intressentgruppskarta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500477" y="1953917"/>
            <a:ext cx="10454652" cy="3063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En karta över intressentgrupper är ett visuellt verktyg som gör det möjligt att beskriva intressenter och deras prioriteringar.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Intressentgruppskarta hjälper till att beskriva stora aktörer, kunder, användare, anställda, partners, underleverantörer etc. </a:t>
            </a:r>
            <a:b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relaterade till den tjänst som utvecklas.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Lösningar som utvecklas påverkar mer än bara primära användare. Berörda parter har olika ambitioner, behov och prioriteringar.</a:t>
            </a:r>
            <a:endParaRPr lang="fi-FI" sz="24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73569" y="6227180"/>
            <a:ext cx="679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  <a:latin typeface="Calibri"/>
                <a:cs typeface="Calibri"/>
                <a:hlinkClick r:id="rId2"/>
              </a:rPr>
              <a:t>http://toolkit.designthinking-socialup.eu/fi/sidosryhm%C3%A4-kartta</a:t>
            </a:r>
            <a:endParaRPr lang="fi-FI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6999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117935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Karta </a:t>
            </a:r>
            <a:r>
              <a:rPr lang="fi-FI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över</a:t>
            </a:r>
            <a:r>
              <a:rPr lang="fi-FI" sz="4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intressentgrupper</a:t>
            </a:r>
            <a:endParaRPr lang="fi-FI" sz="4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5" y="1071366"/>
            <a:ext cx="7297016" cy="5229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68418" y="6301259"/>
            <a:ext cx="2412007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i-FI" sz="1600" dirty="0" err="1">
                <a:solidFill>
                  <a:prstClr val="black"/>
                </a:solidFill>
                <a:latin typeface="Calibri"/>
                <a:cs typeface="Calibri"/>
              </a:rPr>
              <a:t>Lähde:Stickdorn</a:t>
            </a:r>
            <a:r>
              <a:rPr lang="fi-FI" sz="1600" dirty="0">
                <a:solidFill>
                  <a:prstClr val="black"/>
                </a:solidFill>
                <a:latin typeface="Calibri"/>
                <a:cs typeface="Calibri"/>
              </a:rPr>
              <a:t> &amp; </a:t>
            </a:r>
            <a:r>
              <a:rPr lang="fi-FI" sz="1600" dirty="0" err="1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lang="fi-FI" sz="1600" dirty="0">
                <a:solidFill>
                  <a:prstClr val="black"/>
                </a:solidFill>
                <a:latin typeface="Calibri"/>
                <a:cs typeface="Calibri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9526609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/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478147" y="28506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sz="4800" dirty="0">
                <a:latin typeface="Calibri"/>
                <a:cs typeface="Calibri"/>
              </a:rPr>
              <a:t>Att göra en karta över intressentgrupper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561202" y="1480768"/>
            <a:ext cx="8689002" cy="49367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Skriv ut en stor karta med intressentgrupper på väggen (t.ex. A1-A2-storlek).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Varje teammedlem samlar först på egen hand de viktigaste personerna, grupperna och organisationerna i samband med utvecklingsutmaningen </a:t>
            </a:r>
            <a:b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(1 skådespelare per post-it-tagg).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När alla teammedlemmar har listat sina egna intressenter placerar varje medlem individuellt de aktörer de listar på en intressentkarta.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Huvudspelaren för alla, vanligtvis klienten, placeras på kartan på cirkelns innersta omkrets och de andra aktörerna runt den.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Gruppera sedan skådespelarna på kartan, </a:t>
            </a:r>
            <a:b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2400" dirty="0">
                <a:solidFill>
                  <a:prstClr val="black"/>
                </a:solidFill>
                <a:latin typeface="Calibri"/>
                <a:cs typeface="Calibri"/>
              </a:rPr>
              <a:t>representanter för samma uppsättning är i samma grupp och dubbletter tas bort.</a:t>
            </a:r>
            <a:endParaRPr sz="2400" kern="0" dirty="0">
              <a:solidFill>
                <a:srgbClr val="333333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9978399" y="1480768"/>
            <a:ext cx="2223609" cy="44012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t">
            <a:spAutoFit/>
          </a:bodyPr>
          <a:lstStyle/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RESURSER</a:t>
            </a:r>
            <a:b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b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Tidsanvändning</a:t>
            </a: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c. 30min.</a:t>
            </a: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2000" b="1" kern="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Material</a:t>
            </a: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Karta över intressenterna</a:t>
            </a:r>
            <a:b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post-it-taggar, pennor</a:t>
            </a: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2000" b="1" kern="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Deltagarna</a:t>
            </a:r>
          </a:p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Enligt team, ca 4-5 </a:t>
            </a:r>
            <a:b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</a:br>
            <a:r>
              <a:rPr lang="sv-SE" sz="20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person/team</a:t>
            </a:r>
            <a:endParaRPr sz="2000" kern="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998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34" y="106844"/>
            <a:ext cx="9005104" cy="6382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6820" y="130171"/>
            <a:ext cx="184725" cy="73865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7404" y="324433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dirty="0" err="1">
                <a:solidFill>
                  <a:srgbClr val="FF0000"/>
                </a:solidFill>
                <a:latin typeface="Times "/>
              </a:rPr>
              <a:t>Modellbotten</a:t>
            </a:r>
            <a:endParaRPr lang="fi-FI" dirty="0">
              <a:solidFill>
                <a:srgbClr val="FF0000"/>
              </a:solidFill>
              <a:latin typeface="Times "/>
            </a:endParaRPr>
          </a:p>
        </p:txBody>
      </p:sp>
    </p:spTree>
    <p:extLst>
      <p:ext uri="{BB962C8B-B14F-4D97-AF65-F5344CB8AC3E}">
        <p14:creationId xmlns:p14="http://schemas.microsoft.com/office/powerpoint/2010/main" val="26551608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50620" y="337854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Källor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97" y="1446836"/>
            <a:ext cx="11151524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http://toolkit.designthinking-socialup.eu/fi/</a:t>
            </a:r>
            <a:endParaRPr lang="fi-FI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Stickdorn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M., Lawrence, A. and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Hormess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M., Schneider, J. 2018.This is service design doing : applying service design thinking in the real world : a practitioner's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handbook.Canada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: O'Reilly.</a:t>
            </a:r>
            <a:endParaRPr lang="fi-FI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i-FI" sz="2400" dirty="0" err="1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lang="fi-FI" sz="2400" dirty="0">
                <a:solidFill>
                  <a:srgbClr val="000000"/>
                </a:solidFill>
                <a:latin typeface="Calibri"/>
                <a:cs typeface="Calibri"/>
              </a:rPr>
              <a:t> UP. Sidosryhmäkartta. Viitattu 1.2.2020. </a:t>
            </a:r>
            <a:r>
              <a:rPr lang="fi-FI"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http://toolkit.designthinkingsocialup.eu/images/pdfs/fi/SocialUP_Tools_v4%20FI%20A_Stakeholder_map%20.pdf</a:t>
            </a:r>
            <a:endParaRPr lang="fi-FI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1381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241221" y="282098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Interprofessionell</a:t>
            </a:r>
            <a:r>
              <a:rPr lang="fi-FI" sz="4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arbtesgrupp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466" y="1682225"/>
            <a:ext cx="6096000" cy="442172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Sini Eloranta, Turun amk 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Päivi Erkko, Turun 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Päivi Harmoinen, Laurea-amk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Minna Huhtala,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Samk</a:t>
            </a: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Antti Kares, Savonia-amk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Heli Lepistö,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Samk</a:t>
            </a:r>
            <a:endParaRPr lang="fi-FI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Anna-Leena Ruotsalainen, Savonia-amk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Suvi Salminen,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Jamk</a:t>
            </a: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>
                <a:solidFill>
                  <a:prstClr val="black"/>
                </a:solidFill>
                <a:latin typeface="Calibri"/>
                <a:cs typeface="Calibri"/>
              </a:rPr>
              <a:t>Timo Sirviö, Savonia-amk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Sirkku Säätelä, Novia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Mervi Vuolas, Turun amk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9FB5CD7-14CA-4EAC-AD1C-5D658B23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868" y="1507671"/>
            <a:ext cx="14876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5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5BE638-F412-4077-882E-4C3D68C0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96217"/>
            <a:ext cx="10199915" cy="43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030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814AFEDA2954295F769136A6C3594" ma:contentTypeVersion="14" ma:contentTypeDescription="Skapa ett nytt dokument." ma:contentTypeScope="" ma:versionID="f9fea0f760f45ad2161a07f869963720">
  <xsd:schema xmlns:xsd="http://www.w3.org/2001/XMLSchema" xmlns:xs="http://www.w3.org/2001/XMLSchema" xmlns:p="http://schemas.microsoft.com/office/2006/metadata/properties" xmlns:ns1="http://schemas.microsoft.com/sharepoint/v3" xmlns:ns3="c43ae578-4bfb-4cdb-b6ed-ba9f384d8ebe" xmlns:ns4="eb8212f7-85c6-4e07-bc75-3ac44a0b0266" targetNamespace="http://schemas.microsoft.com/office/2006/metadata/properties" ma:root="true" ma:fieldsID="701ec28cea02a56b94ba00c4cb63dbae" ns1:_="" ns3:_="" ns4:_="">
    <xsd:import namespace="http://schemas.microsoft.com/sharepoint/v3"/>
    <xsd:import namespace="c43ae578-4bfb-4cdb-b6ed-ba9f384d8ebe"/>
    <xsd:import namespace="eb8212f7-85c6-4e07-bc75-3ac44a0b02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e578-4bfb-4cdb-b6ed-ba9f384d8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12f7-85c6-4e07-bc75-3ac44a0b0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32556C-5010-4629-A426-D6738818A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3ae578-4bfb-4cdb-b6ed-ba9f384d8ebe"/>
    <ds:schemaRef ds:uri="eb8212f7-85c6-4e07-bc75-3ac44a0b0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6DA086-1CF5-4549-8CF8-3CCE6F4C3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56741-7EF6-4702-8F14-9DCF0CFAB991}">
  <ds:schemaRefs>
    <ds:schemaRef ds:uri="c43ae578-4bfb-4cdb-b6ed-ba9f384d8ebe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b8212f7-85c6-4e07-bc75-3ac44a0b026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10565</TotalTime>
  <Words>389</Words>
  <Application>Microsoft Office PowerPoint</Application>
  <PresentationFormat>Bredbild</PresentationFormat>
  <Paragraphs>47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Futura Bold</vt:lpstr>
      <vt:lpstr>Gill Sans</vt:lpstr>
      <vt:lpstr>Helvetica</vt:lpstr>
      <vt:lpstr>Tahoma</vt:lpstr>
      <vt:lpstr>Times </vt:lpstr>
      <vt:lpstr>1_Office Theme</vt:lpstr>
      <vt:lpstr>PowerPoint-presentation</vt:lpstr>
      <vt:lpstr>Intressentgruppskarta</vt:lpstr>
      <vt:lpstr>Karta över intressentgrupper</vt:lpstr>
      <vt:lpstr>Att göra en karta över intressentgrupper</vt:lpstr>
      <vt:lpstr>PowerPoint-presentation</vt:lpstr>
      <vt:lpstr>Källor</vt:lpstr>
      <vt:lpstr>Interprofessionell arbtesgrupp</vt:lpstr>
      <vt:lpstr>PowerPoint-presentation</vt:lpstr>
    </vt:vector>
  </TitlesOfParts>
  <Company>Laurea-ammattikorkeakoulu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 Änkö</dc:creator>
  <cp:lastModifiedBy>Sirkku Säätelä</cp:lastModifiedBy>
  <cp:revision>267</cp:revision>
  <dcterms:created xsi:type="dcterms:W3CDTF">2018-11-08T08:11:48Z</dcterms:created>
  <dcterms:modified xsi:type="dcterms:W3CDTF">2020-10-28T07:35:09Z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0x010100767814AFEDA2954295F769136A6C3594</vt:lpwstr>
  </property>
</Properties>
</file>