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261" r:id="rId5"/>
    <p:sldId id="262" r:id="rId6"/>
    <p:sldId id="264" r:id="rId7"/>
    <p:sldId id="265" r:id="rId8"/>
    <p:sldId id="258" r:id="rId9"/>
    <p:sldId id="266" r:id="rId10"/>
    <p:sldId id="268" r:id="rId11"/>
    <p:sldId id="267" r:id="rId12"/>
    <p:sldId id="271" r:id="rId13"/>
    <p:sldId id="272" r:id="rId14"/>
    <p:sldId id="273" r:id="rId15"/>
    <p:sldId id="274" r:id="rId16"/>
    <p:sldId id="275" r:id="rId17"/>
    <p:sldId id="276" r:id="rId18"/>
    <p:sldId id="277" r:id="rId19"/>
    <p:sldId id="278" r:id="rId20"/>
    <p:sldId id="279" r:id="rId21"/>
    <p:sldId id="281" r:id="rId22"/>
    <p:sldId id="282" r:id="rId23"/>
    <p:sldId id="283" r:id="rId24"/>
    <p:sldId id="284" r:id="rId25"/>
    <p:sldId id="285" r:id="rId26"/>
    <p:sldId id="287" r:id="rId27"/>
    <p:sldId id="286" r:id="rId28"/>
    <p:sldId id="288" r:id="rId29"/>
    <p:sldId id="289" r:id="rId30"/>
    <p:sldId id="290" r:id="rId31"/>
    <p:sldId id="291" r:id="rId32"/>
    <p:sldId id="293" r:id="rId33"/>
    <p:sldId id="294" r:id="rId34"/>
    <p:sldId id="295" r:id="rId35"/>
    <p:sldId id="296" r:id="rId36"/>
    <p:sldId id="297" r:id="rId37"/>
    <p:sldId id="292"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1" r:id="rId51"/>
    <p:sldId id="310"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6" r:id="rId66"/>
    <p:sldId id="325" r:id="rId67"/>
    <p:sldId id="329" r:id="rId68"/>
    <p:sldId id="327" r:id="rId69"/>
    <p:sldId id="330" r:id="rId70"/>
    <p:sldId id="331" r:id="rId71"/>
    <p:sldId id="332" r:id="rId72"/>
    <p:sldId id="333" r:id="rId73"/>
    <p:sldId id="334" r:id="rId74"/>
    <p:sldId id="335" r:id="rId75"/>
    <p:sldId id="336" r:id="rId76"/>
    <p:sldId id="363" r:id="rId77"/>
    <p:sldId id="364" r:id="rId78"/>
    <p:sldId id="365" r:id="rId79"/>
    <p:sldId id="359" r:id="rId80"/>
    <p:sldId id="361" r:id="rId81"/>
    <p:sldId id="362" r:id="rId82"/>
    <p:sldId id="366" r:id="rId83"/>
    <p:sldId id="367" r:id="rId84"/>
    <p:sldId id="256" r:id="rId8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6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D52AC-C116-4BE4-4AC7-931E65721F50}" v="189" dt="2024-03-14T16:19:38.761"/>
    <p1510:client id="{7B5E682E-76D6-2261-A004-632BFEB9BDCC}" v="13" dt="2024-03-14T07:45:34.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32"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56DDE-5891-4397-855C-34881A4F13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CBBDCE6A-3BB0-48BB-A992-5A4ADF397F13}">
      <dgm:prSet phldrT="[Text]" phldr="0"/>
      <dgm:spPr/>
      <dgm:t>
        <a:bodyPr/>
        <a:lstStyle/>
        <a:p>
          <a:r>
            <a:rPr lang="en-US" dirty="0" err="1">
              <a:latin typeface="Arial" panose="020B0604020202020204"/>
            </a:rPr>
            <a:t>Moniosaaja</a:t>
          </a:r>
          <a:endParaRPr lang="en-US" dirty="0"/>
        </a:p>
      </dgm:t>
    </dgm:pt>
    <dgm:pt modelId="{40F470D2-F45A-4FEB-ABBE-32D9E9BA1141}" type="parTrans" cxnId="{8EFFF0A7-83CF-4AA5-86B5-0E85A036FBB0}">
      <dgm:prSet/>
      <dgm:spPr/>
      <dgm:t>
        <a:bodyPr/>
        <a:lstStyle/>
        <a:p>
          <a:endParaRPr lang="en-US"/>
        </a:p>
      </dgm:t>
    </dgm:pt>
    <dgm:pt modelId="{AA4616AA-A36C-4C79-87ED-242AE575F5A2}" type="sibTrans" cxnId="{8EFFF0A7-83CF-4AA5-86B5-0E85A036FBB0}">
      <dgm:prSet/>
      <dgm:spPr/>
      <dgm:t>
        <a:bodyPr/>
        <a:lstStyle/>
        <a:p>
          <a:endParaRPr lang="en-US"/>
        </a:p>
      </dgm:t>
    </dgm:pt>
    <dgm:pt modelId="{F7FE817C-103D-483C-87A0-18EBC4E3FB86}">
      <dgm:prSet phldrT="[Text]" phldr="0"/>
      <dgm:spPr/>
      <dgm:t>
        <a:bodyPr/>
        <a:lstStyle/>
        <a:p>
          <a:pPr rtl="0"/>
          <a:r>
            <a:rPr lang="fi-FI" dirty="0">
              <a:solidFill>
                <a:srgbClr val="000000"/>
              </a:solidFill>
              <a:latin typeface="Arial" panose="020B0604020202020204"/>
            </a:rPr>
            <a:t>Avoin uusille taidoille ja tiedoille, tulevaisuuden työtehtävät monipuolistuvat ja muuttuvat.</a:t>
          </a:r>
          <a:endParaRPr lang="en-US" dirty="0"/>
        </a:p>
      </dgm:t>
    </dgm:pt>
    <dgm:pt modelId="{EFD31162-9529-46E6-ABA8-F329E64EE408}" type="parTrans" cxnId="{66019FE1-B0D9-4558-8485-038530AB2D49}">
      <dgm:prSet/>
      <dgm:spPr/>
      <dgm:t>
        <a:bodyPr/>
        <a:lstStyle/>
        <a:p>
          <a:endParaRPr lang="en-US"/>
        </a:p>
      </dgm:t>
    </dgm:pt>
    <dgm:pt modelId="{F530A0FF-C102-4B5D-B4FE-1AC3E60D8F81}" type="sibTrans" cxnId="{66019FE1-B0D9-4558-8485-038530AB2D49}">
      <dgm:prSet/>
      <dgm:spPr/>
      <dgm:t>
        <a:bodyPr/>
        <a:lstStyle/>
        <a:p>
          <a:endParaRPr lang="en-US"/>
        </a:p>
      </dgm:t>
    </dgm:pt>
    <dgm:pt modelId="{8E97C877-718D-4B22-B267-48ADE3AB61CC}">
      <dgm:prSet phldrT="[Text]" phldr="0"/>
      <dgm:spPr/>
      <dgm:t>
        <a:bodyPr/>
        <a:lstStyle/>
        <a:p>
          <a:pPr rtl="0"/>
          <a:r>
            <a:rPr lang="en-US" dirty="0">
              <a:latin typeface="Arial" panose="020B0604020202020204"/>
            </a:rPr>
            <a:t>Kestävä kehitys</a:t>
          </a:r>
          <a:endParaRPr lang="en-US" dirty="0"/>
        </a:p>
      </dgm:t>
    </dgm:pt>
    <dgm:pt modelId="{16BC05C3-834A-438E-83BD-7BC8DDFCA160}" type="parTrans" cxnId="{215A1B6A-DE51-4D48-B953-FED1365A9F00}">
      <dgm:prSet/>
      <dgm:spPr/>
      <dgm:t>
        <a:bodyPr/>
        <a:lstStyle/>
        <a:p>
          <a:endParaRPr lang="en-US"/>
        </a:p>
      </dgm:t>
    </dgm:pt>
    <dgm:pt modelId="{CF24E16E-71C9-4AC1-9FF7-2B67455E5551}" type="sibTrans" cxnId="{215A1B6A-DE51-4D48-B953-FED1365A9F00}">
      <dgm:prSet/>
      <dgm:spPr/>
      <dgm:t>
        <a:bodyPr/>
        <a:lstStyle/>
        <a:p>
          <a:endParaRPr lang="en-US"/>
        </a:p>
      </dgm:t>
    </dgm:pt>
    <dgm:pt modelId="{6FC8E624-9195-4EC4-B7B9-C2472B3AA59A}">
      <dgm:prSet phldrT="[Text]" phldr="0"/>
      <dgm:spPr/>
      <dgm:t>
        <a:bodyPr/>
        <a:lstStyle/>
        <a:p>
          <a:r>
            <a:rPr lang="en-US" dirty="0">
              <a:latin typeface="Arial" panose="020B0604020202020204"/>
            </a:rPr>
            <a:t>Yrittäjyys</a:t>
          </a:r>
          <a:endParaRPr lang="en-US" dirty="0"/>
        </a:p>
      </dgm:t>
    </dgm:pt>
    <dgm:pt modelId="{9CBE4C6E-4603-496C-A05A-3EC8EAFC1D41}" type="parTrans" cxnId="{931512B7-A4AF-4416-976F-F9A6253FC724}">
      <dgm:prSet/>
      <dgm:spPr/>
      <dgm:t>
        <a:bodyPr/>
        <a:lstStyle/>
        <a:p>
          <a:endParaRPr lang="en-US"/>
        </a:p>
      </dgm:t>
    </dgm:pt>
    <dgm:pt modelId="{C370F2D1-05FC-4414-B7B7-A112921C441C}" type="sibTrans" cxnId="{931512B7-A4AF-4416-976F-F9A6253FC724}">
      <dgm:prSet/>
      <dgm:spPr/>
      <dgm:t>
        <a:bodyPr/>
        <a:lstStyle/>
        <a:p>
          <a:endParaRPr lang="en-US"/>
        </a:p>
      </dgm:t>
    </dgm:pt>
    <dgm:pt modelId="{6B3FF913-3827-45C7-899B-B0C6224765CE}">
      <dgm:prSet phldrT="[Text]" phldr="0"/>
      <dgm:spPr/>
      <dgm:t>
        <a:bodyPr/>
        <a:lstStyle/>
        <a:p>
          <a:pPr rtl="0"/>
          <a:r>
            <a:rPr lang="en-US" dirty="0">
              <a:latin typeface="Arial" panose="020B0604020202020204"/>
            </a:rPr>
            <a:t> </a:t>
          </a:r>
          <a:r>
            <a:rPr lang="en-US" dirty="0" err="1">
              <a:solidFill>
                <a:schemeClr val="tx1"/>
              </a:solidFill>
              <a:latin typeface="Arial" panose="020B0604020202020204"/>
            </a:rPr>
            <a:t>Yrittäjyyden</a:t>
          </a:r>
          <a:r>
            <a:rPr lang="en-US" dirty="0">
              <a:solidFill>
                <a:schemeClr val="tx1"/>
              </a:solidFill>
              <a:latin typeface="Arial" panose="020B0604020202020204"/>
            </a:rPr>
            <a:t> </a:t>
          </a:r>
          <a:r>
            <a:rPr lang="en-US" dirty="0" err="1">
              <a:solidFill>
                <a:schemeClr val="tx1"/>
              </a:solidFill>
              <a:latin typeface="Arial" panose="020B0604020202020204"/>
            </a:rPr>
            <a:t>muodot</a:t>
          </a:r>
          <a:r>
            <a:rPr lang="en-US" dirty="0">
              <a:solidFill>
                <a:schemeClr val="tx1"/>
              </a:solidFill>
              <a:latin typeface="Arial" panose="020B0604020202020204"/>
            </a:rPr>
            <a:t> </a:t>
          </a:r>
          <a:r>
            <a:rPr lang="en-US" dirty="0" err="1">
              <a:solidFill>
                <a:schemeClr val="tx1"/>
              </a:solidFill>
              <a:latin typeface="Arial" panose="020B0604020202020204"/>
            </a:rPr>
            <a:t>monipuolistuvat</a:t>
          </a:r>
          <a:r>
            <a:rPr lang="en-US" dirty="0">
              <a:solidFill>
                <a:schemeClr val="tx1"/>
              </a:solidFill>
              <a:latin typeface="Arial" panose="020B0604020202020204"/>
            </a:rPr>
            <a:t> ja </a:t>
          </a:r>
          <a:r>
            <a:rPr lang="en-US" dirty="0" err="1">
              <a:solidFill>
                <a:schemeClr val="tx1"/>
              </a:solidFill>
              <a:latin typeface="Arial" panose="020B0604020202020204"/>
            </a:rPr>
            <a:t>tuovat</a:t>
          </a:r>
          <a:r>
            <a:rPr lang="en-US" dirty="0">
              <a:solidFill>
                <a:schemeClr val="tx1"/>
              </a:solidFill>
              <a:latin typeface="Arial" panose="020B0604020202020204"/>
            </a:rPr>
            <a:t> </a:t>
          </a:r>
          <a:r>
            <a:rPr lang="en-US" dirty="0" err="1">
              <a:solidFill>
                <a:schemeClr val="tx1"/>
              </a:solidFill>
              <a:latin typeface="Arial" panose="020B0604020202020204"/>
            </a:rPr>
            <a:t>uusia</a:t>
          </a:r>
          <a:r>
            <a:rPr lang="en-US" dirty="0">
              <a:solidFill>
                <a:schemeClr val="tx1"/>
              </a:solidFill>
              <a:latin typeface="Arial" panose="020B0604020202020204"/>
            </a:rPr>
            <a:t> </a:t>
          </a:r>
          <a:r>
            <a:rPr lang="en-US" dirty="0" err="1">
              <a:solidFill>
                <a:schemeClr val="tx1"/>
              </a:solidFill>
              <a:latin typeface="Arial" panose="020B0604020202020204"/>
            </a:rPr>
            <a:t>mahdollisuuksia</a:t>
          </a:r>
          <a:r>
            <a:rPr lang="en-US" dirty="0">
              <a:solidFill>
                <a:schemeClr val="tx1"/>
              </a:solidFill>
              <a:latin typeface="Arial" panose="020B0604020202020204"/>
            </a:rPr>
            <a:t> </a:t>
          </a:r>
          <a:r>
            <a:rPr lang="en-US" dirty="0" err="1">
              <a:solidFill>
                <a:schemeClr val="tx1"/>
              </a:solidFill>
              <a:latin typeface="Arial" panose="020B0604020202020204"/>
            </a:rPr>
            <a:t>toimia</a:t>
          </a:r>
          <a:r>
            <a:rPr lang="en-US" dirty="0">
              <a:solidFill>
                <a:schemeClr val="tx1"/>
              </a:solidFill>
              <a:latin typeface="Arial" panose="020B0604020202020204"/>
            </a:rPr>
            <a:t> </a:t>
          </a:r>
          <a:r>
            <a:rPr lang="en-US" dirty="0" err="1">
              <a:solidFill>
                <a:schemeClr val="tx1"/>
              </a:solidFill>
              <a:latin typeface="Arial" panose="020B0604020202020204"/>
            </a:rPr>
            <a:t>yrittäjänä</a:t>
          </a:r>
          <a:endParaRPr lang="en-US" dirty="0">
            <a:solidFill>
              <a:schemeClr val="tx1"/>
            </a:solidFill>
          </a:endParaRPr>
        </a:p>
      </dgm:t>
    </dgm:pt>
    <dgm:pt modelId="{DA32B606-67C6-4EE4-8FD1-C71BFA42D31D}" type="parTrans" cxnId="{BB9DFFF2-0583-451D-9D14-46A546EADAF4}">
      <dgm:prSet/>
      <dgm:spPr/>
      <dgm:t>
        <a:bodyPr/>
        <a:lstStyle/>
        <a:p>
          <a:endParaRPr lang="en-US"/>
        </a:p>
      </dgm:t>
    </dgm:pt>
    <dgm:pt modelId="{C0D1A76D-59FB-4D31-B15F-A18A7B61C633}" type="sibTrans" cxnId="{BB9DFFF2-0583-451D-9D14-46A546EADAF4}">
      <dgm:prSet/>
      <dgm:spPr/>
      <dgm:t>
        <a:bodyPr/>
        <a:lstStyle/>
        <a:p>
          <a:endParaRPr lang="en-US"/>
        </a:p>
      </dgm:t>
    </dgm:pt>
    <dgm:pt modelId="{A973967A-3BE9-4369-BB12-F659000AB553}">
      <dgm:prSet phldrT="[Text]" phldr="0"/>
      <dgm:spPr/>
      <dgm:t>
        <a:bodyPr/>
        <a:lstStyle/>
        <a:p>
          <a:pPr rtl="0"/>
          <a:r>
            <a:rPr lang="en-US" dirty="0" err="1">
              <a:solidFill>
                <a:schemeClr val="tx1"/>
              </a:solidFill>
              <a:latin typeface="Arial" panose="020B0604020202020204"/>
            </a:rPr>
            <a:t>Esim</a:t>
          </a:r>
          <a:r>
            <a:rPr lang="en-US" dirty="0">
              <a:solidFill>
                <a:schemeClr val="tx1"/>
              </a:solidFill>
              <a:latin typeface="Arial" panose="020B0604020202020204"/>
            </a:rPr>
            <a:t>. </a:t>
          </a:r>
          <a:r>
            <a:rPr lang="en-US" dirty="0" err="1">
              <a:solidFill>
                <a:schemeClr val="tx1"/>
              </a:solidFill>
              <a:latin typeface="Arial" panose="020B0604020202020204"/>
            </a:rPr>
            <a:t>kevytyrittäjyys</a:t>
          </a:r>
          <a:endParaRPr lang="en-US" dirty="0">
            <a:solidFill>
              <a:schemeClr val="tx1"/>
            </a:solidFill>
          </a:endParaRPr>
        </a:p>
      </dgm:t>
    </dgm:pt>
    <dgm:pt modelId="{9C8F85ED-489A-4649-8195-C264D5845DB0}" type="parTrans" cxnId="{48D49902-5EC1-4F49-A212-09B55F6C2395}">
      <dgm:prSet/>
      <dgm:spPr/>
      <dgm:t>
        <a:bodyPr/>
        <a:lstStyle/>
        <a:p>
          <a:endParaRPr lang="en-US"/>
        </a:p>
      </dgm:t>
    </dgm:pt>
    <dgm:pt modelId="{E3F02715-2736-4079-9C32-83CEEF525238}" type="sibTrans" cxnId="{48D49902-5EC1-4F49-A212-09B55F6C2395}">
      <dgm:prSet/>
      <dgm:spPr/>
      <dgm:t>
        <a:bodyPr/>
        <a:lstStyle/>
        <a:p>
          <a:endParaRPr lang="en-US"/>
        </a:p>
      </dgm:t>
    </dgm:pt>
    <dgm:pt modelId="{9A0F66B7-0DD7-47E0-B4E7-E71AD63D5AB9}">
      <dgm:prSet phldr="0"/>
      <dgm:spPr/>
      <dgm:t>
        <a:bodyPr/>
        <a:lstStyle/>
        <a:p>
          <a:pPr rtl="0"/>
          <a:r>
            <a:rPr lang="fi-FI" dirty="0">
              <a:solidFill>
                <a:srgbClr val="000000"/>
              </a:solidFill>
              <a:latin typeface="Arial" panose="020B0604020202020204"/>
            </a:rPr>
            <a:t>Työnantaja arvostaa henkilöitä, jotka kehittävät itseään ja ovat valmiita ottamaan vastaan uusia haasteita.</a:t>
          </a:r>
          <a:endParaRPr lang="en-US" dirty="0">
            <a:solidFill>
              <a:srgbClr val="000000"/>
            </a:solidFill>
            <a:latin typeface="Arial" panose="020B0604020202020204"/>
          </a:endParaRPr>
        </a:p>
      </dgm:t>
    </dgm:pt>
    <dgm:pt modelId="{FEB48C52-05C0-4450-BC09-6531B6403B03}" type="parTrans" cxnId="{3B493820-992E-42EF-88B2-FAA2B6289FB6}">
      <dgm:prSet/>
      <dgm:spPr/>
    </dgm:pt>
    <dgm:pt modelId="{7D379E4B-6195-445E-8A46-C74BE1063C69}" type="sibTrans" cxnId="{3B493820-992E-42EF-88B2-FAA2B6289FB6}">
      <dgm:prSet/>
      <dgm:spPr/>
    </dgm:pt>
    <dgm:pt modelId="{BFAD0DFE-D2F8-4738-BE01-25540DF2F67D}">
      <dgm:prSet phldr="0"/>
      <dgm:spPr/>
      <dgm:t>
        <a:bodyPr/>
        <a:lstStyle/>
        <a:p>
          <a:pPr rtl="0"/>
          <a:r>
            <a:rPr lang="fi-FI" dirty="0">
              <a:solidFill>
                <a:srgbClr val="000000"/>
              </a:solidFill>
              <a:latin typeface="Arial" panose="020B0604020202020204"/>
            </a:rPr>
            <a:t>Yritykset panostavat kestävään kehitykseen</a:t>
          </a:r>
          <a:endParaRPr lang="en-US" dirty="0">
            <a:solidFill>
              <a:srgbClr val="000000"/>
            </a:solidFill>
            <a:latin typeface="Arial" panose="020B0604020202020204"/>
          </a:endParaRPr>
        </a:p>
      </dgm:t>
    </dgm:pt>
    <dgm:pt modelId="{448D882C-B449-4697-BC5C-2624A9421A06}" type="parTrans" cxnId="{72F41DEE-B197-46C4-ADDA-588E3ED53878}">
      <dgm:prSet/>
      <dgm:spPr/>
    </dgm:pt>
    <dgm:pt modelId="{6AB5B454-C6C0-490E-938B-9209577C5BFD}" type="sibTrans" cxnId="{72F41DEE-B197-46C4-ADDA-588E3ED53878}">
      <dgm:prSet/>
      <dgm:spPr/>
    </dgm:pt>
    <dgm:pt modelId="{7492D278-70A6-4BC6-BF6D-D0068BFD72B9}">
      <dgm:prSet phldr="0"/>
      <dgm:spPr/>
      <dgm:t>
        <a:bodyPr/>
        <a:lstStyle/>
        <a:p>
          <a:pPr rtl="0"/>
          <a:r>
            <a:rPr lang="fi-FI" dirty="0">
              <a:solidFill>
                <a:srgbClr val="000000"/>
              </a:solidFill>
              <a:latin typeface="Arial"/>
              <a:cs typeface="Calibri"/>
            </a:rPr>
            <a:t>Tuo uusia aloja, työpaikkoja ja työtehtäviä.</a:t>
          </a:r>
          <a:endParaRPr lang="en-US" dirty="0">
            <a:solidFill>
              <a:srgbClr val="000000"/>
            </a:solidFill>
            <a:latin typeface="Arial"/>
            <a:cs typeface="Calibri"/>
          </a:endParaRPr>
        </a:p>
      </dgm:t>
    </dgm:pt>
    <dgm:pt modelId="{DD88F803-CF17-41A6-A6D7-1CDC4D648BFE}" type="parTrans" cxnId="{0D8552FD-ADCC-4022-B51F-368142396804}">
      <dgm:prSet/>
      <dgm:spPr/>
    </dgm:pt>
    <dgm:pt modelId="{BECA7314-24F0-4746-ADEB-2B11CC30F452}" type="sibTrans" cxnId="{0D8552FD-ADCC-4022-B51F-368142396804}">
      <dgm:prSet/>
      <dgm:spPr/>
    </dgm:pt>
    <dgm:pt modelId="{413CA4A1-37A6-408B-9F81-B3AD844C5BA1}" type="pres">
      <dgm:prSet presAssocID="{A3E56DDE-5891-4397-855C-34881A4F134A}" presName="theList" presStyleCnt="0">
        <dgm:presLayoutVars>
          <dgm:dir/>
          <dgm:animLvl val="lvl"/>
          <dgm:resizeHandles val="exact"/>
        </dgm:presLayoutVars>
      </dgm:prSet>
      <dgm:spPr/>
    </dgm:pt>
    <dgm:pt modelId="{659B652B-5C24-4645-BD6C-A7A075FC8480}" type="pres">
      <dgm:prSet presAssocID="{CBBDCE6A-3BB0-48BB-A992-5A4ADF397F13}" presName="compNode" presStyleCnt="0"/>
      <dgm:spPr/>
    </dgm:pt>
    <dgm:pt modelId="{F8008E3B-D2E7-4C06-A1B6-A0DBB3F2CAAE}" type="pres">
      <dgm:prSet presAssocID="{CBBDCE6A-3BB0-48BB-A992-5A4ADF397F13}" presName="aNode" presStyleLbl="bgShp" presStyleIdx="0" presStyleCnt="3"/>
      <dgm:spPr/>
    </dgm:pt>
    <dgm:pt modelId="{3C9ED1A1-BE7E-4F86-9768-6D7532A25C03}" type="pres">
      <dgm:prSet presAssocID="{CBBDCE6A-3BB0-48BB-A992-5A4ADF397F13}" presName="textNode" presStyleLbl="bgShp" presStyleIdx="0" presStyleCnt="3"/>
      <dgm:spPr/>
    </dgm:pt>
    <dgm:pt modelId="{01268239-3277-4B83-B718-FE04DF8C27AD}" type="pres">
      <dgm:prSet presAssocID="{CBBDCE6A-3BB0-48BB-A992-5A4ADF397F13}" presName="compChildNode" presStyleCnt="0"/>
      <dgm:spPr/>
    </dgm:pt>
    <dgm:pt modelId="{A50E9A74-BBA2-42FE-BF58-C5FC901E4CAD}" type="pres">
      <dgm:prSet presAssocID="{CBBDCE6A-3BB0-48BB-A992-5A4ADF397F13}" presName="theInnerList" presStyleCnt="0"/>
      <dgm:spPr/>
    </dgm:pt>
    <dgm:pt modelId="{470585EB-C4AC-4AB7-905C-5A82F21BBE16}" type="pres">
      <dgm:prSet presAssocID="{F7FE817C-103D-483C-87A0-18EBC4E3FB86}" presName="childNode" presStyleLbl="node1" presStyleIdx="0" presStyleCnt="6">
        <dgm:presLayoutVars>
          <dgm:bulletEnabled val="1"/>
        </dgm:presLayoutVars>
      </dgm:prSet>
      <dgm:spPr/>
    </dgm:pt>
    <dgm:pt modelId="{F04E16B6-4DFF-4FC6-B0A4-1E4C109034F5}" type="pres">
      <dgm:prSet presAssocID="{F7FE817C-103D-483C-87A0-18EBC4E3FB86}" presName="aSpace2" presStyleCnt="0"/>
      <dgm:spPr/>
    </dgm:pt>
    <dgm:pt modelId="{EDEA610C-F1B1-4133-9725-480DA6B3D76F}" type="pres">
      <dgm:prSet presAssocID="{9A0F66B7-0DD7-47E0-B4E7-E71AD63D5AB9}" presName="childNode" presStyleLbl="node1" presStyleIdx="1" presStyleCnt="6">
        <dgm:presLayoutVars>
          <dgm:bulletEnabled val="1"/>
        </dgm:presLayoutVars>
      </dgm:prSet>
      <dgm:spPr/>
    </dgm:pt>
    <dgm:pt modelId="{621144ED-ABAC-4D65-8C40-11FBECBC1558}" type="pres">
      <dgm:prSet presAssocID="{CBBDCE6A-3BB0-48BB-A992-5A4ADF397F13}" presName="aSpace" presStyleCnt="0"/>
      <dgm:spPr/>
    </dgm:pt>
    <dgm:pt modelId="{57297CAE-4D04-470F-A1C6-1AE8414755A8}" type="pres">
      <dgm:prSet presAssocID="{8E97C877-718D-4B22-B267-48ADE3AB61CC}" presName="compNode" presStyleCnt="0"/>
      <dgm:spPr/>
    </dgm:pt>
    <dgm:pt modelId="{E93C3563-2500-49CE-A5E0-6033B6E0736B}" type="pres">
      <dgm:prSet presAssocID="{8E97C877-718D-4B22-B267-48ADE3AB61CC}" presName="aNode" presStyleLbl="bgShp" presStyleIdx="1" presStyleCnt="3"/>
      <dgm:spPr/>
    </dgm:pt>
    <dgm:pt modelId="{DE891CDB-3BF4-4528-A07D-DB5CDC62FEA3}" type="pres">
      <dgm:prSet presAssocID="{8E97C877-718D-4B22-B267-48ADE3AB61CC}" presName="textNode" presStyleLbl="bgShp" presStyleIdx="1" presStyleCnt="3"/>
      <dgm:spPr/>
    </dgm:pt>
    <dgm:pt modelId="{CD27DC4A-D531-4F46-9CDC-08AE59E200EC}" type="pres">
      <dgm:prSet presAssocID="{8E97C877-718D-4B22-B267-48ADE3AB61CC}" presName="compChildNode" presStyleCnt="0"/>
      <dgm:spPr/>
    </dgm:pt>
    <dgm:pt modelId="{BADECB7A-D8E2-464E-BAAD-2F9316963738}" type="pres">
      <dgm:prSet presAssocID="{8E97C877-718D-4B22-B267-48ADE3AB61CC}" presName="theInnerList" presStyleCnt="0"/>
      <dgm:spPr/>
    </dgm:pt>
    <dgm:pt modelId="{69CF1E53-8D4B-420B-B015-E44DB4F13111}" type="pres">
      <dgm:prSet presAssocID="{BFAD0DFE-D2F8-4738-BE01-25540DF2F67D}" presName="childNode" presStyleLbl="node1" presStyleIdx="2" presStyleCnt="6">
        <dgm:presLayoutVars>
          <dgm:bulletEnabled val="1"/>
        </dgm:presLayoutVars>
      </dgm:prSet>
      <dgm:spPr/>
    </dgm:pt>
    <dgm:pt modelId="{0A1070BC-13AF-4E1F-B8F0-D07DDA67495E}" type="pres">
      <dgm:prSet presAssocID="{BFAD0DFE-D2F8-4738-BE01-25540DF2F67D}" presName="aSpace2" presStyleCnt="0"/>
      <dgm:spPr/>
    </dgm:pt>
    <dgm:pt modelId="{617994D1-5508-4ABF-9060-D93864EBEF05}" type="pres">
      <dgm:prSet presAssocID="{7492D278-70A6-4BC6-BF6D-D0068BFD72B9}" presName="childNode" presStyleLbl="node1" presStyleIdx="3" presStyleCnt="6">
        <dgm:presLayoutVars>
          <dgm:bulletEnabled val="1"/>
        </dgm:presLayoutVars>
      </dgm:prSet>
      <dgm:spPr/>
    </dgm:pt>
    <dgm:pt modelId="{5FAB163C-EE33-4596-83A0-B0E5CFA0525A}" type="pres">
      <dgm:prSet presAssocID="{8E97C877-718D-4B22-B267-48ADE3AB61CC}" presName="aSpace" presStyleCnt="0"/>
      <dgm:spPr/>
    </dgm:pt>
    <dgm:pt modelId="{AD651D5E-2857-4031-984A-1369667EC3DE}" type="pres">
      <dgm:prSet presAssocID="{6FC8E624-9195-4EC4-B7B9-C2472B3AA59A}" presName="compNode" presStyleCnt="0"/>
      <dgm:spPr/>
    </dgm:pt>
    <dgm:pt modelId="{ABD50351-54F9-45A2-A5CA-0DC566871021}" type="pres">
      <dgm:prSet presAssocID="{6FC8E624-9195-4EC4-B7B9-C2472B3AA59A}" presName="aNode" presStyleLbl="bgShp" presStyleIdx="2" presStyleCnt="3"/>
      <dgm:spPr/>
    </dgm:pt>
    <dgm:pt modelId="{C515CD3C-90B0-46FE-8944-D84911C2136A}" type="pres">
      <dgm:prSet presAssocID="{6FC8E624-9195-4EC4-B7B9-C2472B3AA59A}" presName="textNode" presStyleLbl="bgShp" presStyleIdx="2" presStyleCnt="3"/>
      <dgm:spPr/>
    </dgm:pt>
    <dgm:pt modelId="{682ACD64-5230-4799-BBDF-C957AE62E540}" type="pres">
      <dgm:prSet presAssocID="{6FC8E624-9195-4EC4-B7B9-C2472B3AA59A}" presName="compChildNode" presStyleCnt="0"/>
      <dgm:spPr/>
    </dgm:pt>
    <dgm:pt modelId="{35FCC521-2C72-4682-AB0D-9EB0A46D3C58}" type="pres">
      <dgm:prSet presAssocID="{6FC8E624-9195-4EC4-B7B9-C2472B3AA59A}" presName="theInnerList" presStyleCnt="0"/>
      <dgm:spPr/>
    </dgm:pt>
    <dgm:pt modelId="{EAEA028D-0453-4161-96E3-B8A7DFE4B1B9}" type="pres">
      <dgm:prSet presAssocID="{6B3FF913-3827-45C7-899B-B0C6224765CE}" presName="childNode" presStyleLbl="node1" presStyleIdx="4" presStyleCnt="6">
        <dgm:presLayoutVars>
          <dgm:bulletEnabled val="1"/>
        </dgm:presLayoutVars>
      </dgm:prSet>
      <dgm:spPr/>
    </dgm:pt>
    <dgm:pt modelId="{029E603D-763C-42F6-8FFF-D63805F1B619}" type="pres">
      <dgm:prSet presAssocID="{6B3FF913-3827-45C7-899B-B0C6224765CE}" presName="aSpace2" presStyleCnt="0"/>
      <dgm:spPr/>
    </dgm:pt>
    <dgm:pt modelId="{F3EE45A9-E5F3-4D57-A9D4-D40DB82AEB4A}" type="pres">
      <dgm:prSet presAssocID="{A973967A-3BE9-4369-BB12-F659000AB553}" presName="childNode" presStyleLbl="node1" presStyleIdx="5" presStyleCnt="6">
        <dgm:presLayoutVars>
          <dgm:bulletEnabled val="1"/>
        </dgm:presLayoutVars>
      </dgm:prSet>
      <dgm:spPr/>
    </dgm:pt>
  </dgm:ptLst>
  <dgm:cxnLst>
    <dgm:cxn modelId="{48D49902-5EC1-4F49-A212-09B55F6C2395}" srcId="{6FC8E624-9195-4EC4-B7B9-C2472B3AA59A}" destId="{A973967A-3BE9-4369-BB12-F659000AB553}" srcOrd="1" destOrd="0" parTransId="{9C8F85ED-489A-4649-8195-C264D5845DB0}" sibTransId="{E3F02715-2736-4079-9C32-83CEEF525238}"/>
    <dgm:cxn modelId="{94CF0609-929B-417F-8609-1332C3694970}" type="presOf" srcId="{9A0F66B7-0DD7-47E0-B4E7-E71AD63D5AB9}" destId="{EDEA610C-F1B1-4133-9725-480DA6B3D76F}" srcOrd="0" destOrd="0" presId="urn:microsoft.com/office/officeart/2005/8/layout/lProcess2"/>
    <dgm:cxn modelId="{3B493820-992E-42EF-88B2-FAA2B6289FB6}" srcId="{CBBDCE6A-3BB0-48BB-A992-5A4ADF397F13}" destId="{9A0F66B7-0DD7-47E0-B4E7-E71AD63D5AB9}" srcOrd="1" destOrd="0" parTransId="{FEB48C52-05C0-4450-BC09-6531B6403B03}" sibTransId="{7D379E4B-6195-445E-8A46-C74BE1063C69}"/>
    <dgm:cxn modelId="{215A1B6A-DE51-4D48-B953-FED1365A9F00}" srcId="{A3E56DDE-5891-4397-855C-34881A4F134A}" destId="{8E97C877-718D-4B22-B267-48ADE3AB61CC}" srcOrd="1" destOrd="0" parTransId="{16BC05C3-834A-438E-83BD-7BC8DDFCA160}" sibTransId="{CF24E16E-71C9-4AC1-9FF7-2B67455E5551}"/>
    <dgm:cxn modelId="{8CD2BB6F-80E0-4FE1-9B69-A4C0A95E6652}" type="presOf" srcId="{BFAD0DFE-D2F8-4738-BE01-25540DF2F67D}" destId="{69CF1E53-8D4B-420B-B015-E44DB4F13111}" srcOrd="0" destOrd="0" presId="urn:microsoft.com/office/officeart/2005/8/layout/lProcess2"/>
    <dgm:cxn modelId="{9A681474-474A-4A58-B885-0CC0813D8AFF}" type="presOf" srcId="{8E97C877-718D-4B22-B267-48ADE3AB61CC}" destId="{E93C3563-2500-49CE-A5E0-6033B6E0736B}" srcOrd="0" destOrd="0" presId="urn:microsoft.com/office/officeart/2005/8/layout/lProcess2"/>
    <dgm:cxn modelId="{F3757584-99E3-470C-9944-BD60BE6AF330}" type="presOf" srcId="{7492D278-70A6-4BC6-BF6D-D0068BFD72B9}" destId="{617994D1-5508-4ABF-9060-D93864EBEF05}" srcOrd="0" destOrd="0" presId="urn:microsoft.com/office/officeart/2005/8/layout/lProcess2"/>
    <dgm:cxn modelId="{3674CB98-6861-4C96-B90F-CD5FA9D05218}" type="presOf" srcId="{A3E56DDE-5891-4397-855C-34881A4F134A}" destId="{413CA4A1-37A6-408B-9F81-B3AD844C5BA1}" srcOrd="0" destOrd="0" presId="urn:microsoft.com/office/officeart/2005/8/layout/lProcess2"/>
    <dgm:cxn modelId="{8EFFF0A7-83CF-4AA5-86B5-0E85A036FBB0}" srcId="{A3E56DDE-5891-4397-855C-34881A4F134A}" destId="{CBBDCE6A-3BB0-48BB-A992-5A4ADF397F13}" srcOrd="0" destOrd="0" parTransId="{40F470D2-F45A-4FEB-ABBE-32D9E9BA1141}" sibTransId="{AA4616AA-A36C-4C79-87ED-242AE575F5A2}"/>
    <dgm:cxn modelId="{57B31BA9-5037-4B46-A65B-9D4EE416611B}" type="presOf" srcId="{A973967A-3BE9-4369-BB12-F659000AB553}" destId="{F3EE45A9-E5F3-4D57-A9D4-D40DB82AEB4A}" srcOrd="0" destOrd="0" presId="urn:microsoft.com/office/officeart/2005/8/layout/lProcess2"/>
    <dgm:cxn modelId="{C7558FA9-EE57-435B-B7EE-0E2105518491}" type="presOf" srcId="{6FC8E624-9195-4EC4-B7B9-C2472B3AA59A}" destId="{ABD50351-54F9-45A2-A5CA-0DC566871021}" srcOrd="0" destOrd="0" presId="urn:microsoft.com/office/officeart/2005/8/layout/lProcess2"/>
    <dgm:cxn modelId="{931512B7-A4AF-4416-976F-F9A6253FC724}" srcId="{A3E56DDE-5891-4397-855C-34881A4F134A}" destId="{6FC8E624-9195-4EC4-B7B9-C2472B3AA59A}" srcOrd="2" destOrd="0" parTransId="{9CBE4C6E-4603-496C-A05A-3EC8EAFC1D41}" sibTransId="{C370F2D1-05FC-4414-B7B7-A112921C441C}"/>
    <dgm:cxn modelId="{DA023DCD-8F2E-47CB-9480-E4F36C56DB63}" type="presOf" srcId="{8E97C877-718D-4B22-B267-48ADE3AB61CC}" destId="{DE891CDB-3BF4-4528-A07D-DB5CDC62FEA3}" srcOrd="1" destOrd="0" presId="urn:microsoft.com/office/officeart/2005/8/layout/lProcess2"/>
    <dgm:cxn modelId="{A5F06ED7-0A36-4210-8B75-805E9A9C09D4}" type="presOf" srcId="{CBBDCE6A-3BB0-48BB-A992-5A4ADF397F13}" destId="{F8008E3B-D2E7-4C06-A1B6-A0DBB3F2CAAE}" srcOrd="0" destOrd="0" presId="urn:microsoft.com/office/officeart/2005/8/layout/lProcess2"/>
    <dgm:cxn modelId="{D38F56DF-C2C6-401D-A061-10E1F5AA8ED9}" type="presOf" srcId="{6FC8E624-9195-4EC4-B7B9-C2472B3AA59A}" destId="{C515CD3C-90B0-46FE-8944-D84911C2136A}" srcOrd="1" destOrd="0" presId="urn:microsoft.com/office/officeart/2005/8/layout/lProcess2"/>
    <dgm:cxn modelId="{66019FE1-B0D9-4558-8485-038530AB2D49}" srcId="{CBBDCE6A-3BB0-48BB-A992-5A4ADF397F13}" destId="{F7FE817C-103D-483C-87A0-18EBC4E3FB86}" srcOrd="0" destOrd="0" parTransId="{EFD31162-9529-46E6-ABA8-F329E64EE408}" sibTransId="{F530A0FF-C102-4B5D-B4FE-1AC3E60D8F81}"/>
    <dgm:cxn modelId="{922F9FE7-CE91-4A97-98FB-0751064B2953}" type="presOf" srcId="{F7FE817C-103D-483C-87A0-18EBC4E3FB86}" destId="{470585EB-C4AC-4AB7-905C-5A82F21BBE16}" srcOrd="0" destOrd="0" presId="urn:microsoft.com/office/officeart/2005/8/layout/lProcess2"/>
    <dgm:cxn modelId="{72F41DEE-B197-46C4-ADDA-588E3ED53878}" srcId="{8E97C877-718D-4B22-B267-48ADE3AB61CC}" destId="{BFAD0DFE-D2F8-4738-BE01-25540DF2F67D}" srcOrd="0" destOrd="0" parTransId="{448D882C-B449-4697-BC5C-2624A9421A06}" sibTransId="{6AB5B454-C6C0-490E-938B-9209577C5BFD}"/>
    <dgm:cxn modelId="{BB9DFFF2-0583-451D-9D14-46A546EADAF4}" srcId="{6FC8E624-9195-4EC4-B7B9-C2472B3AA59A}" destId="{6B3FF913-3827-45C7-899B-B0C6224765CE}" srcOrd="0" destOrd="0" parTransId="{DA32B606-67C6-4EE4-8FD1-C71BFA42D31D}" sibTransId="{C0D1A76D-59FB-4D31-B15F-A18A7B61C633}"/>
    <dgm:cxn modelId="{D08AEDFA-17BA-4DBF-B0D1-0A8129C00B42}" type="presOf" srcId="{CBBDCE6A-3BB0-48BB-A992-5A4ADF397F13}" destId="{3C9ED1A1-BE7E-4F86-9768-6D7532A25C03}" srcOrd="1" destOrd="0" presId="urn:microsoft.com/office/officeart/2005/8/layout/lProcess2"/>
    <dgm:cxn modelId="{0D8552FD-ADCC-4022-B51F-368142396804}" srcId="{8E97C877-718D-4B22-B267-48ADE3AB61CC}" destId="{7492D278-70A6-4BC6-BF6D-D0068BFD72B9}" srcOrd="1" destOrd="0" parTransId="{DD88F803-CF17-41A6-A6D7-1CDC4D648BFE}" sibTransId="{BECA7314-24F0-4746-ADEB-2B11CC30F452}"/>
    <dgm:cxn modelId="{8AE8FFFF-5D0F-45B8-9201-D71B3024DEA9}" type="presOf" srcId="{6B3FF913-3827-45C7-899B-B0C6224765CE}" destId="{EAEA028D-0453-4161-96E3-B8A7DFE4B1B9}" srcOrd="0" destOrd="0" presId="urn:microsoft.com/office/officeart/2005/8/layout/lProcess2"/>
    <dgm:cxn modelId="{976AE75D-1B60-4F45-B24B-C9CB8C6A88A5}" type="presParOf" srcId="{413CA4A1-37A6-408B-9F81-B3AD844C5BA1}" destId="{659B652B-5C24-4645-BD6C-A7A075FC8480}" srcOrd="0" destOrd="0" presId="urn:microsoft.com/office/officeart/2005/8/layout/lProcess2"/>
    <dgm:cxn modelId="{CF98C79A-F411-4D4F-BA46-6AB88B3C7DC0}" type="presParOf" srcId="{659B652B-5C24-4645-BD6C-A7A075FC8480}" destId="{F8008E3B-D2E7-4C06-A1B6-A0DBB3F2CAAE}" srcOrd="0" destOrd="0" presId="urn:microsoft.com/office/officeart/2005/8/layout/lProcess2"/>
    <dgm:cxn modelId="{8640CF03-632E-4C28-8748-6291AC43A2FC}" type="presParOf" srcId="{659B652B-5C24-4645-BD6C-A7A075FC8480}" destId="{3C9ED1A1-BE7E-4F86-9768-6D7532A25C03}" srcOrd="1" destOrd="0" presId="urn:microsoft.com/office/officeart/2005/8/layout/lProcess2"/>
    <dgm:cxn modelId="{7AEEEE6D-5469-4B6D-BAE8-80210EA88EFF}" type="presParOf" srcId="{659B652B-5C24-4645-BD6C-A7A075FC8480}" destId="{01268239-3277-4B83-B718-FE04DF8C27AD}" srcOrd="2" destOrd="0" presId="urn:microsoft.com/office/officeart/2005/8/layout/lProcess2"/>
    <dgm:cxn modelId="{89F6B653-F711-44F2-871E-233AED8E37EC}" type="presParOf" srcId="{01268239-3277-4B83-B718-FE04DF8C27AD}" destId="{A50E9A74-BBA2-42FE-BF58-C5FC901E4CAD}" srcOrd="0" destOrd="0" presId="urn:microsoft.com/office/officeart/2005/8/layout/lProcess2"/>
    <dgm:cxn modelId="{15D7F46A-C998-44F1-B67F-7C6DF1480678}" type="presParOf" srcId="{A50E9A74-BBA2-42FE-BF58-C5FC901E4CAD}" destId="{470585EB-C4AC-4AB7-905C-5A82F21BBE16}" srcOrd="0" destOrd="0" presId="urn:microsoft.com/office/officeart/2005/8/layout/lProcess2"/>
    <dgm:cxn modelId="{FB0CE720-E72A-4FA0-89C8-3C5F8CD4FB89}" type="presParOf" srcId="{A50E9A74-BBA2-42FE-BF58-C5FC901E4CAD}" destId="{F04E16B6-4DFF-4FC6-B0A4-1E4C109034F5}" srcOrd="1" destOrd="0" presId="urn:microsoft.com/office/officeart/2005/8/layout/lProcess2"/>
    <dgm:cxn modelId="{7B30D0DB-9488-41D2-A4BF-25B64D2E0A69}" type="presParOf" srcId="{A50E9A74-BBA2-42FE-BF58-C5FC901E4CAD}" destId="{EDEA610C-F1B1-4133-9725-480DA6B3D76F}" srcOrd="2" destOrd="0" presId="urn:microsoft.com/office/officeart/2005/8/layout/lProcess2"/>
    <dgm:cxn modelId="{57535479-4CBE-41AC-AB28-AB655B85FADB}" type="presParOf" srcId="{413CA4A1-37A6-408B-9F81-B3AD844C5BA1}" destId="{621144ED-ABAC-4D65-8C40-11FBECBC1558}" srcOrd="1" destOrd="0" presId="urn:microsoft.com/office/officeart/2005/8/layout/lProcess2"/>
    <dgm:cxn modelId="{8682A7C9-D7CE-433A-A5BC-17633FDDAAD4}" type="presParOf" srcId="{413CA4A1-37A6-408B-9F81-B3AD844C5BA1}" destId="{57297CAE-4D04-470F-A1C6-1AE8414755A8}" srcOrd="2" destOrd="0" presId="urn:microsoft.com/office/officeart/2005/8/layout/lProcess2"/>
    <dgm:cxn modelId="{E0CBE523-B9C7-4580-A0CD-E760A4E70B12}" type="presParOf" srcId="{57297CAE-4D04-470F-A1C6-1AE8414755A8}" destId="{E93C3563-2500-49CE-A5E0-6033B6E0736B}" srcOrd="0" destOrd="0" presId="urn:microsoft.com/office/officeart/2005/8/layout/lProcess2"/>
    <dgm:cxn modelId="{0235D9F2-BC41-4C8C-A3E0-3418AA0929AD}" type="presParOf" srcId="{57297CAE-4D04-470F-A1C6-1AE8414755A8}" destId="{DE891CDB-3BF4-4528-A07D-DB5CDC62FEA3}" srcOrd="1" destOrd="0" presId="urn:microsoft.com/office/officeart/2005/8/layout/lProcess2"/>
    <dgm:cxn modelId="{ADAD3684-30CE-4884-A95B-6C7B4057A9AD}" type="presParOf" srcId="{57297CAE-4D04-470F-A1C6-1AE8414755A8}" destId="{CD27DC4A-D531-4F46-9CDC-08AE59E200EC}" srcOrd="2" destOrd="0" presId="urn:microsoft.com/office/officeart/2005/8/layout/lProcess2"/>
    <dgm:cxn modelId="{8731BD09-929F-4AE0-90FC-ACF172FA66EF}" type="presParOf" srcId="{CD27DC4A-D531-4F46-9CDC-08AE59E200EC}" destId="{BADECB7A-D8E2-464E-BAAD-2F9316963738}" srcOrd="0" destOrd="0" presId="urn:microsoft.com/office/officeart/2005/8/layout/lProcess2"/>
    <dgm:cxn modelId="{592E3A32-C088-4425-93E3-43D3BE53DEAC}" type="presParOf" srcId="{BADECB7A-D8E2-464E-BAAD-2F9316963738}" destId="{69CF1E53-8D4B-420B-B015-E44DB4F13111}" srcOrd="0" destOrd="0" presId="urn:microsoft.com/office/officeart/2005/8/layout/lProcess2"/>
    <dgm:cxn modelId="{A160C69E-FD52-471A-9D68-8C84613BE051}" type="presParOf" srcId="{BADECB7A-D8E2-464E-BAAD-2F9316963738}" destId="{0A1070BC-13AF-4E1F-B8F0-D07DDA67495E}" srcOrd="1" destOrd="0" presId="urn:microsoft.com/office/officeart/2005/8/layout/lProcess2"/>
    <dgm:cxn modelId="{52471CDE-3D20-433A-82A5-D1ED4146491A}" type="presParOf" srcId="{BADECB7A-D8E2-464E-BAAD-2F9316963738}" destId="{617994D1-5508-4ABF-9060-D93864EBEF05}" srcOrd="2" destOrd="0" presId="urn:microsoft.com/office/officeart/2005/8/layout/lProcess2"/>
    <dgm:cxn modelId="{01C66A24-504E-468D-A8F7-1344933A53CD}" type="presParOf" srcId="{413CA4A1-37A6-408B-9F81-B3AD844C5BA1}" destId="{5FAB163C-EE33-4596-83A0-B0E5CFA0525A}" srcOrd="3" destOrd="0" presId="urn:microsoft.com/office/officeart/2005/8/layout/lProcess2"/>
    <dgm:cxn modelId="{BDC6D398-1001-45E2-A030-EB1437086CA3}" type="presParOf" srcId="{413CA4A1-37A6-408B-9F81-B3AD844C5BA1}" destId="{AD651D5E-2857-4031-984A-1369667EC3DE}" srcOrd="4" destOrd="0" presId="urn:microsoft.com/office/officeart/2005/8/layout/lProcess2"/>
    <dgm:cxn modelId="{C7E68CEA-7A76-4F42-B8B2-BE0D6ADFC06B}" type="presParOf" srcId="{AD651D5E-2857-4031-984A-1369667EC3DE}" destId="{ABD50351-54F9-45A2-A5CA-0DC566871021}" srcOrd="0" destOrd="0" presId="urn:microsoft.com/office/officeart/2005/8/layout/lProcess2"/>
    <dgm:cxn modelId="{FEC92C8A-71DC-412C-A654-D3B3ADFD31A8}" type="presParOf" srcId="{AD651D5E-2857-4031-984A-1369667EC3DE}" destId="{C515CD3C-90B0-46FE-8944-D84911C2136A}" srcOrd="1" destOrd="0" presId="urn:microsoft.com/office/officeart/2005/8/layout/lProcess2"/>
    <dgm:cxn modelId="{CD7084D4-A782-4CB1-89F2-6CE3F42A3306}" type="presParOf" srcId="{AD651D5E-2857-4031-984A-1369667EC3DE}" destId="{682ACD64-5230-4799-BBDF-C957AE62E540}" srcOrd="2" destOrd="0" presId="urn:microsoft.com/office/officeart/2005/8/layout/lProcess2"/>
    <dgm:cxn modelId="{788368EE-B727-4727-BB58-68B8F23B862A}" type="presParOf" srcId="{682ACD64-5230-4799-BBDF-C957AE62E540}" destId="{35FCC521-2C72-4682-AB0D-9EB0A46D3C58}" srcOrd="0" destOrd="0" presId="urn:microsoft.com/office/officeart/2005/8/layout/lProcess2"/>
    <dgm:cxn modelId="{69CDBF9E-E211-45EB-BBC2-C9EFF6F38ABD}" type="presParOf" srcId="{35FCC521-2C72-4682-AB0D-9EB0A46D3C58}" destId="{EAEA028D-0453-4161-96E3-B8A7DFE4B1B9}" srcOrd="0" destOrd="0" presId="urn:microsoft.com/office/officeart/2005/8/layout/lProcess2"/>
    <dgm:cxn modelId="{DB18D350-DCDF-4EA9-A208-1ED7214F6C7B}" type="presParOf" srcId="{35FCC521-2C72-4682-AB0D-9EB0A46D3C58}" destId="{029E603D-763C-42F6-8FFF-D63805F1B619}" srcOrd="1" destOrd="0" presId="urn:microsoft.com/office/officeart/2005/8/layout/lProcess2"/>
    <dgm:cxn modelId="{4418D4DD-1E90-4B79-A1B2-65987E8C5B16}" type="presParOf" srcId="{35FCC521-2C72-4682-AB0D-9EB0A46D3C58}" destId="{F3EE45A9-E5F3-4D57-A9D4-D40DB82AEB4A}"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08E3B-D2E7-4C06-A1B6-A0DBB3F2CAAE}">
      <dsp:nvSpPr>
        <dsp:cNvPr id="0" name=""/>
        <dsp:cNvSpPr/>
      </dsp:nvSpPr>
      <dsp:spPr>
        <a:xfrm>
          <a:off x="1056" y="0"/>
          <a:ext cx="2747155" cy="59375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err="1">
              <a:latin typeface="Arial" panose="020B0604020202020204"/>
            </a:rPr>
            <a:t>Moniosaaja</a:t>
          </a:r>
          <a:endParaRPr lang="en-US" sz="3700" kern="1200" dirty="0"/>
        </a:p>
      </dsp:txBody>
      <dsp:txXfrm>
        <a:off x="1056" y="0"/>
        <a:ext cx="2747155" cy="1781265"/>
      </dsp:txXfrm>
    </dsp:sp>
    <dsp:sp modelId="{470585EB-C4AC-4AB7-905C-5A82F21BBE16}">
      <dsp:nvSpPr>
        <dsp:cNvPr id="0" name=""/>
        <dsp:cNvSpPr/>
      </dsp:nvSpPr>
      <dsp:spPr>
        <a:xfrm>
          <a:off x="275772" y="1783004"/>
          <a:ext cx="2197724" cy="1790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fi-FI" sz="1700" kern="1200" dirty="0">
              <a:solidFill>
                <a:srgbClr val="000000"/>
              </a:solidFill>
              <a:latin typeface="Arial" panose="020B0604020202020204"/>
            </a:rPr>
            <a:t>Avoin uusille taidoille ja tiedoille, tulevaisuuden työtehtävät monipuolistuvat ja muuttuvat.</a:t>
          </a:r>
          <a:endParaRPr lang="en-US" sz="1700" kern="1200" dirty="0"/>
        </a:p>
      </dsp:txBody>
      <dsp:txXfrm>
        <a:off x="328207" y="1835439"/>
        <a:ext cx="2092854" cy="1685382"/>
      </dsp:txXfrm>
    </dsp:sp>
    <dsp:sp modelId="{EDEA610C-F1B1-4133-9725-480DA6B3D76F}">
      <dsp:nvSpPr>
        <dsp:cNvPr id="0" name=""/>
        <dsp:cNvSpPr/>
      </dsp:nvSpPr>
      <dsp:spPr>
        <a:xfrm>
          <a:off x="275772" y="3848680"/>
          <a:ext cx="2197724" cy="1790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fi-FI" sz="1700" kern="1200" dirty="0">
              <a:solidFill>
                <a:srgbClr val="000000"/>
              </a:solidFill>
              <a:latin typeface="Arial" panose="020B0604020202020204"/>
            </a:rPr>
            <a:t>Työnantaja arvostaa henkilöitä, jotka kehittävät itseään ja ovat valmiita ottamaan vastaan uusia haasteita.</a:t>
          </a:r>
          <a:endParaRPr lang="en-US" sz="1700" kern="1200" dirty="0">
            <a:solidFill>
              <a:srgbClr val="000000"/>
            </a:solidFill>
            <a:latin typeface="Arial" panose="020B0604020202020204"/>
          </a:endParaRPr>
        </a:p>
      </dsp:txBody>
      <dsp:txXfrm>
        <a:off x="328207" y="3901115"/>
        <a:ext cx="2092854" cy="1685382"/>
      </dsp:txXfrm>
    </dsp:sp>
    <dsp:sp modelId="{E93C3563-2500-49CE-A5E0-6033B6E0736B}">
      <dsp:nvSpPr>
        <dsp:cNvPr id="0" name=""/>
        <dsp:cNvSpPr/>
      </dsp:nvSpPr>
      <dsp:spPr>
        <a:xfrm>
          <a:off x="2954249" y="0"/>
          <a:ext cx="2747155" cy="59375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latin typeface="Arial" panose="020B0604020202020204"/>
            </a:rPr>
            <a:t>Kestävä kehitys</a:t>
          </a:r>
          <a:endParaRPr lang="en-US" sz="3700" kern="1200" dirty="0"/>
        </a:p>
      </dsp:txBody>
      <dsp:txXfrm>
        <a:off x="2954249" y="0"/>
        <a:ext cx="2747155" cy="1781265"/>
      </dsp:txXfrm>
    </dsp:sp>
    <dsp:sp modelId="{69CF1E53-8D4B-420B-B015-E44DB4F13111}">
      <dsp:nvSpPr>
        <dsp:cNvPr id="0" name=""/>
        <dsp:cNvSpPr/>
      </dsp:nvSpPr>
      <dsp:spPr>
        <a:xfrm>
          <a:off x="3228964" y="1783004"/>
          <a:ext cx="2197724" cy="1790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fi-FI" sz="1700" kern="1200" dirty="0">
              <a:solidFill>
                <a:srgbClr val="000000"/>
              </a:solidFill>
              <a:latin typeface="Arial" panose="020B0604020202020204"/>
            </a:rPr>
            <a:t>Yritykset panostavat kestävään kehitykseen</a:t>
          </a:r>
          <a:endParaRPr lang="en-US" sz="1700" kern="1200" dirty="0">
            <a:solidFill>
              <a:srgbClr val="000000"/>
            </a:solidFill>
            <a:latin typeface="Arial" panose="020B0604020202020204"/>
          </a:endParaRPr>
        </a:p>
      </dsp:txBody>
      <dsp:txXfrm>
        <a:off x="3281399" y="1835439"/>
        <a:ext cx="2092854" cy="1685382"/>
      </dsp:txXfrm>
    </dsp:sp>
    <dsp:sp modelId="{617994D1-5508-4ABF-9060-D93864EBEF05}">
      <dsp:nvSpPr>
        <dsp:cNvPr id="0" name=""/>
        <dsp:cNvSpPr/>
      </dsp:nvSpPr>
      <dsp:spPr>
        <a:xfrm>
          <a:off x="3228964" y="3848680"/>
          <a:ext cx="2197724" cy="1790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fi-FI" sz="1700" kern="1200" dirty="0">
              <a:solidFill>
                <a:srgbClr val="000000"/>
              </a:solidFill>
              <a:latin typeface="Arial"/>
              <a:cs typeface="Calibri"/>
            </a:rPr>
            <a:t>Tuo uusia aloja, työpaikkoja ja työtehtäviä.</a:t>
          </a:r>
          <a:endParaRPr lang="en-US" sz="1700" kern="1200" dirty="0">
            <a:solidFill>
              <a:srgbClr val="000000"/>
            </a:solidFill>
            <a:latin typeface="Arial"/>
            <a:cs typeface="Calibri"/>
          </a:endParaRPr>
        </a:p>
      </dsp:txBody>
      <dsp:txXfrm>
        <a:off x="3281399" y="3901115"/>
        <a:ext cx="2092854" cy="1685382"/>
      </dsp:txXfrm>
    </dsp:sp>
    <dsp:sp modelId="{ABD50351-54F9-45A2-A5CA-0DC566871021}">
      <dsp:nvSpPr>
        <dsp:cNvPr id="0" name=""/>
        <dsp:cNvSpPr/>
      </dsp:nvSpPr>
      <dsp:spPr>
        <a:xfrm>
          <a:off x="5907441" y="0"/>
          <a:ext cx="2747155" cy="59375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Arial" panose="020B0604020202020204"/>
            </a:rPr>
            <a:t>Yrittäjyys</a:t>
          </a:r>
          <a:endParaRPr lang="en-US" sz="3700" kern="1200" dirty="0"/>
        </a:p>
      </dsp:txBody>
      <dsp:txXfrm>
        <a:off x="5907441" y="0"/>
        <a:ext cx="2747155" cy="1781265"/>
      </dsp:txXfrm>
    </dsp:sp>
    <dsp:sp modelId="{EAEA028D-0453-4161-96E3-B8A7DFE4B1B9}">
      <dsp:nvSpPr>
        <dsp:cNvPr id="0" name=""/>
        <dsp:cNvSpPr/>
      </dsp:nvSpPr>
      <dsp:spPr>
        <a:xfrm>
          <a:off x="6182157" y="1783004"/>
          <a:ext cx="2197724" cy="1790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rial" panose="020B0604020202020204"/>
            </a:rPr>
            <a:t> </a:t>
          </a:r>
          <a:r>
            <a:rPr lang="en-US" sz="1700" kern="1200" dirty="0" err="1">
              <a:solidFill>
                <a:schemeClr val="tx1"/>
              </a:solidFill>
              <a:latin typeface="Arial" panose="020B0604020202020204"/>
            </a:rPr>
            <a:t>Yrittäjyyden</a:t>
          </a:r>
          <a:r>
            <a:rPr lang="en-US" sz="1700" kern="1200" dirty="0">
              <a:solidFill>
                <a:schemeClr val="tx1"/>
              </a:solidFill>
              <a:latin typeface="Arial" panose="020B0604020202020204"/>
            </a:rPr>
            <a:t> </a:t>
          </a:r>
          <a:r>
            <a:rPr lang="en-US" sz="1700" kern="1200" dirty="0" err="1">
              <a:solidFill>
                <a:schemeClr val="tx1"/>
              </a:solidFill>
              <a:latin typeface="Arial" panose="020B0604020202020204"/>
            </a:rPr>
            <a:t>muodot</a:t>
          </a:r>
          <a:r>
            <a:rPr lang="en-US" sz="1700" kern="1200" dirty="0">
              <a:solidFill>
                <a:schemeClr val="tx1"/>
              </a:solidFill>
              <a:latin typeface="Arial" panose="020B0604020202020204"/>
            </a:rPr>
            <a:t> </a:t>
          </a:r>
          <a:r>
            <a:rPr lang="en-US" sz="1700" kern="1200" dirty="0" err="1">
              <a:solidFill>
                <a:schemeClr val="tx1"/>
              </a:solidFill>
              <a:latin typeface="Arial" panose="020B0604020202020204"/>
            </a:rPr>
            <a:t>monipuolistuvat</a:t>
          </a:r>
          <a:r>
            <a:rPr lang="en-US" sz="1700" kern="1200" dirty="0">
              <a:solidFill>
                <a:schemeClr val="tx1"/>
              </a:solidFill>
              <a:latin typeface="Arial" panose="020B0604020202020204"/>
            </a:rPr>
            <a:t> ja </a:t>
          </a:r>
          <a:r>
            <a:rPr lang="en-US" sz="1700" kern="1200" dirty="0" err="1">
              <a:solidFill>
                <a:schemeClr val="tx1"/>
              </a:solidFill>
              <a:latin typeface="Arial" panose="020B0604020202020204"/>
            </a:rPr>
            <a:t>tuovat</a:t>
          </a:r>
          <a:r>
            <a:rPr lang="en-US" sz="1700" kern="1200" dirty="0">
              <a:solidFill>
                <a:schemeClr val="tx1"/>
              </a:solidFill>
              <a:latin typeface="Arial" panose="020B0604020202020204"/>
            </a:rPr>
            <a:t> </a:t>
          </a:r>
          <a:r>
            <a:rPr lang="en-US" sz="1700" kern="1200" dirty="0" err="1">
              <a:solidFill>
                <a:schemeClr val="tx1"/>
              </a:solidFill>
              <a:latin typeface="Arial" panose="020B0604020202020204"/>
            </a:rPr>
            <a:t>uusia</a:t>
          </a:r>
          <a:r>
            <a:rPr lang="en-US" sz="1700" kern="1200" dirty="0">
              <a:solidFill>
                <a:schemeClr val="tx1"/>
              </a:solidFill>
              <a:latin typeface="Arial" panose="020B0604020202020204"/>
            </a:rPr>
            <a:t> </a:t>
          </a:r>
          <a:r>
            <a:rPr lang="en-US" sz="1700" kern="1200" dirty="0" err="1">
              <a:solidFill>
                <a:schemeClr val="tx1"/>
              </a:solidFill>
              <a:latin typeface="Arial" panose="020B0604020202020204"/>
            </a:rPr>
            <a:t>mahdollisuuksia</a:t>
          </a:r>
          <a:r>
            <a:rPr lang="en-US" sz="1700" kern="1200" dirty="0">
              <a:solidFill>
                <a:schemeClr val="tx1"/>
              </a:solidFill>
              <a:latin typeface="Arial" panose="020B0604020202020204"/>
            </a:rPr>
            <a:t> </a:t>
          </a:r>
          <a:r>
            <a:rPr lang="en-US" sz="1700" kern="1200" dirty="0" err="1">
              <a:solidFill>
                <a:schemeClr val="tx1"/>
              </a:solidFill>
              <a:latin typeface="Arial" panose="020B0604020202020204"/>
            </a:rPr>
            <a:t>toimia</a:t>
          </a:r>
          <a:r>
            <a:rPr lang="en-US" sz="1700" kern="1200" dirty="0">
              <a:solidFill>
                <a:schemeClr val="tx1"/>
              </a:solidFill>
              <a:latin typeface="Arial" panose="020B0604020202020204"/>
            </a:rPr>
            <a:t> </a:t>
          </a:r>
          <a:r>
            <a:rPr lang="en-US" sz="1700" kern="1200" dirty="0" err="1">
              <a:solidFill>
                <a:schemeClr val="tx1"/>
              </a:solidFill>
              <a:latin typeface="Arial" panose="020B0604020202020204"/>
            </a:rPr>
            <a:t>yrittäjänä</a:t>
          </a:r>
          <a:endParaRPr lang="en-US" sz="1700" kern="1200" dirty="0">
            <a:solidFill>
              <a:schemeClr val="tx1"/>
            </a:solidFill>
          </a:endParaRPr>
        </a:p>
      </dsp:txBody>
      <dsp:txXfrm>
        <a:off x="6234592" y="1835439"/>
        <a:ext cx="2092854" cy="1685382"/>
      </dsp:txXfrm>
    </dsp:sp>
    <dsp:sp modelId="{F3EE45A9-E5F3-4D57-A9D4-D40DB82AEB4A}">
      <dsp:nvSpPr>
        <dsp:cNvPr id="0" name=""/>
        <dsp:cNvSpPr/>
      </dsp:nvSpPr>
      <dsp:spPr>
        <a:xfrm>
          <a:off x="6182157" y="3848680"/>
          <a:ext cx="2197724" cy="17902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kern="1200" dirty="0" err="1">
              <a:solidFill>
                <a:schemeClr val="tx1"/>
              </a:solidFill>
              <a:latin typeface="Arial" panose="020B0604020202020204"/>
            </a:rPr>
            <a:t>Esim</a:t>
          </a:r>
          <a:r>
            <a:rPr lang="en-US" sz="1700" kern="1200" dirty="0">
              <a:solidFill>
                <a:schemeClr val="tx1"/>
              </a:solidFill>
              <a:latin typeface="Arial" panose="020B0604020202020204"/>
            </a:rPr>
            <a:t>. </a:t>
          </a:r>
          <a:r>
            <a:rPr lang="en-US" sz="1700" kern="1200" dirty="0" err="1">
              <a:solidFill>
                <a:schemeClr val="tx1"/>
              </a:solidFill>
              <a:latin typeface="Arial" panose="020B0604020202020204"/>
            </a:rPr>
            <a:t>kevytyrittäjyys</a:t>
          </a:r>
          <a:endParaRPr lang="en-US" sz="1700" kern="1200" dirty="0">
            <a:solidFill>
              <a:schemeClr val="tx1"/>
            </a:solidFill>
          </a:endParaRPr>
        </a:p>
      </dsp:txBody>
      <dsp:txXfrm>
        <a:off x="6234592" y="3901115"/>
        <a:ext cx="2092854" cy="168538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BBAFA32-754E-5B5D-4504-43C27A37A9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8B454B83-5CEA-5F1C-4269-904F8F7F35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C06E9F-0666-4673-9041-2D0B6F780CC6}" type="datetimeFigureOut">
              <a:rPr lang="fi-FI" smtClean="0"/>
              <a:t>15.4.2024</a:t>
            </a:fld>
            <a:endParaRPr lang="fi-FI"/>
          </a:p>
        </p:txBody>
      </p:sp>
      <p:sp>
        <p:nvSpPr>
          <p:cNvPr id="4" name="Alatunnisteen paikkamerkki 3">
            <a:extLst>
              <a:ext uri="{FF2B5EF4-FFF2-40B4-BE49-F238E27FC236}">
                <a16:creationId xmlns:a16="http://schemas.microsoft.com/office/drawing/2014/main" id="{B72D3E9A-6392-F146-C1E5-398B51D11C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4DA5C52-54F8-DE96-DAC1-56B66CBDD8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A032D1-0D8D-415D-B082-B3ACD69A5BFB}" type="slidenum">
              <a:rPr lang="fi-FI" smtClean="0"/>
              <a:t>‹#›</a:t>
            </a:fld>
            <a:endParaRPr lang="fi-FI"/>
          </a:p>
        </p:txBody>
      </p:sp>
    </p:spTree>
    <p:extLst>
      <p:ext uri="{BB962C8B-B14F-4D97-AF65-F5344CB8AC3E}">
        <p14:creationId xmlns:p14="http://schemas.microsoft.com/office/powerpoint/2010/main" val="2445440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D5CFC-9BF6-4DDA-9BF9-5BB0CF6E0CE1}" type="datetimeFigureOut">
              <a:rPr lang="fi-FI" smtClean="0"/>
              <a:t>15.4.2024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226E3-22E6-4DDF-B580-C708E8CB0E40}" type="slidenum">
              <a:rPr lang="fi-FI" smtClean="0"/>
              <a:t>‹#›</a:t>
            </a:fld>
            <a:endParaRPr lang="fi-FI"/>
          </a:p>
        </p:txBody>
      </p:sp>
    </p:spTree>
    <p:extLst>
      <p:ext uri="{BB962C8B-B14F-4D97-AF65-F5344CB8AC3E}">
        <p14:creationId xmlns:p14="http://schemas.microsoft.com/office/powerpoint/2010/main" val="384248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2D226E3-22E6-4DDF-B580-C708E8CB0E40}" type="slidenum">
              <a:rPr lang="fi-FI" smtClean="0"/>
              <a:t>1</a:t>
            </a:fld>
            <a:endParaRPr lang="fi-FI"/>
          </a:p>
        </p:txBody>
      </p:sp>
    </p:spTree>
    <p:extLst>
      <p:ext uri="{BB962C8B-B14F-4D97-AF65-F5344CB8AC3E}">
        <p14:creationId xmlns:p14="http://schemas.microsoft.com/office/powerpoint/2010/main" val="629365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2D226E3-22E6-4DDF-B580-C708E8CB0E40}" type="slidenum">
              <a:rPr lang="fi-FI" smtClean="0"/>
              <a:t>7</a:t>
            </a:fld>
            <a:endParaRPr lang="fi-FI"/>
          </a:p>
        </p:txBody>
      </p:sp>
    </p:spTree>
    <p:extLst>
      <p:ext uri="{BB962C8B-B14F-4D97-AF65-F5344CB8AC3E}">
        <p14:creationId xmlns:p14="http://schemas.microsoft.com/office/powerpoint/2010/main" val="3396966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2D226E3-22E6-4DDF-B580-C708E8CB0E40}" type="slidenum">
              <a:rPr lang="fi-FI" smtClean="0"/>
              <a:t>10</a:t>
            </a:fld>
            <a:endParaRPr lang="fi-FI"/>
          </a:p>
        </p:txBody>
      </p:sp>
    </p:spTree>
    <p:extLst>
      <p:ext uri="{BB962C8B-B14F-4D97-AF65-F5344CB8AC3E}">
        <p14:creationId xmlns:p14="http://schemas.microsoft.com/office/powerpoint/2010/main" val="3146423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2D226E3-22E6-4DDF-B580-C708E8CB0E40}" type="slidenum">
              <a:rPr lang="fi-FI" smtClean="0"/>
              <a:t>11</a:t>
            </a:fld>
            <a:endParaRPr lang="fi-FI"/>
          </a:p>
        </p:txBody>
      </p:sp>
    </p:spTree>
    <p:extLst>
      <p:ext uri="{BB962C8B-B14F-4D97-AF65-F5344CB8AC3E}">
        <p14:creationId xmlns:p14="http://schemas.microsoft.com/office/powerpoint/2010/main" val="1209597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2D226E3-22E6-4DDF-B580-C708E8CB0E40}" type="slidenum">
              <a:rPr lang="fi-FI" smtClean="0"/>
              <a:t>21</a:t>
            </a:fld>
            <a:endParaRPr lang="fi-FI"/>
          </a:p>
        </p:txBody>
      </p:sp>
    </p:spTree>
    <p:extLst>
      <p:ext uri="{BB962C8B-B14F-4D97-AF65-F5344CB8AC3E}">
        <p14:creationId xmlns:p14="http://schemas.microsoft.com/office/powerpoint/2010/main" val="668605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2D226E3-22E6-4DDF-B580-C708E8CB0E40}" type="slidenum">
              <a:rPr lang="fi-FI" smtClean="0"/>
              <a:t>41</a:t>
            </a:fld>
            <a:endParaRPr lang="fi-FI"/>
          </a:p>
        </p:txBody>
      </p:sp>
    </p:spTree>
    <p:extLst>
      <p:ext uri="{BB962C8B-B14F-4D97-AF65-F5344CB8AC3E}">
        <p14:creationId xmlns:p14="http://schemas.microsoft.com/office/powerpoint/2010/main" val="401842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2D226E3-22E6-4DDF-B580-C708E8CB0E40}" type="slidenum">
              <a:rPr lang="fi-FI" smtClean="0"/>
              <a:t>46</a:t>
            </a:fld>
            <a:endParaRPr lang="fi-FI"/>
          </a:p>
        </p:txBody>
      </p:sp>
    </p:spTree>
    <p:extLst>
      <p:ext uri="{BB962C8B-B14F-4D97-AF65-F5344CB8AC3E}">
        <p14:creationId xmlns:p14="http://schemas.microsoft.com/office/powerpoint/2010/main" val="95481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2D226E3-22E6-4DDF-B580-C708E8CB0E40}" type="slidenum">
              <a:rPr lang="fi-FI" smtClean="0"/>
              <a:t>71</a:t>
            </a:fld>
            <a:endParaRPr lang="fi-FI"/>
          </a:p>
        </p:txBody>
      </p:sp>
    </p:spTree>
    <p:extLst>
      <p:ext uri="{BB962C8B-B14F-4D97-AF65-F5344CB8AC3E}">
        <p14:creationId xmlns:p14="http://schemas.microsoft.com/office/powerpoint/2010/main" val="21356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2D226E3-22E6-4DDF-B580-C708E8CB0E40}" type="slidenum">
              <a:rPr lang="fi-FI" smtClean="0"/>
              <a:t>81</a:t>
            </a:fld>
            <a:endParaRPr lang="fi-FI"/>
          </a:p>
        </p:txBody>
      </p:sp>
    </p:spTree>
    <p:extLst>
      <p:ext uri="{BB962C8B-B14F-4D97-AF65-F5344CB8AC3E}">
        <p14:creationId xmlns:p14="http://schemas.microsoft.com/office/powerpoint/2010/main" val="819904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54E817D-ADF1-7854-1579-4934CD2108BA}"/>
              </a:ext>
            </a:extLst>
          </p:cNvPr>
          <p:cNvSpPr>
            <a:spLocks noGrp="1"/>
          </p:cNvSpPr>
          <p:nvPr>
            <p:ph type="title"/>
          </p:nvPr>
        </p:nvSpPr>
        <p:spPr>
          <a:xfrm>
            <a:off x="1316182" y="698954"/>
            <a:ext cx="9559636" cy="1325563"/>
          </a:xfrm>
        </p:spPr>
        <p:txBody>
          <a:bodyPr>
            <a:noAutofit/>
          </a:bodyPr>
          <a:lstStyle>
            <a:lvl1pPr algn="l">
              <a:lnSpc>
                <a:spcPct val="100000"/>
              </a:lnSpc>
              <a:defRPr sz="4000">
                <a:solidFill>
                  <a:schemeClr val="accent6"/>
                </a:solidFill>
                <a:latin typeface="Arial Black" panose="020B0A04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979E0C23-02B0-DDFD-6D58-0769551C3449}"/>
              </a:ext>
            </a:extLst>
          </p:cNvPr>
          <p:cNvSpPr>
            <a:spLocks noGrp="1"/>
          </p:cNvSpPr>
          <p:nvPr>
            <p:ph type="subTitle" idx="1"/>
          </p:nvPr>
        </p:nvSpPr>
        <p:spPr>
          <a:xfrm>
            <a:off x="1316181" y="2324070"/>
            <a:ext cx="9559635" cy="306072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8" name="Kuva 7">
            <a:extLst>
              <a:ext uri="{FF2B5EF4-FFF2-40B4-BE49-F238E27FC236}">
                <a16:creationId xmlns:a16="http://schemas.microsoft.com/office/drawing/2014/main" id="{A42867C6-CD2A-DF1F-0CC3-A90620521F5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4974" y="4279387"/>
            <a:ext cx="5654052" cy="5157226"/>
          </a:xfrm>
          <a:prstGeom prst="rect">
            <a:avLst/>
          </a:prstGeom>
        </p:spPr>
      </p:pic>
    </p:spTree>
    <p:extLst>
      <p:ext uri="{BB962C8B-B14F-4D97-AF65-F5344CB8AC3E}">
        <p14:creationId xmlns:p14="http://schemas.microsoft.com/office/powerpoint/2010/main" val="349416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54E817D-ADF1-7854-1579-4934CD2108BA}"/>
              </a:ext>
            </a:extLst>
          </p:cNvPr>
          <p:cNvSpPr>
            <a:spLocks noGrp="1"/>
          </p:cNvSpPr>
          <p:nvPr>
            <p:ph type="title"/>
          </p:nvPr>
        </p:nvSpPr>
        <p:spPr>
          <a:xfrm>
            <a:off x="1316180" y="20848"/>
            <a:ext cx="9559636" cy="1325563"/>
          </a:xfrm>
        </p:spPr>
        <p:txBody>
          <a:bodyPr>
            <a:noAutofit/>
          </a:bodyPr>
          <a:lstStyle>
            <a:lvl1pPr algn="l">
              <a:lnSpc>
                <a:spcPct val="100000"/>
              </a:lnSpc>
              <a:defRPr sz="3600">
                <a:solidFill>
                  <a:schemeClr val="accent6"/>
                </a:solidFill>
                <a:latin typeface="Arial Black" panose="020B0A040201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979E0C23-02B0-DDFD-6D58-0769551C3449}"/>
              </a:ext>
            </a:extLst>
          </p:cNvPr>
          <p:cNvSpPr>
            <a:spLocks noGrp="1"/>
          </p:cNvSpPr>
          <p:nvPr>
            <p:ph type="subTitle" idx="1"/>
          </p:nvPr>
        </p:nvSpPr>
        <p:spPr>
          <a:xfrm>
            <a:off x="1316180" y="1346411"/>
            <a:ext cx="9559635" cy="5157226"/>
          </a:xfrm>
        </p:spPr>
        <p:txBody>
          <a:bodyPr>
            <a:noAutofit/>
          </a:bodyPr>
          <a:lstStyle>
            <a:lvl1pPr marL="0" indent="0" algn="l">
              <a:lnSpc>
                <a:spcPct val="100000"/>
              </a:lnSpc>
              <a:spcBef>
                <a:spcPts val="600"/>
              </a:spcBef>
              <a:spcAft>
                <a:spcPts val="120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8" name="Kuva 7">
            <a:extLst>
              <a:ext uri="{FF2B5EF4-FFF2-40B4-BE49-F238E27FC236}">
                <a16:creationId xmlns:a16="http://schemas.microsoft.com/office/drawing/2014/main" id="{A42867C6-CD2A-DF1F-0CC3-A90620521F5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4974" y="4279387"/>
            <a:ext cx="5654052" cy="5157226"/>
          </a:xfrm>
          <a:prstGeom prst="rect">
            <a:avLst/>
          </a:prstGeom>
        </p:spPr>
      </p:pic>
    </p:spTree>
    <p:extLst>
      <p:ext uri="{BB962C8B-B14F-4D97-AF65-F5344CB8AC3E}">
        <p14:creationId xmlns:p14="http://schemas.microsoft.com/office/powerpoint/2010/main" val="349416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CCE5FC-525C-58AD-183B-C0D767B7C8A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411C1CA-4179-3D35-84F5-4D116B9C106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B3B86B8-B332-E5EB-623E-40621CB7288E}"/>
              </a:ext>
            </a:extLst>
          </p:cNvPr>
          <p:cNvSpPr>
            <a:spLocks noGrp="1"/>
          </p:cNvSpPr>
          <p:nvPr>
            <p:ph type="dt" sz="half" idx="10"/>
          </p:nvPr>
        </p:nvSpPr>
        <p:spPr/>
        <p:txBody>
          <a:bodyPr/>
          <a:lstStyle/>
          <a:p>
            <a:fld id="{73DF9744-A1CC-4FB1-A729-80FFF16FD120}" type="datetimeFigureOut">
              <a:rPr lang="fi-FI" smtClean="0"/>
              <a:t>15.4.2024</a:t>
            </a:fld>
            <a:endParaRPr lang="fi-FI"/>
          </a:p>
        </p:txBody>
      </p:sp>
      <p:sp>
        <p:nvSpPr>
          <p:cNvPr id="5" name="Alatunnisteen paikkamerkki 4">
            <a:extLst>
              <a:ext uri="{FF2B5EF4-FFF2-40B4-BE49-F238E27FC236}">
                <a16:creationId xmlns:a16="http://schemas.microsoft.com/office/drawing/2014/main" id="{24AE5C2C-1CD0-CC1C-4296-CA11F265E12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94F9A9E-A191-1E3F-5DE5-A7A762AA37AC}"/>
              </a:ext>
            </a:extLst>
          </p:cNvPr>
          <p:cNvSpPr>
            <a:spLocks noGrp="1"/>
          </p:cNvSpPr>
          <p:nvPr>
            <p:ph type="sldNum" sz="quarter" idx="12"/>
          </p:nvPr>
        </p:nvSpPr>
        <p:spPr/>
        <p:txBody>
          <a:bodyPr/>
          <a:lstStyle/>
          <a:p>
            <a:fld id="{9D060425-9B81-421D-968E-D8783B3EF0C4}" type="slidenum">
              <a:rPr lang="fi-FI" smtClean="0"/>
              <a:t>‹#›</a:t>
            </a:fld>
            <a:endParaRPr lang="fi-FI"/>
          </a:p>
        </p:txBody>
      </p:sp>
    </p:spTree>
    <p:extLst>
      <p:ext uri="{BB962C8B-B14F-4D97-AF65-F5344CB8AC3E}">
        <p14:creationId xmlns:p14="http://schemas.microsoft.com/office/powerpoint/2010/main" val="78483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28D895-E604-C70D-ED86-95A6DB978CF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C4F80EF-6F8D-EC24-E60E-05107F92A2AB}"/>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0561823-D999-C8D8-8553-4D2CF383DA92}"/>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6F82DF8-CFD7-25E8-3873-6887EE0BF027}"/>
              </a:ext>
            </a:extLst>
          </p:cNvPr>
          <p:cNvSpPr>
            <a:spLocks noGrp="1"/>
          </p:cNvSpPr>
          <p:nvPr>
            <p:ph type="dt" sz="half" idx="10"/>
          </p:nvPr>
        </p:nvSpPr>
        <p:spPr/>
        <p:txBody>
          <a:bodyPr/>
          <a:lstStyle/>
          <a:p>
            <a:fld id="{73DF9744-A1CC-4FB1-A729-80FFF16FD120}" type="datetimeFigureOut">
              <a:rPr lang="fi-FI" smtClean="0"/>
              <a:t>15.4.2024</a:t>
            </a:fld>
            <a:endParaRPr lang="fi-FI"/>
          </a:p>
        </p:txBody>
      </p:sp>
      <p:sp>
        <p:nvSpPr>
          <p:cNvPr id="6" name="Alatunnisteen paikkamerkki 5">
            <a:extLst>
              <a:ext uri="{FF2B5EF4-FFF2-40B4-BE49-F238E27FC236}">
                <a16:creationId xmlns:a16="http://schemas.microsoft.com/office/drawing/2014/main" id="{7D302C1D-20E0-6B88-281F-ADA6DF5BAAF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36D8E44-276D-A739-7D5A-A0ECEDE16CD8}"/>
              </a:ext>
            </a:extLst>
          </p:cNvPr>
          <p:cNvSpPr>
            <a:spLocks noGrp="1"/>
          </p:cNvSpPr>
          <p:nvPr>
            <p:ph type="sldNum" sz="quarter" idx="12"/>
          </p:nvPr>
        </p:nvSpPr>
        <p:spPr/>
        <p:txBody>
          <a:bodyPr/>
          <a:lstStyle/>
          <a:p>
            <a:fld id="{9D060425-9B81-421D-968E-D8783B3EF0C4}" type="slidenum">
              <a:rPr lang="fi-FI" smtClean="0"/>
              <a:t>‹#›</a:t>
            </a:fld>
            <a:endParaRPr lang="fi-FI"/>
          </a:p>
        </p:txBody>
      </p:sp>
    </p:spTree>
    <p:extLst>
      <p:ext uri="{BB962C8B-B14F-4D97-AF65-F5344CB8AC3E}">
        <p14:creationId xmlns:p14="http://schemas.microsoft.com/office/powerpoint/2010/main" val="12777965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7E18C08-9DBD-A537-A5DC-2A70F610FDFC}"/>
              </a:ext>
            </a:extLst>
          </p:cNvPr>
          <p:cNvSpPr>
            <a:spLocks noGrp="1"/>
          </p:cNvSpPr>
          <p:nvPr>
            <p:ph type="title"/>
          </p:nvPr>
        </p:nvSpPr>
        <p:spPr>
          <a:xfrm>
            <a:off x="1316182" y="365125"/>
            <a:ext cx="9559636" cy="1325563"/>
          </a:xfrm>
          <a:prstGeom prst="rect">
            <a:avLst/>
          </a:prstGeom>
        </p:spPr>
        <p:txBody>
          <a:bodyPr vert="horz" lIns="91440" tIns="45720" rIns="91440" bIns="45720" rtlCol="0" anchor="ctr">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22A87884-642F-78D1-399A-2E5D604EB5DF}"/>
              </a:ext>
            </a:extLst>
          </p:cNvPr>
          <p:cNvSpPr>
            <a:spLocks noGrp="1"/>
          </p:cNvSpPr>
          <p:nvPr>
            <p:ph type="body" idx="1"/>
          </p:nvPr>
        </p:nvSpPr>
        <p:spPr>
          <a:xfrm>
            <a:off x="1316182" y="1825625"/>
            <a:ext cx="9559636"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34A8EAB-DF3D-C17B-1AF0-5C44E344AE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3DCCF-64C3-4F27-959A-2E6149617449}" type="datetimeFigureOut">
              <a:rPr lang="fi-FI" smtClean="0"/>
              <a:t>15.4.2024</a:t>
            </a:fld>
            <a:endParaRPr lang="fi-FI"/>
          </a:p>
        </p:txBody>
      </p:sp>
      <p:sp>
        <p:nvSpPr>
          <p:cNvPr id="5" name="Alatunnisteen paikkamerkki 4">
            <a:extLst>
              <a:ext uri="{FF2B5EF4-FFF2-40B4-BE49-F238E27FC236}">
                <a16:creationId xmlns:a16="http://schemas.microsoft.com/office/drawing/2014/main" id="{4AD9171A-2A56-1434-8896-62CD578FC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407D202A-6726-DC44-EDA1-7E3C04828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21805-31D8-4485-9C64-09477BB239EA}" type="slidenum">
              <a:rPr lang="fi-FI" smtClean="0"/>
              <a:t>‹#›</a:t>
            </a:fld>
            <a:endParaRPr lang="fi-FI"/>
          </a:p>
        </p:txBody>
      </p:sp>
    </p:spTree>
    <p:extLst>
      <p:ext uri="{BB962C8B-B14F-4D97-AF65-F5344CB8AC3E}">
        <p14:creationId xmlns:p14="http://schemas.microsoft.com/office/powerpoint/2010/main" val="1029188797"/>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creativecommons.org/licenses/by-sa/4.0/deed.fi"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eperusteet.opintopolku.fi/#/fi/selaus/ammatilline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www.redu.fi/media/hankkeet/jook/tulostettavat-tuotekortit_selkosuomi.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71.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46.xml"/><Relationship Id="rId5" Type="http://schemas.openxmlformats.org/officeDocument/2006/relationships/slide" Target="slide21.xml"/><Relationship Id="rId4"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tiitus.fi/" TargetMode="External"/><Relationship Id="rId3" Type="http://schemas.openxmlformats.org/officeDocument/2006/relationships/hyperlink" Target="https://www.kuntarekry.fi/" TargetMode="External"/><Relationship Id="rId7" Type="http://schemas.openxmlformats.org/officeDocument/2006/relationships/hyperlink" Target="https://jobben.vasabladet.fi/" TargetMode="External"/><Relationship Id="rId2" Type="http://schemas.openxmlformats.org/officeDocument/2006/relationships/hyperlink" Target="https://tyomarkkinatori.fi/" TargetMode="External"/><Relationship Id="rId1" Type="http://schemas.openxmlformats.org/officeDocument/2006/relationships/slideLayout" Target="../slideLayouts/slideLayout2.xml"/><Relationship Id="rId6" Type="http://schemas.openxmlformats.org/officeDocument/2006/relationships/hyperlink" Target="https://www.oikotie.fi/" TargetMode="External"/><Relationship Id="rId5" Type="http://schemas.openxmlformats.org/officeDocument/2006/relationships/hyperlink" Target="https://duunitori.fi/" TargetMode="External"/><Relationship Id="rId4" Type="http://schemas.openxmlformats.org/officeDocument/2006/relationships/hyperlink" Target="https://www.valtiolle.fi/fi-FI" TargetMode="External"/><Relationship Id="rId9" Type="http://schemas.openxmlformats.org/officeDocument/2006/relationships/hyperlink" Target="https://luotettavatyontekija.vastuugroup.fi/"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uunitori.fi/tyoelama/tyonhakuopas/tyohakemus-2/sahkoiset-jarjestelmat" TargetMode="External"/><Relationship Id="rId2" Type="http://schemas.openxmlformats.org/officeDocument/2006/relationships/hyperlink" Target="https://www.youtube.com/watch?v=4rAwmh85IS4&amp;t=4s" TargetMode="External"/><Relationship Id="rId1" Type="http://schemas.openxmlformats.org/officeDocument/2006/relationships/slideLayout" Target="../slideLayouts/slideLayout2.xml"/><Relationship Id="rId5" Type="http://schemas.openxmlformats.org/officeDocument/2006/relationships/hyperlink" Target="https://www.youtube.com/watch?v=mxXEr6nQPd8" TargetMode="External"/><Relationship Id="rId4" Type="http://schemas.openxmlformats.org/officeDocument/2006/relationships/hyperlink" Target="https://duunitori.fi/tyoelama/tyonhakuopas/tyohakemus-2/avoin-hakemu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support.microsoft.com/fi-fi/office/ansioluettelon-luominen-mallin-avulla-6053fbbb-94d8-471e-9957-49f4e7ab6fb8" TargetMode="External"/><Relationship Id="rId7" Type="http://schemas.openxmlformats.org/officeDocument/2006/relationships/hyperlink" Target="https://youtu.be/2cwx23tSHVg" TargetMode="External"/><Relationship Id="rId2" Type="http://schemas.openxmlformats.org/officeDocument/2006/relationships/hyperlink" Target="https://tyopaikat.oikotie.fi/cv-pohja" TargetMode="External"/><Relationship Id="rId1" Type="http://schemas.openxmlformats.org/officeDocument/2006/relationships/slideLayout" Target="../slideLayouts/slideLayout2.xml"/><Relationship Id="rId6" Type="http://schemas.openxmlformats.org/officeDocument/2006/relationships/hyperlink" Target="https://duunitori.fi/tyoelama/tyonhakuopas/ansioluettelo/taitopohjainen-cv?cq_src=google_ads&amp;cq_cmp=1684044693&amp;cq_term=&amp;cq_plac=&amp;cq_net=g&amp;cq_plt=gp&amp;gclid=CjwKCAjwkeqkBhAnEiwA5U-uM3WFdqpsfAMHhh0lTqsPemUqRnR8S3e2xX8qadOLomkhhga64rivxBoCzQcQAvD_BwE" TargetMode="External"/><Relationship Id="rId5" Type="http://schemas.openxmlformats.org/officeDocument/2006/relationships/hyperlink" Target="https://www.youtube.com/watch?v=HqwGqcwNB9c" TargetMode="External"/><Relationship Id="rId4" Type="http://schemas.openxmlformats.org/officeDocument/2006/relationships/hyperlink" Target="http://www.canva.com/design/DAFuU4F0e8M/V0WMEA6o2fCrPJHDGXFxwQ/edi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w15zKpUP3g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vbh7pCjDNS8&amp;t=1s" TargetMode="External"/><Relationship Id="rId2" Type="http://schemas.openxmlformats.org/officeDocument/2006/relationships/hyperlink" Target="https://duunitori.fi/tyoelama/yleisimmat-tyohaastattelukysymykset?cq_src=google_ads&amp;cq_cmp=1684044693&amp;cq_term=&amp;cq_plac=&amp;cq_net=g&amp;cq_plt=gp&amp;gclid=CjwKCAjwkeqkBhAnEiwA5U-uM5bXm5LWn_2EmCo2HAaHUzO1rWZhMxbfWnV7_gwXea8GZLICyhSywxoCjrUQAvD_BwE" TargetMode="External"/><Relationship Id="rId1" Type="http://schemas.openxmlformats.org/officeDocument/2006/relationships/slideLayout" Target="../slideLayouts/slideLayout2.xml"/><Relationship Id="rId5" Type="http://schemas.openxmlformats.org/officeDocument/2006/relationships/hyperlink" Target="https://drive.google.com/file/d/13KcdFptdSyLjVR2Q5-VLIZ_J_niChlOc/view" TargetMode="External"/><Relationship Id="rId4" Type="http://schemas.openxmlformats.org/officeDocument/2006/relationships/hyperlink" Target="https://drive.google.com/file/d/1kW7Wy97DGZY5DPlMBcDx7mBoa_y1QRDg/view"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duunitori.fi/tyoelama/tyonhakuopas" TargetMode="External"/><Relationship Id="rId2" Type="http://schemas.openxmlformats.org/officeDocument/2006/relationships/hyperlink" Target="https://opinportailla.diak.fi/wp-content/uploads/sites/9/2022/03/Tyonhaun_Selkea_Muistikirja_Opas-maahanmuuttajaopiskelijan-tyonhaun-ohjaukseen.pdf" TargetMode="External"/><Relationship Id="rId1" Type="http://schemas.openxmlformats.org/officeDocument/2006/relationships/slideLayout" Target="../slideLayouts/slideLayout2.xml"/><Relationship Id="rId5" Type="http://schemas.openxmlformats.org/officeDocument/2006/relationships/hyperlink" Target="https://tyomarkkinatori.fi/" TargetMode="External"/><Relationship Id="rId4" Type="http://schemas.openxmlformats.org/officeDocument/2006/relationships/hyperlink" Target="https://ohjaan.fi/"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infofinland.fi/fi/work-and-enterprise/finnish-working-culture"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HvvAvR5fC4c" TargetMode="External"/><Relationship Id="rId2" Type="http://schemas.openxmlformats.org/officeDocument/2006/relationships/hyperlink" Target="https://www.viacharacter.org/survey/account/register"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omapaja.fi/blogi/vuorovaikutustaidot" TargetMode="External"/><Relationship Id="rId2" Type="http://schemas.openxmlformats.org/officeDocument/2006/relationships/hyperlink" Target="https://mieli.fi/vahvista-mielenterveyttasi/ihmissuhteet-ja-vuorovaikutus/vuorovaikutustaitoja-voi-oppia/"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blogit.gradia.fi/parasta_osaamista/osaamisen-arviointioppaat/" TargetMode="External"/><Relationship Id="rId2" Type="http://schemas.openxmlformats.org/officeDocument/2006/relationships/hyperlink" Target="https://www.youtube.com/watch?v=HcwuJj6h77U"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tyoelamaan.fi/" TargetMode="External"/><Relationship Id="rId2" Type="http://schemas.openxmlformats.org/officeDocument/2006/relationships/hyperlink" Target="https://tyoelamanpelisaannot.fi/fi/"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k3mLGIRZddA" TargetMode="Externa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tyoelamanverkko-opisto.fi/materials/petmo/luku4/index.htm" TargetMode="External"/><Relationship Id="rId2" Type="http://schemas.openxmlformats.org/officeDocument/2006/relationships/hyperlink" Target="https://ohjaan.fi/osio-1-kulttuurisuus-ja-niiden-valiset-erot/" TargetMode="External"/><Relationship Id="rId1" Type="http://schemas.openxmlformats.org/officeDocument/2006/relationships/slideLayout" Target="../slideLayouts/slideLayout2.xml"/><Relationship Id="rId4" Type="http://schemas.openxmlformats.org/officeDocument/2006/relationships/hyperlink" Target="https://www.ttl.fi/teemat/tyoelaman-muutos/monimuotoinen-tyoelama/toissa-suomessa-tietoa-maahan-muuttaneille-13-kielella"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migri.fi/oleskelulupa" TargetMode="External"/><Relationship Id="rId2" Type="http://schemas.openxmlformats.org/officeDocument/2006/relationships/hyperlink" Target="https://tyoelamaan.fi/selko/tyoelama/tyosuojelu-ja-turvallisuus/" TargetMode="External"/><Relationship Id="rId1" Type="http://schemas.openxmlformats.org/officeDocument/2006/relationships/slideLayout" Target="../slideLayouts/slideLayout2.xml"/><Relationship Id="rId4" Type="http://schemas.openxmlformats.org/officeDocument/2006/relationships/hyperlink" Target="https://um.fi/oleskelupa-suomee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supo.fi/turvallisuusselvitykset" TargetMode="External"/><Relationship Id="rId2" Type="http://schemas.openxmlformats.org/officeDocument/2006/relationships/hyperlink" Target="https://www.oikeusrekisterikeskus.fi/fi/index/palvelut/rikosrekisteriote/rikostaustaotelastenkanssatoimimiseen.html"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tyosuojelu.fi/tyoterveys-ja-tapaturmat/tyoterveyshuolto/terveystarkastukset" TargetMode="External"/><Relationship Id="rId2" Type="http://schemas.openxmlformats.org/officeDocument/2006/relationships/hyperlink" Target="https://www.tyosuojelu.fi/tyosuhde/oikeudet-ja-velvollisuudet-tyossa/yksityisyyden-suoja/huumausainetestaus"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youtu.be/ta6hGShbHvo" TargetMode="External"/><Relationship Id="rId2" Type="http://schemas.openxmlformats.org/officeDocument/2006/relationships/hyperlink" Target="https://tyoelamaan.fi/tyon-aloitus/tyosopimus/"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tyoelamaan.fi/selko/tyosuhde/palkka/" TargetMode="External"/><Relationship Id="rId2" Type="http://schemas.openxmlformats.org/officeDocument/2006/relationships/hyperlink" Target="https://youtu.be/gBKqXsTBql8"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2" Type="http://schemas.openxmlformats.org/officeDocument/2006/relationships/hyperlink" Target="https://tyoelamaan.fi/blog/2021/05/11/mita-on-tyolainsaadanto/"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www.infofinland.fi/fi/work-and-enterprise/employees-rights-and-obligations/trade-union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tyoelamaan.fi/selko/tyon-paattyessa/irtisanominen-ja-irtisanoutuminen/" TargetMode="External"/><Relationship Id="rId2" Type="http://schemas.openxmlformats.org/officeDocument/2006/relationships/hyperlink" Target="https://youtu.be/gVqot991_f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sitra.fi/app/uploads/2021/08/osaaminennakyviinomatvahvuuteni.pdf" TargetMode="External"/><Relationship Id="rId13" Type="http://schemas.openxmlformats.org/officeDocument/2006/relationships/image" Target="../media/image9.png"/><Relationship Id="rId3" Type="http://schemas.openxmlformats.org/officeDocument/2006/relationships/hyperlink" Target="https://www.keva.fi/globalassets/2-tiedostot/ta-tiedostot/esitteet-ja-julkaisut/keva_kompassi_tyokirja.pdf" TargetMode="External"/><Relationship Id="rId7" Type="http://schemas.openxmlformats.org/officeDocument/2006/relationships/hyperlink" Target="https://osaamismatkalla.fi/materiaalit/sampo-osaaminen/" TargetMode="External"/><Relationship Id="rId12"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opopassi.com/luonteenvahvuudet" TargetMode="External"/><Relationship Id="rId11" Type="http://schemas.openxmlformats.org/officeDocument/2006/relationships/image" Target="../media/image7.png"/><Relationship Id="rId5" Type="http://schemas.openxmlformats.org/officeDocument/2006/relationships/hyperlink" Target="https://www.opopassi.com/itsetuntemus" TargetMode="External"/><Relationship Id="rId10" Type="http://schemas.openxmlformats.org/officeDocument/2006/relationships/hyperlink" Target="https://opinvoimala.fi/sivu/vahvuudet" TargetMode="External"/><Relationship Id="rId4" Type="http://schemas.openxmlformats.org/officeDocument/2006/relationships/hyperlink" Target="https://www.jotpa.fi/fi/tietoa-meista/hankkeet-ja-projektit/osaaminen-nakyviin/tyokalut-ja-harjoitteet" TargetMode="External"/><Relationship Id="rId9" Type="http://schemas.openxmlformats.org/officeDocument/2006/relationships/hyperlink" Target="https://www.positiivinenoppiminen.fi/wp-content/uploads/2020/06/3_100_vahvuutta.pdf"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kela.fi/documents/20124/410408/selkokielinen-esite-tyottomyys.pdf/075182f9-55ec-0e64-748b-ccea55a9d4fb?t=1633691758148" TargetMode="External"/><Relationship Id="rId2" Type="http://schemas.openxmlformats.org/officeDocument/2006/relationships/hyperlink" Target="https://www.kela.fi/web/selkosuomi/tyottomyys" TargetMode="External"/><Relationship Id="rId1" Type="http://schemas.openxmlformats.org/officeDocument/2006/relationships/slideLayout" Target="../slideLayouts/slideLayout2.xml"/><Relationship Id="rId4" Type="http://schemas.openxmlformats.org/officeDocument/2006/relationships/hyperlink" Target="https://tyomarkkinatori.fi/omat-sivu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hyperlink" Target="https://www.ely-keskus.fi/" TargetMode="External"/><Relationship Id="rId2" Type="http://schemas.openxmlformats.org/officeDocument/2006/relationships/hyperlink" Target="https://www.hameenliitto.fi/" TargetMode="External"/><Relationship Id="rId1" Type="http://schemas.openxmlformats.org/officeDocument/2006/relationships/slideLayout" Target="../slideLayouts/slideLayout3.xml"/><Relationship Id="rId5" Type="http://schemas.openxmlformats.org/officeDocument/2006/relationships/hyperlink" Target="https://tem.fi/ammattibarometri" TargetMode="External"/><Relationship Id="rId4" Type="http://schemas.openxmlformats.org/officeDocument/2006/relationships/hyperlink" Target="https://toimistot.te-palvelut.fi/"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backend.jotpa.fi/sites/default/files/documents/Alueellisia%20tyo%CC%88voiman%20osaamistarpeita%20ja%20ratkaisuehdotuksia.pdf" TargetMode="External"/><Relationship Id="rId3" Type="http://schemas.openxmlformats.org/officeDocument/2006/relationships/hyperlink" Target="https://www.oph.fi/fi/palvelut/osaamisen-ennakointifoorumi-oef" TargetMode="External"/><Relationship Id="rId7" Type="http://schemas.openxmlformats.org/officeDocument/2006/relationships/hyperlink" Target="https://www.jotpa.fi/fi" TargetMode="External"/><Relationship Id="rId12" Type="http://schemas.openxmlformats.org/officeDocument/2006/relationships/hyperlink" Target="https://hyvatyo.ttl.fi/tyo2030" TargetMode="External"/><Relationship Id="rId2" Type="http://schemas.openxmlformats.org/officeDocument/2006/relationships/hyperlink" Target="https://www.oph.fi/fi/tietoaineistot-ja-analyysit/ennakointi" TargetMode="External"/><Relationship Id="rId1" Type="http://schemas.openxmlformats.org/officeDocument/2006/relationships/slideLayout" Target="../slideLayouts/slideLayout3.xml"/><Relationship Id="rId6" Type="http://schemas.openxmlformats.org/officeDocument/2006/relationships/hyperlink" Target="https://www.oph.fi/fi/tilastot-ja-julkaisut/julkaisut/osaaminen-2035" TargetMode="External"/><Relationship Id="rId11" Type="http://schemas.openxmlformats.org/officeDocument/2006/relationships/hyperlink" Target="https://www.ttl.fi/" TargetMode="External"/><Relationship Id="rId5" Type="http://schemas.openxmlformats.org/officeDocument/2006/relationships/hyperlink" Target="https://www.oph.fi/fi/koulutus-ja-tutkinnot/elinikaisen-oppimisen-avaintaidot" TargetMode="External"/><Relationship Id="rId10" Type="http://schemas.openxmlformats.org/officeDocument/2006/relationships/hyperlink" Target="https://www.sitra.fi/aiheet/tulevaisuusbarometri/" TargetMode="External"/><Relationship Id="rId4" Type="http://schemas.openxmlformats.org/officeDocument/2006/relationships/hyperlink" Target="https://www.oph.fi/sites/default/files/documents/ammattialakortit_0_0.pdf" TargetMode="External"/><Relationship Id="rId9" Type="http://schemas.openxmlformats.org/officeDocument/2006/relationships/hyperlink" Target="https://www.sitra.fi/"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nuori.fi/static/80b205e504f8f252c4fbcd65df7fcf89/tulevaisuustyoskentelyn-harjoitukset-opas.pdf" TargetMode="External"/><Relationship Id="rId2" Type="http://schemas.openxmlformats.org/officeDocument/2006/relationships/hyperlink" Target="https://www.nuori.fi/toiminta/tulevaisuuskoulu/"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sitra.fi/megatrendikortit/" TargetMode="External"/><Relationship Id="rId7" Type="http://schemas.openxmlformats.org/officeDocument/2006/relationships/hyperlink" Target="https://www.sitra.fi/julkaisut/hyvat-kortit-peli/" TargetMode="External"/><Relationship Id="rId2" Type="http://schemas.openxmlformats.org/officeDocument/2006/relationships/hyperlink" Target="https://www.sitra.fi/" TargetMode="External"/><Relationship Id="rId1" Type="http://schemas.openxmlformats.org/officeDocument/2006/relationships/slideLayout" Target="../slideLayouts/slideLayout3.xml"/><Relationship Id="rId6" Type="http://schemas.openxmlformats.org/officeDocument/2006/relationships/hyperlink" Target="https://www.sitra.fi/artikkelit/hyvatkortit/" TargetMode="External"/><Relationship Id="rId5" Type="http://schemas.openxmlformats.org/officeDocument/2006/relationships/hyperlink" Target="https://www.sitra.fi/caset/tulevaisuuksien-muistelu/" TargetMode="External"/><Relationship Id="rId4" Type="http://schemas.openxmlformats.org/officeDocument/2006/relationships/hyperlink" Target="https://www.sitra.fi/julkaisut/megatrendikortit-2023/"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opopassi.com/haluamanitulevaisuus" TargetMode="External"/><Relationship Id="rId2" Type="http://schemas.openxmlformats.org/officeDocument/2006/relationships/hyperlink" Target="http://tulevaisuudenammatit.fi/" TargetMode="External"/><Relationship Id="rId1" Type="http://schemas.openxmlformats.org/officeDocument/2006/relationships/slideLayout" Target="../slideLayouts/slideLayout3.xml"/><Relationship Id="rId4" Type="http://schemas.openxmlformats.org/officeDocument/2006/relationships/hyperlink" Target="https://www.opopassi.com/tulevaisuudentaitoni" TargetMode="External"/></Relationships>
</file>

<file path=ppt/slides/_rels/slide79.xml.rels><?xml version="1.0" encoding="UTF-8" standalone="yes"?>
<Relationships xmlns="http://schemas.openxmlformats.org/package/2006/relationships"><Relationship Id="rId2" Type="http://schemas.openxmlformats.org/officeDocument/2006/relationships/hyperlink" Target="https://www.youtube.com/watch?v=Sar6D45VrrM"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youtube.com/watch?v=OVZcYqJ8nJ4" TargetMode="Externa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Kuva 4" descr="Logo OPVA haltuun, Framåt med SSS">
            <a:extLst>
              <a:ext uri="{FF2B5EF4-FFF2-40B4-BE49-F238E27FC236}">
                <a16:creationId xmlns:a16="http://schemas.microsoft.com/office/drawing/2014/main" id="{961919E0-535A-A67D-B92A-1EF24BB6A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iruutu 2">
            <a:extLst>
              <a:ext uri="{FF2B5EF4-FFF2-40B4-BE49-F238E27FC236}">
                <a16:creationId xmlns:a16="http://schemas.microsoft.com/office/drawing/2014/main" id="{87BE6C43-DAF6-9F01-B7ED-6D7BBB5E7148}"/>
              </a:ext>
            </a:extLst>
          </p:cNvPr>
          <p:cNvSpPr txBox="1"/>
          <p:nvPr/>
        </p:nvSpPr>
        <p:spPr>
          <a:xfrm>
            <a:off x="565484" y="6048683"/>
            <a:ext cx="6097604" cy="509563"/>
          </a:xfrm>
          <a:prstGeom prst="rect">
            <a:avLst/>
          </a:prstGeom>
          <a:noFill/>
        </p:spPr>
        <p:txBody>
          <a:bodyPr wrap="square">
            <a:spAutoFit/>
          </a:bodyPr>
          <a:lstStyle/>
          <a:p>
            <a:pPr>
              <a:lnSpc>
                <a:spcPct val="130000"/>
              </a:lnSpc>
              <a:spcBef>
                <a:spcPts val="600"/>
              </a:spcBef>
              <a:spcAft>
                <a:spcPts val="1800"/>
              </a:spcAft>
            </a:pPr>
            <a:r>
              <a:rPr lang="fi-FI" sz="1100" dirty="0">
                <a:effectLst/>
                <a:latin typeface="+mj-lt"/>
                <a:ea typeface="Arial" panose="020B0604020202020204" pitchFamily="34" charset="0"/>
                <a:cs typeface="Segoe UI" panose="020B0502040204020203" pitchFamily="34" charset="0"/>
              </a:rPr>
              <a:t>Tämä teos on lisensoitu Creative </a:t>
            </a:r>
            <a:r>
              <a:rPr lang="fi-FI" sz="1100" dirty="0" err="1">
                <a:effectLst/>
                <a:latin typeface="+mj-lt"/>
                <a:ea typeface="Arial" panose="020B0604020202020204" pitchFamily="34" charset="0"/>
                <a:cs typeface="Segoe UI" panose="020B0502040204020203" pitchFamily="34" charset="0"/>
              </a:rPr>
              <a:t>Commons</a:t>
            </a:r>
            <a:r>
              <a:rPr lang="fi-FI" sz="1100" dirty="0">
                <a:effectLst/>
                <a:latin typeface="+mj-lt"/>
                <a:ea typeface="Arial" panose="020B0604020202020204" pitchFamily="34" charset="0"/>
                <a:cs typeface="Segoe UI" panose="020B0502040204020203" pitchFamily="34" charset="0"/>
              </a:rPr>
              <a:t> Nimeä-</a:t>
            </a:r>
            <a:r>
              <a:rPr lang="fi-FI" sz="1100" dirty="0" err="1">
                <a:effectLst/>
                <a:latin typeface="+mj-lt"/>
                <a:ea typeface="Arial" panose="020B0604020202020204" pitchFamily="34" charset="0"/>
                <a:cs typeface="Segoe UI" panose="020B0502040204020203" pitchFamily="34" charset="0"/>
              </a:rPr>
              <a:t>JaaSamoin</a:t>
            </a:r>
            <a:r>
              <a:rPr lang="fi-FI" sz="1100" dirty="0">
                <a:effectLst/>
                <a:latin typeface="+mj-lt"/>
                <a:ea typeface="Arial" panose="020B0604020202020204" pitchFamily="34" charset="0"/>
                <a:cs typeface="Segoe UI" panose="020B0502040204020203" pitchFamily="34" charset="0"/>
              </a:rPr>
              <a:t> 4.0 Kansainvälinen -lisenssillä. Lisenssi nähtävillä osoitteessa </a:t>
            </a:r>
            <a:r>
              <a:rPr lang="fi-FI" sz="1100" u="sng" dirty="0">
                <a:solidFill>
                  <a:srgbClr val="0000FF"/>
                </a:solidFill>
                <a:effectLst/>
                <a:latin typeface="+mj-lt"/>
                <a:ea typeface="Arial" panose="020B0604020202020204" pitchFamily="34" charset="0"/>
                <a:hlinkClick r:id="rId4"/>
              </a:rPr>
              <a:t>https://creativecommons.org/licenses/by-sa/4.0/deed.fi</a:t>
            </a:r>
            <a:r>
              <a:rPr lang="fi-FI" sz="1100" dirty="0">
                <a:effectLst/>
                <a:latin typeface="+mj-lt"/>
                <a:ea typeface="Arial" panose="020B0604020202020204" pitchFamily="34" charset="0"/>
                <a:cs typeface="Segoe UI" panose="020B0502040204020203" pitchFamily="34" charset="0"/>
              </a:rPr>
              <a:t>.</a:t>
            </a:r>
            <a:endParaRPr lang="fi-FI" sz="1100" dirty="0">
              <a:effectLst/>
              <a:latin typeface="+mj-lt"/>
              <a:ea typeface="Arial" panose="020B0604020202020204" pitchFamily="34" charset="0"/>
            </a:endParaRPr>
          </a:p>
        </p:txBody>
      </p:sp>
      <p:pic>
        <p:nvPicPr>
          <p:cNvPr id="6" name="Kuva 5" descr="Kuva, joka sisältää kohteen symboli, ympyrä, kuvakaappaus, Grafiikka&#10;&#10;Kuvaus luotu automaattisesti">
            <a:extLst>
              <a:ext uri="{FF2B5EF4-FFF2-40B4-BE49-F238E27FC236}">
                <a16:creationId xmlns:a16="http://schemas.microsoft.com/office/drawing/2014/main" id="{E1BF808D-23C5-7095-1585-65AD31057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287" y="5534208"/>
            <a:ext cx="1227411" cy="429442"/>
          </a:xfrm>
          <a:prstGeom prst="rect">
            <a:avLst/>
          </a:prstGeom>
        </p:spPr>
      </p:pic>
      <p:sp>
        <p:nvSpPr>
          <p:cNvPr id="2" name="Otsikko 1">
            <a:extLst>
              <a:ext uri="{FF2B5EF4-FFF2-40B4-BE49-F238E27FC236}">
                <a16:creationId xmlns:a16="http://schemas.microsoft.com/office/drawing/2014/main" id="{FC04BD30-5A4B-8528-7764-C274A2524AB6}"/>
              </a:ext>
            </a:extLst>
          </p:cNvPr>
          <p:cNvSpPr txBox="1">
            <a:spLocks/>
          </p:cNvSpPr>
          <p:nvPr/>
        </p:nvSpPr>
        <p:spPr>
          <a:xfrm>
            <a:off x="5338869" y="409584"/>
            <a:ext cx="11556999" cy="10136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a:lstStyle>
          <a:p>
            <a:pPr>
              <a:defRPr/>
            </a:pPr>
            <a:r>
              <a:rPr lang="fi-FI" sz="3600" dirty="0">
                <a:latin typeface="Arial Black"/>
              </a:rPr>
              <a:t>Työelämätaidot </a:t>
            </a:r>
            <a:r>
              <a:rPr lang="fi-FI" sz="3600" dirty="0" err="1">
                <a:latin typeface="Arial Black"/>
              </a:rPr>
              <a:t>OPVAssa</a:t>
            </a:r>
            <a:endParaRPr lang="fi-FI" sz="3600" dirty="0">
              <a:latin typeface="Arial Black"/>
              <a:cs typeface="Calibri Light"/>
            </a:endParaRPr>
          </a:p>
        </p:txBody>
      </p:sp>
    </p:spTree>
    <p:extLst>
      <p:ext uri="{BB962C8B-B14F-4D97-AF65-F5344CB8AC3E}">
        <p14:creationId xmlns:p14="http://schemas.microsoft.com/office/powerpoint/2010/main" val="375867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1927349" y="369707"/>
            <a:ext cx="10515600" cy="1325563"/>
          </a:xfrm>
        </p:spPr>
        <p:txBody>
          <a:bodyPr/>
          <a:lstStyle/>
          <a:p>
            <a:r>
              <a:rPr lang="fi-FI">
                <a:solidFill>
                  <a:schemeClr val="tx2"/>
                </a:solidFill>
                <a:latin typeface="Arial Nova" panose="020B0504020202020204" pitchFamily="34" charset="0"/>
                <a:cs typeface="Calibri Light"/>
              </a:rPr>
              <a:t>Ammatillinen osaaminen, tehtävä</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1927349" y="1505621"/>
            <a:ext cx="9084463" cy="511218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spcAft>
                <a:spcPts val="600"/>
              </a:spcAft>
            </a:pPr>
            <a:r>
              <a:rPr lang="fi-FI" sz="1800" dirty="0">
                <a:cs typeface="Calibri"/>
              </a:rPr>
              <a:t>Perehdy oman alan pakolliseen ammatilliseen tutkinnon osaan.</a:t>
            </a:r>
          </a:p>
          <a:p>
            <a:pPr>
              <a:spcBef>
                <a:spcPts val="0"/>
              </a:spcBef>
              <a:spcAft>
                <a:spcPts val="600"/>
              </a:spcAft>
            </a:pPr>
            <a:r>
              <a:rPr lang="fi-FI" sz="1800" dirty="0">
                <a:cs typeface="Calibri"/>
              </a:rPr>
              <a:t>Millaisia ammattitaitovaatimuksia ja osaamistavoitteita siinä on?</a:t>
            </a:r>
          </a:p>
          <a:p>
            <a:pPr>
              <a:spcBef>
                <a:spcPts val="0"/>
              </a:spcBef>
              <a:spcAft>
                <a:spcPts val="600"/>
              </a:spcAft>
            </a:pPr>
            <a:r>
              <a:rPr lang="fi-FI" sz="1800" dirty="0">
                <a:cs typeface="Calibri"/>
              </a:rPr>
              <a:t>Millaisia työtehtäviä kyseisessä näytössä tehdään? </a:t>
            </a:r>
          </a:p>
          <a:p>
            <a:pPr>
              <a:spcBef>
                <a:spcPts val="0"/>
              </a:spcBef>
              <a:spcAft>
                <a:spcPts val="600"/>
              </a:spcAft>
            </a:pPr>
            <a:r>
              <a:rPr lang="fi-FI" sz="1800" dirty="0">
                <a:cs typeface="Calibri"/>
              </a:rPr>
              <a:t>Missä paikallisessa työpaikassa näytön voisi suorittaa? </a:t>
            </a:r>
          </a:p>
          <a:p>
            <a:pPr>
              <a:spcBef>
                <a:spcPts val="0"/>
              </a:spcBef>
              <a:spcAft>
                <a:spcPts val="600"/>
              </a:spcAft>
            </a:pPr>
            <a:r>
              <a:rPr lang="fi-FI" sz="1800" dirty="0">
                <a:cs typeface="Calibri"/>
              </a:rPr>
              <a:t>Mitkä ovat sinun vahvuudet omalla alallasi ja tässä tutkinnon osassa? Mitä taitoja ja osaamista sinulla on jo?</a:t>
            </a:r>
          </a:p>
          <a:p>
            <a:pPr>
              <a:spcBef>
                <a:spcPts val="0"/>
              </a:spcBef>
              <a:spcAft>
                <a:spcPts val="600"/>
              </a:spcAft>
            </a:pPr>
            <a:r>
              <a:rPr lang="fi-FI" sz="1800" dirty="0">
                <a:cs typeface="Calibri"/>
              </a:rPr>
              <a:t>Millaisia asioita sinun pitää vielä harjoitella erityisesti?</a:t>
            </a:r>
          </a:p>
          <a:p>
            <a:pPr>
              <a:spcBef>
                <a:spcPts val="0"/>
              </a:spcBef>
              <a:spcAft>
                <a:spcPts val="600"/>
              </a:spcAft>
            </a:pPr>
            <a:endParaRPr lang="fi-FI" sz="1800">
              <a:cs typeface="Calibri"/>
            </a:endParaRPr>
          </a:p>
          <a:p>
            <a:pPr>
              <a:spcBef>
                <a:spcPts val="0"/>
              </a:spcBef>
              <a:spcAft>
                <a:spcPts val="600"/>
              </a:spcAft>
            </a:pPr>
            <a:r>
              <a:rPr lang="fi-FI" sz="1800" dirty="0">
                <a:cs typeface="Calibri"/>
                <a:hlinkClick r:id="rId3"/>
              </a:rPr>
              <a:t>https://eperusteet.opintopolku.fi/#/fi/selaus/ammatillinen</a:t>
            </a:r>
            <a:endParaRPr lang="fi-FI" sz="1800" dirty="0">
              <a:cs typeface="Calibri"/>
            </a:endParaRPr>
          </a:p>
          <a:p>
            <a:pPr>
              <a:spcBef>
                <a:spcPts val="0"/>
              </a:spcBef>
              <a:spcAft>
                <a:spcPts val="600"/>
              </a:spcAft>
            </a:pPr>
            <a:endParaRPr lang="fi-FI" sz="1800">
              <a:cs typeface="Calibri"/>
            </a:endParaRPr>
          </a:p>
          <a:p>
            <a:pPr>
              <a:spcBef>
                <a:spcPts val="0"/>
              </a:spcBef>
              <a:spcAft>
                <a:spcPts val="600"/>
              </a:spcAft>
            </a:pPr>
            <a:r>
              <a:rPr lang="fi-FI" sz="1800" dirty="0">
                <a:cs typeface="Calibri"/>
                <a:hlinkClick r:id="rId4"/>
              </a:rPr>
              <a:t>https://www.redu.fi/media/hankkeet/jook/tulostettavat-tuotekortit_selkosuomi.pdf</a:t>
            </a:r>
            <a:endParaRPr lang="fi-FI" sz="1800" dirty="0">
              <a:cs typeface="Calibri"/>
            </a:endParaRPr>
          </a:p>
          <a:p>
            <a:pPr>
              <a:spcBef>
                <a:spcPts val="0"/>
              </a:spcBef>
              <a:spcAft>
                <a:spcPts val="600"/>
              </a:spcAft>
            </a:pPr>
            <a:endParaRPr lang="fi-FI" sz="1800">
              <a:cs typeface="Calibri"/>
            </a:endParaRPr>
          </a:p>
          <a:p>
            <a:pPr>
              <a:spcBef>
                <a:spcPts val="0"/>
              </a:spcBef>
              <a:spcAft>
                <a:spcPts val="600"/>
              </a:spcAft>
            </a:pPr>
            <a:endParaRPr lang="fi-FI" sz="1800" dirty="0">
              <a:solidFill>
                <a:srgbClr val="000000"/>
              </a:solidFill>
              <a:cs typeface="Calibri"/>
            </a:endParaRPr>
          </a:p>
        </p:txBody>
      </p:sp>
      <p:grpSp>
        <p:nvGrpSpPr>
          <p:cNvPr id="4" name="Ryhmä 3">
            <a:extLst>
              <a:ext uri="{FF2B5EF4-FFF2-40B4-BE49-F238E27FC236}">
                <a16:creationId xmlns:a16="http://schemas.microsoft.com/office/drawing/2014/main" id="{22C017C6-2DFE-693F-A884-7D9875B14582}"/>
              </a:ext>
              <a:ext uri="{C183D7F6-B498-43B3-948B-1728B52AA6E4}">
                <adec:decorative xmlns:adec="http://schemas.microsoft.com/office/drawing/2017/decorative" val="1"/>
              </a:ext>
            </a:extLst>
          </p:cNvPr>
          <p:cNvGrpSpPr>
            <a:grpSpLocks/>
          </p:cNvGrpSpPr>
          <p:nvPr/>
        </p:nvGrpSpPr>
        <p:grpSpPr>
          <a:xfrm>
            <a:off x="421002" y="334708"/>
            <a:ext cx="1235172" cy="1239968"/>
            <a:chOff x="4388636" y="2416245"/>
            <a:chExt cx="1372414" cy="1377742"/>
          </a:xfrm>
        </p:grpSpPr>
        <p:sp>
          <p:nvSpPr>
            <p:cNvPr id="5" name="Ellipsi 4">
              <a:extLst>
                <a:ext uri="{FF2B5EF4-FFF2-40B4-BE49-F238E27FC236}">
                  <a16:creationId xmlns:a16="http://schemas.microsoft.com/office/drawing/2014/main" id="{50A804E8-5B93-A029-0CA2-92BBDEE73290}"/>
                </a:ext>
              </a:extLst>
            </p:cNvPr>
            <p:cNvSpPr/>
            <p:nvPr/>
          </p:nvSpPr>
          <p:spPr>
            <a:xfrm>
              <a:off x="4388636" y="2416245"/>
              <a:ext cx="1372414" cy="1377742"/>
            </a:xfrm>
            <a:prstGeom prst="ellipse">
              <a:avLst/>
            </a:prstGeom>
            <a:solidFill>
              <a:schemeClr val="tx1">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3"/>
                </a:solidFill>
              </a:endParaRPr>
            </a:p>
          </p:txBody>
        </p:sp>
        <p:pic>
          <p:nvPicPr>
            <p:cNvPr id="6" name="Kuva 5" descr="Kirjoituslevy osa merkitty tasaisella täytöllä">
              <a:extLst>
                <a:ext uri="{FF2B5EF4-FFF2-40B4-BE49-F238E27FC236}">
                  <a16:creationId xmlns:a16="http://schemas.microsoft.com/office/drawing/2014/main" id="{515AE2B0-4851-55F4-1122-4A6A9F7483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1448" y="2699216"/>
              <a:ext cx="807836" cy="807836"/>
            </a:xfrm>
            <a:prstGeom prst="rect">
              <a:avLst/>
            </a:prstGeom>
            <a:effectLst>
              <a:reflection blurRad="6350" stA="52000" endA="300" endPos="35000" dir="5400000" sy="-100000" algn="bl" rotWithShape="0"/>
            </a:effectLst>
          </p:spPr>
        </p:pic>
      </p:grpSp>
      <p:sp>
        <p:nvSpPr>
          <p:cNvPr id="7" name="Ellipsi 6">
            <a:extLst>
              <a:ext uri="{FF2B5EF4-FFF2-40B4-BE49-F238E27FC236}">
                <a16:creationId xmlns:a16="http://schemas.microsoft.com/office/drawing/2014/main" id="{0E4CC3D8-0F24-6AC7-ABCB-BDCF655D00C2}"/>
              </a:ext>
              <a:ext uri="{C183D7F6-B498-43B3-948B-1728B52AA6E4}">
                <adec:decorative xmlns:adec="http://schemas.microsoft.com/office/drawing/2017/decorative" val="1"/>
              </a:ext>
            </a:extLst>
          </p:cNvPr>
          <p:cNvSpPr>
            <a:spLocks noChangeAspect="1"/>
          </p:cNvSpPr>
          <p:nvPr/>
        </p:nvSpPr>
        <p:spPr>
          <a:xfrm>
            <a:off x="1292137" y="4190935"/>
            <a:ext cx="507098" cy="509068"/>
          </a:xfrm>
          <a:prstGeom prst="ellipse">
            <a:avLst/>
          </a:prstGeom>
          <a:solidFill>
            <a:schemeClr val="accent6">
              <a:alpha val="90000"/>
            </a:schemeClr>
          </a:solidFill>
          <a:ln w="19050">
            <a:noFill/>
          </a:ln>
          <a:effectLst>
            <a:reflection stA="53000" endPos="20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400" b="1">
                <a:solidFill>
                  <a:schemeClr val="bg1"/>
                </a:solidFill>
                <a:latin typeface="Arial Nova" panose="020B0504020202020204" pitchFamily="34" charset="0"/>
              </a:rPr>
              <a:t>1</a:t>
            </a:r>
          </a:p>
        </p:txBody>
      </p:sp>
      <p:sp>
        <p:nvSpPr>
          <p:cNvPr id="10" name="Ellipsi 9">
            <a:extLst>
              <a:ext uri="{FF2B5EF4-FFF2-40B4-BE49-F238E27FC236}">
                <a16:creationId xmlns:a16="http://schemas.microsoft.com/office/drawing/2014/main" id="{B15B5F3F-3D40-30F1-5B23-1E7DE5E7421B}"/>
              </a:ext>
              <a:ext uri="{C183D7F6-B498-43B3-948B-1728B52AA6E4}">
                <adec:decorative xmlns:adec="http://schemas.microsoft.com/office/drawing/2017/decorative" val="1"/>
              </a:ext>
            </a:extLst>
          </p:cNvPr>
          <p:cNvSpPr>
            <a:spLocks noChangeAspect="1"/>
          </p:cNvSpPr>
          <p:nvPr/>
        </p:nvSpPr>
        <p:spPr>
          <a:xfrm>
            <a:off x="1284664" y="4872432"/>
            <a:ext cx="507098" cy="509068"/>
          </a:xfrm>
          <a:prstGeom prst="ellipse">
            <a:avLst/>
          </a:prstGeom>
          <a:solidFill>
            <a:schemeClr val="accent3">
              <a:alpha val="90000"/>
            </a:schemeClr>
          </a:solidFill>
          <a:ln w="19050">
            <a:noFill/>
          </a:ln>
          <a:effectLst>
            <a:reflection stA="50000" endA="300" endPos="20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400" b="1">
                <a:solidFill>
                  <a:schemeClr val="bg1"/>
                </a:solidFill>
                <a:latin typeface="Arial Nova" panose="020B0504020202020204" pitchFamily="34" charset="0"/>
              </a:rPr>
              <a:t>2</a:t>
            </a:r>
          </a:p>
        </p:txBody>
      </p:sp>
    </p:spTree>
    <p:extLst>
      <p:ext uri="{BB962C8B-B14F-4D97-AF65-F5344CB8AC3E}">
        <p14:creationId xmlns:p14="http://schemas.microsoft.com/office/powerpoint/2010/main" val="1822855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42AE77C8-8636-492A-ABA7-1B8730025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095830D2-F2AE-4DD8-B586-89B097791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92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Hammasrattaat.">
            <a:extLst>
              <a:ext uri="{FF2B5EF4-FFF2-40B4-BE49-F238E27FC236}">
                <a16:creationId xmlns:a16="http://schemas.microsoft.com/office/drawing/2014/main" id="{5FB3753E-52EA-35EB-83B6-74F69ABDAC40}"/>
              </a:ext>
            </a:extLst>
          </p:cNvPr>
          <p:cNvPicPr>
            <a:picLocks noChangeAspect="1"/>
          </p:cNvPicPr>
          <p:nvPr/>
        </p:nvPicPr>
        <p:blipFill rotWithShape="1">
          <a:blip r:embed="rId3">
            <a:extLst>
              <a:ext uri="{28A0092B-C50C-407E-A947-70E740481C1C}">
                <a14:useLocalDpi xmlns:a14="http://schemas.microsoft.com/office/drawing/2010/main" val="0"/>
              </a:ext>
            </a:extLst>
          </a:blip>
          <a:srcRect l="7" t="-15" r="48311" b="55024"/>
          <a:stretch/>
        </p:blipFill>
        <p:spPr>
          <a:xfrm>
            <a:off x="-191418" y="-260355"/>
            <a:ext cx="12384000" cy="7200000"/>
          </a:xfrm>
          <a:prstGeom prst="rect">
            <a:avLst/>
          </a:prstGeom>
        </p:spPr>
      </p:pic>
      <p:sp>
        <p:nvSpPr>
          <p:cNvPr id="9" name="Tekstiruutu 8">
            <a:extLst>
              <a:ext uri="{FF2B5EF4-FFF2-40B4-BE49-F238E27FC236}">
                <a16:creationId xmlns:a16="http://schemas.microsoft.com/office/drawing/2014/main" id="{835E60BB-7952-8169-9685-5B5C3D623D13}"/>
              </a:ext>
            </a:extLst>
          </p:cNvPr>
          <p:cNvSpPr txBox="1"/>
          <p:nvPr/>
        </p:nvSpPr>
        <p:spPr>
          <a:xfrm>
            <a:off x="9463346" y="6329900"/>
            <a:ext cx="11984476" cy="215444"/>
          </a:xfrm>
          <a:prstGeom prst="rect">
            <a:avLst/>
          </a:prstGeom>
          <a:noFill/>
        </p:spPr>
        <p:txBody>
          <a:bodyPr wrap="square">
            <a:spAutoFit/>
          </a:bodyPr>
          <a:lstStyle/>
          <a:p>
            <a:r>
              <a:rPr lang="fi-FI" sz="800" dirty="0">
                <a:solidFill>
                  <a:schemeClr val="bg1"/>
                </a:solidFill>
              </a:rPr>
              <a:t>Kuva: </a:t>
            </a:r>
            <a:r>
              <a:rPr lang="fi-FI" sz="800" dirty="0" err="1">
                <a:solidFill>
                  <a:schemeClr val="bg1"/>
                </a:solidFill>
              </a:rPr>
              <a:t>MustangJoe</a:t>
            </a:r>
            <a:r>
              <a:rPr lang="fi-FI" sz="800" dirty="0">
                <a:solidFill>
                  <a:schemeClr val="bg1"/>
                </a:solidFill>
              </a:rPr>
              <a:t>, </a:t>
            </a:r>
            <a:r>
              <a:rPr lang="fi-FI" sz="800" dirty="0" err="1">
                <a:solidFill>
                  <a:schemeClr val="bg1"/>
                </a:solidFill>
              </a:rPr>
              <a:t>Pixabay</a:t>
            </a:r>
            <a:r>
              <a:rPr lang="fi-FI" sz="800" dirty="0">
                <a:solidFill>
                  <a:schemeClr val="bg1"/>
                </a:solidFill>
              </a:rPr>
              <a:t>.</a:t>
            </a:r>
          </a:p>
        </p:txBody>
      </p:sp>
      <p:sp>
        <p:nvSpPr>
          <p:cNvPr id="6" name="Otsikko 1">
            <a:extLst>
              <a:ext uri="{FF2B5EF4-FFF2-40B4-BE49-F238E27FC236}">
                <a16:creationId xmlns:a16="http://schemas.microsoft.com/office/drawing/2014/main" id="{30887D32-4B77-F3E4-D84F-3020506B9791}"/>
              </a:ext>
            </a:extLst>
          </p:cNvPr>
          <p:cNvSpPr txBox="1">
            <a:spLocks noGrp="1"/>
          </p:cNvSpPr>
          <p:nvPr>
            <p:ph type="title" idx="4294967295"/>
          </p:nvPr>
        </p:nvSpPr>
        <p:spPr>
          <a:xfrm>
            <a:off x="588500" y="653141"/>
            <a:ext cx="5507500" cy="3385743"/>
          </a:xfrm>
          <a:prstGeom prst="rect">
            <a:avLst/>
          </a:prstGeom>
          <a:noFill/>
          <a:ln w="28575">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b="0" i="0" u="none" strike="noStrike" kern="1200" cap="none" spc="0" normalizeH="0" baseline="0" noProof="0">
                <a:ln>
                  <a:noFill/>
                </a:ln>
                <a:solidFill>
                  <a:schemeClr val="bg1"/>
                </a:solidFill>
                <a:effectLst/>
                <a:uLnTx/>
                <a:uFillTx/>
                <a:latin typeface="+mj-lt"/>
                <a:ea typeface="+mj-ea"/>
                <a:cs typeface="+mj-cs"/>
              </a:rPr>
              <a:t>3. </a:t>
            </a:r>
            <a:r>
              <a:rPr kumimoji="0" lang="en-US" b="0" i="0" u="none" strike="noStrike" kern="1200" cap="none" spc="0" normalizeH="0" baseline="0" noProof="0" err="1">
                <a:ln>
                  <a:noFill/>
                </a:ln>
                <a:solidFill>
                  <a:schemeClr val="bg1"/>
                </a:solidFill>
                <a:effectLst/>
                <a:uLnTx/>
                <a:uFillTx/>
                <a:latin typeface="+mj-lt"/>
                <a:ea typeface="+mj-ea"/>
                <a:cs typeface="+mj-cs"/>
              </a:rPr>
              <a:t>Työelämäyhteistyö</a:t>
            </a:r>
            <a:endParaRPr kumimoji="0" lang="en-US" b="0" i="0" u="none" strike="noStrike" kern="1200" cap="none" spc="0" normalizeH="0" baseline="0" noProof="0">
              <a:ln>
                <a:noFill/>
              </a:ln>
              <a:solidFill>
                <a:schemeClr val="bg1"/>
              </a:solidFill>
              <a:effectLst/>
              <a:uLnTx/>
              <a:uFillTx/>
              <a:latin typeface="+mj-lt"/>
              <a:ea typeface="+mj-ea"/>
              <a:cs typeface="+mj-cs"/>
            </a:endParaRPr>
          </a:p>
        </p:txBody>
      </p:sp>
      <p:sp>
        <p:nvSpPr>
          <p:cNvPr id="2" name="Ellipsi 1">
            <a:hlinkClick r:id="rId4" action="ppaction://hlinksldjump"/>
            <a:extLst>
              <a:ext uri="{FF2B5EF4-FFF2-40B4-BE49-F238E27FC236}">
                <a16:creationId xmlns:a16="http://schemas.microsoft.com/office/drawing/2014/main" id="{A26C71E7-BFA9-0DB6-E29B-6DDE7235AADB}"/>
              </a:ext>
              <a:ext uri="{C183D7F6-B498-43B3-948B-1728B52AA6E4}">
                <adec:decorative xmlns:adec="http://schemas.microsoft.com/office/drawing/2017/decorative" val="1"/>
              </a:ext>
            </a:extLst>
          </p:cNvPr>
          <p:cNvSpPr/>
          <p:nvPr/>
        </p:nvSpPr>
        <p:spPr>
          <a:xfrm rot="15528120">
            <a:off x="203149" y="220391"/>
            <a:ext cx="678498" cy="681133"/>
          </a:xfrm>
          <a:prstGeom prst="ellipse">
            <a:avLst/>
          </a:prstGeom>
          <a:solidFill>
            <a:schemeClr val="accent6">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6"/>
              </a:solidFill>
            </a:endParaRPr>
          </a:p>
        </p:txBody>
      </p:sp>
      <p:pic>
        <p:nvPicPr>
          <p:cNvPr id="3" name="Kuva 2">
            <a:hlinkClick r:id="rId4" action="ppaction://hlinksldjump"/>
            <a:extLst>
              <a:ext uri="{FF2B5EF4-FFF2-40B4-BE49-F238E27FC236}">
                <a16:creationId xmlns:a16="http://schemas.microsoft.com/office/drawing/2014/main" id="{2A29529E-3CCE-AF22-DE01-E9769F0069B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528120">
            <a:off x="371147" y="394635"/>
            <a:ext cx="346338" cy="34633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333060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B17997-7515-DDFE-DDCD-E3EA38FF4639}"/>
              </a:ext>
            </a:extLst>
          </p:cNvPr>
          <p:cNvSpPr>
            <a:spLocks noGrp="1"/>
          </p:cNvSpPr>
          <p:nvPr>
            <p:ph type="title"/>
          </p:nvPr>
        </p:nvSpPr>
        <p:spPr>
          <a:xfrm>
            <a:off x="775136" y="304627"/>
            <a:ext cx="10515600" cy="1325563"/>
          </a:xfrm>
        </p:spPr>
        <p:txBody>
          <a:bodyPr/>
          <a:lstStyle/>
          <a:p>
            <a:r>
              <a:rPr lang="fi-FI">
                <a:cs typeface="Calibri Light"/>
              </a:rPr>
              <a:t>Työelämäyhteistyö</a:t>
            </a:r>
            <a:endParaRPr lang="fi-FI"/>
          </a:p>
        </p:txBody>
      </p:sp>
      <p:sp>
        <p:nvSpPr>
          <p:cNvPr id="3" name="Alaotsikko 2">
            <a:extLst>
              <a:ext uri="{FF2B5EF4-FFF2-40B4-BE49-F238E27FC236}">
                <a16:creationId xmlns:a16="http://schemas.microsoft.com/office/drawing/2014/main" id="{4EFC434A-793A-7C55-3B19-73275DEAE40E}"/>
              </a:ext>
            </a:extLst>
          </p:cNvPr>
          <p:cNvSpPr>
            <a:spLocks noGrp="1"/>
          </p:cNvSpPr>
          <p:nvPr>
            <p:ph type="subTitle" idx="1"/>
          </p:nvPr>
        </p:nvSpPr>
        <p:spPr>
          <a:xfrm>
            <a:off x="768450" y="1630190"/>
            <a:ext cx="10183329" cy="5157226"/>
          </a:xfrm>
        </p:spPr>
        <p:txBody>
          <a:bodyPr vert="horz" lIns="91440" tIns="45720" rIns="91440" bIns="45720" numCol="2" rtlCol="0" anchor="t">
            <a:noAutofit/>
          </a:bodyPr>
          <a:lstStyle/>
          <a:p>
            <a:r>
              <a:rPr lang="fi-FI" sz="1800" b="1" dirty="0"/>
              <a:t>Työelämään tutustuminen</a:t>
            </a:r>
          </a:p>
          <a:p>
            <a:pPr marL="342900" indent="-342900">
              <a:buFont typeface="Arial" panose="020B0604020202020204" pitchFamily="34" charset="0"/>
              <a:buChar char="•"/>
            </a:pPr>
            <a:r>
              <a:rPr lang="fi-FI" sz="1800" dirty="0"/>
              <a:t>Yritysvierailut</a:t>
            </a:r>
          </a:p>
          <a:p>
            <a:pPr marL="342900" indent="-342900">
              <a:buFont typeface="Arial" panose="020B0604020202020204" pitchFamily="34" charset="0"/>
              <a:buChar char="•"/>
            </a:pPr>
            <a:r>
              <a:rPr lang="fi-FI" sz="1800" dirty="0"/>
              <a:t>Projektit</a:t>
            </a:r>
            <a:endParaRPr lang="fi-FI" sz="1800" dirty="0">
              <a:cs typeface="Arial"/>
            </a:endParaRPr>
          </a:p>
          <a:p>
            <a:pPr marL="342900" indent="-342900">
              <a:buFont typeface="Arial" panose="020B0604020202020204" pitchFamily="34" charset="0"/>
              <a:buChar char="•"/>
            </a:pPr>
            <a:r>
              <a:rPr lang="fi-FI" sz="1800" dirty="0"/>
              <a:t>Yritys vierailee koululla</a:t>
            </a:r>
            <a:endParaRPr lang="fi-FI" sz="1800" dirty="0">
              <a:cs typeface="Arial"/>
            </a:endParaRPr>
          </a:p>
          <a:p>
            <a:pPr marL="342900" indent="-342900">
              <a:buFont typeface="Arial" panose="020B0604020202020204" pitchFamily="34" charset="0"/>
              <a:buChar char="•"/>
            </a:pPr>
            <a:r>
              <a:rPr lang="fi-FI" sz="1800" dirty="0"/>
              <a:t>Ammatillisen ohjaajan hyödyntäminen</a:t>
            </a:r>
            <a:endParaRPr lang="fi-FI" sz="1800" dirty="0">
              <a:cs typeface="Arial"/>
            </a:endParaRPr>
          </a:p>
          <a:p>
            <a:pPr marL="342900" indent="-342900">
              <a:buFont typeface="Arial" panose="020B0604020202020204" pitchFamily="34" charset="0"/>
              <a:buChar char="•"/>
            </a:pPr>
            <a:r>
              <a:rPr lang="fi-FI" sz="1800" dirty="0"/>
              <a:t>Työpaikkaohjaaja koulutusta</a:t>
            </a:r>
            <a:endParaRPr lang="fi-FI" sz="1800" dirty="0">
              <a:cs typeface="Arial"/>
            </a:endParaRPr>
          </a:p>
          <a:p>
            <a:pPr marL="342900" indent="-342900">
              <a:buFont typeface="Arial" panose="020B0604020202020204" pitchFamily="34" charset="0"/>
              <a:buChar char="•"/>
            </a:pPr>
            <a:r>
              <a:rPr lang="fi-FI" sz="1800" dirty="0"/>
              <a:t>Itsenäisiä tehtäviä harjoittelun alkuun</a:t>
            </a:r>
            <a:endParaRPr lang="fi-FI" sz="1800" dirty="0">
              <a:cs typeface="Arial"/>
            </a:endParaRPr>
          </a:p>
          <a:p>
            <a:endParaRPr lang="fi-FI" sz="1800" i="1">
              <a:solidFill>
                <a:srgbClr val="595959"/>
              </a:solidFill>
              <a:cs typeface="Arial" panose="020B0604020202020204"/>
            </a:endParaRPr>
          </a:p>
          <a:p>
            <a:pPr marL="342900" indent="-342900">
              <a:buFont typeface="Arial" panose="020B0604020202020204" pitchFamily="34" charset="0"/>
              <a:buChar char="•"/>
            </a:pPr>
            <a:endParaRPr lang="fi-FI" sz="1800" i="1" dirty="0">
              <a:solidFill>
                <a:schemeClr val="accent6"/>
              </a:solidFill>
              <a:latin typeface="Arial Nova"/>
              <a:cs typeface="Arial"/>
            </a:endParaRPr>
          </a:p>
          <a:p>
            <a:endParaRPr lang="fi-FI" sz="1800" dirty="0">
              <a:solidFill>
                <a:schemeClr val="accent6"/>
              </a:solidFill>
              <a:latin typeface="Arial Nova"/>
            </a:endParaRPr>
          </a:p>
        </p:txBody>
      </p:sp>
    </p:spTree>
    <p:extLst>
      <p:ext uri="{BB962C8B-B14F-4D97-AF65-F5344CB8AC3E}">
        <p14:creationId xmlns:p14="http://schemas.microsoft.com/office/powerpoint/2010/main" val="3855238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B17997-7515-DDFE-DDCD-E3EA38FF4639}"/>
              </a:ext>
            </a:extLst>
          </p:cNvPr>
          <p:cNvSpPr>
            <a:spLocks noGrp="1"/>
          </p:cNvSpPr>
          <p:nvPr>
            <p:ph type="title"/>
          </p:nvPr>
        </p:nvSpPr>
        <p:spPr>
          <a:xfrm>
            <a:off x="764625" y="294116"/>
            <a:ext cx="10515600" cy="1325563"/>
          </a:xfrm>
        </p:spPr>
        <p:txBody>
          <a:bodyPr/>
          <a:lstStyle/>
          <a:p>
            <a:r>
              <a:rPr lang="fi-FI">
                <a:cs typeface="Calibri Light"/>
              </a:rPr>
              <a:t>Yritysvierailut</a:t>
            </a:r>
            <a:endParaRPr lang="fi-FI"/>
          </a:p>
        </p:txBody>
      </p:sp>
      <p:sp>
        <p:nvSpPr>
          <p:cNvPr id="3" name="Alaotsikko 2">
            <a:extLst>
              <a:ext uri="{FF2B5EF4-FFF2-40B4-BE49-F238E27FC236}">
                <a16:creationId xmlns:a16="http://schemas.microsoft.com/office/drawing/2014/main" id="{4EFC434A-793A-7C55-3B19-73275DEAE40E}"/>
              </a:ext>
            </a:extLst>
          </p:cNvPr>
          <p:cNvSpPr>
            <a:spLocks noGrp="1"/>
          </p:cNvSpPr>
          <p:nvPr>
            <p:ph type="subTitle" idx="1"/>
          </p:nvPr>
        </p:nvSpPr>
        <p:spPr>
          <a:xfrm>
            <a:off x="495180" y="1619679"/>
            <a:ext cx="10515601" cy="5157226"/>
          </a:xfrm>
        </p:spPr>
        <p:txBody>
          <a:bodyPr vert="horz" lIns="91440" tIns="45720" rIns="91440" bIns="45720" numCol="2" rtlCol="0" anchor="t">
            <a:noAutofit/>
          </a:bodyPr>
          <a:lstStyle/>
          <a:p>
            <a:pPr marL="342900" indent="-342900">
              <a:buFont typeface="Arial" panose="020B0604020202020204" pitchFamily="34" charset="0"/>
              <a:buChar char="•"/>
            </a:pPr>
            <a:r>
              <a:rPr lang="fi-FI" sz="1800" dirty="0"/>
              <a:t>Riippuen yrityksen koosta, yritykset ottavat mielellään opiskelijoita vierailulle. Osa yrityksistä näkee vierailut osana heidän tunnettavuuttaan sekä osa haluaa samalla rekrytoida ”kermat päältä”</a:t>
            </a:r>
          </a:p>
          <a:p>
            <a:pPr marL="342900" indent="-342900">
              <a:buFont typeface="Arial" panose="020B0604020202020204" pitchFamily="34" charset="0"/>
              <a:buChar char="•"/>
            </a:pPr>
            <a:r>
              <a:rPr lang="fi-FI" sz="1800" dirty="0" err="1"/>
              <a:t>Kontaktoinnit</a:t>
            </a:r>
            <a:r>
              <a:rPr lang="fi-FI" sz="1800" dirty="0"/>
              <a:t> yrityksiin, joissa on jo ollut usein harjoittelijoita.</a:t>
            </a:r>
            <a:endParaRPr lang="fi-FI" sz="1800" dirty="0">
              <a:cs typeface="Arial"/>
            </a:endParaRPr>
          </a:p>
          <a:p>
            <a:pPr marL="342900" indent="-342900">
              <a:buFont typeface="Arial" panose="020B0604020202020204" pitchFamily="34" charset="0"/>
              <a:buChar char="•"/>
            </a:pPr>
            <a:r>
              <a:rPr lang="fi-FI" sz="1800" dirty="0"/>
              <a:t>Myös alueella uusia yrityksiä kannattaa </a:t>
            </a:r>
            <a:r>
              <a:rPr lang="fi-FI" sz="1800" dirty="0" err="1"/>
              <a:t>kontaktoida</a:t>
            </a:r>
            <a:endParaRPr lang="fi-FI" sz="1800" dirty="0"/>
          </a:p>
          <a:p>
            <a:pPr marL="342900" indent="-342900">
              <a:buFont typeface="Arial" panose="020B0604020202020204" pitchFamily="34" charset="0"/>
              <a:buChar char="•"/>
            </a:pPr>
            <a:endParaRPr lang="fi-FI" sz="1800"/>
          </a:p>
          <a:p>
            <a:pPr marL="342900" indent="-342900">
              <a:buFont typeface="Arial" panose="020B0604020202020204" pitchFamily="34" charset="0"/>
              <a:buChar char="•"/>
            </a:pPr>
            <a:endParaRPr lang="fi-FI" sz="1800"/>
          </a:p>
          <a:p>
            <a:pPr marL="342900" indent="-342900">
              <a:buFont typeface="Arial" panose="020B0604020202020204" pitchFamily="34" charset="0"/>
              <a:buChar char="•"/>
            </a:pPr>
            <a:endParaRPr lang="fi-FI" sz="1800"/>
          </a:p>
          <a:p>
            <a:pPr marL="342900" indent="-342900">
              <a:buFont typeface="Arial" panose="020B0604020202020204" pitchFamily="34" charset="0"/>
              <a:buChar char="•"/>
            </a:pPr>
            <a:endParaRPr lang="fi-FI" sz="1800"/>
          </a:p>
          <a:p>
            <a:pPr marL="342900" indent="-342900">
              <a:buFont typeface="Arial" panose="020B0604020202020204" pitchFamily="34" charset="0"/>
              <a:buChar char="•"/>
            </a:pPr>
            <a:endParaRPr lang="fi-FI" sz="1800"/>
          </a:p>
          <a:p>
            <a:r>
              <a:rPr lang="fi-FI" sz="1800" dirty="0"/>
              <a:t>Näitä asioita on hyvä selventää/ selvittää ennen vierailua tai sen aikana:</a:t>
            </a:r>
            <a:endParaRPr lang="fi-FI" sz="1800" dirty="0">
              <a:cs typeface="Arial" panose="020B0604020202020204"/>
            </a:endParaRPr>
          </a:p>
          <a:p>
            <a:pPr marL="342900" indent="-342900">
              <a:buFont typeface="Arial" panose="020B0604020202020204" pitchFamily="34" charset="0"/>
              <a:buChar char="•"/>
            </a:pPr>
            <a:r>
              <a:rPr lang="fi-FI" sz="1800" dirty="0"/>
              <a:t>Mitä tehdään vierailulla</a:t>
            </a:r>
            <a:endParaRPr lang="fi-FI" sz="1800">
              <a:cs typeface="Arial"/>
            </a:endParaRPr>
          </a:p>
          <a:p>
            <a:pPr marL="342900" indent="-342900">
              <a:buFont typeface="Arial" panose="020B0604020202020204" pitchFamily="34" charset="0"/>
              <a:buChar char="•"/>
            </a:pPr>
            <a:r>
              <a:rPr lang="fi-FI" sz="1800" dirty="0"/>
              <a:t>Yleisesittely (esim. neukkari)</a:t>
            </a:r>
            <a:endParaRPr lang="fi-FI" sz="1800" dirty="0">
              <a:cs typeface="Arial"/>
            </a:endParaRPr>
          </a:p>
          <a:p>
            <a:pPr marL="342900" indent="-342900">
              <a:buFont typeface="Arial" panose="020B0604020202020204" pitchFamily="34" charset="0"/>
              <a:buChar char="•"/>
            </a:pPr>
            <a:r>
              <a:rPr lang="fi-FI" sz="1800" dirty="0"/>
              <a:t>Mikä yritys?</a:t>
            </a:r>
            <a:endParaRPr lang="fi-FI" sz="1800" dirty="0">
              <a:cs typeface="Arial"/>
            </a:endParaRPr>
          </a:p>
          <a:p>
            <a:pPr marL="342900" indent="-342900">
              <a:buFont typeface="Arial" panose="020B0604020202020204" pitchFamily="34" charset="0"/>
              <a:buChar char="•"/>
            </a:pPr>
            <a:r>
              <a:rPr lang="fi-FI" sz="1800" dirty="0"/>
              <a:t>Mitä tekevät?</a:t>
            </a:r>
            <a:endParaRPr lang="fi-FI" sz="1800" dirty="0">
              <a:cs typeface="Arial"/>
            </a:endParaRPr>
          </a:p>
          <a:p>
            <a:pPr marL="342900" indent="-342900">
              <a:buFont typeface="Arial" panose="020B0604020202020204" pitchFamily="34" charset="0"/>
              <a:buChar char="•"/>
            </a:pPr>
            <a:r>
              <a:rPr lang="fi-FI" sz="1800" dirty="0"/>
              <a:t>Mitä yritykset odottavat työntekijöiltä?</a:t>
            </a:r>
            <a:endParaRPr lang="fi-FI" sz="1800" dirty="0">
              <a:cs typeface="Arial"/>
            </a:endParaRPr>
          </a:p>
          <a:p>
            <a:pPr marL="342900" indent="-342900">
              <a:buFont typeface="Arial" panose="020B0604020202020204" pitchFamily="34" charset="0"/>
              <a:buChar char="•"/>
            </a:pPr>
            <a:r>
              <a:rPr lang="fi-FI" sz="1800" dirty="0"/>
              <a:t>Mitä työelämän pelisääntöjä on heillä käytössä?</a:t>
            </a:r>
            <a:endParaRPr lang="fi-FI" sz="1800" dirty="0">
              <a:cs typeface="Arial"/>
            </a:endParaRPr>
          </a:p>
          <a:p>
            <a:pPr marL="342900" indent="-342900">
              <a:buFont typeface="Arial" panose="020B0604020202020204" pitchFamily="34" charset="0"/>
              <a:buChar char="•"/>
            </a:pPr>
            <a:r>
              <a:rPr lang="fi-FI" sz="1800"/>
              <a:t>Kierros työpaikalla</a:t>
            </a:r>
            <a:endParaRPr lang="fi-FI" sz="1800">
              <a:solidFill>
                <a:srgbClr val="FF0000"/>
              </a:solidFill>
              <a:cs typeface="Arial"/>
            </a:endParaRPr>
          </a:p>
        </p:txBody>
      </p:sp>
    </p:spTree>
    <p:extLst>
      <p:ext uri="{BB962C8B-B14F-4D97-AF65-F5344CB8AC3E}">
        <p14:creationId xmlns:p14="http://schemas.microsoft.com/office/powerpoint/2010/main" val="2832372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a:extLst>
              <a:ext uri="{FF2B5EF4-FFF2-40B4-BE49-F238E27FC236}">
                <a16:creationId xmlns:a16="http://schemas.microsoft.com/office/drawing/2014/main" id="{047CB965-393B-884B-2971-A15A2FD158F2}"/>
              </a:ext>
            </a:extLst>
          </p:cNvPr>
          <p:cNvPicPr>
            <a:picLocks noChangeAspect="1"/>
          </p:cNvPicPr>
          <p:nvPr/>
        </p:nvPicPr>
        <p:blipFill>
          <a:blip r:embed="rId2">
            <a:extLst>
              <a:ext uri="{28A0092B-C50C-407E-A947-70E740481C1C}">
                <a14:useLocalDpi xmlns:a14="http://schemas.microsoft.com/office/drawing/2010/main" val="0"/>
              </a:ext>
            </a:extLst>
          </a:blip>
          <a:srcRect l="7809" r="7809"/>
          <a:stretch/>
        </p:blipFill>
        <p:spPr>
          <a:xfrm>
            <a:off x="4297826" y="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llipsi 5">
            <a:extLst>
              <a:ext uri="{FF2B5EF4-FFF2-40B4-BE49-F238E27FC236}">
                <a16:creationId xmlns:a16="http://schemas.microsoft.com/office/drawing/2014/main" id="{75177C8F-B13B-6446-5E1D-6D28F115536B}"/>
              </a:ext>
              <a:ext uri="{C183D7F6-B498-43B3-948B-1728B52AA6E4}">
                <adec:decorative xmlns:adec="http://schemas.microsoft.com/office/drawing/2017/decorative" val="1"/>
              </a:ext>
            </a:extLst>
          </p:cNvPr>
          <p:cNvSpPr/>
          <p:nvPr/>
        </p:nvSpPr>
        <p:spPr>
          <a:xfrm>
            <a:off x="342623" y="452063"/>
            <a:ext cx="1136856" cy="57186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E5B17997-7515-DDFE-DDCD-E3EA38FF4639}"/>
              </a:ext>
            </a:extLst>
          </p:cNvPr>
          <p:cNvSpPr>
            <a:spLocks noGrp="1"/>
          </p:cNvSpPr>
          <p:nvPr>
            <p:ph type="title"/>
          </p:nvPr>
        </p:nvSpPr>
        <p:spPr>
          <a:xfrm>
            <a:off x="794605" y="569411"/>
            <a:ext cx="4023360" cy="2188467"/>
          </a:xfrm>
        </p:spPr>
        <p:txBody>
          <a:bodyPr vert="horz" lIns="91440" tIns="45720" rIns="91440" bIns="45720" rtlCol="0" anchor="b">
            <a:normAutofit/>
          </a:bodyPr>
          <a:lstStyle/>
          <a:p>
            <a:pPr>
              <a:lnSpc>
                <a:spcPct val="90000"/>
              </a:lnSpc>
            </a:pPr>
            <a:r>
              <a:rPr lang="en-US" sz="4800" err="1">
                <a:latin typeface="+mj-lt"/>
              </a:rPr>
              <a:t>Yritys</a:t>
            </a:r>
            <a:r>
              <a:rPr lang="en-US" sz="4800">
                <a:latin typeface="+mj-lt"/>
              </a:rPr>
              <a:t> </a:t>
            </a:r>
            <a:r>
              <a:rPr lang="en-US" sz="4800" err="1">
                <a:latin typeface="+mj-lt"/>
              </a:rPr>
              <a:t>vierailee</a:t>
            </a:r>
            <a:r>
              <a:rPr lang="en-US" sz="4800">
                <a:latin typeface="+mj-lt"/>
              </a:rPr>
              <a:t> </a:t>
            </a:r>
            <a:r>
              <a:rPr lang="en-US" sz="4800" err="1">
                <a:latin typeface="+mj-lt"/>
              </a:rPr>
              <a:t>koululla</a:t>
            </a:r>
            <a:endParaRPr lang="en-US" sz="4800">
              <a:latin typeface="+mj-lt"/>
            </a:endParaRPr>
          </a:p>
        </p:txBody>
      </p:sp>
      <p:sp>
        <p:nvSpPr>
          <p:cNvPr id="7" name="Ellipsi 6">
            <a:extLst>
              <a:ext uri="{FF2B5EF4-FFF2-40B4-BE49-F238E27FC236}">
                <a16:creationId xmlns:a16="http://schemas.microsoft.com/office/drawing/2014/main" id="{2D38AA84-87EC-D6C6-A12D-70BB9BDBEE59}"/>
              </a:ext>
              <a:ext uri="{C183D7F6-B498-43B3-948B-1728B52AA6E4}">
                <adec:decorative xmlns:adec="http://schemas.microsoft.com/office/drawing/2017/decorative" val="1"/>
              </a:ext>
            </a:extLst>
          </p:cNvPr>
          <p:cNvSpPr/>
          <p:nvPr/>
        </p:nvSpPr>
        <p:spPr>
          <a:xfrm>
            <a:off x="148182" y="4385316"/>
            <a:ext cx="4917804" cy="57186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Alaotsikko 2">
            <a:extLst>
              <a:ext uri="{FF2B5EF4-FFF2-40B4-BE49-F238E27FC236}">
                <a16:creationId xmlns:a16="http://schemas.microsoft.com/office/drawing/2014/main" id="{4EFC434A-793A-7C55-3B19-73275DEAE40E}"/>
              </a:ext>
            </a:extLst>
          </p:cNvPr>
          <p:cNvSpPr>
            <a:spLocks noGrp="1"/>
          </p:cNvSpPr>
          <p:nvPr>
            <p:ph type="subTitle" idx="1"/>
          </p:nvPr>
        </p:nvSpPr>
        <p:spPr>
          <a:xfrm>
            <a:off x="489805" y="3111372"/>
            <a:ext cx="4724363" cy="4009375"/>
          </a:xfrm>
        </p:spPr>
        <p:txBody>
          <a:bodyPr vert="horz" lIns="91440" tIns="45720" rIns="91440" bIns="45720" numCol="1" rtlCol="0">
            <a:noAutofit/>
          </a:bodyPr>
          <a:lstStyle/>
          <a:p>
            <a:pPr marL="342900" indent="-342900">
              <a:lnSpc>
                <a:spcPct val="90000"/>
              </a:lnSpc>
              <a:spcBef>
                <a:spcPts val="1000"/>
              </a:spcBef>
              <a:buFont typeface="Arial" panose="020B0604020202020204" pitchFamily="34" charset="0"/>
              <a:buChar char="•"/>
            </a:pPr>
            <a:r>
              <a:rPr lang="en-US" sz="1800" err="1"/>
              <a:t>Yritys</a:t>
            </a:r>
            <a:r>
              <a:rPr lang="en-US" sz="1800"/>
              <a:t> </a:t>
            </a:r>
            <a:r>
              <a:rPr lang="en-US" sz="1800" err="1"/>
              <a:t>esittelee</a:t>
            </a:r>
            <a:r>
              <a:rPr lang="en-US" sz="1800"/>
              <a:t> </a:t>
            </a:r>
            <a:r>
              <a:rPr lang="en-US" sz="1800" err="1"/>
              <a:t>opiskelijoille</a:t>
            </a:r>
            <a:r>
              <a:rPr lang="en-US" sz="1800"/>
              <a:t> </a:t>
            </a:r>
            <a:r>
              <a:rPr lang="en-US" sz="1800" err="1"/>
              <a:t>omaa</a:t>
            </a:r>
            <a:r>
              <a:rPr lang="en-US" sz="1800"/>
              <a:t> </a:t>
            </a:r>
            <a:r>
              <a:rPr lang="en-US" sz="1800" err="1"/>
              <a:t>toimialaa</a:t>
            </a:r>
            <a:r>
              <a:rPr lang="en-US" sz="1800"/>
              <a:t> </a:t>
            </a:r>
            <a:r>
              <a:rPr lang="en-US" sz="1800" err="1"/>
              <a:t>koulun</a:t>
            </a:r>
            <a:r>
              <a:rPr lang="en-US" sz="1800"/>
              <a:t> </a:t>
            </a:r>
            <a:r>
              <a:rPr lang="en-US" sz="1800" err="1"/>
              <a:t>tiloissa</a:t>
            </a:r>
            <a:r>
              <a:rPr lang="en-US" sz="1800"/>
              <a:t>. </a:t>
            </a:r>
          </a:p>
          <a:p>
            <a:pPr marL="342900" indent="-342900">
              <a:lnSpc>
                <a:spcPct val="90000"/>
              </a:lnSpc>
              <a:spcBef>
                <a:spcPts val="1000"/>
              </a:spcBef>
              <a:buFont typeface="Arial" panose="020B0604020202020204" pitchFamily="34" charset="0"/>
              <a:buChar char="•"/>
            </a:pPr>
            <a:r>
              <a:rPr lang="en-US" sz="1800" err="1"/>
              <a:t>Kertoo</a:t>
            </a:r>
            <a:r>
              <a:rPr lang="en-US" sz="1800"/>
              <a:t> </a:t>
            </a:r>
            <a:r>
              <a:rPr lang="en-US" sz="1800" err="1"/>
              <a:t>omasta</a:t>
            </a:r>
            <a:r>
              <a:rPr lang="en-US" sz="1800"/>
              <a:t> </a:t>
            </a:r>
            <a:r>
              <a:rPr lang="en-US" sz="1800" err="1"/>
              <a:t>yrityksestä</a:t>
            </a:r>
            <a:r>
              <a:rPr lang="en-US" sz="1800"/>
              <a:t>, </a:t>
            </a:r>
            <a:r>
              <a:rPr lang="en-US" sz="1800" err="1"/>
              <a:t>työtehtävistä</a:t>
            </a:r>
            <a:r>
              <a:rPr lang="en-US" sz="1800"/>
              <a:t>, </a:t>
            </a:r>
            <a:r>
              <a:rPr lang="en-US" sz="1800" err="1"/>
              <a:t>rekrytoinnista</a:t>
            </a:r>
            <a:r>
              <a:rPr lang="en-US" sz="1800"/>
              <a:t>, </a:t>
            </a:r>
            <a:r>
              <a:rPr lang="en-US" sz="1800" err="1"/>
              <a:t>työn</a:t>
            </a:r>
            <a:r>
              <a:rPr lang="en-US" sz="1800"/>
              <a:t> </a:t>
            </a:r>
            <a:r>
              <a:rPr lang="en-US" sz="1800" err="1"/>
              <a:t>vaatimuksista</a:t>
            </a:r>
            <a:r>
              <a:rPr lang="en-US" sz="1800"/>
              <a:t>. </a:t>
            </a:r>
          </a:p>
          <a:p>
            <a:pPr marL="342900" indent="-342900">
              <a:lnSpc>
                <a:spcPct val="90000"/>
              </a:lnSpc>
              <a:spcBef>
                <a:spcPts val="1000"/>
              </a:spcBef>
              <a:buFont typeface="Arial" panose="020B0604020202020204" pitchFamily="34" charset="0"/>
              <a:buChar char="•"/>
            </a:pPr>
            <a:r>
              <a:rPr lang="en-US" sz="1800" err="1"/>
              <a:t>Esittelijä</a:t>
            </a:r>
            <a:r>
              <a:rPr lang="en-US" sz="1800"/>
              <a:t> </a:t>
            </a:r>
            <a:r>
              <a:rPr lang="en-US" sz="1800" err="1"/>
              <a:t>voi</a:t>
            </a:r>
            <a:r>
              <a:rPr lang="en-US" sz="1800"/>
              <a:t> </a:t>
            </a:r>
            <a:r>
              <a:rPr lang="en-US" sz="1800" err="1"/>
              <a:t>myös</a:t>
            </a:r>
            <a:r>
              <a:rPr lang="en-US" sz="1800"/>
              <a:t> </a:t>
            </a:r>
            <a:r>
              <a:rPr lang="en-US" sz="1800" err="1"/>
              <a:t>ennen</a:t>
            </a:r>
            <a:r>
              <a:rPr lang="en-US" sz="1800"/>
              <a:t> </a:t>
            </a:r>
            <a:r>
              <a:rPr lang="en-US" sz="1800" err="1"/>
              <a:t>esittelyä</a:t>
            </a:r>
            <a:r>
              <a:rPr lang="en-US" sz="1800"/>
              <a:t> tai </a:t>
            </a:r>
            <a:r>
              <a:rPr lang="en-US" sz="1800" err="1"/>
              <a:t>esittelyn</a:t>
            </a:r>
            <a:r>
              <a:rPr lang="en-US" sz="1800"/>
              <a:t> </a:t>
            </a:r>
            <a:r>
              <a:rPr lang="en-US" sz="1800" err="1"/>
              <a:t>jälkeen</a:t>
            </a:r>
            <a:r>
              <a:rPr lang="en-US" sz="1800"/>
              <a:t> </a:t>
            </a:r>
            <a:r>
              <a:rPr lang="en-US" sz="1800" err="1"/>
              <a:t>osallistua</a:t>
            </a:r>
            <a:r>
              <a:rPr lang="en-US" sz="1800"/>
              <a:t> </a:t>
            </a:r>
            <a:r>
              <a:rPr lang="en-US" sz="1800" err="1"/>
              <a:t>opetuksen</a:t>
            </a:r>
            <a:r>
              <a:rPr lang="en-US" sz="1800"/>
              <a:t> </a:t>
            </a:r>
            <a:r>
              <a:rPr lang="en-US" sz="1800" err="1"/>
              <a:t>seuraamiseen</a:t>
            </a:r>
            <a:r>
              <a:rPr lang="en-US" sz="1800"/>
              <a:t>. Voi </a:t>
            </a:r>
            <a:r>
              <a:rPr lang="en-US" sz="1800" err="1"/>
              <a:t>myös</a:t>
            </a:r>
            <a:r>
              <a:rPr lang="en-US" sz="1800"/>
              <a:t> </a:t>
            </a:r>
            <a:r>
              <a:rPr lang="en-US" sz="1800" err="1"/>
              <a:t>haastatella</a:t>
            </a:r>
            <a:r>
              <a:rPr lang="en-US" sz="1800"/>
              <a:t> </a:t>
            </a:r>
            <a:r>
              <a:rPr lang="en-US" sz="1800" err="1"/>
              <a:t>opiskelijoita</a:t>
            </a:r>
            <a:r>
              <a:rPr lang="en-US" sz="1800"/>
              <a:t> </a:t>
            </a:r>
            <a:r>
              <a:rPr lang="en-US" sz="1800" err="1"/>
              <a:t>harjoittelua</a:t>
            </a:r>
            <a:r>
              <a:rPr lang="en-US" sz="1800"/>
              <a:t> </a:t>
            </a:r>
            <a:r>
              <a:rPr lang="en-US" sz="1800" err="1"/>
              <a:t>varten</a:t>
            </a:r>
            <a:r>
              <a:rPr lang="en-US" sz="1800"/>
              <a:t>.</a:t>
            </a:r>
          </a:p>
        </p:txBody>
      </p:sp>
      <p:sp>
        <p:nvSpPr>
          <p:cNvPr id="11" name="Otsikko 1">
            <a:extLst>
              <a:ext uri="{FF2B5EF4-FFF2-40B4-BE49-F238E27FC236}">
                <a16:creationId xmlns:a16="http://schemas.microsoft.com/office/drawing/2014/main" id="{673F29B6-B694-D0BB-3A06-530C13224F17}"/>
              </a:ext>
              <a:ext uri="{C183D7F6-B498-43B3-948B-1728B52AA6E4}">
                <adec:decorative xmlns:adec="http://schemas.microsoft.com/office/drawing/2017/decorative" val="1"/>
              </a:ext>
            </a:extLst>
          </p:cNvPr>
          <p:cNvSpPr txBox="1">
            <a:spLocks/>
          </p:cNvSpPr>
          <p:nvPr/>
        </p:nvSpPr>
        <p:spPr>
          <a:xfrm>
            <a:off x="7379078" y="6592822"/>
            <a:ext cx="4755046" cy="338574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gn="r">
              <a:lnSpc>
                <a:spcPct val="90000"/>
              </a:lnSpc>
              <a:spcAft>
                <a:spcPts val="600"/>
              </a:spcAft>
            </a:pPr>
            <a:r>
              <a:rPr lang="en-US" sz="800" dirty="0">
                <a:solidFill>
                  <a:schemeClr val="tx1"/>
                </a:solidFill>
                <a:latin typeface="+mj-lt"/>
              </a:rPr>
              <a:t>Kuva: Pavel </a:t>
            </a:r>
            <a:r>
              <a:rPr lang="en-US" sz="800" dirty="0" err="1">
                <a:solidFill>
                  <a:schemeClr val="tx1"/>
                </a:solidFill>
                <a:latin typeface="+mj-lt"/>
              </a:rPr>
              <a:t>Danilyuk</a:t>
            </a:r>
            <a:r>
              <a:rPr lang="en-US" sz="800" dirty="0">
                <a:solidFill>
                  <a:schemeClr val="tx1"/>
                </a:solidFill>
                <a:latin typeface="+mj-lt"/>
              </a:rPr>
              <a:t>, </a:t>
            </a:r>
            <a:r>
              <a:rPr lang="en-US" sz="800" dirty="0" err="1">
                <a:solidFill>
                  <a:schemeClr val="tx1"/>
                </a:solidFill>
                <a:latin typeface="+mj-lt"/>
              </a:rPr>
              <a:t>Pexels</a:t>
            </a:r>
            <a:r>
              <a:rPr lang="en-US" sz="800" dirty="0">
                <a:solidFill>
                  <a:schemeClr val="tx1"/>
                </a:solidFill>
                <a:latin typeface="+mj-lt"/>
              </a:rPr>
              <a:t>.</a:t>
            </a:r>
          </a:p>
        </p:txBody>
      </p:sp>
    </p:spTree>
    <p:extLst>
      <p:ext uri="{BB962C8B-B14F-4D97-AF65-F5344CB8AC3E}">
        <p14:creationId xmlns:p14="http://schemas.microsoft.com/office/powerpoint/2010/main" val="183223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B17997-7515-DDFE-DDCD-E3EA38FF4639}"/>
              </a:ext>
            </a:extLst>
          </p:cNvPr>
          <p:cNvSpPr>
            <a:spLocks noGrp="1"/>
          </p:cNvSpPr>
          <p:nvPr>
            <p:ph type="title"/>
          </p:nvPr>
        </p:nvSpPr>
        <p:spPr>
          <a:xfrm>
            <a:off x="775136" y="315135"/>
            <a:ext cx="10515600" cy="1325563"/>
          </a:xfrm>
        </p:spPr>
        <p:txBody>
          <a:bodyPr/>
          <a:lstStyle/>
          <a:p>
            <a:r>
              <a:rPr lang="fi-FI">
                <a:cs typeface="Calibri Light"/>
              </a:rPr>
              <a:t>Projektit</a:t>
            </a:r>
            <a:endParaRPr lang="fi-FI"/>
          </a:p>
        </p:txBody>
      </p:sp>
      <p:sp>
        <p:nvSpPr>
          <p:cNvPr id="3" name="Alaotsikko 2">
            <a:extLst>
              <a:ext uri="{FF2B5EF4-FFF2-40B4-BE49-F238E27FC236}">
                <a16:creationId xmlns:a16="http://schemas.microsoft.com/office/drawing/2014/main" id="{4EFC434A-793A-7C55-3B19-73275DEAE40E}"/>
              </a:ext>
            </a:extLst>
          </p:cNvPr>
          <p:cNvSpPr>
            <a:spLocks noGrp="1"/>
          </p:cNvSpPr>
          <p:nvPr>
            <p:ph type="subTitle" idx="1"/>
          </p:nvPr>
        </p:nvSpPr>
        <p:spPr>
          <a:xfrm>
            <a:off x="432120" y="1640698"/>
            <a:ext cx="8890556" cy="5157226"/>
          </a:xfrm>
        </p:spPr>
        <p:txBody>
          <a:bodyPr vert="horz" lIns="91440" tIns="45720" rIns="91440" bIns="45720" numCol="1" rtlCol="0" anchor="t">
            <a:noAutofit/>
          </a:bodyPr>
          <a:lstStyle/>
          <a:p>
            <a:pPr marL="342900" indent="-342900">
              <a:buFont typeface="Arial" panose="020B0604020202020204" pitchFamily="34" charset="0"/>
              <a:buChar char="•"/>
            </a:pPr>
            <a:r>
              <a:rPr lang="fi-FI" sz="1800" dirty="0"/>
              <a:t>Opiskelijaryhmä yhdessä opetushenkilöstön kanssa menevät yritykseen tekemään omaan alaan liittyviä projektiluontoisia töitä</a:t>
            </a:r>
          </a:p>
          <a:p>
            <a:pPr marL="342900" indent="-342900">
              <a:buFont typeface="Arial" panose="020B0604020202020204" pitchFamily="34" charset="0"/>
              <a:buChar char="•"/>
            </a:pPr>
            <a:r>
              <a:rPr lang="fi-FI" sz="1800" dirty="0"/>
              <a:t>Erilaiset projektit ovat työelämässä tapahtuvaan oppimiseen hyvä silta -&gt; yritys saa pieniin töihin apua ja tapaa mahdollisia harjoittelijoita tai työntekijöitä.</a:t>
            </a:r>
            <a:endParaRPr lang="fi-FI" sz="1800" dirty="0">
              <a:cs typeface="Arial"/>
            </a:endParaRPr>
          </a:p>
          <a:p>
            <a:pPr marL="342900" indent="-342900">
              <a:buFont typeface="Arial" panose="020B0604020202020204" pitchFamily="34" charset="0"/>
              <a:buChar char="•"/>
            </a:pPr>
            <a:r>
              <a:rPr lang="fi-FI" sz="1800" dirty="0"/>
              <a:t>Hyödyt opiskelijalle: Opiskelija tapaa henkilöstöä, näkee todellisia työympäristöjä. Helpottaa </a:t>
            </a:r>
            <a:r>
              <a:rPr lang="fi-FI" sz="1800" err="1"/>
              <a:t>kontaktointia</a:t>
            </a:r>
            <a:r>
              <a:rPr lang="fi-FI" sz="1800" dirty="0"/>
              <a:t> jatkossa. </a:t>
            </a:r>
          </a:p>
          <a:p>
            <a:pPr marL="342900" indent="-342900">
              <a:buFont typeface="Arial" panose="020B0604020202020204" pitchFamily="34" charset="0"/>
              <a:buChar char="•"/>
            </a:pPr>
            <a:r>
              <a:rPr lang="fi-FI" sz="1800" dirty="0"/>
              <a:t>Hyvä syy/ tarve mm. sanastojen opiskeluun vieraskielisten opiskelijoiden kanssa -&gt; Tuo näkyväksi opiskeltavan ammatin ja kielen käyttötilanteet, sekä tarpeen sanaston osaamiselle.</a:t>
            </a:r>
            <a:endParaRPr lang="fi-FI" sz="1800" dirty="0">
              <a:cs typeface="Arial"/>
            </a:endParaRPr>
          </a:p>
          <a:p>
            <a:pPr marL="342900" indent="-342900">
              <a:buFont typeface="Arial" panose="020B0604020202020204" pitchFamily="34" charset="0"/>
              <a:buChar char="•"/>
            </a:pPr>
            <a:r>
              <a:rPr lang="fi-FI" sz="1800" dirty="0"/>
              <a:t>Hyviä oppimistilanteita ovat myös esimerkiksi myyjäiset ja erilaiset tapahtumat koulun tiloissa, joissa syntyy asiakaspalvelutilanteita.</a:t>
            </a:r>
            <a:endParaRPr lang="fi-FI" sz="1800" dirty="0">
              <a:cs typeface="Arial"/>
            </a:endParaRPr>
          </a:p>
        </p:txBody>
      </p:sp>
    </p:spTree>
    <p:extLst>
      <p:ext uri="{BB962C8B-B14F-4D97-AF65-F5344CB8AC3E}">
        <p14:creationId xmlns:p14="http://schemas.microsoft.com/office/powerpoint/2010/main" val="1543012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B17997-7515-DDFE-DDCD-E3EA38FF4639}"/>
              </a:ext>
            </a:extLst>
          </p:cNvPr>
          <p:cNvSpPr>
            <a:spLocks noGrp="1"/>
          </p:cNvSpPr>
          <p:nvPr>
            <p:ph type="title"/>
          </p:nvPr>
        </p:nvSpPr>
        <p:spPr>
          <a:xfrm>
            <a:off x="764626" y="304625"/>
            <a:ext cx="10515600" cy="1325563"/>
          </a:xfrm>
        </p:spPr>
        <p:txBody>
          <a:bodyPr/>
          <a:lstStyle/>
          <a:p>
            <a:r>
              <a:rPr lang="fi-FI" dirty="0">
                <a:latin typeface="Arial Black"/>
                <a:cs typeface="Calibri Light"/>
              </a:rPr>
              <a:t>Opiskelijan tukeminen ja saattaminen työelämäjaksolle</a:t>
            </a:r>
            <a:endParaRPr lang="fi-FI" dirty="0"/>
          </a:p>
        </p:txBody>
      </p:sp>
      <p:sp>
        <p:nvSpPr>
          <p:cNvPr id="3" name="Alaotsikko 2">
            <a:extLst>
              <a:ext uri="{FF2B5EF4-FFF2-40B4-BE49-F238E27FC236}">
                <a16:creationId xmlns:a16="http://schemas.microsoft.com/office/drawing/2014/main" id="{4EFC434A-793A-7C55-3B19-73275DEAE40E}"/>
              </a:ext>
            </a:extLst>
          </p:cNvPr>
          <p:cNvSpPr>
            <a:spLocks noGrp="1"/>
          </p:cNvSpPr>
          <p:nvPr>
            <p:ph type="subTitle" idx="1"/>
          </p:nvPr>
        </p:nvSpPr>
        <p:spPr>
          <a:xfrm>
            <a:off x="463651" y="1630188"/>
            <a:ext cx="9258419" cy="5157226"/>
          </a:xfrm>
        </p:spPr>
        <p:txBody>
          <a:bodyPr vert="horz" lIns="91440" tIns="45720" rIns="91440" bIns="45720" numCol="1" rtlCol="0" anchor="t">
            <a:noAutofit/>
          </a:bodyPr>
          <a:lstStyle/>
          <a:p>
            <a:r>
              <a:rPr lang="fi-FI" sz="1800" dirty="0"/>
              <a:t>Ammatillisen ohjaajan tai muun tukipalveluiden henkilöstön hyödyntäminen:</a:t>
            </a:r>
            <a:endParaRPr lang="en-US" dirty="0"/>
          </a:p>
          <a:p>
            <a:pPr marL="342900" indent="-342900">
              <a:buFont typeface="Arial" panose="020B0604020202020204" pitchFamily="34" charset="0"/>
              <a:buChar char="•"/>
            </a:pPr>
            <a:r>
              <a:rPr lang="fi-FI" sz="1800" dirty="0"/>
              <a:t>Työpaikalla tapahtuvan oppimisen aloittaminen voi jännittää, tarvetta voi olla aamulla työpaikalle pääsemiseksi tai jopa useamman päivän ajan ohjaajan tuelle.</a:t>
            </a:r>
            <a:endParaRPr lang="fi-FI" sz="1800" dirty="0">
              <a:cs typeface="Arial"/>
            </a:endParaRPr>
          </a:p>
          <a:p>
            <a:pPr marL="342900" indent="-342900">
              <a:buFont typeface="Arial" panose="020B0604020202020204" pitchFamily="34" charset="0"/>
              <a:buChar char="•"/>
            </a:pPr>
            <a:r>
              <a:rPr lang="fi-FI" sz="1800" dirty="0"/>
              <a:t>Opiskelijan tiedottaminen etukäteen tai käynti työpaikalla usein helpottaa jännitystä. Opiskelijalle kirkastuu, mitä työpaikalla tapahtuvassa oppimisessa tehdään, millainen työympäristö on, jne.</a:t>
            </a:r>
            <a:endParaRPr lang="fi-FI" sz="1800" dirty="0">
              <a:cs typeface="Arial"/>
            </a:endParaRPr>
          </a:p>
          <a:p>
            <a:r>
              <a:rPr lang="fi-FI" sz="1800" dirty="0">
                <a:cs typeface="Arial"/>
              </a:rPr>
              <a:t>Muuta huomioitavaa:</a:t>
            </a:r>
          </a:p>
          <a:p>
            <a:pPr marL="342900" indent="-342900">
              <a:buFont typeface="Arial" panose="020B0604020202020204" pitchFamily="34" charset="0"/>
              <a:buChar char="•"/>
            </a:pPr>
            <a:r>
              <a:rPr lang="fi-FI" sz="1800" dirty="0"/>
              <a:t>Opiskelijalla saattaa olla jotain rajoitteita tai muita asioita, joita haluaa keskustella työpaikan ohjaajan kanssa. Turvallisen ilmapiirin ja ympäristön luominen tallaisille tutustumisille voi olla avain onnistuneelle harjoittelulle.</a:t>
            </a:r>
            <a:endParaRPr lang="fi-FI" sz="1800" dirty="0">
              <a:cs typeface="Arial"/>
            </a:endParaRPr>
          </a:p>
          <a:p>
            <a:pPr marL="342900" indent="-342900">
              <a:buFont typeface="Arial" panose="020B0604020202020204" pitchFamily="34" charset="0"/>
              <a:buChar char="•"/>
            </a:pPr>
            <a:r>
              <a:rPr lang="fi-FI" sz="1800" dirty="0"/>
              <a:t>Esimerkiksi puhelimen käyttö työpaikalla voi olla merkki jännityksestä. Puhelimen luo voidaan hakeutua myös hakiessa turvaa jännittävässä tilanteessa. Tämä on hyvä huomata ohjauksessa negatiivisen palautteen sijaan.</a:t>
            </a:r>
            <a:endParaRPr lang="fi-FI" sz="1800" dirty="0">
              <a:cs typeface="Arial"/>
            </a:endParaRPr>
          </a:p>
        </p:txBody>
      </p:sp>
    </p:spTree>
    <p:extLst>
      <p:ext uri="{BB962C8B-B14F-4D97-AF65-F5344CB8AC3E}">
        <p14:creationId xmlns:p14="http://schemas.microsoft.com/office/powerpoint/2010/main" val="4237638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B17997-7515-DDFE-DDCD-E3EA38FF4639}"/>
              </a:ext>
            </a:extLst>
          </p:cNvPr>
          <p:cNvSpPr>
            <a:spLocks noGrp="1"/>
          </p:cNvSpPr>
          <p:nvPr>
            <p:ph type="title"/>
          </p:nvPr>
        </p:nvSpPr>
        <p:spPr>
          <a:xfrm>
            <a:off x="775136" y="294118"/>
            <a:ext cx="10515600" cy="1325563"/>
          </a:xfrm>
        </p:spPr>
        <p:txBody>
          <a:bodyPr/>
          <a:lstStyle/>
          <a:p>
            <a:r>
              <a:rPr lang="fi-FI"/>
              <a:t>Työpaikkaohjaajakoulutus</a:t>
            </a:r>
          </a:p>
        </p:txBody>
      </p:sp>
      <p:sp>
        <p:nvSpPr>
          <p:cNvPr id="3" name="Alaotsikko 2">
            <a:extLst>
              <a:ext uri="{FF2B5EF4-FFF2-40B4-BE49-F238E27FC236}">
                <a16:creationId xmlns:a16="http://schemas.microsoft.com/office/drawing/2014/main" id="{4EFC434A-793A-7C55-3B19-73275DEAE40E}"/>
              </a:ext>
            </a:extLst>
          </p:cNvPr>
          <p:cNvSpPr>
            <a:spLocks noGrp="1"/>
          </p:cNvSpPr>
          <p:nvPr>
            <p:ph type="subTitle" idx="1"/>
          </p:nvPr>
        </p:nvSpPr>
        <p:spPr>
          <a:xfrm>
            <a:off x="463651" y="1619681"/>
            <a:ext cx="7103799" cy="5157226"/>
          </a:xfrm>
        </p:spPr>
        <p:txBody>
          <a:bodyPr vert="horz" lIns="91440" tIns="45720" rIns="91440" bIns="45720" numCol="1" rtlCol="0" anchor="t">
            <a:noAutofit/>
          </a:bodyPr>
          <a:lstStyle/>
          <a:p>
            <a:pPr marL="342900" indent="-342900">
              <a:buFont typeface="Arial" panose="020B0604020202020204" pitchFamily="34" charset="0"/>
              <a:buChar char="•"/>
            </a:pPr>
            <a:r>
              <a:rPr lang="fi-FI" sz="1800" dirty="0"/>
              <a:t>Oppilaitokset järjestävät yleisiä työpaikkaohjaajakoulutuksia. </a:t>
            </a:r>
            <a:endParaRPr lang="fi-FI" sz="1800">
              <a:solidFill>
                <a:srgbClr val="FF0000"/>
              </a:solidFill>
              <a:cs typeface="Arial"/>
            </a:endParaRPr>
          </a:p>
          <a:p>
            <a:pPr marL="342900" indent="-342900">
              <a:buFont typeface="Arial" panose="020B0604020202020204" pitchFamily="34" charset="0"/>
              <a:buChar char="•"/>
            </a:pPr>
            <a:r>
              <a:rPr lang="fi-FI" sz="1800" dirty="0"/>
              <a:t>Työpaikkaohjaajan riittävä perehdytys ja todellinen </a:t>
            </a:r>
            <a:r>
              <a:rPr lang="fi-FI" sz="1800" err="1"/>
              <a:t>kontaktointi</a:t>
            </a:r>
            <a:r>
              <a:rPr lang="fi-FI" sz="1800" dirty="0"/>
              <a:t> antavat </a:t>
            </a:r>
            <a:r>
              <a:rPr lang="fi-FI" sz="1800" err="1"/>
              <a:t>työpaikkaohjaajlle</a:t>
            </a:r>
            <a:r>
              <a:rPr lang="fi-FI" sz="1800" dirty="0"/>
              <a:t> välineitä opiskelijan hyvään ohjaamiseen.</a:t>
            </a:r>
            <a:endParaRPr lang="fi-FI" sz="1800" dirty="0">
              <a:cs typeface="Arial"/>
            </a:endParaRPr>
          </a:p>
          <a:p>
            <a:pPr marL="342900" indent="-342900">
              <a:buFont typeface="Arial" panose="020B0604020202020204" pitchFamily="34" charset="0"/>
              <a:buChar char="•"/>
            </a:pPr>
            <a:r>
              <a:rPr lang="fi-FI" sz="1800" dirty="0"/>
              <a:t>Hyvällä ja varhaisella yhteydellä työpaikkaohjaajaan keskustelua voidaan käydä ajoissa ja riittävä tuki suunnitella harjoitteluun. </a:t>
            </a:r>
            <a:endParaRPr lang="fi-FI" sz="1800" dirty="0">
              <a:cs typeface="Arial"/>
            </a:endParaRPr>
          </a:p>
          <a:p>
            <a:pPr marL="342900" indent="-342900">
              <a:buFont typeface="Arial" panose="020B0604020202020204" pitchFamily="34" charset="0"/>
              <a:buChar char="•"/>
            </a:pPr>
            <a:r>
              <a:rPr lang="fi-FI" sz="1800" dirty="0"/>
              <a:t>Sekä opettajan että työpaikkaohjaajan on helppo olla puolin ja toisin yhteydessä matalalla kynnyksellä, kun keskusteluyhteys on valmiiksi hyvä.</a:t>
            </a:r>
            <a:endParaRPr lang="fi-FI" sz="1800" dirty="0">
              <a:cs typeface="Arial"/>
            </a:endParaRPr>
          </a:p>
        </p:txBody>
      </p:sp>
    </p:spTree>
    <p:extLst>
      <p:ext uri="{BB962C8B-B14F-4D97-AF65-F5344CB8AC3E}">
        <p14:creationId xmlns:p14="http://schemas.microsoft.com/office/powerpoint/2010/main" val="35177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1927349" y="369707"/>
            <a:ext cx="10515600" cy="1325563"/>
          </a:xfrm>
        </p:spPr>
        <p:txBody>
          <a:bodyPr/>
          <a:lstStyle/>
          <a:p>
            <a:r>
              <a:rPr lang="fi-FI">
                <a:solidFill>
                  <a:srgbClr val="A8067E"/>
                </a:solidFill>
                <a:latin typeface="Arial Nova" panose="020B0504020202020204" pitchFamily="34" charset="0"/>
                <a:cs typeface="Calibri Light"/>
              </a:rPr>
              <a:t>Itsenäisiä tehtäviä OPVA-harjoittelun alkuun</a:t>
            </a:r>
            <a:endParaRPr lang="fi-FI">
              <a:solidFill>
                <a:srgbClr val="A8067E"/>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497939" y="1829350"/>
            <a:ext cx="9084463" cy="453356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400" dirty="0">
                <a:cs typeface="Calibri"/>
              </a:rPr>
              <a:t>Ensimmäisen työpäivän </a:t>
            </a:r>
            <a:r>
              <a:rPr lang="fi-FI" sz="1400" dirty="0" err="1">
                <a:cs typeface="Calibri"/>
              </a:rPr>
              <a:t>tsekkilista</a:t>
            </a:r>
            <a:r>
              <a:rPr lang="fi-FI" sz="1400" dirty="0">
                <a:cs typeface="Calibri"/>
              </a:rPr>
              <a:t>:</a:t>
            </a:r>
            <a:endParaRPr lang="fi-FI" sz="1400" dirty="0">
              <a:solidFill>
                <a:srgbClr val="FF0000"/>
              </a:solidFill>
              <a:cs typeface="Calibri"/>
            </a:endParaRPr>
          </a:p>
          <a:p>
            <a:pPr marL="342900" indent="-342900">
              <a:buAutoNum type="arabicPeriod"/>
            </a:pPr>
            <a:r>
              <a:rPr lang="fi-FI" sz="1400" dirty="0">
                <a:cs typeface="Calibri"/>
              </a:rPr>
              <a:t>Mistä ovesta menen sisälle? </a:t>
            </a:r>
          </a:p>
          <a:p>
            <a:pPr marL="285750" indent="-285750">
              <a:buAutoNum type="arabicPeriod"/>
            </a:pPr>
            <a:r>
              <a:rPr lang="fi-FI" sz="1400" dirty="0">
                <a:cs typeface="Calibri"/>
              </a:rPr>
              <a:t>Missä on pukuhuoneet? </a:t>
            </a:r>
          </a:p>
          <a:p>
            <a:pPr marL="285750" indent="-285750">
              <a:buAutoNum type="arabicPeriod"/>
            </a:pPr>
            <a:r>
              <a:rPr lang="fi-FI" sz="1400" dirty="0">
                <a:cs typeface="Calibri"/>
              </a:rPr>
              <a:t>Missä on vessa? </a:t>
            </a:r>
          </a:p>
          <a:p>
            <a:pPr marL="285750" indent="-285750">
              <a:buAutoNum type="arabicPeriod"/>
            </a:pPr>
            <a:r>
              <a:rPr lang="fi-FI" sz="1400" dirty="0">
                <a:cs typeface="Calibri"/>
              </a:rPr>
              <a:t>Osaanko ammatti-/ työpaikkasanaston? Mitä vaikeita sanoja/termejä tuli vastaan ensimmäisenä päivänä? </a:t>
            </a:r>
          </a:p>
          <a:p>
            <a:pPr marL="285750" indent="-285750">
              <a:buAutoNum type="arabicPeriod"/>
            </a:pPr>
            <a:r>
              <a:rPr lang="fi-FI" sz="1400" dirty="0">
                <a:cs typeface="Calibri"/>
              </a:rPr>
              <a:t>Ketä työkavereita tapasin ensimmäisenä päivänä? </a:t>
            </a:r>
          </a:p>
          <a:p>
            <a:pPr marL="285750" indent="-285750">
              <a:buAutoNum type="arabicPeriod"/>
            </a:pPr>
            <a:r>
              <a:rPr lang="fi-FI" sz="1400" dirty="0">
                <a:cs typeface="Calibri"/>
              </a:rPr>
              <a:t>Millä osastolla/toimipisteellä työskentelet? </a:t>
            </a:r>
          </a:p>
          <a:p>
            <a:pPr marL="285750" indent="-285750">
              <a:buAutoNum type="arabicPeriod"/>
            </a:pPr>
            <a:r>
              <a:rPr lang="fi-FI" sz="1400" dirty="0">
                <a:cs typeface="Calibri"/>
              </a:rPr>
              <a:t>Mitä muita osastoja/toimipisteitä yrityksessä on? </a:t>
            </a:r>
          </a:p>
          <a:p>
            <a:pPr marL="285750" indent="-285750">
              <a:buAutoNum type="arabicPeriod"/>
            </a:pPr>
            <a:r>
              <a:rPr lang="fi-FI" sz="1400">
                <a:cs typeface="Calibri"/>
              </a:rPr>
              <a:t>Keksitkö muuta olennaista?</a:t>
            </a:r>
            <a:endParaRPr lang="fi-FI" sz="1400" dirty="0">
              <a:cs typeface="Calibri"/>
            </a:endParaRPr>
          </a:p>
        </p:txBody>
      </p:sp>
      <p:grpSp>
        <p:nvGrpSpPr>
          <p:cNvPr id="4" name="Ryhmä 3">
            <a:extLst>
              <a:ext uri="{FF2B5EF4-FFF2-40B4-BE49-F238E27FC236}">
                <a16:creationId xmlns:a16="http://schemas.microsoft.com/office/drawing/2014/main" id="{22C017C6-2DFE-693F-A884-7D9875B14582}"/>
              </a:ext>
              <a:ext uri="{C183D7F6-B498-43B3-948B-1728B52AA6E4}">
                <adec:decorative xmlns:adec="http://schemas.microsoft.com/office/drawing/2017/decorative" val="1"/>
              </a:ext>
            </a:extLst>
          </p:cNvPr>
          <p:cNvGrpSpPr>
            <a:grpSpLocks/>
          </p:cNvGrpSpPr>
          <p:nvPr/>
        </p:nvGrpSpPr>
        <p:grpSpPr>
          <a:xfrm>
            <a:off x="421002" y="334708"/>
            <a:ext cx="1235172" cy="1239968"/>
            <a:chOff x="4388636" y="2416245"/>
            <a:chExt cx="1372414" cy="1377742"/>
          </a:xfrm>
        </p:grpSpPr>
        <p:sp>
          <p:nvSpPr>
            <p:cNvPr id="5" name="Ellipsi 4">
              <a:extLst>
                <a:ext uri="{FF2B5EF4-FFF2-40B4-BE49-F238E27FC236}">
                  <a16:creationId xmlns:a16="http://schemas.microsoft.com/office/drawing/2014/main" id="{50A804E8-5B93-A029-0CA2-92BBDEE73290}"/>
                </a:ext>
              </a:extLst>
            </p:cNvPr>
            <p:cNvSpPr/>
            <p:nvPr/>
          </p:nvSpPr>
          <p:spPr>
            <a:xfrm>
              <a:off x="4388636" y="2416245"/>
              <a:ext cx="1372414" cy="1377742"/>
            </a:xfrm>
            <a:prstGeom prst="ellipse">
              <a:avLst/>
            </a:prstGeom>
            <a:solidFill>
              <a:schemeClr val="tx1">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3"/>
                </a:solidFill>
              </a:endParaRPr>
            </a:p>
          </p:txBody>
        </p:sp>
        <p:pic>
          <p:nvPicPr>
            <p:cNvPr id="6" name="Kuva 5" descr="Kirjoituslevy osa merkitty tasaisella täytöllä">
              <a:extLst>
                <a:ext uri="{FF2B5EF4-FFF2-40B4-BE49-F238E27FC236}">
                  <a16:creationId xmlns:a16="http://schemas.microsoft.com/office/drawing/2014/main" id="{515AE2B0-4851-55F4-1122-4A6A9F7483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51448" y="2699216"/>
              <a:ext cx="807836" cy="807836"/>
            </a:xfrm>
            <a:prstGeom prst="rect">
              <a:avLst/>
            </a:prstGeom>
            <a:effectLst>
              <a:reflection blurRad="6350" stA="52000" endA="300" endPos="35000" dir="5400000" sy="-100000" algn="bl" rotWithShape="0"/>
            </a:effectLst>
          </p:spPr>
        </p:pic>
      </p:grpSp>
    </p:spTree>
    <p:extLst>
      <p:ext uri="{BB962C8B-B14F-4D97-AF65-F5344CB8AC3E}">
        <p14:creationId xmlns:p14="http://schemas.microsoft.com/office/powerpoint/2010/main" val="3697127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1927349" y="369707"/>
            <a:ext cx="10515600" cy="1325563"/>
          </a:xfrm>
        </p:spPr>
        <p:txBody>
          <a:bodyPr/>
          <a:lstStyle/>
          <a:p>
            <a:r>
              <a:rPr lang="fi-FI" dirty="0">
                <a:solidFill>
                  <a:srgbClr val="A8067E"/>
                </a:solidFill>
                <a:latin typeface="Arial Nova"/>
                <a:cs typeface="Calibri Light"/>
              </a:rPr>
              <a:t>Itsenäisiä tehtäviä OPVA-harjoittelun puolivälissä/lopussa (karsi käyttöön sopivimmat kysymykset)      </a:t>
            </a:r>
            <a:r>
              <a:rPr lang="fi-FI" sz="2800" dirty="0">
                <a:solidFill>
                  <a:srgbClr val="A8067E"/>
                </a:solidFill>
                <a:latin typeface="Arial Nova"/>
                <a:cs typeface="Calibri Light"/>
              </a:rPr>
              <a:t>1/2</a:t>
            </a:r>
            <a:endParaRPr lang="fi-FI" sz="2800" dirty="0">
              <a:solidFill>
                <a:srgbClr val="A8067E"/>
              </a:solidFill>
              <a:latin typeface="Arial Nova"/>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417846" y="2325951"/>
            <a:ext cx="11695787" cy="453356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fontAlgn="base">
              <a:spcBef>
                <a:spcPts val="0"/>
              </a:spcBef>
              <a:spcAft>
                <a:spcPts val="600"/>
              </a:spcAft>
              <a:buAutoNum type="arabicPeriod"/>
            </a:pPr>
            <a:r>
              <a:rPr lang="fi-FI" sz="1400" b="0" i="0" dirty="0">
                <a:solidFill>
                  <a:srgbClr val="000000"/>
                </a:solidFill>
                <a:effectLst/>
              </a:rPr>
              <a:t>Miten otat toiminnassaan huomioon yhteisen työpaikan eri toimijoiden roolit ja vastuut?</a:t>
            </a:r>
            <a:endParaRPr lang="en-US" dirty="0">
              <a:cs typeface="Arial" panose="020B0604020202020204"/>
            </a:endParaRPr>
          </a:p>
          <a:p>
            <a:pPr fontAlgn="base">
              <a:spcBef>
                <a:spcPts val="0"/>
              </a:spcBef>
              <a:spcAft>
                <a:spcPts val="600"/>
              </a:spcAft>
              <a:buAutoNum type="arabicPeriod"/>
            </a:pPr>
            <a:r>
              <a:rPr lang="fi-FI" sz="1400" dirty="0">
                <a:solidFill>
                  <a:srgbClr val="000000"/>
                </a:solidFill>
              </a:rPr>
              <a:t> </a:t>
            </a:r>
            <a:r>
              <a:rPr lang="fi-FI" sz="1400" b="0" i="0" dirty="0">
                <a:solidFill>
                  <a:srgbClr val="000000"/>
                </a:solidFill>
                <a:effectLst/>
              </a:rPr>
              <a:t>Minkälaisia työpaikan vaaroja ja haitallisia kuormitustekijöitä on sinun työpaikallasi? </a:t>
            </a:r>
            <a:endParaRPr lang="fi-FI" sz="1400" b="0" i="0" dirty="0">
              <a:solidFill>
                <a:srgbClr val="000000"/>
              </a:solidFill>
              <a:effectLst/>
              <a:cs typeface="Arial" panose="020B0604020202020204"/>
            </a:endParaRPr>
          </a:p>
          <a:p>
            <a:pPr fontAlgn="base">
              <a:spcBef>
                <a:spcPts val="0"/>
              </a:spcBef>
              <a:spcAft>
                <a:spcPts val="600"/>
              </a:spcAft>
              <a:buAutoNum type="arabicPeriod"/>
            </a:pPr>
            <a:r>
              <a:rPr lang="fi-FI" sz="1400" dirty="0">
                <a:solidFill>
                  <a:srgbClr val="000000"/>
                </a:solidFill>
              </a:rPr>
              <a:t> </a:t>
            </a:r>
            <a:r>
              <a:rPr lang="fi-FI" sz="1400" b="0" i="0" dirty="0">
                <a:solidFill>
                  <a:srgbClr val="000000"/>
                </a:solidFill>
                <a:effectLst/>
              </a:rPr>
              <a:t>Mitä erityisiä työpaikan ohjeita ja säännöksiä on käytössä? </a:t>
            </a:r>
            <a:endParaRPr lang="fi-FI" sz="1400" b="0" i="0" dirty="0">
              <a:solidFill>
                <a:srgbClr val="000000"/>
              </a:solidFill>
              <a:effectLst/>
              <a:cs typeface="Arial" panose="020B0604020202020204"/>
            </a:endParaRPr>
          </a:p>
          <a:p>
            <a:pPr fontAlgn="base">
              <a:spcBef>
                <a:spcPts val="0"/>
              </a:spcBef>
              <a:spcAft>
                <a:spcPts val="600"/>
              </a:spcAft>
              <a:buAutoNum type="arabicPeriod"/>
            </a:pPr>
            <a:r>
              <a:rPr lang="fi-FI" sz="1400" dirty="0">
                <a:solidFill>
                  <a:srgbClr val="000000"/>
                </a:solidFill>
              </a:rPr>
              <a:t> </a:t>
            </a:r>
            <a:r>
              <a:rPr lang="fi-FI" sz="1400" b="0" i="0" dirty="0">
                <a:solidFill>
                  <a:srgbClr val="000000"/>
                </a:solidFill>
                <a:effectLst/>
              </a:rPr>
              <a:t>Mitä pukeutumiseen liittyviä työturvallisuusvaatimuksia on käytössä? </a:t>
            </a:r>
            <a:endParaRPr lang="fi-FI" sz="1400" b="0" i="0" dirty="0">
              <a:solidFill>
                <a:srgbClr val="000000"/>
              </a:solidFill>
              <a:effectLst/>
              <a:cs typeface="Arial" panose="020B0604020202020204"/>
            </a:endParaRPr>
          </a:p>
          <a:p>
            <a:pPr fontAlgn="base">
              <a:spcBef>
                <a:spcPts val="0"/>
              </a:spcBef>
              <a:spcAft>
                <a:spcPts val="600"/>
              </a:spcAft>
              <a:buAutoNum type="arabicPeriod"/>
            </a:pPr>
            <a:r>
              <a:rPr lang="fi-FI" sz="1400" dirty="0">
                <a:solidFill>
                  <a:srgbClr val="000000"/>
                </a:solidFill>
              </a:rPr>
              <a:t> </a:t>
            </a:r>
            <a:r>
              <a:rPr lang="fi-FI" sz="1400" b="0" i="0" dirty="0">
                <a:solidFill>
                  <a:srgbClr val="000000"/>
                </a:solidFill>
                <a:effectLst/>
              </a:rPr>
              <a:t>Mitä tarvittavia työtehtävän edellyttämiä suojaimia on käytössä? </a:t>
            </a:r>
            <a:endParaRPr lang="fi-FI" sz="1400" b="0" i="0" dirty="0">
              <a:solidFill>
                <a:srgbClr val="000000"/>
              </a:solidFill>
              <a:effectLst/>
              <a:cs typeface="Arial" panose="020B0604020202020204"/>
            </a:endParaRPr>
          </a:p>
          <a:p>
            <a:pPr fontAlgn="base">
              <a:spcBef>
                <a:spcPts val="0"/>
              </a:spcBef>
              <a:spcAft>
                <a:spcPts val="600"/>
              </a:spcAft>
              <a:buAutoNum type="arabicPeriod"/>
            </a:pPr>
            <a:r>
              <a:rPr lang="fi-FI" sz="1400" dirty="0">
                <a:solidFill>
                  <a:srgbClr val="000000"/>
                </a:solidFill>
              </a:rPr>
              <a:t> </a:t>
            </a:r>
            <a:r>
              <a:rPr lang="fi-FI" sz="1400" b="0" i="0" dirty="0">
                <a:solidFill>
                  <a:srgbClr val="000000"/>
                </a:solidFill>
                <a:effectLst/>
              </a:rPr>
              <a:t>Mitä erilaisia lupia ja pätevyyksiä vaaditaan työpaikallasi? </a:t>
            </a:r>
            <a:endParaRPr lang="fi-FI" sz="1400" b="0" i="0" dirty="0">
              <a:solidFill>
                <a:srgbClr val="000000"/>
              </a:solidFill>
              <a:effectLst/>
              <a:cs typeface="Arial" panose="020B0604020202020204"/>
            </a:endParaRPr>
          </a:p>
          <a:p>
            <a:pPr fontAlgn="base">
              <a:spcBef>
                <a:spcPts val="0"/>
              </a:spcBef>
              <a:spcAft>
                <a:spcPts val="600"/>
              </a:spcAft>
              <a:buAutoNum type="arabicPeriod"/>
            </a:pPr>
            <a:r>
              <a:rPr lang="fi-FI" sz="1400" dirty="0">
                <a:solidFill>
                  <a:srgbClr val="000000"/>
                </a:solidFill>
              </a:rPr>
              <a:t> </a:t>
            </a:r>
            <a:r>
              <a:rPr lang="fi-FI" sz="1400" b="0" i="0" dirty="0">
                <a:solidFill>
                  <a:srgbClr val="000000"/>
                </a:solidFill>
                <a:effectLst/>
              </a:rPr>
              <a:t>Mitä tarvittavia varusteita ja työvälineitä on työtehtävissä käytössä? Henkilökohtaisia ja yhteisiä. </a:t>
            </a:r>
            <a:endParaRPr lang="fi-FI" sz="1400" b="0" i="0" dirty="0">
              <a:solidFill>
                <a:srgbClr val="000000"/>
              </a:solidFill>
              <a:effectLst/>
              <a:cs typeface="Arial" panose="020B0604020202020204"/>
            </a:endParaRPr>
          </a:p>
          <a:p>
            <a:pPr fontAlgn="base">
              <a:spcBef>
                <a:spcPts val="0"/>
              </a:spcBef>
              <a:spcAft>
                <a:spcPts val="600"/>
              </a:spcAft>
              <a:buAutoNum type="arabicPeriod"/>
            </a:pPr>
            <a:r>
              <a:rPr lang="fi-FI" sz="1400" dirty="0">
                <a:solidFill>
                  <a:srgbClr val="000000"/>
                </a:solidFill>
              </a:rPr>
              <a:t> </a:t>
            </a:r>
            <a:r>
              <a:rPr lang="fi-FI" sz="1400" b="0" i="0" dirty="0">
                <a:solidFill>
                  <a:srgbClr val="000000"/>
                </a:solidFill>
                <a:effectLst/>
              </a:rPr>
              <a:t>Mitä työvälineitä työpaikallasi on käytössä? Miten käytät niitä ja mitä ohjekirja kertoo niiden tarkastuksista? </a:t>
            </a:r>
            <a:endParaRPr lang="fi-FI" sz="1400" b="0" i="0" dirty="0">
              <a:solidFill>
                <a:srgbClr val="000000"/>
              </a:solidFill>
              <a:effectLst/>
              <a:cs typeface="Arial" panose="020B0604020202020204"/>
            </a:endParaRPr>
          </a:p>
          <a:p>
            <a:pPr fontAlgn="base">
              <a:spcBef>
                <a:spcPts val="0"/>
              </a:spcBef>
              <a:spcAft>
                <a:spcPts val="600"/>
              </a:spcAft>
              <a:buAutoNum type="arabicPeriod"/>
            </a:pPr>
            <a:r>
              <a:rPr lang="fi-FI" sz="1400" dirty="0">
                <a:solidFill>
                  <a:srgbClr val="000000"/>
                </a:solidFill>
              </a:rPr>
              <a:t> </a:t>
            </a:r>
            <a:r>
              <a:rPr lang="fi-FI" sz="1400" b="0" i="0" dirty="0">
                <a:solidFill>
                  <a:srgbClr val="000000"/>
                </a:solidFill>
                <a:effectLst/>
              </a:rPr>
              <a:t>Miten niitä työvälineitä huolletaan? </a:t>
            </a:r>
            <a:endParaRPr lang="fi-FI" sz="1400" b="0" i="0" dirty="0">
              <a:solidFill>
                <a:srgbClr val="000000"/>
              </a:solidFill>
              <a:effectLst/>
              <a:cs typeface="Arial" panose="020B0604020202020204"/>
            </a:endParaRPr>
          </a:p>
          <a:p>
            <a:pPr fontAlgn="base">
              <a:spcBef>
                <a:spcPts val="0"/>
              </a:spcBef>
              <a:spcAft>
                <a:spcPts val="600"/>
              </a:spcAft>
              <a:buAutoNum type="arabicPeriod"/>
            </a:pPr>
            <a:r>
              <a:rPr lang="fi-FI" sz="1400" dirty="0">
                <a:solidFill>
                  <a:srgbClr val="000000"/>
                </a:solidFill>
              </a:rPr>
              <a:t> </a:t>
            </a:r>
            <a:r>
              <a:rPr lang="fi-FI" sz="1400" b="0" i="0" dirty="0">
                <a:solidFill>
                  <a:srgbClr val="000000"/>
                </a:solidFill>
                <a:effectLst/>
              </a:rPr>
              <a:t>Onko yrityksellä käytössä digitaalisia tiedonsiirronvälineitä (päätteitä, lukijoita yms.) ja miten käytät niitä työtehtävissäsi? </a:t>
            </a:r>
            <a:endParaRPr lang="fi-FI" sz="1400" b="0" i="0" dirty="0">
              <a:solidFill>
                <a:srgbClr val="000000"/>
              </a:solidFill>
              <a:effectLst/>
              <a:cs typeface="Arial" panose="020B0604020202020204"/>
            </a:endParaRPr>
          </a:p>
          <a:p>
            <a:pPr fontAlgn="base">
              <a:spcBef>
                <a:spcPts val="0"/>
              </a:spcBef>
              <a:spcAft>
                <a:spcPts val="600"/>
              </a:spcAft>
              <a:buAutoNum type="arabicPeriod"/>
            </a:pPr>
            <a:r>
              <a:rPr lang="fi-FI" sz="1400" dirty="0">
                <a:solidFill>
                  <a:srgbClr val="000000"/>
                </a:solidFill>
              </a:rPr>
              <a:t> </a:t>
            </a:r>
            <a:r>
              <a:rPr lang="fi-FI" sz="1400" b="0" i="0" dirty="0">
                <a:solidFill>
                  <a:srgbClr val="000000"/>
                </a:solidFill>
                <a:effectLst/>
              </a:rPr>
              <a:t>Miten on ohjeistettu yrityksessä tietoturvallisuus ja mitä rajoituksia on sosiaalisen median käyttöön työaikana? </a:t>
            </a:r>
            <a:endParaRPr lang="fi-FI" sz="1400" dirty="0">
              <a:solidFill>
                <a:srgbClr val="000000"/>
              </a:solidFill>
              <a:cs typeface="Arial"/>
            </a:endParaRPr>
          </a:p>
          <a:p>
            <a:pPr>
              <a:spcBef>
                <a:spcPts val="0"/>
              </a:spcBef>
              <a:spcAft>
                <a:spcPts val="600"/>
              </a:spcAft>
            </a:pPr>
            <a:endParaRPr lang="fi-FI" sz="1400" b="0" i="0" dirty="0">
              <a:solidFill>
                <a:srgbClr val="FF0000"/>
              </a:solidFill>
              <a:effectLst/>
              <a:cs typeface="Arial"/>
            </a:endParaRPr>
          </a:p>
          <a:p>
            <a:pPr>
              <a:spcBef>
                <a:spcPts val="0"/>
              </a:spcBef>
              <a:spcAft>
                <a:spcPts val="600"/>
              </a:spcAft>
            </a:pPr>
            <a:endParaRPr lang="fi-FI" sz="1400"/>
          </a:p>
        </p:txBody>
      </p:sp>
      <p:grpSp>
        <p:nvGrpSpPr>
          <p:cNvPr id="4" name="Ryhmä 3">
            <a:extLst>
              <a:ext uri="{FF2B5EF4-FFF2-40B4-BE49-F238E27FC236}">
                <a16:creationId xmlns:a16="http://schemas.microsoft.com/office/drawing/2014/main" id="{22C017C6-2DFE-693F-A884-7D9875B14582}"/>
              </a:ext>
              <a:ext uri="{C183D7F6-B498-43B3-948B-1728B52AA6E4}">
                <adec:decorative xmlns:adec="http://schemas.microsoft.com/office/drawing/2017/decorative" val="1"/>
              </a:ext>
            </a:extLst>
          </p:cNvPr>
          <p:cNvGrpSpPr>
            <a:grpSpLocks/>
          </p:cNvGrpSpPr>
          <p:nvPr/>
        </p:nvGrpSpPr>
        <p:grpSpPr>
          <a:xfrm>
            <a:off x="421002" y="334708"/>
            <a:ext cx="1235172" cy="1239968"/>
            <a:chOff x="4388636" y="2416245"/>
            <a:chExt cx="1372414" cy="1377742"/>
          </a:xfrm>
        </p:grpSpPr>
        <p:sp>
          <p:nvSpPr>
            <p:cNvPr id="5" name="Ellipsi 4">
              <a:extLst>
                <a:ext uri="{FF2B5EF4-FFF2-40B4-BE49-F238E27FC236}">
                  <a16:creationId xmlns:a16="http://schemas.microsoft.com/office/drawing/2014/main" id="{50A804E8-5B93-A029-0CA2-92BBDEE73290}"/>
                </a:ext>
              </a:extLst>
            </p:cNvPr>
            <p:cNvSpPr/>
            <p:nvPr/>
          </p:nvSpPr>
          <p:spPr>
            <a:xfrm>
              <a:off x="4388636" y="2416245"/>
              <a:ext cx="1372414" cy="1377742"/>
            </a:xfrm>
            <a:prstGeom prst="ellipse">
              <a:avLst/>
            </a:prstGeom>
            <a:solidFill>
              <a:schemeClr val="tx1">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3"/>
                </a:solidFill>
              </a:endParaRPr>
            </a:p>
          </p:txBody>
        </p:sp>
        <p:pic>
          <p:nvPicPr>
            <p:cNvPr id="6" name="Kuva 5" descr="Kirjoituslevy osa merkitty tasaisella täytöllä">
              <a:extLst>
                <a:ext uri="{FF2B5EF4-FFF2-40B4-BE49-F238E27FC236}">
                  <a16:creationId xmlns:a16="http://schemas.microsoft.com/office/drawing/2014/main" id="{515AE2B0-4851-55F4-1122-4A6A9F7483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51448" y="2699216"/>
              <a:ext cx="807836" cy="807836"/>
            </a:xfrm>
            <a:prstGeom prst="rect">
              <a:avLst/>
            </a:prstGeom>
            <a:effectLst>
              <a:reflection blurRad="6350" stA="52000" endA="300" endPos="35000" dir="5400000" sy="-100000" algn="bl" rotWithShape="0"/>
            </a:effectLst>
          </p:spPr>
        </p:pic>
      </p:grpSp>
    </p:spTree>
    <p:extLst>
      <p:ext uri="{BB962C8B-B14F-4D97-AF65-F5344CB8AC3E}">
        <p14:creationId xmlns:p14="http://schemas.microsoft.com/office/powerpoint/2010/main" val="1690510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2823616D-1B66-429E-16B4-B437543683A0}"/>
              </a:ext>
            </a:extLst>
          </p:cNvPr>
          <p:cNvSpPr txBox="1">
            <a:spLocks/>
          </p:cNvSpPr>
          <p:nvPr/>
        </p:nvSpPr>
        <p:spPr>
          <a:xfrm>
            <a:off x="1316181" y="698954"/>
            <a:ext cx="10515600" cy="132556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3600" b="0" i="0" u="none" strike="noStrike" kern="1200" cap="none" spc="0" normalizeH="0" baseline="0" noProof="0">
                <a:ln>
                  <a:noFill/>
                </a:ln>
                <a:solidFill>
                  <a:schemeClr val="accent6"/>
                </a:solidFill>
                <a:effectLst/>
                <a:uLnTx/>
                <a:uFillTx/>
                <a:latin typeface="Arial Nova" panose="020B0504020202020204" pitchFamily="34" charset="0"/>
              </a:rPr>
              <a:t>Sisällysluettelo</a:t>
            </a:r>
          </a:p>
        </p:txBody>
      </p:sp>
      <p:sp>
        <p:nvSpPr>
          <p:cNvPr id="5" name="Sisällön paikkamerkki 2">
            <a:extLst>
              <a:ext uri="{FF2B5EF4-FFF2-40B4-BE49-F238E27FC236}">
                <a16:creationId xmlns:a16="http://schemas.microsoft.com/office/drawing/2014/main" id="{15BA1A66-005D-9E00-2F2E-596DC77C240E}"/>
              </a:ext>
            </a:extLst>
          </p:cNvPr>
          <p:cNvSpPr txBox="1">
            <a:spLocks/>
          </p:cNvSpPr>
          <p:nvPr/>
        </p:nvSpPr>
        <p:spPr>
          <a:xfrm>
            <a:off x="1316181" y="2159454"/>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fi-FI" sz="2000">
                <a:hlinkClick r:id="rId2" action="ppaction://hlinksldjump"/>
              </a:rPr>
              <a:t>Johdanto</a:t>
            </a:r>
            <a:r>
              <a:rPr lang="fi-FI" sz="2000"/>
              <a:t> </a:t>
            </a:r>
          </a:p>
          <a:p>
            <a:pPr marL="514350" indent="-514350">
              <a:buFont typeface="Arial" panose="020B0604020202020204" pitchFamily="34" charset="0"/>
              <a:buAutoNum type="arabicPeriod"/>
            </a:pPr>
            <a:r>
              <a:rPr lang="fi-FI" sz="2000">
                <a:hlinkClick r:id="rId3" action="ppaction://hlinksldjump"/>
              </a:rPr>
              <a:t>Taidot ja osaaminen</a:t>
            </a:r>
            <a:endParaRPr lang="fi-FI" sz="2000"/>
          </a:p>
          <a:p>
            <a:pPr marL="514350" indent="-514350">
              <a:buFont typeface="Arial" panose="020B0604020202020204" pitchFamily="34" charset="0"/>
              <a:buAutoNum type="arabicPeriod"/>
            </a:pPr>
            <a:r>
              <a:rPr lang="fi-FI" sz="2000">
                <a:hlinkClick r:id="rId4" action="ppaction://hlinksldjump"/>
              </a:rPr>
              <a:t>Työelämäyhteistyö</a:t>
            </a:r>
            <a:endParaRPr lang="fi-FI" sz="2000"/>
          </a:p>
          <a:p>
            <a:pPr marL="514350" indent="-514350">
              <a:buFont typeface="Arial" panose="020B0604020202020204" pitchFamily="34" charset="0"/>
              <a:buAutoNum type="arabicPeriod"/>
            </a:pPr>
            <a:r>
              <a:rPr lang="fi-FI" sz="2000">
                <a:hlinkClick r:id="rId5" action="ppaction://hlinksldjump"/>
              </a:rPr>
              <a:t>Työnhaku</a:t>
            </a:r>
            <a:endParaRPr lang="fi-FI" sz="2000"/>
          </a:p>
          <a:p>
            <a:pPr marL="514350" indent="-514350">
              <a:buFont typeface="Arial" panose="020B0604020202020204" pitchFamily="34" charset="0"/>
              <a:buAutoNum type="arabicPeriod"/>
            </a:pPr>
            <a:r>
              <a:rPr lang="fi-FI" sz="2000">
                <a:hlinkClick r:id="rId6" action="ppaction://hlinksldjump"/>
              </a:rPr>
              <a:t>Työelämässä toimiminen</a:t>
            </a:r>
            <a:endParaRPr lang="fi-FI" sz="2000"/>
          </a:p>
          <a:p>
            <a:pPr marL="514350" indent="-514350">
              <a:buFont typeface="Arial" panose="020B0604020202020204" pitchFamily="34" charset="0"/>
              <a:buAutoNum type="arabicPeriod"/>
            </a:pPr>
            <a:r>
              <a:rPr lang="fi-FI" sz="2000">
                <a:hlinkClick r:id="rId7" action="ppaction://hlinksldjump"/>
              </a:rPr>
              <a:t>Tulevaisuuden työelämätaidot</a:t>
            </a:r>
            <a:endParaRPr lang="fi-FI" sz="2000"/>
          </a:p>
        </p:txBody>
      </p:sp>
    </p:spTree>
    <p:extLst>
      <p:ext uri="{BB962C8B-B14F-4D97-AF65-F5344CB8AC3E}">
        <p14:creationId xmlns:p14="http://schemas.microsoft.com/office/powerpoint/2010/main" val="3776559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1927349" y="369707"/>
            <a:ext cx="10515600" cy="1325563"/>
          </a:xfrm>
        </p:spPr>
        <p:txBody>
          <a:bodyPr/>
          <a:lstStyle/>
          <a:p>
            <a:r>
              <a:rPr lang="fi-FI">
                <a:solidFill>
                  <a:srgbClr val="A8067E"/>
                </a:solidFill>
                <a:latin typeface="Arial Nova" panose="020B0504020202020204" pitchFamily="34" charset="0"/>
                <a:cs typeface="Calibri Light"/>
              </a:rPr>
              <a:t>Itsenäisiä tehtäviä OPVA-harjoittelun puolivälissä/lopussa						</a:t>
            </a:r>
            <a:r>
              <a:rPr lang="fi-FI" sz="2800">
                <a:solidFill>
                  <a:srgbClr val="A8067E"/>
                </a:solidFill>
                <a:latin typeface="Arial Nova" panose="020B0504020202020204" pitchFamily="34" charset="0"/>
                <a:cs typeface="Calibri Light"/>
              </a:rPr>
              <a:t>2/2</a:t>
            </a:r>
            <a:endParaRPr lang="fi-FI" sz="2800">
              <a:solidFill>
                <a:srgbClr val="A8067E"/>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674890" y="1855304"/>
            <a:ext cx="11695787" cy="453356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spcBef>
                <a:spcPts val="0"/>
              </a:spcBef>
              <a:spcAft>
                <a:spcPts val="600"/>
              </a:spcAft>
            </a:pPr>
            <a:r>
              <a:rPr lang="fi-FI" sz="1400" dirty="0">
                <a:solidFill>
                  <a:srgbClr val="000000"/>
                </a:solidFill>
              </a:rPr>
              <a:t>12. Minkälainen</a:t>
            </a:r>
            <a:r>
              <a:rPr lang="fi-FI" sz="1400" b="0" i="0" dirty="0">
                <a:solidFill>
                  <a:srgbClr val="000000"/>
                </a:solidFill>
                <a:effectLst/>
              </a:rPr>
              <a:t> käytäntö yrityksellä on työskentely ergonomiaan? Miten siihen on ohjeistettu? </a:t>
            </a:r>
            <a:endParaRPr lang="en-US" dirty="0"/>
          </a:p>
          <a:p>
            <a:pPr fontAlgn="base">
              <a:spcBef>
                <a:spcPts val="0"/>
              </a:spcBef>
              <a:spcAft>
                <a:spcPts val="600"/>
              </a:spcAft>
            </a:pPr>
            <a:r>
              <a:rPr lang="fi-FI" sz="1400" dirty="0">
                <a:solidFill>
                  <a:srgbClr val="000000"/>
                </a:solidFill>
              </a:rPr>
              <a:t>13. Minkälainen</a:t>
            </a:r>
            <a:r>
              <a:rPr lang="fi-FI" sz="1400" b="0" i="0" dirty="0">
                <a:solidFill>
                  <a:srgbClr val="000000"/>
                </a:solidFill>
                <a:effectLst/>
              </a:rPr>
              <a:t> käytäntö teillä on työympäristön järjestykseen ja siisteyteen?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14. Häirintä</a:t>
            </a:r>
            <a:r>
              <a:rPr lang="fi-FI" sz="1400" b="0" i="0" dirty="0">
                <a:solidFill>
                  <a:srgbClr val="000000"/>
                </a:solidFill>
                <a:effectLst/>
              </a:rPr>
              <a:t> tai muu epäasiallinen kohtelu työpaikalla voi vaarantaa työntekijöiden terveyden. Työnantajalla on velvollisuus puuttua työpaikalla</a:t>
            </a:r>
            <a:r>
              <a:rPr lang="fi-FI" sz="1400" dirty="0">
                <a:solidFill>
                  <a:srgbClr val="000000"/>
                </a:solidFill>
              </a:rPr>
              <a:t>  </a:t>
            </a:r>
            <a:r>
              <a:rPr lang="fi-FI" sz="1400" b="0" i="0" dirty="0">
                <a:solidFill>
                  <a:srgbClr val="000000"/>
                </a:solidFill>
                <a:effectLst/>
              </a:rPr>
              <a:t> tapahtuvaan häirintään saatuaan siitä tiedon. Mikä on häirintää?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15. Minkälaisia</a:t>
            </a:r>
            <a:r>
              <a:rPr lang="fi-FI" sz="1400" b="0" i="0" dirty="0">
                <a:solidFill>
                  <a:srgbClr val="000000"/>
                </a:solidFill>
                <a:effectLst/>
              </a:rPr>
              <a:t> menettelytapoja yrityksellä on havaittuaan työyhteisössä työntekijöihin kohdistuvaa häirintää tai epäasiallista käytöstä?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16. </a:t>
            </a:r>
            <a:r>
              <a:rPr lang="fi-FI" sz="1400" b="0" i="0" dirty="0">
                <a:solidFill>
                  <a:srgbClr val="000000"/>
                </a:solidFill>
                <a:effectLst/>
              </a:rPr>
              <a:t>Miten huomioit elämäntapasi työkyvyn ylläpitämisessä?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17. Selosta</a:t>
            </a:r>
            <a:r>
              <a:rPr lang="fi-FI" sz="1400" b="0" i="0" dirty="0">
                <a:solidFill>
                  <a:srgbClr val="000000"/>
                </a:solidFill>
                <a:effectLst/>
              </a:rPr>
              <a:t> minkälainen roolisi on yrityksen toiminnallisessa ketjussa?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18. Arvioi </a:t>
            </a:r>
            <a:r>
              <a:rPr lang="fi-FI" sz="1400" b="0" i="0" dirty="0">
                <a:solidFill>
                  <a:srgbClr val="000000"/>
                </a:solidFill>
                <a:effectLst/>
              </a:rPr>
              <a:t>oman työsi ympäristö- ja laatuvaikutuksia? Onko yrityksellä käytössä joitain sertifikaatteja?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19. </a:t>
            </a:r>
            <a:r>
              <a:rPr lang="fi-FI" sz="1400" b="0" i="0" dirty="0">
                <a:solidFill>
                  <a:srgbClr val="000000"/>
                </a:solidFill>
                <a:effectLst/>
              </a:rPr>
              <a:t>Mitkä ovat yrityksen käytänteet ensiaputilanteessa?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20. Miten</a:t>
            </a:r>
            <a:r>
              <a:rPr lang="fi-FI" sz="1400" b="0" i="0" dirty="0">
                <a:solidFill>
                  <a:srgbClr val="000000"/>
                </a:solidFill>
                <a:effectLst/>
              </a:rPr>
              <a:t> teet ilmoitukset poissaolostaan, sairastumisestaan ja läheltä piti- tai vaaratilanteesta yrityksen ohjeiden mukaisesti?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21. Minkälaisia</a:t>
            </a:r>
            <a:r>
              <a:rPr lang="fi-FI" sz="1400" b="0" i="0" dirty="0">
                <a:solidFill>
                  <a:srgbClr val="000000"/>
                </a:solidFill>
                <a:effectLst/>
              </a:rPr>
              <a:t> tietojärjestelmiä, viestintäkanavia, viestintäteknisiä laitteita ja digitaalisia laitteita on yrityksellä käytössä?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22. </a:t>
            </a:r>
            <a:r>
              <a:rPr lang="fi-FI" sz="1400" b="0" i="0" dirty="0">
                <a:solidFill>
                  <a:srgbClr val="000000"/>
                </a:solidFill>
                <a:effectLst/>
              </a:rPr>
              <a:t>Mitkä ovat digitaalisten teknologioiden ja niiden käytön ympäristövaikutukset?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23. Mitä</a:t>
            </a:r>
            <a:r>
              <a:rPr lang="fi-FI" sz="1400" b="0" i="0" dirty="0">
                <a:solidFill>
                  <a:srgbClr val="000000"/>
                </a:solidFill>
                <a:effectLst/>
              </a:rPr>
              <a:t> erilaisia jätelajeja yrityksesi tuottaa? </a:t>
            </a:r>
            <a:endParaRPr lang="fi-FI" sz="1400" dirty="0">
              <a:solidFill>
                <a:srgbClr val="000000"/>
              </a:solidFill>
            </a:endParaRPr>
          </a:p>
          <a:p>
            <a:pPr>
              <a:spcBef>
                <a:spcPts val="0"/>
              </a:spcBef>
              <a:spcAft>
                <a:spcPts val="600"/>
              </a:spcAft>
            </a:pPr>
            <a:r>
              <a:rPr lang="fi-FI" sz="1400" dirty="0">
                <a:solidFill>
                  <a:srgbClr val="000000"/>
                </a:solidFill>
              </a:rPr>
              <a:t>24. Miten</a:t>
            </a:r>
            <a:r>
              <a:rPr lang="fi-FI" sz="1400" b="0" i="0" dirty="0">
                <a:solidFill>
                  <a:srgbClr val="000000"/>
                </a:solidFill>
                <a:effectLst/>
              </a:rPr>
              <a:t> jätelajit lajitellaan yrityksessä?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25. </a:t>
            </a:r>
            <a:r>
              <a:rPr lang="fi-FI" sz="1400" b="0" i="0" dirty="0">
                <a:solidFill>
                  <a:srgbClr val="000000"/>
                </a:solidFill>
                <a:effectLst/>
              </a:rPr>
              <a:t>Mitkä ovat eri käyttövoimaa käyttävien työvälineiden ympäristövaikutukset?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26. Voisiko</a:t>
            </a:r>
            <a:r>
              <a:rPr lang="fi-FI" sz="1400" b="0" i="0" dirty="0">
                <a:solidFill>
                  <a:srgbClr val="000000"/>
                </a:solidFill>
                <a:effectLst/>
              </a:rPr>
              <a:t> jotkin työvälineet korvata vaihtoehtoisella käyttövoimalla? </a:t>
            </a:r>
            <a:endParaRPr lang="fi-FI" sz="1400" b="0" i="0" dirty="0">
              <a:solidFill>
                <a:srgbClr val="000000"/>
              </a:solidFill>
              <a:effectLst/>
              <a:cs typeface="Arial"/>
            </a:endParaRPr>
          </a:p>
          <a:p>
            <a:pPr fontAlgn="base">
              <a:spcBef>
                <a:spcPts val="0"/>
              </a:spcBef>
              <a:spcAft>
                <a:spcPts val="600"/>
              </a:spcAft>
            </a:pPr>
            <a:r>
              <a:rPr lang="fi-FI" sz="1400" dirty="0">
                <a:solidFill>
                  <a:srgbClr val="000000"/>
                </a:solidFill>
              </a:rPr>
              <a:t>27. Miten</a:t>
            </a:r>
            <a:r>
              <a:rPr lang="fi-FI" sz="1400" b="0" i="0" dirty="0">
                <a:solidFill>
                  <a:srgbClr val="000000"/>
                </a:solidFill>
                <a:effectLst/>
              </a:rPr>
              <a:t> huolehdit työvälineiden kunnosta ja siisteydestä?</a:t>
            </a:r>
            <a:r>
              <a:rPr lang="fi-FI" sz="1400" dirty="0">
                <a:solidFill>
                  <a:srgbClr val="000000"/>
                </a:solidFill>
              </a:rPr>
              <a:t> </a:t>
            </a:r>
            <a:endParaRPr lang="fi-FI" sz="1400" b="0" i="0" dirty="0">
              <a:solidFill>
                <a:srgbClr val="FF0000"/>
              </a:solidFill>
              <a:effectLst/>
              <a:cs typeface="Arial"/>
            </a:endParaRPr>
          </a:p>
          <a:p>
            <a:pPr algn="l" rtl="0" fontAlgn="base">
              <a:spcBef>
                <a:spcPts val="0"/>
              </a:spcBef>
              <a:spcAft>
                <a:spcPts val="600"/>
              </a:spcAft>
              <a:buFont typeface="Arial" panose="020B0604020202020204" pitchFamily="34" charset="0"/>
              <a:buChar char="•"/>
            </a:pPr>
            <a:endParaRPr lang="fi-FI" sz="1400" b="0" i="0">
              <a:solidFill>
                <a:srgbClr val="000000"/>
              </a:solidFill>
              <a:effectLst/>
            </a:endParaRPr>
          </a:p>
        </p:txBody>
      </p:sp>
      <p:grpSp>
        <p:nvGrpSpPr>
          <p:cNvPr id="4" name="Ryhmä 3">
            <a:extLst>
              <a:ext uri="{FF2B5EF4-FFF2-40B4-BE49-F238E27FC236}">
                <a16:creationId xmlns:a16="http://schemas.microsoft.com/office/drawing/2014/main" id="{22C017C6-2DFE-693F-A884-7D9875B14582}"/>
              </a:ext>
              <a:ext uri="{C183D7F6-B498-43B3-948B-1728B52AA6E4}">
                <adec:decorative xmlns:adec="http://schemas.microsoft.com/office/drawing/2017/decorative" val="1"/>
              </a:ext>
            </a:extLst>
          </p:cNvPr>
          <p:cNvGrpSpPr>
            <a:grpSpLocks/>
          </p:cNvGrpSpPr>
          <p:nvPr/>
        </p:nvGrpSpPr>
        <p:grpSpPr>
          <a:xfrm>
            <a:off x="421002" y="334708"/>
            <a:ext cx="1235172" cy="1239968"/>
            <a:chOff x="4388636" y="2416245"/>
            <a:chExt cx="1372414" cy="1377742"/>
          </a:xfrm>
        </p:grpSpPr>
        <p:sp>
          <p:nvSpPr>
            <p:cNvPr id="5" name="Ellipsi 4">
              <a:extLst>
                <a:ext uri="{FF2B5EF4-FFF2-40B4-BE49-F238E27FC236}">
                  <a16:creationId xmlns:a16="http://schemas.microsoft.com/office/drawing/2014/main" id="{50A804E8-5B93-A029-0CA2-92BBDEE73290}"/>
                </a:ext>
              </a:extLst>
            </p:cNvPr>
            <p:cNvSpPr/>
            <p:nvPr/>
          </p:nvSpPr>
          <p:spPr>
            <a:xfrm>
              <a:off x="4388636" y="2416245"/>
              <a:ext cx="1372414" cy="1377742"/>
            </a:xfrm>
            <a:prstGeom prst="ellipse">
              <a:avLst/>
            </a:prstGeom>
            <a:solidFill>
              <a:schemeClr val="tx1">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3"/>
                </a:solidFill>
              </a:endParaRPr>
            </a:p>
          </p:txBody>
        </p:sp>
        <p:pic>
          <p:nvPicPr>
            <p:cNvPr id="6" name="Kuva 5" descr="Kirjoituslevy osa merkitty tasaisella täytöllä">
              <a:extLst>
                <a:ext uri="{FF2B5EF4-FFF2-40B4-BE49-F238E27FC236}">
                  <a16:creationId xmlns:a16="http://schemas.microsoft.com/office/drawing/2014/main" id="{515AE2B0-4851-55F4-1122-4A6A9F7483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51448" y="2699216"/>
              <a:ext cx="807836" cy="807836"/>
            </a:xfrm>
            <a:prstGeom prst="rect">
              <a:avLst/>
            </a:prstGeom>
            <a:effectLst>
              <a:reflection blurRad="6350" stA="52000" endA="300" endPos="35000" dir="5400000" sy="-100000" algn="bl" rotWithShape="0"/>
            </a:effectLst>
          </p:spPr>
        </p:pic>
      </p:grpSp>
    </p:spTree>
    <p:extLst>
      <p:ext uri="{BB962C8B-B14F-4D97-AF65-F5344CB8AC3E}">
        <p14:creationId xmlns:p14="http://schemas.microsoft.com/office/powerpoint/2010/main" val="870642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42AE77C8-8636-492A-ABA7-1B8730025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uva 6">
            <a:extLst>
              <a:ext uri="{FF2B5EF4-FFF2-40B4-BE49-F238E27FC236}">
                <a16:creationId xmlns:a16="http://schemas.microsoft.com/office/drawing/2014/main" id="{1694E32A-8DE5-6A3D-04A8-133134C269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0575" y="-9429284"/>
            <a:ext cx="12982575" cy="19475667"/>
          </a:xfrm>
          <a:prstGeom prst="rect">
            <a:avLst/>
          </a:prstGeom>
        </p:spPr>
      </p:pic>
      <p:sp>
        <p:nvSpPr>
          <p:cNvPr id="26" name="Rectangle 13">
            <a:extLst>
              <a:ext uri="{FF2B5EF4-FFF2-40B4-BE49-F238E27FC236}">
                <a16:creationId xmlns:a16="http://schemas.microsoft.com/office/drawing/2014/main" id="{095830D2-F2AE-4DD8-B586-89B097791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92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tsikko 1">
            <a:extLst>
              <a:ext uri="{FF2B5EF4-FFF2-40B4-BE49-F238E27FC236}">
                <a16:creationId xmlns:a16="http://schemas.microsoft.com/office/drawing/2014/main" id="{30887D32-4B77-F3E4-D84F-3020506B9791}"/>
              </a:ext>
            </a:extLst>
          </p:cNvPr>
          <p:cNvSpPr txBox="1">
            <a:spLocks noGrp="1"/>
          </p:cNvSpPr>
          <p:nvPr>
            <p:ph type="title" idx="4294967295"/>
          </p:nvPr>
        </p:nvSpPr>
        <p:spPr>
          <a:xfrm>
            <a:off x="6963900" y="1232378"/>
            <a:ext cx="5507500" cy="3385743"/>
          </a:xfrm>
          <a:prstGeom prst="rect">
            <a:avLst/>
          </a:prstGeom>
          <a:noFill/>
          <a:ln w="28575">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schemeClr val="bg1"/>
                </a:solidFill>
                <a:effectLst/>
                <a:uLnTx/>
                <a:uFillTx/>
                <a:latin typeface="+mj-lt"/>
                <a:ea typeface="+mj-ea"/>
                <a:cs typeface="+mj-cs"/>
              </a:rPr>
              <a:t>4. </a:t>
            </a:r>
            <a:r>
              <a:rPr kumimoji="0" lang="en-US" sz="4800" b="0" i="0" u="none" strike="noStrike" kern="1200" cap="none" spc="0" normalizeH="0" baseline="0" noProof="0" err="1">
                <a:ln>
                  <a:noFill/>
                </a:ln>
                <a:solidFill>
                  <a:schemeClr val="bg1"/>
                </a:solidFill>
                <a:effectLst/>
                <a:uLnTx/>
                <a:uFillTx/>
                <a:latin typeface="+mj-lt"/>
                <a:ea typeface="+mj-ea"/>
                <a:cs typeface="+mj-cs"/>
              </a:rPr>
              <a:t>Työnhaku</a:t>
            </a:r>
            <a:endParaRPr kumimoji="0" lang="en-US" sz="4800" b="0" i="0" u="none" strike="noStrike" kern="1200" cap="none" spc="0" normalizeH="0" baseline="0" noProof="0">
              <a:ln>
                <a:noFill/>
              </a:ln>
              <a:solidFill>
                <a:schemeClr val="bg1"/>
              </a:solidFill>
              <a:effectLst/>
              <a:uLnTx/>
              <a:uFillTx/>
              <a:latin typeface="+mj-lt"/>
              <a:ea typeface="+mj-ea"/>
              <a:cs typeface="+mj-cs"/>
            </a:endParaRPr>
          </a:p>
        </p:txBody>
      </p:sp>
      <p:sp>
        <p:nvSpPr>
          <p:cNvPr id="8" name="Otsikko 1">
            <a:extLst>
              <a:ext uri="{FF2B5EF4-FFF2-40B4-BE49-F238E27FC236}">
                <a16:creationId xmlns:a16="http://schemas.microsoft.com/office/drawing/2014/main" id="{C986807F-50C4-CBA9-88D3-25916775425C}"/>
              </a:ext>
              <a:ext uri="{C183D7F6-B498-43B3-948B-1728B52AA6E4}">
                <adec:decorative xmlns:adec="http://schemas.microsoft.com/office/drawing/2017/decorative" val="1"/>
              </a:ext>
            </a:extLst>
          </p:cNvPr>
          <p:cNvSpPr txBox="1">
            <a:spLocks/>
          </p:cNvSpPr>
          <p:nvPr/>
        </p:nvSpPr>
        <p:spPr>
          <a:xfrm>
            <a:off x="6511725" y="6285068"/>
            <a:ext cx="4755046" cy="338574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gn="r">
              <a:lnSpc>
                <a:spcPct val="90000"/>
              </a:lnSpc>
              <a:spcAft>
                <a:spcPts val="600"/>
              </a:spcAft>
            </a:pPr>
            <a:r>
              <a:rPr lang="en-US" sz="800" dirty="0">
                <a:solidFill>
                  <a:srgbClr val="FFFFFF"/>
                </a:solidFill>
                <a:latin typeface="+mj-lt"/>
              </a:rPr>
              <a:t>Kuva: Vlad Chetan, </a:t>
            </a:r>
            <a:r>
              <a:rPr lang="en-US" sz="800" dirty="0" err="1">
                <a:solidFill>
                  <a:srgbClr val="FFFFFF"/>
                </a:solidFill>
                <a:latin typeface="+mj-lt"/>
              </a:rPr>
              <a:t>Pexels</a:t>
            </a:r>
            <a:r>
              <a:rPr lang="en-US" sz="800" dirty="0">
                <a:solidFill>
                  <a:srgbClr val="FFFFFF"/>
                </a:solidFill>
                <a:latin typeface="+mj-lt"/>
              </a:rPr>
              <a:t>.</a:t>
            </a:r>
          </a:p>
        </p:txBody>
      </p:sp>
      <p:sp>
        <p:nvSpPr>
          <p:cNvPr id="2" name="Ellipsi 1">
            <a:hlinkClick r:id="rId4" action="ppaction://hlinksldjump"/>
            <a:extLst>
              <a:ext uri="{FF2B5EF4-FFF2-40B4-BE49-F238E27FC236}">
                <a16:creationId xmlns:a16="http://schemas.microsoft.com/office/drawing/2014/main" id="{84B7D74D-F4E6-255D-8F0D-A61D4565511B}"/>
              </a:ext>
              <a:ext uri="{C183D7F6-B498-43B3-948B-1728B52AA6E4}">
                <adec:decorative xmlns:adec="http://schemas.microsoft.com/office/drawing/2017/decorative" val="1"/>
              </a:ext>
            </a:extLst>
          </p:cNvPr>
          <p:cNvSpPr/>
          <p:nvPr/>
        </p:nvSpPr>
        <p:spPr>
          <a:xfrm rot="15528120">
            <a:off x="356350" y="366912"/>
            <a:ext cx="678498" cy="681133"/>
          </a:xfrm>
          <a:prstGeom prst="ellipse">
            <a:avLst/>
          </a:prstGeom>
          <a:solidFill>
            <a:schemeClr val="accent6">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6"/>
              </a:solidFill>
            </a:endParaRPr>
          </a:p>
        </p:txBody>
      </p:sp>
      <p:pic>
        <p:nvPicPr>
          <p:cNvPr id="3" name="Kuva 2">
            <a:hlinkClick r:id="rId4" action="ppaction://hlinksldjump"/>
            <a:extLst>
              <a:ext uri="{FF2B5EF4-FFF2-40B4-BE49-F238E27FC236}">
                <a16:creationId xmlns:a16="http://schemas.microsoft.com/office/drawing/2014/main" id="{DFE1C250-2B78-08D0-27CA-008C723539C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528120">
            <a:off x="524348" y="541156"/>
            <a:ext cx="346338" cy="34633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00124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B17997-7515-DDFE-DDCD-E3EA38FF4639}"/>
              </a:ext>
            </a:extLst>
          </p:cNvPr>
          <p:cNvSpPr>
            <a:spLocks noGrp="1"/>
          </p:cNvSpPr>
          <p:nvPr>
            <p:ph type="title"/>
          </p:nvPr>
        </p:nvSpPr>
        <p:spPr>
          <a:xfrm>
            <a:off x="764626" y="294114"/>
            <a:ext cx="10515600" cy="1325563"/>
          </a:xfrm>
        </p:spPr>
        <p:txBody>
          <a:bodyPr/>
          <a:lstStyle/>
          <a:p>
            <a:r>
              <a:rPr lang="fi-FI">
                <a:cs typeface="Calibri Light"/>
              </a:rPr>
              <a:t>Työnhaku </a:t>
            </a:r>
            <a:r>
              <a:rPr lang="fi-FI">
                <a:latin typeface="Arial Nova" panose="020B0504020202020204" pitchFamily="34" charset="0"/>
                <a:cs typeface="Calibri Light"/>
              </a:rPr>
              <a:t>-Johdanto</a:t>
            </a:r>
            <a:endParaRPr lang="fi-FI">
              <a:latin typeface="Arial Nova" panose="020B0504020202020204" pitchFamily="34" charset="0"/>
            </a:endParaRPr>
          </a:p>
        </p:txBody>
      </p:sp>
      <p:sp>
        <p:nvSpPr>
          <p:cNvPr id="3" name="Alaotsikko 2">
            <a:extLst>
              <a:ext uri="{FF2B5EF4-FFF2-40B4-BE49-F238E27FC236}">
                <a16:creationId xmlns:a16="http://schemas.microsoft.com/office/drawing/2014/main" id="{4EFC434A-793A-7C55-3B19-73275DEAE40E}"/>
              </a:ext>
            </a:extLst>
          </p:cNvPr>
          <p:cNvSpPr>
            <a:spLocks noGrp="1"/>
          </p:cNvSpPr>
          <p:nvPr>
            <p:ph type="subTitle" idx="1"/>
          </p:nvPr>
        </p:nvSpPr>
        <p:spPr>
          <a:xfrm>
            <a:off x="469478" y="2012351"/>
            <a:ext cx="9242084" cy="5157226"/>
          </a:xfrm>
        </p:spPr>
        <p:txBody>
          <a:bodyPr vert="horz" lIns="91440" tIns="45720" rIns="91440" bIns="45720" numCol="1" rtlCol="0" anchor="t">
            <a:noAutofit/>
          </a:bodyPr>
          <a:lstStyle/>
          <a:p>
            <a:r>
              <a:rPr lang="fi-FI" sz="1800"/>
              <a:t>Löydät tästä tietoa työnhakuun liittyen. </a:t>
            </a:r>
            <a:endParaRPr lang="en-US"/>
          </a:p>
          <a:p>
            <a:pPr marL="342900" indent="-342900">
              <a:buFont typeface="Arial" panose="020B0604020202020204" pitchFamily="34" charset="0"/>
              <a:buChar char="•"/>
            </a:pPr>
            <a:endParaRPr lang="fi-FI" sz="1800"/>
          </a:p>
          <a:p>
            <a:r>
              <a:rPr lang="fi-FI" sz="1800"/>
              <a:t>Materiaalissa on paljon linkkivinkkejä hankkeen ulkopuolisille sivuille, joissa on valmista materiaalia hyödynnettäväksi joko OPVA-opetukseen tai tiedoksi opiskelijalle. </a:t>
            </a:r>
            <a:endParaRPr lang="fi-FI" sz="1800">
              <a:cs typeface="Arial" panose="020B0604020202020204"/>
            </a:endParaRPr>
          </a:p>
          <a:p>
            <a:pPr marL="342900" indent="-342900">
              <a:buFont typeface="Arial" panose="020B0604020202020204" pitchFamily="34" charset="0"/>
              <a:buChar char="•"/>
            </a:pPr>
            <a:endParaRPr lang="fi-FI" sz="1800"/>
          </a:p>
          <a:p>
            <a:r>
              <a:rPr lang="fi-FI" sz="1800"/>
              <a:t>Materiaalista löytyy myös tehtäviä ja harjoituksia työnhakuun liittyen, joita OPVA-opetuksessa voi hyödyntää. </a:t>
            </a:r>
            <a:endParaRPr lang="fi-FI" sz="1800">
              <a:cs typeface="Arial" panose="020B0604020202020204"/>
            </a:endParaRPr>
          </a:p>
          <a:p>
            <a:pPr marL="342900" indent="-342900">
              <a:buFont typeface="Arial" panose="020B0604020202020204" pitchFamily="34" charset="0"/>
              <a:buChar char="•"/>
            </a:pPr>
            <a:endParaRPr lang="fi-FI" sz="1800"/>
          </a:p>
          <a:p>
            <a:pPr marL="342900" indent="-342900">
              <a:buFont typeface="Arial" panose="020B0604020202020204" pitchFamily="34" charset="0"/>
              <a:buChar char="•"/>
            </a:pPr>
            <a:endParaRPr lang="fi-FI" sz="1800"/>
          </a:p>
        </p:txBody>
      </p:sp>
    </p:spTree>
    <p:extLst>
      <p:ext uri="{BB962C8B-B14F-4D97-AF65-F5344CB8AC3E}">
        <p14:creationId xmlns:p14="http://schemas.microsoft.com/office/powerpoint/2010/main" val="3209160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B17997-7515-DDFE-DDCD-E3EA38FF4639}"/>
              </a:ext>
            </a:extLst>
          </p:cNvPr>
          <p:cNvSpPr>
            <a:spLocks noGrp="1"/>
          </p:cNvSpPr>
          <p:nvPr>
            <p:ph type="title"/>
          </p:nvPr>
        </p:nvSpPr>
        <p:spPr>
          <a:xfrm>
            <a:off x="764626" y="283607"/>
            <a:ext cx="10515600" cy="1325563"/>
          </a:xfrm>
        </p:spPr>
        <p:txBody>
          <a:bodyPr/>
          <a:lstStyle/>
          <a:p>
            <a:r>
              <a:rPr lang="fi-FI">
                <a:latin typeface="Arial Nova" panose="020B0504020202020204" pitchFamily="34" charset="0"/>
                <a:cs typeface="Calibri Light"/>
              </a:rPr>
              <a:t>Sisältö</a:t>
            </a:r>
            <a:endParaRPr lang="fi-FI">
              <a:latin typeface="Arial Nova" panose="020B0504020202020204" pitchFamily="34" charset="0"/>
            </a:endParaRPr>
          </a:p>
        </p:txBody>
      </p:sp>
      <p:sp>
        <p:nvSpPr>
          <p:cNvPr id="3" name="Alaotsikko 2">
            <a:extLst>
              <a:ext uri="{FF2B5EF4-FFF2-40B4-BE49-F238E27FC236}">
                <a16:creationId xmlns:a16="http://schemas.microsoft.com/office/drawing/2014/main" id="{4EFC434A-793A-7C55-3B19-73275DEAE40E}"/>
              </a:ext>
            </a:extLst>
          </p:cNvPr>
          <p:cNvSpPr>
            <a:spLocks noGrp="1"/>
          </p:cNvSpPr>
          <p:nvPr>
            <p:ph type="subTitle" idx="1"/>
          </p:nvPr>
        </p:nvSpPr>
        <p:spPr>
          <a:xfrm>
            <a:off x="437943" y="1812160"/>
            <a:ext cx="10515601" cy="4737101"/>
          </a:xfrm>
        </p:spPr>
        <p:txBody>
          <a:bodyPr numCol="2"/>
          <a:lstStyle/>
          <a:p>
            <a:pPr marL="342900" indent="-342900">
              <a:buFont typeface="Arial" panose="020B0604020202020204" pitchFamily="34" charset="0"/>
              <a:buChar char="•"/>
            </a:pPr>
            <a:r>
              <a:rPr lang="fi-FI" sz="1800"/>
              <a:t>Erilaiset työllistymisen keinot ja kanavat</a:t>
            </a:r>
          </a:p>
          <a:p>
            <a:pPr marL="342900" indent="-342900">
              <a:buFont typeface="Arial" panose="020B0604020202020204" pitchFamily="34" charset="0"/>
              <a:buChar char="•"/>
            </a:pPr>
            <a:r>
              <a:rPr lang="fi-FI" sz="1800"/>
              <a:t>Esimerkkejä hyvistä työnhakusivustoista ja –palveluista</a:t>
            </a:r>
          </a:p>
          <a:p>
            <a:pPr marL="342900" indent="-342900">
              <a:buFont typeface="Arial" panose="020B0604020202020204" pitchFamily="34" charset="0"/>
              <a:buChar char="•"/>
            </a:pPr>
            <a:r>
              <a:rPr lang="fi-FI" sz="1800"/>
              <a:t>Työnhaun asiakirjat</a:t>
            </a:r>
          </a:p>
          <a:p>
            <a:pPr marL="342900" indent="-342900">
              <a:buFont typeface="Arial" panose="020B0604020202020204" pitchFamily="34" charset="0"/>
              <a:buChar char="•"/>
            </a:pPr>
            <a:r>
              <a:rPr lang="fi-FI" sz="1800"/>
              <a:t>Hyviä ohjeita työhakemuksen tekoon</a:t>
            </a:r>
          </a:p>
          <a:p>
            <a:pPr marL="342900" indent="-342900">
              <a:buFont typeface="Arial" panose="020B0604020202020204" pitchFamily="34" charset="0"/>
              <a:buChar char="•"/>
            </a:pPr>
            <a:r>
              <a:rPr lang="fi-FI" sz="1800"/>
              <a:t>Hyviä malleja ja ohjeita cv:n tekoon</a:t>
            </a:r>
          </a:p>
          <a:p>
            <a:pPr marL="342900" indent="-342900">
              <a:buFont typeface="Arial" panose="020B0604020202020204" pitchFamily="34" charset="0"/>
              <a:buChar char="•"/>
            </a:pPr>
            <a:r>
              <a:rPr lang="fi-FI" sz="1800"/>
              <a:t>Mikä on osaamis- tai taitopohjainen cv?</a:t>
            </a:r>
          </a:p>
          <a:p>
            <a:pPr marL="342900" indent="-342900">
              <a:buFont typeface="Arial" panose="020B0604020202020204" pitchFamily="34" charset="0"/>
              <a:buChar char="•"/>
            </a:pPr>
            <a:r>
              <a:rPr lang="fi-FI" sz="1800"/>
              <a:t>Työhaastattelu</a:t>
            </a:r>
          </a:p>
          <a:p>
            <a:pPr marL="342900" indent="-342900">
              <a:buFont typeface="Arial" panose="020B0604020202020204" pitchFamily="34" charset="0"/>
              <a:buChar char="•"/>
            </a:pPr>
            <a:r>
              <a:rPr lang="fi-FI" sz="1800"/>
              <a:t>Työhaastatteluun valmistautuminen</a:t>
            </a:r>
          </a:p>
          <a:p>
            <a:pPr marL="342900" indent="-342900">
              <a:buFont typeface="Arial" panose="020B0604020202020204" pitchFamily="34" charset="0"/>
              <a:buChar char="•"/>
            </a:pPr>
            <a:r>
              <a:rPr lang="fi-FI" sz="1800"/>
              <a:t>Mikä on hissipuhe? </a:t>
            </a:r>
          </a:p>
          <a:p>
            <a:pPr marL="342900" indent="-342900">
              <a:buFont typeface="Arial" panose="020B0604020202020204" pitchFamily="34" charset="0"/>
              <a:buChar char="•"/>
            </a:pPr>
            <a:r>
              <a:rPr lang="fi-FI" sz="1800"/>
              <a:t>Yleisimmät työhaastattelukysymykset</a:t>
            </a:r>
          </a:p>
          <a:p>
            <a:pPr marL="342900" indent="-342900">
              <a:buFont typeface="Arial" panose="020B0604020202020204" pitchFamily="34" charset="0"/>
              <a:buChar char="•"/>
            </a:pPr>
            <a:r>
              <a:rPr lang="fi-FI" sz="1800"/>
              <a:t>Vinkkejä työhaastatteluun –video</a:t>
            </a:r>
          </a:p>
          <a:p>
            <a:pPr marL="342900" indent="-342900">
              <a:buFont typeface="Arial" panose="020B0604020202020204" pitchFamily="34" charset="0"/>
              <a:buChar char="•"/>
            </a:pPr>
            <a:r>
              <a:rPr lang="fi-FI" sz="1800"/>
              <a:t>Mikä, miten, miksi –videohaastattelu</a:t>
            </a:r>
          </a:p>
          <a:p>
            <a:pPr marL="342900" indent="-342900">
              <a:buFont typeface="Arial" panose="020B0604020202020204" pitchFamily="34" charset="0"/>
              <a:buChar char="•"/>
            </a:pPr>
            <a:r>
              <a:rPr lang="fi-FI" sz="1800"/>
              <a:t>Ryhmähaastattelu</a:t>
            </a:r>
          </a:p>
          <a:p>
            <a:pPr marL="342900" indent="-342900">
              <a:buFont typeface="Arial" panose="020B0604020202020204" pitchFamily="34" charset="0"/>
              <a:buChar char="•"/>
            </a:pPr>
            <a:r>
              <a:rPr lang="fi-FI" sz="1800"/>
              <a:t>Opetuksen tueksi –vinkit</a:t>
            </a:r>
          </a:p>
          <a:p>
            <a:pPr marL="342900" indent="-342900">
              <a:buFont typeface="Arial" panose="020B0604020202020204" pitchFamily="34" charset="0"/>
              <a:buChar char="•"/>
            </a:pPr>
            <a:r>
              <a:rPr lang="fi-FI" sz="1800"/>
              <a:t>Työnhaun toiminnalliset harjoitukset opetukseen</a:t>
            </a:r>
          </a:p>
        </p:txBody>
      </p:sp>
    </p:spTree>
    <p:extLst>
      <p:ext uri="{BB962C8B-B14F-4D97-AF65-F5344CB8AC3E}">
        <p14:creationId xmlns:p14="http://schemas.microsoft.com/office/powerpoint/2010/main" val="2137758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60913" y="306643"/>
            <a:ext cx="10515600" cy="1325563"/>
          </a:xfrm>
        </p:spPr>
        <p:txBody>
          <a:bodyPr/>
          <a:lstStyle/>
          <a:p>
            <a:r>
              <a:rPr lang="fi-FI">
                <a:cs typeface="Calibri Light"/>
              </a:rPr>
              <a:t>Erilaiset työllistymisen keinot ja kanavat</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435093" y="1608077"/>
            <a:ext cx="9055751" cy="501343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fi-FI" sz="1800">
                <a:ea typeface="+mn-lt"/>
                <a:cs typeface="+mn-lt"/>
              </a:rPr>
              <a:t>Oppisopimuskoulutus</a:t>
            </a:r>
          </a:p>
          <a:p>
            <a:pPr marL="342900" indent="-342900">
              <a:buFont typeface="Arial" panose="020B0604020202020204" pitchFamily="34" charset="0"/>
              <a:buChar char="•"/>
            </a:pPr>
            <a:r>
              <a:rPr lang="fi-FI" sz="1800">
                <a:ea typeface="+mn-lt"/>
                <a:cs typeface="+mn-lt"/>
              </a:rPr>
              <a:t>Oppilaitoksen ja TE-hallinnon rekrytointitapahtumat</a:t>
            </a:r>
          </a:p>
          <a:p>
            <a:pPr marL="342900" indent="-342900">
              <a:buFont typeface="Arial" panose="020B0604020202020204" pitchFamily="34" charset="0"/>
              <a:buChar char="•"/>
            </a:pPr>
            <a:r>
              <a:rPr lang="fi-FI" sz="1800">
                <a:ea typeface="+mn-lt"/>
                <a:cs typeface="+mn-lt"/>
              </a:rPr>
              <a:t>Sosiaalinen media (LinkedIn, Instagram, Facebook ym.)</a:t>
            </a:r>
          </a:p>
          <a:p>
            <a:pPr marL="342900" indent="-342900">
              <a:buFont typeface="Arial" panose="020B0604020202020204" pitchFamily="34" charset="0"/>
              <a:buChar char="•"/>
            </a:pPr>
            <a:r>
              <a:rPr lang="fi-FI" sz="1800">
                <a:ea typeface="+mn-lt"/>
                <a:cs typeface="+mn-lt"/>
              </a:rPr>
              <a:t>Alueen yritysten kartoittaminen, yritysten kotisivujen tutkiminen eli ns. piilotyöpaikat</a:t>
            </a:r>
          </a:p>
          <a:p>
            <a:pPr marL="342900" indent="-342900">
              <a:buFont typeface="Arial" panose="020B0604020202020204" pitchFamily="34" charset="0"/>
              <a:buChar char="•"/>
            </a:pPr>
            <a:r>
              <a:rPr lang="fi-FI" sz="1800">
                <a:ea typeface="+mn-lt"/>
                <a:cs typeface="+mn-lt"/>
              </a:rPr>
              <a:t>Henkilöstöpalvelualan yritykset eli ns. </a:t>
            </a:r>
            <a:r>
              <a:rPr lang="fi-FI" sz="1800" err="1">
                <a:ea typeface="+mn-lt"/>
                <a:cs typeface="+mn-lt"/>
              </a:rPr>
              <a:t>rekryfirmat</a:t>
            </a:r>
            <a:endParaRPr lang="fi-FI" sz="1800">
              <a:ea typeface="+mn-lt"/>
              <a:cs typeface="+mn-lt"/>
            </a:endParaRPr>
          </a:p>
          <a:p>
            <a:pPr marL="342900" indent="-342900">
              <a:buFont typeface="Arial" panose="020B0604020202020204" pitchFamily="34" charset="0"/>
              <a:buChar char="•"/>
            </a:pPr>
            <a:r>
              <a:rPr lang="fi-FI" sz="1800">
                <a:ea typeface="+mn-lt"/>
                <a:cs typeface="+mn-lt"/>
              </a:rPr>
              <a:t>Omat verkostot (harrastukset, vapaa-aika, perhe, jne.)</a:t>
            </a:r>
          </a:p>
          <a:p>
            <a:pPr marL="342900" indent="-342900">
              <a:buFont typeface="Arial" panose="020B0604020202020204" pitchFamily="34" charset="0"/>
              <a:buChar char="•"/>
            </a:pPr>
            <a:r>
              <a:rPr lang="fi-FI" sz="1800">
                <a:ea typeface="+mn-lt"/>
                <a:cs typeface="+mn-lt"/>
              </a:rPr>
              <a:t>Työssäoppimispaikat (työelämässä oppiminen)</a:t>
            </a:r>
          </a:p>
        </p:txBody>
      </p:sp>
    </p:spTree>
    <p:extLst>
      <p:ext uri="{BB962C8B-B14F-4D97-AF65-F5344CB8AC3E}">
        <p14:creationId xmlns:p14="http://schemas.microsoft.com/office/powerpoint/2010/main" val="2319655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57407" y="393792"/>
            <a:ext cx="10515600" cy="1325563"/>
          </a:xfrm>
        </p:spPr>
        <p:txBody>
          <a:bodyPr/>
          <a:lstStyle/>
          <a:p>
            <a:r>
              <a:rPr lang="fi-FI" sz="2400" dirty="0">
                <a:cs typeface="Calibri Light"/>
              </a:rPr>
              <a:t>Esimerkkejä hyvistä työnhakusivustoista ja –palveluista </a:t>
            </a:r>
            <a:br>
              <a:rPr lang="fi-FI" sz="2400" dirty="0">
                <a:cs typeface="Calibri Light"/>
              </a:rPr>
            </a:br>
            <a:r>
              <a:rPr lang="fi-FI" sz="1800" dirty="0">
                <a:latin typeface="Arial Nova" panose="020B0504020202020204" pitchFamily="34" charset="0"/>
                <a:cs typeface="Calibri Light"/>
              </a:rPr>
              <a:t>(muiden tuottamaa materiaalia)</a:t>
            </a:r>
            <a:endParaRPr lang="fi-FI" sz="1800" dirty="0">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78427" y="1698335"/>
            <a:ext cx="10883462" cy="4944203"/>
          </a:xfrm>
          <a:prstGeom prst="rect">
            <a:avLst/>
          </a:prstGeom>
        </p:spPr>
        <p:txBody>
          <a:bodyPr vert="horz" lIns="91440" tIns="45720" rIns="91440" bIns="45720" numCol="2"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fi-FI" sz="1800" dirty="0">
                <a:solidFill>
                  <a:srgbClr val="3E3647"/>
                </a:solidFill>
                <a:ea typeface="+mn-lt"/>
                <a:cs typeface="+mn-lt"/>
              </a:rPr>
              <a:t>Täältä löydät työelämään liittyvät tietosisällöt, palvelut ja avoimet työpaikat</a:t>
            </a:r>
            <a:r>
              <a:rPr lang="fi-FI" sz="1800" b="1" dirty="0">
                <a:solidFill>
                  <a:srgbClr val="3E3647"/>
                </a:solidFill>
                <a:ea typeface="+mn-lt"/>
                <a:cs typeface="+mn-lt"/>
              </a:rPr>
              <a:t>: </a:t>
            </a:r>
            <a:r>
              <a:rPr lang="fi-FI" sz="1800" dirty="0">
                <a:hlinkClick r:id="rId2"/>
              </a:rPr>
              <a:t>Työmarkkinatori  </a:t>
            </a:r>
            <a:endParaRPr lang="fi-FI" sz="1800" dirty="0"/>
          </a:p>
          <a:p>
            <a:pPr marL="285750" indent="-285750">
              <a:buFont typeface="Arial" panose="020B0604020202020204" pitchFamily="34" charset="0"/>
              <a:buChar char="•"/>
            </a:pPr>
            <a:r>
              <a:rPr lang="fi-FI" sz="1800" dirty="0">
                <a:cs typeface="Calibri"/>
              </a:rPr>
              <a:t>Kaupunkien ja kuntien omat rekrytointisivut: </a:t>
            </a:r>
            <a:r>
              <a:rPr lang="fi-FI" sz="1800" dirty="0" err="1">
                <a:hlinkClick r:id="rId3"/>
              </a:rPr>
              <a:t>Kuntarekry</a:t>
            </a:r>
            <a:endParaRPr lang="fi-FI" sz="1800" dirty="0"/>
          </a:p>
          <a:p>
            <a:pPr marL="285750" indent="-285750">
              <a:buFont typeface="Arial" panose="020B0604020202020204" pitchFamily="34" charset="0"/>
              <a:buChar char="•"/>
            </a:pPr>
            <a:r>
              <a:rPr lang="fi-FI" sz="1800" dirty="0">
                <a:cs typeface="Calibri"/>
              </a:rPr>
              <a:t>Suomen valtion omat rekrytointisivut: </a:t>
            </a:r>
            <a:r>
              <a:rPr lang="fi-FI" sz="1800" dirty="0">
                <a:cs typeface="Calibri"/>
                <a:hlinkClick r:id="rId4"/>
              </a:rPr>
              <a:t>Valtiolle.fi</a:t>
            </a:r>
            <a:endParaRPr lang="fi-FI" sz="1800" dirty="0">
              <a:cs typeface="Calibri"/>
            </a:endParaRPr>
          </a:p>
          <a:p>
            <a:pPr marL="285750" indent="-285750">
              <a:buFont typeface="Arial" panose="020B0604020202020204" pitchFamily="34" charset="0"/>
              <a:buChar char="•"/>
            </a:pPr>
            <a:r>
              <a:rPr lang="fi-FI" sz="1800" dirty="0">
                <a:cs typeface="Calibri"/>
              </a:rPr>
              <a:t>Kokoaa alle usean työnhakusivuston avoimet työpaikat: </a:t>
            </a:r>
            <a:r>
              <a:rPr lang="fi-FI" sz="1800" dirty="0">
                <a:cs typeface="Calibri" panose="020F0502020204030204"/>
                <a:hlinkClick r:id="rId5"/>
              </a:rPr>
              <a:t>Duunitori</a:t>
            </a:r>
            <a:endParaRPr lang="fi-FI" sz="1800" dirty="0">
              <a:cs typeface="Calibri" panose="020F0502020204030204"/>
            </a:endParaRPr>
          </a:p>
          <a:p>
            <a:pPr marL="285750" indent="-285750">
              <a:buFont typeface="Arial" panose="020B0604020202020204" pitchFamily="34" charset="0"/>
              <a:buChar char="•"/>
            </a:pPr>
            <a:r>
              <a:rPr lang="fi-FI" sz="1800" dirty="0">
                <a:cs typeface="Calibri" panose="020F0502020204030204"/>
              </a:rPr>
              <a:t>Kokoaa alle usean työnhakusivuston avoimet työpaikat: </a:t>
            </a:r>
            <a:r>
              <a:rPr lang="fi-FI" sz="1800" dirty="0">
                <a:cs typeface="Calibri" panose="020F0502020204030204"/>
                <a:hlinkClick r:id="rId6"/>
              </a:rPr>
              <a:t>Oikotie</a:t>
            </a:r>
            <a:endParaRPr lang="fi-FI" sz="1800" dirty="0">
              <a:cs typeface="Calibri" panose="020F0502020204030204"/>
            </a:endParaRPr>
          </a:p>
          <a:p>
            <a:pPr marL="285750" indent="-285750">
              <a:buFont typeface="Arial" panose="020B0604020202020204" pitchFamily="34" charset="0"/>
              <a:buChar char="•"/>
            </a:pPr>
            <a:r>
              <a:rPr lang="fi-FI" sz="1800" dirty="0" err="1">
                <a:cs typeface="Calibri" panose="020F0502020204030204"/>
              </a:rPr>
              <a:t>Rekryteringssajt</a:t>
            </a:r>
            <a:r>
              <a:rPr lang="fi-FI" sz="1800" dirty="0">
                <a:cs typeface="Calibri" panose="020F0502020204030204"/>
              </a:rPr>
              <a:t> för </a:t>
            </a:r>
            <a:r>
              <a:rPr lang="fi-FI" sz="1800" dirty="0" err="1">
                <a:cs typeface="Calibri" panose="020F0502020204030204"/>
              </a:rPr>
              <a:t>svenskspråkiga</a:t>
            </a:r>
            <a:r>
              <a:rPr lang="fi-FI" sz="1800" dirty="0">
                <a:cs typeface="Calibri" panose="020F0502020204030204"/>
              </a:rPr>
              <a:t> </a:t>
            </a:r>
            <a:r>
              <a:rPr lang="fi-FI" sz="1800" dirty="0" err="1">
                <a:cs typeface="Calibri" panose="020F0502020204030204"/>
              </a:rPr>
              <a:t>jobb</a:t>
            </a:r>
            <a:r>
              <a:rPr lang="fi-FI" sz="1800" dirty="0">
                <a:cs typeface="Calibri" panose="020F0502020204030204"/>
              </a:rPr>
              <a:t>: </a:t>
            </a:r>
            <a:r>
              <a:rPr lang="fi-FI" sz="1800" dirty="0">
                <a:cs typeface="Calibri" panose="020F0502020204030204"/>
                <a:hlinkClick r:id="rId7"/>
              </a:rPr>
              <a:t>Jobben.fi</a:t>
            </a:r>
            <a:endParaRPr lang="fi-FI" sz="1800" dirty="0">
              <a:cs typeface="Calibri" panose="020F0502020204030204"/>
            </a:endParaRPr>
          </a:p>
          <a:p>
            <a:pPr marL="285750" indent="-285750">
              <a:buFont typeface="Arial" panose="020B0604020202020204" pitchFamily="34" charset="0"/>
              <a:buChar char="•"/>
            </a:pPr>
            <a:endParaRPr lang="fi-FI" sz="1800" dirty="0">
              <a:cs typeface="Calibri" panose="020F0502020204030204"/>
            </a:endParaRPr>
          </a:p>
          <a:p>
            <a:pPr marL="285750" indent="-285750">
              <a:buFont typeface="Arial" panose="020B0604020202020204" pitchFamily="34" charset="0"/>
              <a:buChar char="•"/>
            </a:pPr>
            <a:endParaRPr lang="fi-FI" sz="1800" dirty="0">
              <a:cs typeface="Calibri" panose="020F0502020204030204"/>
            </a:endParaRPr>
          </a:p>
          <a:p>
            <a:pPr marL="285750" indent="-285750">
              <a:buFont typeface="Arial" panose="020B0604020202020204" pitchFamily="34" charset="0"/>
              <a:buChar char="•"/>
            </a:pPr>
            <a:r>
              <a:rPr lang="fi-FI" sz="1800" b="0" i="0" dirty="0">
                <a:solidFill>
                  <a:srgbClr val="333333"/>
                </a:solidFill>
                <a:effectLst/>
              </a:rPr>
              <a:t>Suomalaisten oppilaitosten yhteinen keskitetty kanava opiskelijoiden työ- ja harjoittelupaikkojen ilmoittamiseen: </a:t>
            </a:r>
            <a:r>
              <a:rPr lang="fi-FI" sz="1800" dirty="0">
                <a:hlinkClick r:id="rId8"/>
              </a:rPr>
              <a:t>Tiitus - palvelu (työssäoppimispaikat)</a:t>
            </a:r>
            <a:endParaRPr lang="fi-FI" sz="1800" dirty="0">
              <a:cs typeface="Calibri" panose="020F0502020204030204"/>
            </a:endParaRPr>
          </a:p>
          <a:p>
            <a:pPr marL="285750" indent="-285750">
              <a:lnSpc>
                <a:spcPct val="80000"/>
              </a:lnSpc>
              <a:buFont typeface="Arial" panose="020B0604020202020204" pitchFamily="34" charset="0"/>
              <a:buChar char="•"/>
            </a:pPr>
            <a:r>
              <a:rPr lang="fi-FI" sz="1800" dirty="0">
                <a:cs typeface="Calibri" panose="020F0502020204030204"/>
              </a:rPr>
              <a:t>Henkilöstöpalveluyritysten omat sivustot (ilmoittavat omista, avoimista työpaikoista)</a:t>
            </a:r>
          </a:p>
          <a:p>
            <a:pPr marL="285750" indent="-285750">
              <a:buFont typeface="Arial" panose="020B0604020202020204" pitchFamily="34" charset="0"/>
              <a:buChar char="•"/>
            </a:pPr>
            <a:r>
              <a:rPr lang="fi-FI" sz="1800" dirty="0">
                <a:cs typeface="Calibri" panose="020F0502020204030204"/>
              </a:rPr>
              <a:t>Uusi kehitteillä oleva palvelu: </a:t>
            </a:r>
            <a:r>
              <a:rPr lang="fi-FI" sz="1800" dirty="0">
                <a:solidFill>
                  <a:srgbClr val="0563C1"/>
                </a:solidFill>
                <a:cs typeface="Calibri"/>
                <a:hlinkClick r:id="rId9"/>
              </a:rPr>
              <a:t>Luotettava työntekijä – palvelu</a:t>
            </a:r>
            <a:r>
              <a:rPr lang="fi-FI" sz="1800" dirty="0">
                <a:solidFill>
                  <a:srgbClr val="0563C1"/>
                </a:solidFill>
                <a:cs typeface="Calibri"/>
              </a:rPr>
              <a:t> </a:t>
            </a:r>
            <a:r>
              <a:rPr lang="fi-FI" sz="1800" dirty="0">
                <a:cs typeface="Calibri"/>
              </a:rPr>
              <a:t>Palvelun avulla voit jakaa oman työnhakuprofiilin helposti, nopeasti ja turvallisesti useisiin työllistymistä edistäviin palveluihin </a:t>
            </a:r>
          </a:p>
          <a:p>
            <a:pPr marL="0" indent="0">
              <a:buNone/>
            </a:pPr>
            <a:endParaRPr lang="fi-FI" sz="1800" dirty="0"/>
          </a:p>
          <a:p>
            <a:pPr marL="0" indent="0">
              <a:buNone/>
            </a:pPr>
            <a:endParaRPr lang="fi-FI" sz="1800" dirty="0">
              <a:cs typeface="Calibri" panose="020F0502020204030204"/>
            </a:endParaRPr>
          </a:p>
          <a:p>
            <a:pPr marL="457200" lvl="1" indent="0">
              <a:buNone/>
            </a:pPr>
            <a:endParaRPr lang="fi-FI" sz="1800" dirty="0">
              <a:cs typeface="Calibri" panose="020F0502020204030204"/>
            </a:endParaRPr>
          </a:p>
        </p:txBody>
      </p:sp>
    </p:spTree>
    <p:extLst>
      <p:ext uri="{BB962C8B-B14F-4D97-AF65-F5344CB8AC3E}">
        <p14:creationId xmlns:p14="http://schemas.microsoft.com/office/powerpoint/2010/main" val="4170660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60912" y="296133"/>
            <a:ext cx="10515600" cy="1325563"/>
          </a:xfrm>
        </p:spPr>
        <p:txBody>
          <a:bodyPr/>
          <a:lstStyle/>
          <a:p>
            <a:r>
              <a:rPr lang="fi-FI">
                <a:cs typeface="Calibri Light"/>
              </a:rPr>
              <a:t>Työnhaun asiakirjat</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60912" y="1621697"/>
            <a:ext cx="8459289" cy="428761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buFont typeface="+mj-lt"/>
              <a:buAutoNum type="arabicPeriod"/>
            </a:pPr>
            <a:r>
              <a:rPr lang="fi-FI" sz="1800" b="1" dirty="0"/>
              <a:t>Työhakemus </a:t>
            </a:r>
          </a:p>
          <a:p>
            <a:pPr marL="742950" lvl="1" indent="-285750" algn="l">
              <a:buFont typeface="Arial" panose="020B0604020202020204" pitchFamily="34" charset="0"/>
              <a:buChar char="•"/>
            </a:pPr>
            <a:r>
              <a:rPr lang="fi-FI" sz="1800" dirty="0">
                <a:solidFill>
                  <a:srgbClr val="000000"/>
                </a:solidFill>
              </a:rPr>
              <a:t>Perinteinen</a:t>
            </a:r>
            <a:r>
              <a:rPr lang="fi-FI" sz="1800"/>
              <a:t> työhakemus, sähköinen työhakemus, videotyöhakemus, </a:t>
            </a:r>
            <a:endParaRPr lang="fi-FI"/>
          </a:p>
          <a:p>
            <a:pPr lvl="1" algn="l"/>
            <a:r>
              <a:rPr lang="fi-FI" sz="1800" dirty="0"/>
              <a:t>avoin hakemus</a:t>
            </a:r>
            <a:endParaRPr lang="fi-FI">
              <a:cs typeface="Arial" panose="020B0604020202020204"/>
            </a:endParaRPr>
          </a:p>
          <a:p>
            <a:pPr lvl="1" algn="l"/>
            <a:endParaRPr lang="fi-FI" sz="1800" dirty="0"/>
          </a:p>
          <a:p>
            <a:pPr marL="514350" indent="-514350">
              <a:buFont typeface="+mj-lt"/>
              <a:buAutoNum type="arabicPeriod" startAt="2"/>
            </a:pPr>
            <a:r>
              <a:rPr lang="fi-FI" sz="1800" b="1" dirty="0"/>
              <a:t>Ansioluettelo eli CV </a:t>
            </a:r>
          </a:p>
          <a:p>
            <a:pPr marL="742950" lvl="1" indent="-285750" algn="l">
              <a:buFont typeface="Arial" panose="020B0604020202020204" pitchFamily="34" charset="0"/>
              <a:buChar char="•"/>
            </a:pPr>
            <a:r>
              <a:rPr lang="fi-FI" sz="1800" dirty="0">
                <a:solidFill>
                  <a:srgbClr val="000000"/>
                </a:solidFill>
              </a:rPr>
              <a:t>Perinteinen</a:t>
            </a:r>
            <a:r>
              <a:rPr lang="fi-FI" sz="1800" dirty="0"/>
              <a:t> CV, video CV, osaamispohjainen CV ja visuaalinen CV</a:t>
            </a:r>
          </a:p>
          <a:p>
            <a:pPr lvl="1" algn="l"/>
            <a:endParaRPr lang="fi-FI" sz="1800" dirty="0">
              <a:cs typeface="Calibri"/>
            </a:endParaRPr>
          </a:p>
          <a:p>
            <a:pPr marL="514350" indent="-514350">
              <a:buFont typeface="+mj-lt"/>
              <a:buAutoNum type="arabicPeriod" startAt="2"/>
            </a:pPr>
            <a:r>
              <a:rPr lang="fi-FI" sz="1800" b="1" dirty="0"/>
              <a:t>Sähköiset osaamisen dokumentit</a:t>
            </a:r>
          </a:p>
          <a:p>
            <a:pPr marL="742950" lvl="1" indent="-285750" algn="l">
              <a:buFont typeface="Arial" panose="020B0604020202020204" pitchFamily="34" charset="0"/>
              <a:buChar char="•"/>
            </a:pPr>
            <a:r>
              <a:rPr lang="fi-FI" sz="1800" dirty="0"/>
              <a:t>Portfolio, sosiaalisen median tilit </a:t>
            </a:r>
            <a:endParaRPr lang="fi-FI" sz="1800" dirty="0">
              <a:cs typeface="Calibri"/>
            </a:endParaRPr>
          </a:p>
        </p:txBody>
      </p:sp>
      <p:pic>
        <p:nvPicPr>
          <p:cNvPr id="7" name="Kuva 6" descr="Asiakirja -lehtiö">
            <a:extLst>
              <a:ext uri="{FF2B5EF4-FFF2-40B4-BE49-F238E27FC236}">
                <a16:creationId xmlns:a16="http://schemas.microsoft.com/office/drawing/2014/main" id="{C37B2BF5-6131-BC4A-A271-1F3ED7EB0BCA}"/>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 b="24554"/>
          <a:stretch/>
        </p:blipFill>
        <p:spPr>
          <a:xfrm>
            <a:off x="8470900" y="-85850"/>
            <a:ext cx="3340100" cy="2520000"/>
          </a:xfrm>
          <a:prstGeom prst="rect">
            <a:avLst/>
          </a:prstGeom>
          <a:effectLst>
            <a:reflection blurRad="6350" stA="50000" endA="300" endPos="38500" dir="5400000" sy="-100000" algn="bl" rotWithShape="0"/>
          </a:effectLst>
        </p:spPr>
      </p:pic>
      <p:sp>
        <p:nvSpPr>
          <p:cNvPr id="8" name="Otsikko 1">
            <a:extLst>
              <a:ext uri="{FF2B5EF4-FFF2-40B4-BE49-F238E27FC236}">
                <a16:creationId xmlns:a16="http://schemas.microsoft.com/office/drawing/2014/main" id="{8A246B22-7047-D91F-1F1D-F1B1563E0A6A}"/>
              </a:ext>
              <a:ext uri="{C183D7F6-B498-43B3-948B-1728B52AA6E4}">
                <adec:decorative xmlns:adec="http://schemas.microsoft.com/office/drawing/2017/decorative" val="1"/>
              </a:ext>
            </a:extLst>
          </p:cNvPr>
          <p:cNvSpPr txBox="1">
            <a:spLocks/>
          </p:cNvSpPr>
          <p:nvPr/>
        </p:nvSpPr>
        <p:spPr>
          <a:xfrm>
            <a:off x="9220201" y="3239186"/>
            <a:ext cx="2182434" cy="52052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gn="r">
              <a:lnSpc>
                <a:spcPct val="90000"/>
              </a:lnSpc>
              <a:spcAft>
                <a:spcPts val="600"/>
              </a:spcAft>
            </a:pPr>
            <a:r>
              <a:rPr lang="en-US" sz="800">
                <a:solidFill>
                  <a:schemeClr val="tx1"/>
                </a:solidFill>
                <a:latin typeface="+mj-lt"/>
              </a:rPr>
              <a:t>Kuva: Microsoft PowerPoint </a:t>
            </a:r>
            <a:r>
              <a:rPr lang="en-US" sz="800" err="1">
                <a:solidFill>
                  <a:schemeClr val="tx1"/>
                </a:solidFill>
                <a:latin typeface="+mj-lt"/>
              </a:rPr>
              <a:t>kuvapankki</a:t>
            </a:r>
            <a:r>
              <a:rPr lang="en-US" sz="800">
                <a:solidFill>
                  <a:schemeClr val="tx1"/>
                </a:solidFill>
                <a:latin typeface="+mj-lt"/>
              </a:rPr>
              <a:t>.</a:t>
            </a:r>
          </a:p>
        </p:txBody>
      </p:sp>
    </p:spTree>
    <p:extLst>
      <p:ext uri="{BB962C8B-B14F-4D97-AF65-F5344CB8AC3E}">
        <p14:creationId xmlns:p14="http://schemas.microsoft.com/office/powerpoint/2010/main" val="243597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39891" y="275113"/>
            <a:ext cx="10515600" cy="1325563"/>
          </a:xfrm>
        </p:spPr>
        <p:txBody>
          <a:bodyPr/>
          <a:lstStyle/>
          <a:p>
            <a:r>
              <a:rPr lang="fi-FI">
                <a:latin typeface="Arial Nova" panose="020B0504020202020204" pitchFamily="34" charset="0"/>
              </a:rPr>
              <a:t>1. Työhakemus</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802952" y="1600676"/>
            <a:ext cx="9055751" cy="543910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b="1" dirty="0"/>
              <a:t>Hyviä vinkkejä ja ohjeita työhakemuksen tekoon</a:t>
            </a:r>
            <a:br>
              <a:rPr lang="fi-FI" sz="1800" dirty="0"/>
            </a:br>
            <a:r>
              <a:rPr lang="fi-FI" sz="1800" dirty="0"/>
              <a:t>(Muiden tuottamaa materiaalia)</a:t>
            </a:r>
          </a:p>
          <a:p>
            <a:pPr marL="285750" indent="-285750">
              <a:buFont typeface="Arial" panose="020B0604020202020204" pitchFamily="34" charset="0"/>
              <a:buChar char="•"/>
            </a:pPr>
            <a:r>
              <a:rPr lang="fi-FI" sz="1800" dirty="0"/>
              <a:t>Millainen on hyvä työhakemus?</a:t>
            </a:r>
            <a:r>
              <a:rPr lang="fi-FI" sz="1800" dirty="0">
                <a:cs typeface="Calibri"/>
              </a:rPr>
              <a:t> Videossa vinkkejä hyvän työhakemuksen tekoon: </a:t>
            </a:r>
            <a:r>
              <a:rPr lang="fi-FI" sz="1800" dirty="0">
                <a:hlinkClick r:id="rId2"/>
              </a:rPr>
              <a:t>https://www.youtube.com/watch?v=4rAwmh85IS4&amp;t=4s</a:t>
            </a:r>
            <a:endParaRPr lang="fi-FI" sz="1800" dirty="0">
              <a:cs typeface="Calibri"/>
            </a:endParaRPr>
          </a:p>
          <a:p>
            <a:pPr marL="285750" indent="-285750">
              <a:buFont typeface="Arial" panose="020B0604020202020204" pitchFamily="34" charset="0"/>
              <a:buChar char="•"/>
            </a:pPr>
            <a:r>
              <a:rPr lang="fi-FI" sz="1800" dirty="0"/>
              <a:t>Miten tehdä hyvä sähköinen työhakemus? Ohjeita sähköisen järjestelmän kautta tehtävään työhakemukseen: </a:t>
            </a:r>
            <a:r>
              <a:rPr lang="fi-FI" sz="1800" dirty="0">
                <a:cs typeface="Calibri" panose="020F0502020204030204"/>
                <a:hlinkClick r:id="rId3"/>
              </a:rPr>
              <a:t>https://duunitori.fi/tyoelama/tyonhakuopas/tyohakemus-2/sahkoiset-jarjestelmat</a:t>
            </a:r>
            <a:endParaRPr lang="fi-FI" sz="1800" dirty="0">
              <a:cs typeface="Calibri" panose="020F0502020204030204"/>
            </a:endParaRPr>
          </a:p>
          <a:p>
            <a:pPr marL="285750" indent="-285750">
              <a:buFont typeface="Arial" panose="020B0604020202020204" pitchFamily="34" charset="0"/>
              <a:buChar char="•"/>
            </a:pPr>
            <a:r>
              <a:rPr lang="fi-FI" sz="1800" dirty="0"/>
              <a:t>Miten tehdään avoin hakemus? Vinkkejä avoimen hakemuksen tekoon sekä omasta motivaatiosta kertomiseen: </a:t>
            </a:r>
            <a:r>
              <a:rPr lang="fi-FI" sz="1800" dirty="0">
                <a:cs typeface="Calibri" panose="020F0502020204030204"/>
                <a:hlinkClick r:id="rId4"/>
              </a:rPr>
              <a:t>https://duunitori.fi/tyoelama/tyonhakuopas/tyohakemus-2/avoin-hakemus</a:t>
            </a:r>
            <a:endParaRPr lang="fi-FI" sz="1800" dirty="0">
              <a:cs typeface="Calibri" panose="020F0502020204030204"/>
            </a:endParaRPr>
          </a:p>
          <a:p>
            <a:pPr marL="285750" indent="-285750">
              <a:buFont typeface="Arial" panose="020B0604020202020204" pitchFamily="34" charset="0"/>
              <a:buChar char="•"/>
            </a:pPr>
            <a:r>
              <a:rPr lang="fi-FI" sz="1800" dirty="0"/>
              <a:t>Sedun uraohjaajan, Susan Sinimäen vinkit hyvän ja selkeän työhakemuksen laatimiseen (selkokielinen, tekstitetty): </a:t>
            </a:r>
            <a:r>
              <a:rPr lang="fi-FI" sz="1800" dirty="0">
                <a:cs typeface="Calibri"/>
                <a:hlinkClick r:id="rId5"/>
              </a:rPr>
              <a:t>https://www.youtube.com/watch?v=mxXEr6nQPd8</a:t>
            </a:r>
            <a:endParaRPr lang="fi-FI" sz="1800" dirty="0">
              <a:cs typeface="Calibri"/>
            </a:endParaRPr>
          </a:p>
        </p:txBody>
      </p:sp>
    </p:spTree>
    <p:extLst>
      <p:ext uri="{BB962C8B-B14F-4D97-AF65-F5344CB8AC3E}">
        <p14:creationId xmlns:p14="http://schemas.microsoft.com/office/powerpoint/2010/main" val="671297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92445" y="285622"/>
            <a:ext cx="10515600" cy="1325563"/>
          </a:xfrm>
        </p:spPr>
        <p:txBody>
          <a:bodyPr/>
          <a:lstStyle/>
          <a:p>
            <a:r>
              <a:rPr lang="fi-FI" dirty="0">
                <a:latin typeface="Arial Nova" panose="020B0504020202020204" pitchFamily="34" charset="0"/>
              </a:rPr>
              <a:t>2. Ansioluettelo eli CV</a:t>
            </a:r>
            <a:endParaRPr lang="fi-FI" dirty="0">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92445" y="1611185"/>
            <a:ext cx="9055751" cy="76287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b="1" dirty="0"/>
              <a:t>Hyviä malleja ja ohjeita CV:n tekoon</a:t>
            </a:r>
            <a:br>
              <a:rPr lang="fi-FI" sz="1800" dirty="0"/>
            </a:br>
            <a:r>
              <a:rPr lang="fi-FI" sz="1800" dirty="0"/>
              <a:t>(Muiden tuottamaa materiaalia) </a:t>
            </a:r>
          </a:p>
        </p:txBody>
      </p:sp>
      <p:sp>
        <p:nvSpPr>
          <p:cNvPr id="4" name="Sisällön paikkamerkki 2">
            <a:extLst>
              <a:ext uri="{FF2B5EF4-FFF2-40B4-BE49-F238E27FC236}">
                <a16:creationId xmlns:a16="http://schemas.microsoft.com/office/drawing/2014/main" id="{76790151-E682-C9B2-13D5-323CE1B3ACBF}"/>
              </a:ext>
            </a:extLst>
          </p:cNvPr>
          <p:cNvSpPr txBox="1">
            <a:spLocks/>
          </p:cNvSpPr>
          <p:nvPr/>
        </p:nvSpPr>
        <p:spPr>
          <a:xfrm>
            <a:off x="426110" y="2558923"/>
            <a:ext cx="11557000" cy="4326228"/>
          </a:xfrm>
          <a:prstGeom prst="rect">
            <a:avLst/>
          </a:prstGeom>
        </p:spPr>
        <p:txBody>
          <a:bodyPr vert="horz" lIns="91440" tIns="45720" rIns="91440" bIns="45720" numCol="2"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fi-FI" sz="1800" b="1" dirty="0"/>
              <a:t>Valmiita malleja CV:n tekoon</a:t>
            </a:r>
          </a:p>
          <a:p>
            <a:pPr marL="285750" indent="-285750">
              <a:buFont typeface="Arial" panose="020B0604020202020204" pitchFamily="34" charset="0"/>
              <a:buChar char="•"/>
            </a:pPr>
            <a:r>
              <a:rPr lang="fi-FI" sz="1800" dirty="0"/>
              <a:t>Erilaisia valmiita CV-pohjia, joita voi ladata omaan käyttöön muokattavaksi: </a:t>
            </a:r>
            <a:r>
              <a:rPr lang="fi-FI" sz="1800" dirty="0">
                <a:hlinkClick r:id="rId2"/>
              </a:rPr>
              <a:t>https://tyopaikat.oikotie.fi/cv-pohja</a:t>
            </a:r>
            <a:endParaRPr lang="fi-FI" sz="1800" dirty="0">
              <a:cs typeface="Calibri"/>
            </a:endParaRPr>
          </a:p>
          <a:p>
            <a:pPr marL="285750" indent="-285750">
              <a:buFont typeface="Arial" panose="020B0604020202020204" pitchFamily="34" charset="0"/>
              <a:buChar char="•"/>
            </a:pPr>
            <a:r>
              <a:rPr lang="fi-FI" sz="1800" dirty="0"/>
              <a:t>Microsoft365 –ansioluettelomalleja, joita voi ladata omaan käyttöön muokattavaksi: </a:t>
            </a:r>
            <a:r>
              <a:rPr lang="fi-FI" sz="1800" dirty="0">
                <a:hlinkClick r:id="rId3"/>
              </a:rPr>
              <a:t>Microsoftin CV-mallit</a:t>
            </a:r>
            <a:endParaRPr lang="fi-FI" sz="1800" dirty="0">
              <a:cs typeface="Calibri"/>
            </a:endParaRPr>
          </a:p>
          <a:p>
            <a:pPr marL="285750" indent="-285750">
              <a:buFont typeface="Arial" panose="020B0604020202020204" pitchFamily="34" charset="0"/>
              <a:buChar char="•"/>
            </a:pPr>
            <a:r>
              <a:rPr lang="fi-FI" sz="1800" dirty="0"/>
              <a:t>Erilaisia visuaalisia CV-malleja (</a:t>
            </a:r>
            <a:r>
              <a:rPr lang="fi-FI" sz="1800" dirty="0" err="1"/>
              <a:t>Canva</a:t>
            </a:r>
            <a:r>
              <a:rPr lang="fi-FI" sz="1800" dirty="0"/>
              <a:t>): </a:t>
            </a:r>
            <a:r>
              <a:rPr lang="fi-FI" sz="1800" dirty="0">
                <a:hlinkClick r:id="rId4"/>
              </a:rPr>
              <a:t>www.canva.com/design/DAFuU4F0e8M/V0WMEA6o2fCrPJHDGXFxwQ/edit</a:t>
            </a:r>
            <a:endParaRPr lang="fi-FI" sz="1800" dirty="0"/>
          </a:p>
          <a:p>
            <a:endParaRPr lang="fi-FI" sz="1800" b="1" dirty="0">
              <a:cs typeface="Calibri"/>
            </a:endParaRPr>
          </a:p>
          <a:p>
            <a:endParaRPr lang="fi-FI" sz="1800" b="1" dirty="0">
              <a:cs typeface="Calibri"/>
            </a:endParaRPr>
          </a:p>
          <a:p>
            <a:endParaRPr lang="fi-FI" sz="1800" b="1" dirty="0">
              <a:cs typeface="Calibri"/>
            </a:endParaRPr>
          </a:p>
          <a:p>
            <a:endParaRPr lang="fi-FI" sz="1800" b="1" dirty="0">
              <a:cs typeface="Calibri"/>
            </a:endParaRPr>
          </a:p>
          <a:p>
            <a:pPr marL="354013"/>
            <a:r>
              <a:rPr lang="fi-FI" sz="1800" b="1" dirty="0">
                <a:cs typeface="Calibri"/>
              </a:rPr>
              <a:t>Ohjevideoita CV:n tekoon</a:t>
            </a:r>
          </a:p>
          <a:p>
            <a:pPr marL="742950" lvl="1" indent="-285750" algn="l">
              <a:buFont typeface="Arial" panose="020B0604020202020204" pitchFamily="34" charset="0"/>
              <a:buChar char="•"/>
            </a:pPr>
            <a:r>
              <a:rPr lang="fi-FI" sz="1800" dirty="0"/>
              <a:t>Sedun uraohjaajan, Susan Sinimäen ohjevideo perinteisen CV:n laatimiseen (selkokielinen, tekstitetty):</a:t>
            </a:r>
            <a:r>
              <a:rPr lang="fi-FI" sz="1800" dirty="0">
                <a:cs typeface="Calibri"/>
              </a:rPr>
              <a:t> </a:t>
            </a:r>
            <a:r>
              <a:rPr lang="fi-FI" sz="1800" dirty="0">
                <a:cs typeface="Calibri"/>
                <a:hlinkClick r:id="rId5"/>
              </a:rPr>
              <a:t>https://www.youtube.com/watch?v=HqwGqcwNB9c</a:t>
            </a:r>
            <a:endParaRPr lang="fi-FI" sz="1800" dirty="0">
              <a:cs typeface="Calibri"/>
            </a:endParaRPr>
          </a:p>
          <a:p>
            <a:pPr marL="742950" lvl="1" indent="-285750" algn="l">
              <a:buFont typeface="Arial" panose="020B0604020202020204" pitchFamily="34" charset="0"/>
              <a:buChar char="•"/>
            </a:pPr>
            <a:endParaRPr lang="fi-FI" sz="1800" dirty="0"/>
          </a:p>
          <a:p>
            <a:pPr marL="742950" lvl="1" indent="-285750" algn="l">
              <a:buFont typeface="Arial" panose="020B0604020202020204" pitchFamily="34" charset="0"/>
              <a:buChar char="•"/>
            </a:pPr>
            <a:r>
              <a:rPr lang="fi-FI" sz="1800" dirty="0"/>
              <a:t>Vinkkejä osaamispohjaisen CV:n kirjoittamiseen</a:t>
            </a:r>
            <a:r>
              <a:rPr lang="fi-FI" sz="1800" dirty="0">
                <a:cs typeface="Calibri"/>
              </a:rPr>
              <a:t>: </a:t>
            </a:r>
            <a:r>
              <a:rPr lang="fi-FI" sz="1800" dirty="0">
                <a:cs typeface="Calibri"/>
                <a:hlinkClick r:id="rId6"/>
              </a:rPr>
              <a:t>Taitopohjainen CV</a:t>
            </a:r>
            <a:endParaRPr lang="fi-FI" sz="1800" dirty="0">
              <a:cs typeface="Calibri"/>
            </a:endParaRPr>
          </a:p>
          <a:p>
            <a:pPr marL="742950" lvl="1" indent="-285750" algn="l">
              <a:buFont typeface="Arial" panose="020B0604020202020204" pitchFamily="34" charset="0"/>
              <a:buChar char="•"/>
            </a:pPr>
            <a:r>
              <a:rPr lang="fi-FI" sz="1800" dirty="0"/>
              <a:t>TAT-nuoret: Miten teet video-CV:n: </a:t>
            </a:r>
            <a:r>
              <a:rPr lang="fi-FI" sz="1800" dirty="0">
                <a:hlinkClick r:id="rId7"/>
              </a:rPr>
              <a:t>https://youtu.be/2cwx23tSHVg</a:t>
            </a:r>
            <a:endParaRPr lang="fi-FI" sz="1800" dirty="0"/>
          </a:p>
          <a:p>
            <a:endParaRPr lang="fi-FI" sz="1800" dirty="0"/>
          </a:p>
          <a:p>
            <a:pPr marL="0" indent="0">
              <a:buNone/>
            </a:pPr>
            <a:endParaRPr lang="fi-FI" sz="1800" dirty="0">
              <a:cs typeface="Calibri"/>
            </a:endParaRPr>
          </a:p>
          <a:p>
            <a:pPr marL="0" indent="0">
              <a:buNone/>
            </a:pPr>
            <a:endParaRPr lang="fi-FI" sz="1800" dirty="0">
              <a:cs typeface="Calibri"/>
            </a:endParaRPr>
          </a:p>
          <a:p>
            <a:pPr marL="0" indent="0">
              <a:buNone/>
            </a:pPr>
            <a:endParaRPr lang="fi-FI" sz="1800" dirty="0"/>
          </a:p>
        </p:txBody>
      </p:sp>
    </p:spTree>
    <p:extLst>
      <p:ext uri="{BB962C8B-B14F-4D97-AF65-F5344CB8AC3E}">
        <p14:creationId xmlns:p14="http://schemas.microsoft.com/office/powerpoint/2010/main" val="3790009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2724D1BD-F360-B1F2-DE69-CA88D130CACF}"/>
              </a:ext>
            </a:extLst>
          </p:cNvPr>
          <p:cNvSpPr txBox="1">
            <a:spLocks noGrp="1"/>
          </p:cNvSpPr>
          <p:nvPr>
            <p:ph type="title" idx="4294967295"/>
          </p:nvPr>
        </p:nvSpPr>
        <p:spPr>
          <a:xfrm>
            <a:off x="775140" y="1496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br>
              <a:rPr lang="fi-FI" sz="3600" b="0" i="0" u="none" strike="noStrike" kern="1200" cap="none" spc="0" normalizeH="0" baseline="0" noProof="0" dirty="0">
                <a:ln>
                  <a:noFill/>
                </a:ln>
                <a:effectLst/>
                <a:uLnTx/>
                <a:uFillTx/>
                <a:latin typeface="Arial Black" panose="020B0A04020102020204" pitchFamily="34" charset="0"/>
              </a:rPr>
            </a:br>
            <a:r>
              <a:rPr kumimoji="0" lang="fi-FI" sz="3600" b="0" i="0" u="none" strike="noStrike" kern="1200" cap="none" spc="0" normalizeH="0" baseline="0" noProof="0" dirty="0">
                <a:ln>
                  <a:noFill/>
                </a:ln>
                <a:effectLst/>
                <a:uLnTx/>
                <a:uFillTx/>
                <a:latin typeface="Arial Black"/>
              </a:rPr>
              <a:t>Osaamis- tai taitopohjainen CV</a:t>
            </a:r>
          </a:p>
        </p:txBody>
      </p:sp>
      <p:sp>
        <p:nvSpPr>
          <p:cNvPr id="5" name="Sisällön paikkamerkki 2">
            <a:extLst>
              <a:ext uri="{FF2B5EF4-FFF2-40B4-BE49-F238E27FC236}">
                <a16:creationId xmlns:a16="http://schemas.microsoft.com/office/drawing/2014/main" id="{9FC747CA-1A50-14F1-EB39-2441DB218B99}"/>
              </a:ext>
            </a:extLst>
          </p:cNvPr>
          <p:cNvSpPr txBox="1">
            <a:spLocks/>
          </p:cNvSpPr>
          <p:nvPr/>
        </p:nvSpPr>
        <p:spPr>
          <a:xfrm>
            <a:off x="459829" y="1629100"/>
            <a:ext cx="10515600" cy="507923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b="1" dirty="0">
                <a:cs typeface="Calibri Light"/>
              </a:rPr>
              <a:t>Mikä on osaamis- tai taitopohjainen CV?</a:t>
            </a:r>
          </a:p>
          <a:p>
            <a:pPr marL="800100" lvl="1" indent="-342900" algn="l">
              <a:buFont typeface="Arial" panose="020B0604020202020204" pitchFamily="34" charset="0"/>
              <a:buChar char="•"/>
            </a:pPr>
            <a:r>
              <a:rPr lang="fi-FI" sz="1800" dirty="0"/>
              <a:t>Tämä CV-malli sopii </a:t>
            </a:r>
          </a:p>
          <a:p>
            <a:pPr marL="1257300" lvl="2" indent="-342900" algn="l">
              <a:buFont typeface="+mj-lt"/>
              <a:buAutoNum type="arabicPeriod"/>
            </a:pPr>
            <a:r>
              <a:rPr lang="fi-FI" dirty="0"/>
              <a:t>Nuorelle, jolla vähän tai ei ollenkaan työkokemusta.</a:t>
            </a:r>
          </a:p>
          <a:p>
            <a:pPr marL="1257300" lvl="2" indent="-342900" algn="l">
              <a:buFont typeface="+mj-lt"/>
              <a:buAutoNum type="arabicPeriod"/>
            </a:pPr>
            <a:r>
              <a:rPr lang="fi-FI" dirty="0"/>
              <a:t>Alanvaihtajalle, jolla on paljon työkokemusta ja/tai jonka kokemus on kertynyt samalta työnantajalta. </a:t>
            </a:r>
          </a:p>
          <a:p>
            <a:pPr marL="1257300" lvl="2" indent="-342900" algn="l">
              <a:buFont typeface="+mj-lt"/>
              <a:buAutoNum type="arabicPeriod"/>
            </a:pPr>
            <a:r>
              <a:rPr lang="fi-FI" dirty="0"/>
              <a:t>Hyvä myös teknisillä aloilla.</a:t>
            </a:r>
          </a:p>
          <a:p>
            <a:pPr marL="342900" indent="-342900">
              <a:buFont typeface="Arial" panose="020B0604020202020204" pitchFamily="34" charset="0"/>
              <a:buChar char="•"/>
            </a:pPr>
            <a:endParaRPr lang="fi-FI" sz="1800" dirty="0"/>
          </a:p>
          <a:p>
            <a:pPr marL="800100" lvl="1" indent="-342900" algn="l">
              <a:buFont typeface="Arial" panose="020B0604020202020204" pitchFamily="34" charset="0"/>
              <a:buChar char="•"/>
            </a:pPr>
            <a:r>
              <a:rPr lang="fi-FI" sz="1800" dirty="0"/>
              <a:t>Osaamispohjaisessa CV:ssä korostuu osaaminen: CV:ssä on listattuna työnhakijan 3-5 ydinosaamista, osaamisaluetta tai taitoa.</a:t>
            </a:r>
          </a:p>
          <a:p>
            <a:pPr marL="800100" lvl="1" indent="-342900" algn="l">
              <a:buFont typeface="Arial" panose="020B0604020202020204" pitchFamily="34" charset="0"/>
              <a:buChar char="•"/>
            </a:pPr>
            <a:endParaRPr lang="fi-FI" sz="1800" dirty="0"/>
          </a:p>
          <a:p>
            <a:pPr marL="800100" lvl="1" indent="-342900" algn="l">
              <a:buFont typeface="Arial" panose="020B0604020202020204" pitchFamily="34" charset="0"/>
              <a:buChar char="•"/>
            </a:pPr>
            <a:r>
              <a:rPr lang="fi-FI" sz="1800" dirty="0"/>
              <a:t>Vrt. perinteinen CV-malli, jossa on listattuna aiempi työkokemus ja koulutushistoria. </a:t>
            </a:r>
          </a:p>
          <a:p>
            <a:pPr marL="800100" lvl="1" indent="-342900" algn="l">
              <a:buFont typeface="Arial" panose="020B0604020202020204" pitchFamily="34" charset="0"/>
              <a:buChar char="•"/>
            </a:pPr>
            <a:endParaRPr lang="fi-FI" sz="1800" dirty="0"/>
          </a:p>
          <a:p>
            <a:pPr marL="800100" lvl="1" indent="-342900" algn="l">
              <a:buFont typeface="Arial" panose="020B0604020202020204" pitchFamily="34" charset="0"/>
              <a:buChar char="•"/>
            </a:pPr>
            <a:r>
              <a:rPr lang="fi-FI" sz="1800" dirty="0"/>
              <a:t>Koulutus- ja työhistoria lyhyesti osaamisen ja taitojen jälkeen. </a:t>
            </a:r>
          </a:p>
        </p:txBody>
      </p:sp>
    </p:spTree>
    <p:extLst>
      <p:ext uri="{BB962C8B-B14F-4D97-AF65-F5344CB8AC3E}">
        <p14:creationId xmlns:p14="http://schemas.microsoft.com/office/powerpoint/2010/main" val="611273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BCC51C3E-024B-BDFF-362A-02A128C4D487}"/>
              </a:ext>
            </a:extLst>
          </p:cNvPr>
          <p:cNvSpPr txBox="1">
            <a:spLocks noGrp="1"/>
          </p:cNvSpPr>
          <p:nvPr>
            <p:ph type="title" idx="4294967295"/>
          </p:nvPr>
        </p:nvSpPr>
        <p:spPr>
          <a:xfrm>
            <a:off x="747819" y="466734"/>
            <a:ext cx="11556999" cy="10136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sz="4000" kern="1200">
                <a:solidFill>
                  <a:schemeClr val="accent6"/>
                </a:solidFill>
                <a:latin typeface="Arial Black" panose="020B0A040201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3600" b="0" i="0" u="none" strike="noStrike" kern="1200" cap="none" spc="0" normalizeH="0" baseline="0" noProof="0" dirty="0">
                <a:ln>
                  <a:noFill/>
                </a:ln>
                <a:effectLst/>
                <a:uLnTx/>
                <a:uFillTx/>
                <a:latin typeface="Arial Black"/>
              </a:rPr>
              <a:t>1. Johdanto</a:t>
            </a:r>
            <a:endParaRPr lang="fi-FI" sz="3600" b="0" i="0" u="none" strike="noStrike" kern="1200" cap="none" spc="0" normalizeH="0" baseline="0" noProof="0" dirty="0">
              <a:ln>
                <a:noFill/>
              </a:ln>
              <a:effectLst/>
              <a:uLnTx/>
              <a:uFillTx/>
              <a:latin typeface="Arial Black"/>
              <a:cs typeface="Calibri Light"/>
            </a:endParaRPr>
          </a:p>
        </p:txBody>
      </p:sp>
      <p:sp>
        <p:nvSpPr>
          <p:cNvPr id="7" name="Alaotsikko 2">
            <a:extLst>
              <a:ext uri="{FF2B5EF4-FFF2-40B4-BE49-F238E27FC236}">
                <a16:creationId xmlns:a16="http://schemas.microsoft.com/office/drawing/2014/main" id="{637DF704-0A6D-BF91-0D0A-A6CDDCEBD125}"/>
              </a:ext>
            </a:extLst>
          </p:cNvPr>
          <p:cNvSpPr txBox="1">
            <a:spLocks/>
          </p:cNvSpPr>
          <p:nvPr/>
        </p:nvSpPr>
        <p:spPr>
          <a:xfrm>
            <a:off x="747819" y="1631526"/>
            <a:ext cx="9384153" cy="533400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spcAft>
                <a:spcPts val="1200"/>
              </a:spcAft>
            </a:pPr>
            <a:r>
              <a:rPr lang="fi-FI" sz="1800" b="1" dirty="0">
                <a:solidFill>
                  <a:schemeClr val="accent6"/>
                </a:solidFill>
                <a:latin typeface="Arial Nova" panose="020B0504020202020204" pitchFamily="34" charset="0"/>
                <a:ea typeface="+mn-lt"/>
                <a:cs typeface="+mn-lt"/>
              </a:rPr>
              <a:t>Työelämätaidot </a:t>
            </a:r>
            <a:r>
              <a:rPr lang="fi-FI" sz="1800" b="1" dirty="0" err="1">
                <a:solidFill>
                  <a:schemeClr val="accent6"/>
                </a:solidFill>
                <a:latin typeface="Arial Nova" panose="020B0504020202020204" pitchFamily="34" charset="0"/>
                <a:ea typeface="+mn-lt"/>
                <a:cs typeface="+mn-lt"/>
              </a:rPr>
              <a:t>OPVAssa</a:t>
            </a:r>
            <a:r>
              <a:rPr lang="fi-FI" sz="1800" b="1" dirty="0">
                <a:solidFill>
                  <a:schemeClr val="accent6"/>
                </a:solidFill>
                <a:latin typeface="Arial Nova" panose="020B0504020202020204" pitchFamily="34" charset="0"/>
                <a:ea typeface="+mn-lt"/>
                <a:cs typeface="+mn-lt"/>
              </a:rPr>
              <a:t>: Opiskelijasta ammattilaiseksi</a:t>
            </a:r>
          </a:p>
          <a:p>
            <a:pPr>
              <a:spcBef>
                <a:spcPts val="600"/>
              </a:spcBef>
              <a:spcAft>
                <a:spcPts val="1200"/>
              </a:spcAft>
            </a:pPr>
            <a:r>
              <a:rPr lang="fi-FI" sz="1800" dirty="0">
                <a:ea typeface="+mn-lt"/>
                <a:cs typeface="+mn-lt"/>
              </a:rPr>
              <a:t>OPVA-opinnoissa voidaan tukea työelämävalmiuksia. Tämä materiaali soveltuu myös työelämätaitojen opetukseen kaikille kohderyhmille. </a:t>
            </a:r>
            <a:endParaRPr lang="fi-FI" sz="1800" dirty="0"/>
          </a:p>
          <a:p>
            <a:pPr>
              <a:spcBef>
                <a:spcPts val="600"/>
              </a:spcBef>
              <a:spcAft>
                <a:spcPts val="1200"/>
              </a:spcAft>
            </a:pPr>
            <a:r>
              <a:rPr lang="fi-FI" sz="1800" dirty="0">
                <a:ea typeface="+mn-lt"/>
                <a:cs typeface="+mn-lt"/>
              </a:rPr>
              <a:t>Työelämätaitoja kannattaa opiskella, jos opiskelijalla on haasteita työelämässä, työharjoittelussa tai opiskelussa, tai jos opiskelijan työelämävalmiudet tai kielitaito ovat vielä puutteellisia tai poissaoloja on paljon.</a:t>
            </a:r>
            <a:endParaRPr lang="fi-FI" sz="1800" dirty="0">
              <a:cs typeface="Calibri"/>
            </a:endParaRPr>
          </a:p>
          <a:p>
            <a:pPr>
              <a:spcBef>
                <a:spcPts val="600"/>
              </a:spcBef>
              <a:spcAft>
                <a:spcPts val="1200"/>
              </a:spcAft>
            </a:pPr>
            <a:r>
              <a:rPr lang="fi-FI" sz="1800" dirty="0">
                <a:ea typeface="+mn-lt"/>
                <a:cs typeface="+mn-lt"/>
              </a:rPr>
              <a:t>Työelämätaitojen opiskelu voi sijoittua opintojen alkuun, keskelle tai loppuun. Se voi olla joko itsenäinen kokonaisuus tai osa jotain muita OPVA-opintoja. Toteutustapa voi olla lähiopinnot, verkko-opetus (tai oppimisalustat) sekä hybridimalli.</a:t>
            </a:r>
          </a:p>
          <a:p>
            <a:pPr>
              <a:spcBef>
                <a:spcPts val="600"/>
              </a:spcBef>
              <a:spcAft>
                <a:spcPts val="1200"/>
              </a:spcAft>
            </a:pPr>
            <a:r>
              <a:rPr lang="fi-FI" sz="1800" dirty="0" err="1">
                <a:ea typeface="+mn-lt"/>
                <a:cs typeface="+mn-lt"/>
              </a:rPr>
              <a:t>OPVAssa</a:t>
            </a:r>
            <a:r>
              <a:rPr lang="fi-FI" sz="1800" dirty="0">
                <a:ea typeface="+mn-lt"/>
                <a:cs typeface="+mn-lt"/>
              </a:rPr>
              <a:t> on enemmän resursseja työelämätaitojen harjoitteluun, jolloin pystytään tukemaan opiskelijan toimivuuden vahvistamista ja osaamisen hallintaa.</a:t>
            </a:r>
          </a:p>
        </p:txBody>
      </p:sp>
      <p:sp>
        <p:nvSpPr>
          <p:cNvPr id="8" name="Ellipsi 7">
            <a:hlinkClick r:id="rId2" action="ppaction://hlinksldjump"/>
            <a:extLst>
              <a:ext uri="{FF2B5EF4-FFF2-40B4-BE49-F238E27FC236}">
                <a16:creationId xmlns:a16="http://schemas.microsoft.com/office/drawing/2014/main" id="{B7B72D24-700D-BA19-584D-A4341CB942E4}"/>
              </a:ext>
            </a:extLst>
          </p:cNvPr>
          <p:cNvSpPr/>
          <p:nvPr/>
        </p:nvSpPr>
        <p:spPr>
          <a:xfrm rot="15528120">
            <a:off x="203149" y="220391"/>
            <a:ext cx="678498" cy="681133"/>
          </a:xfrm>
          <a:prstGeom prst="ellipse">
            <a:avLst/>
          </a:prstGeom>
          <a:solidFill>
            <a:schemeClr val="accent6">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6"/>
              </a:solidFill>
            </a:endParaRPr>
          </a:p>
        </p:txBody>
      </p:sp>
      <p:pic>
        <p:nvPicPr>
          <p:cNvPr id="9" name="Kuva 8" descr="Takaisin tasaisella täytöllä">
            <a:hlinkClick r:id="rId2" action="ppaction://hlinksldjump"/>
            <a:extLst>
              <a:ext uri="{FF2B5EF4-FFF2-40B4-BE49-F238E27FC236}">
                <a16:creationId xmlns:a16="http://schemas.microsoft.com/office/drawing/2014/main" id="{B010FB06-8153-F923-42D8-228F3A7B39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5528120">
            <a:off x="371147" y="394635"/>
            <a:ext cx="346338" cy="34633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097810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2724D1BD-F360-B1F2-DE69-CA88D130CACF}"/>
              </a:ext>
            </a:extLst>
          </p:cNvPr>
          <p:cNvSpPr txBox="1">
            <a:spLocks/>
          </p:cNvSpPr>
          <p:nvPr/>
        </p:nvSpPr>
        <p:spPr>
          <a:xfrm>
            <a:off x="775140" y="149664"/>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br>
              <a:rPr lang="fi-FI" dirty="0"/>
            </a:br>
            <a:r>
              <a:rPr lang="fi-FI" dirty="0">
                <a:latin typeface="Arial Black"/>
              </a:rPr>
              <a:t>Työhaastattelu</a:t>
            </a:r>
          </a:p>
        </p:txBody>
      </p:sp>
      <p:sp>
        <p:nvSpPr>
          <p:cNvPr id="3" name="Tekstiruutu 2">
            <a:extLst>
              <a:ext uri="{FF2B5EF4-FFF2-40B4-BE49-F238E27FC236}">
                <a16:creationId xmlns:a16="http://schemas.microsoft.com/office/drawing/2014/main" id="{FE16A4A8-32AA-6BB9-244B-EAAAFF68EFF4}"/>
              </a:ext>
            </a:extLst>
          </p:cNvPr>
          <p:cNvSpPr txBox="1"/>
          <p:nvPr/>
        </p:nvSpPr>
        <p:spPr>
          <a:xfrm>
            <a:off x="470339" y="1539478"/>
            <a:ext cx="7512050" cy="369332"/>
          </a:xfrm>
          <a:prstGeom prst="rect">
            <a:avLst/>
          </a:prstGeom>
          <a:noFill/>
        </p:spPr>
        <p:txBody>
          <a:bodyPr wrap="square">
            <a:spAutoFit/>
          </a:bodyPr>
          <a:lstStyle/>
          <a:p>
            <a:r>
              <a:rPr lang="fi-FI" sz="1800" b="1" dirty="0">
                <a:cs typeface="Calibri"/>
              </a:rPr>
              <a:t>Työhaastatteluun valmistautuminen</a:t>
            </a:r>
          </a:p>
        </p:txBody>
      </p:sp>
      <p:sp>
        <p:nvSpPr>
          <p:cNvPr id="5" name="Sisällön paikkamerkki 2">
            <a:extLst>
              <a:ext uri="{FF2B5EF4-FFF2-40B4-BE49-F238E27FC236}">
                <a16:creationId xmlns:a16="http://schemas.microsoft.com/office/drawing/2014/main" id="{9FC747CA-1A50-14F1-EB39-2441DB218B99}"/>
              </a:ext>
            </a:extLst>
          </p:cNvPr>
          <p:cNvSpPr txBox="1">
            <a:spLocks/>
          </p:cNvSpPr>
          <p:nvPr/>
        </p:nvSpPr>
        <p:spPr>
          <a:xfrm>
            <a:off x="470339" y="1908810"/>
            <a:ext cx="8851900" cy="470916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fi-FI" sz="1800" dirty="0">
                <a:cs typeface="Calibri"/>
              </a:rPr>
              <a:t>Käy läpi yleisimmät työhaastattelukysymykset ja mieti omia vastauksia niihin.</a:t>
            </a:r>
          </a:p>
          <a:p>
            <a:pPr marL="342900" indent="-342900">
              <a:buFont typeface="Arial" panose="020B0604020202020204" pitchFamily="34" charset="0"/>
              <a:buChar char="•"/>
            </a:pPr>
            <a:r>
              <a:rPr lang="fi-FI" sz="1800" dirty="0">
                <a:cs typeface="Calibri"/>
              </a:rPr>
              <a:t>Oman osaamisen markkinointi, itsesi esittely (= hissipuhe) </a:t>
            </a:r>
          </a:p>
          <a:p>
            <a:pPr marL="342900" indent="-342900">
              <a:buFont typeface="Arial" panose="020B0604020202020204" pitchFamily="34" charset="0"/>
              <a:buChar char="•"/>
            </a:pPr>
            <a:r>
              <a:rPr lang="fi-FI" sz="1800" dirty="0">
                <a:cs typeface="Calibri"/>
              </a:rPr>
              <a:t>Ennen haastattelua: </a:t>
            </a:r>
          </a:p>
          <a:p>
            <a:pPr marL="800100" lvl="1" indent="-342900" algn="l">
              <a:buFont typeface="Arial" panose="020B0604020202020204" pitchFamily="34" charset="0"/>
              <a:buChar char="•"/>
            </a:pPr>
            <a:r>
              <a:rPr lang="fi-FI" sz="1800" dirty="0">
                <a:cs typeface="Calibri"/>
              </a:rPr>
              <a:t>Ennen kuin hakuaika päättyy, ota talteen työpaikkailmoitus esim. näyttökuvana, että voit vielä lukea ilmoituksen läpi</a:t>
            </a:r>
            <a:endParaRPr lang="fi-FI" sz="1800" dirty="0">
              <a:ea typeface="Calibri"/>
              <a:cs typeface="Calibri"/>
            </a:endParaRPr>
          </a:p>
          <a:p>
            <a:pPr marL="800100" lvl="1" indent="-342900" algn="l">
              <a:buFont typeface="Arial" panose="020B0604020202020204" pitchFamily="34" charset="0"/>
              <a:buChar char="•"/>
            </a:pPr>
            <a:r>
              <a:rPr lang="fi-FI" sz="1800" dirty="0">
                <a:cs typeface="Calibri"/>
              </a:rPr>
              <a:t>Tutustu työnantajan nettisivuihin.</a:t>
            </a:r>
            <a:endParaRPr lang="fi-FI" sz="1800" dirty="0">
              <a:ea typeface="Calibri"/>
              <a:cs typeface="Calibri"/>
            </a:endParaRPr>
          </a:p>
          <a:p>
            <a:pPr marL="800100" lvl="1" indent="-342900" algn="l">
              <a:buFont typeface="Arial" panose="020B0604020202020204" pitchFamily="34" charset="0"/>
              <a:buChar char="•"/>
            </a:pPr>
            <a:r>
              <a:rPr lang="fi-FI" sz="1800" dirty="0">
                <a:cs typeface="Calibri"/>
              </a:rPr>
              <a:t>Valmistele omia kysymyksiäsi.</a:t>
            </a:r>
            <a:endParaRPr lang="fi-FI" sz="1800" dirty="0">
              <a:ea typeface="Calibri" panose="020F0502020204030204"/>
              <a:cs typeface="Calibri"/>
            </a:endParaRPr>
          </a:p>
          <a:p>
            <a:pPr marL="800100" lvl="1" indent="-342900" algn="l">
              <a:buFont typeface="Arial" panose="020B0604020202020204" pitchFamily="34" charset="0"/>
              <a:buChar char="•"/>
            </a:pPr>
            <a:r>
              <a:rPr lang="fi-FI" sz="1800" dirty="0">
                <a:cs typeface="Calibri"/>
              </a:rPr>
              <a:t>Ole ajoissa paikalla.</a:t>
            </a:r>
            <a:endParaRPr lang="fi-FI" sz="1800" dirty="0">
              <a:ea typeface="Calibri" panose="020F0502020204030204"/>
              <a:cs typeface="Calibri"/>
            </a:endParaRPr>
          </a:p>
          <a:p>
            <a:pPr marL="800100" lvl="1" indent="-342900" algn="l">
              <a:buFont typeface="Arial" panose="020B0604020202020204" pitchFamily="34" charset="0"/>
              <a:buChar char="•"/>
            </a:pPr>
            <a:r>
              <a:rPr lang="fi-FI" sz="1800" dirty="0">
                <a:cs typeface="Calibri"/>
              </a:rPr>
              <a:t>Pukeudu työhön sopivasti.</a:t>
            </a:r>
            <a:endParaRPr lang="fi-FI" sz="1800" dirty="0">
              <a:ea typeface="Calibri" panose="020F0502020204030204"/>
              <a:cs typeface="Calibri"/>
            </a:endParaRPr>
          </a:p>
          <a:p>
            <a:pPr marL="800100" lvl="1" indent="-342900" algn="l">
              <a:buFont typeface="Arial" panose="020B0604020202020204" pitchFamily="34" charset="0"/>
              <a:buChar char="•"/>
            </a:pPr>
            <a:endParaRPr lang="fi-FI" sz="1800" dirty="0">
              <a:cs typeface="Calibri"/>
            </a:endParaRPr>
          </a:p>
          <a:p>
            <a:pPr marL="342900" indent="-342900">
              <a:buFont typeface="Arial" panose="020B0604020202020204" pitchFamily="34" charset="0"/>
              <a:buChar char="•"/>
            </a:pPr>
            <a:r>
              <a:rPr lang="fi-FI" sz="1800" dirty="0"/>
              <a:t>Sedun uraohjaajan, Susan Sinimäen vinkit työhaastattelussa onnistumiseen</a:t>
            </a:r>
            <a:r>
              <a:rPr lang="fi-FI" sz="1800" dirty="0">
                <a:cs typeface="Calibri" panose="020F0502020204030204"/>
              </a:rPr>
              <a:t> (muiden tuottamaa materiaalia)</a:t>
            </a:r>
            <a:r>
              <a:rPr lang="fi-FI" sz="1800" dirty="0"/>
              <a:t>: </a:t>
            </a:r>
            <a:r>
              <a:rPr lang="fi-FI" sz="1800" dirty="0">
                <a:cs typeface="Calibri" panose="020F0502020204030204"/>
                <a:hlinkClick r:id="rId2"/>
              </a:rPr>
              <a:t>https://www.youtube.com/watch?v=w15zKpUP3gI</a:t>
            </a:r>
            <a:endParaRPr lang="fi-FI" sz="1800" dirty="0">
              <a:cs typeface="Calibri" panose="020F0502020204030204"/>
            </a:endParaRPr>
          </a:p>
        </p:txBody>
      </p:sp>
    </p:spTree>
    <p:extLst>
      <p:ext uri="{BB962C8B-B14F-4D97-AF65-F5344CB8AC3E}">
        <p14:creationId xmlns:p14="http://schemas.microsoft.com/office/powerpoint/2010/main" val="3187282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tsikko 1">
            <a:extLst>
              <a:ext uri="{FF2B5EF4-FFF2-40B4-BE49-F238E27FC236}">
                <a16:creationId xmlns:a16="http://schemas.microsoft.com/office/drawing/2014/main" id="{2724D1BD-F360-B1F2-DE69-CA88D130CACF}"/>
              </a:ext>
            </a:extLst>
          </p:cNvPr>
          <p:cNvSpPr txBox="1">
            <a:spLocks noGrp="1"/>
          </p:cNvSpPr>
          <p:nvPr>
            <p:ph type="title" idx="4294967295"/>
          </p:nvPr>
        </p:nvSpPr>
        <p:spPr>
          <a:xfrm>
            <a:off x="6670779" y="0"/>
            <a:ext cx="4840010" cy="18073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nSpc>
                <a:spcPct val="90000"/>
              </a:lnSpc>
              <a:spcAft>
                <a:spcPts val="600"/>
              </a:spcAft>
              <a:defRPr/>
            </a:pPr>
            <a:r>
              <a:rPr kumimoji="0" lang="en-US" sz="3200" b="1" i="0" u="none" strike="noStrike" kern="1200" cap="none" spc="0" normalizeH="0" baseline="0" noProof="0" dirty="0" err="1">
                <a:ln>
                  <a:noFill/>
                </a:ln>
                <a:solidFill>
                  <a:schemeClr val="tx1"/>
                </a:solidFill>
                <a:effectLst/>
                <a:uLnTx/>
                <a:uFillTx/>
                <a:latin typeface="+mj-lt"/>
                <a:ea typeface="+mj-ea"/>
                <a:cs typeface="+mj-cs"/>
              </a:rPr>
              <a:t>Mikä</a:t>
            </a:r>
            <a:r>
              <a:rPr kumimoji="0" lang="en-US" sz="3200" b="1" i="0" u="none" strike="noStrike" kern="1200" cap="none" spc="0" normalizeH="0" baseline="0" noProof="0" dirty="0">
                <a:ln>
                  <a:noFill/>
                </a:ln>
                <a:solidFill>
                  <a:schemeClr val="tx1"/>
                </a:solidFill>
                <a:effectLst/>
                <a:uLnTx/>
                <a:uFillTx/>
                <a:latin typeface="+mj-lt"/>
                <a:ea typeface="+mj-ea"/>
                <a:cs typeface="+mj-cs"/>
              </a:rPr>
              <a:t> on </a:t>
            </a:r>
            <a:r>
              <a:rPr kumimoji="0" lang="en-US" sz="3200" b="1" i="0" u="none" strike="noStrike" kern="1200" cap="none" spc="0" normalizeH="0" baseline="0" noProof="0" dirty="0" err="1">
                <a:ln>
                  <a:noFill/>
                </a:ln>
                <a:solidFill>
                  <a:schemeClr val="tx1"/>
                </a:solidFill>
                <a:effectLst/>
                <a:uLnTx/>
                <a:uFillTx/>
                <a:latin typeface="+mj-lt"/>
                <a:ea typeface="+mj-ea"/>
                <a:cs typeface="+mj-cs"/>
              </a:rPr>
              <a:t>hissipuhe</a:t>
            </a:r>
            <a:r>
              <a:rPr kumimoji="0" lang="en-US" sz="3200" b="1" i="0" u="none" strike="noStrike" kern="1200" cap="none" spc="0" normalizeH="0" baseline="0" noProof="0" dirty="0">
                <a:ln>
                  <a:noFill/>
                </a:ln>
                <a:solidFill>
                  <a:schemeClr val="tx1"/>
                </a:solidFill>
                <a:effectLst/>
                <a:uLnTx/>
                <a:uFillTx/>
                <a:latin typeface="+mj-lt"/>
                <a:ea typeface="+mj-ea"/>
                <a:cs typeface="+mj-cs"/>
              </a:rPr>
              <a:t>?</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Kuva 5">
            <a:extLst>
              <a:ext uri="{FF2B5EF4-FFF2-40B4-BE49-F238E27FC236}">
                <a16:creationId xmlns:a16="http://schemas.microsoft.com/office/drawing/2014/main" id="{76FC4A4D-966F-C74C-0572-7096F9AFB10D}"/>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l="20270" r="2027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Sisällön paikkamerkki 2">
            <a:extLst>
              <a:ext uri="{FF2B5EF4-FFF2-40B4-BE49-F238E27FC236}">
                <a16:creationId xmlns:a16="http://schemas.microsoft.com/office/drawing/2014/main" id="{9FC747CA-1A50-14F1-EB39-2441DB218B99}"/>
              </a:ext>
            </a:extLst>
          </p:cNvPr>
          <p:cNvSpPr txBox="1">
            <a:spLocks/>
          </p:cNvSpPr>
          <p:nvPr/>
        </p:nvSpPr>
        <p:spPr>
          <a:xfrm>
            <a:off x="6362700" y="1807305"/>
            <a:ext cx="5181600" cy="434816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228600">
              <a:lnSpc>
                <a:spcPct val="90000"/>
              </a:lnSpc>
              <a:buFont typeface="Arial" panose="020B0604020202020204" pitchFamily="34" charset="0"/>
              <a:buChar char="•"/>
            </a:pPr>
            <a:r>
              <a:rPr lang="en-US" sz="1800" dirty="0" err="1"/>
              <a:t>Hissipuhe</a:t>
            </a:r>
            <a:r>
              <a:rPr lang="en-US" sz="1800" dirty="0"/>
              <a:t> on </a:t>
            </a:r>
            <a:r>
              <a:rPr lang="en-US" sz="1800" dirty="0" err="1"/>
              <a:t>monikäyttöinen</a:t>
            </a:r>
            <a:r>
              <a:rPr lang="en-US" sz="1800" dirty="0"/>
              <a:t> ja </a:t>
            </a:r>
            <a:r>
              <a:rPr lang="en-US" sz="1800" dirty="0" err="1"/>
              <a:t>tehokas</a:t>
            </a:r>
            <a:r>
              <a:rPr lang="en-US" sz="1800" dirty="0"/>
              <a:t> </a:t>
            </a:r>
            <a:r>
              <a:rPr lang="en-US" sz="1800" dirty="0" err="1"/>
              <a:t>työväline</a:t>
            </a:r>
            <a:r>
              <a:rPr lang="en-US" sz="1800" dirty="0"/>
              <a:t> </a:t>
            </a:r>
            <a:r>
              <a:rPr lang="en-US" sz="1800" dirty="0" err="1"/>
              <a:t>työnhaussa</a:t>
            </a:r>
            <a:r>
              <a:rPr lang="en-US" sz="1800" dirty="0"/>
              <a:t>.</a:t>
            </a:r>
          </a:p>
          <a:p>
            <a:pPr marL="342900" indent="-228600">
              <a:lnSpc>
                <a:spcPct val="90000"/>
              </a:lnSpc>
              <a:buFont typeface="Arial" panose="020B0604020202020204" pitchFamily="34" charset="0"/>
              <a:buChar char="•"/>
            </a:pPr>
            <a:r>
              <a:rPr lang="en-US" sz="1800" dirty="0"/>
              <a:t>Hissipuheen </a:t>
            </a:r>
            <a:r>
              <a:rPr lang="en-US" sz="1800" dirty="0" err="1"/>
              <a:t>avulla</a:t>
            </a:r>
            <a:r>
              <a:rPr lang="en-US" sz="1800" dirty="0"/>
              <a:t> </a:t>
            </a:r>
            <a:r>
              <a:rPr lang="en-US" sz="1800" dirty="0" err="1"/>
              <a:t>esittelet</a:t>
            </a:r>
            <a:r>
              <a:rPr lang="en-US" sz="1800" dirty="0"/>
              <a:t> </a:t>
            </a:r>
            <a:r>
              <a:rPr lang="en-US" sz="1800" dirty="0" err="1"/>
              <a:t>itsesi</a:t>
            </a:r>
            <a:r>
              <a:rPr lang="en-US" sz="1800" dirty="0"/>
              <a:t> </a:t>
            </a:r>
            <a:r>
              <a:rPr lang="en-US" sz="1800" dirty="0" err="1"/>
              <a:t>sekä</a:t>
            </a:r>
            <a:r>
              <a:rPr lang="en-US" sz="1800" dirty="0"/>
              <a:t> </a:t>
            </a:r>
            <a:r>
              <a:rPr lang="en-US" sz="1800" dirty="0" err="1"/>
              <a:t>kerrot</a:t>
            </a:r>
            <a:r>
              <a:rPr lang="en-US" sz="1800" dirty="0"/>
              <a:t> </a:t>
            </a:r>
            <a:r>
              <a:rPr lang="en-US" sz="1800" dirty="0" err="1"/>
              <a:t>omasta</a:t>
            </a:r>
            <a:r>
              <a:rPr lang="en-US" sz="1800" dirty="0"/>
              <a:t> </a:t>
            </a:r>
            <a:r>
              <a:rPr lang="en-US" sz="1800" dirty="0" err="1"/>
              <a:t>osaamisestasi</a:t>
            </a:r>
            <a:r>
              <a:rPr lang="en-US" sz="1800" dirty="0"/>
              <a:t> </a:t>
            </a:r>
            <a:r>
              <a:rPr lang="en-US" sz="1800" dirty="0" err="1"/>
              <a:t>lyhyesti</a:t>
            </a:r>
            <a:r>
              <a:rPr lang="en-US" sz="1800" dirty="0"/>
              <a:t> ja </a:t>
            </a:r>
            <a:r>
              <a:rPr lang="en-US" sz="1800" dirty="0" err="1"/>
              <a:t>selkeästi</a:t>
            </a:r>
            <a:r>
              <a:rPr lang="en-US" sz="1800" dirty="0"/>
              <a:t>.</a:t>
            </a:r>
          </a:p>
          <a:p>
            <a:pPr marL="342900" indent="-228600">
              <a:lnSpc>
                <a:spcPct val="90000"/>
              </a:lnSpc>
              <a:buFont typeface="Arial" panose="020B0604020202020204" pitchFamily="34" charset="0"/>
              <a:buChar char="•"/>
            </a:pPr>
            <a:r>
              <a:rPr lang="en-US" sz="1800" dirty="0" err="1"/>
              <a:t>Hyvä</a:t>
            </a:r>
            <a:r>
              <a:rPr lang="en-US" sz="1800" dirty="0"/>
              <a:t> </a:t>
            </a:r>
            <a:r>
              <a:rPr lang="en-US" sz="1800" dirty="0" err="1"/>
              <a:t>hissipuhe</a:t>
            </a:r>
            <a:r>
              <a:rPr lang="en-US" sz="1800" dirty="0"/>
              <a:t> </a:t>
            </a:r>
            <a:r>
              <a:rPr lang="en-US" sz="1800" dirty="0" err="1"/>
              <a:t>vastaa</a:t>
            </a:r>
            <a:r>
              <a:rPr lang="en-US" sz="1800" dirty="0"/>
              <a:t> </a:t>
            </a:r>
            <a:r>
              <a:rPr lang="en-US" sz="1800" dirty="0" err="1"/>
              <a:t>työnantajalle</a:t>
            </a:r>
            <a:r>
              <a:rPr lang="en-US" sz="1800" dirty="0"/>
              <a:t> </a:t>
            </a:r>
            <a:r>
              <a:rPr lang="en-US" sz="1800" dirty="0" err="1"/>
              <a:t>tärkeään</a:t>
            </a:r>
            <a:r>
              <a:rPr lang="en-US" sz="1800" dirty="0"/>
              <a:t> </a:t>
            </a:r>
            <a:r>
              <a:rPr lang="en-US" sz="1800" dirty="0" err="1"/>
              <a:t>kysymykseen</a:t>
            </a:r>
            <a:r>
              <a:rPr lang="en-US" sz="1800" dirty="0"/>
              <a:t>: </a:t>
            </a:r>
            <a:r>
              <a:rPr lang="en-US" sz="1800" dirty="0" err="1"/>
              <a:t>Miksi</a:t>
            </a:r>
            <a:r>
              <a:rPr lang="en-US" sz="1800" dirty="0"/>
              <a:t> </a:t>
            </a:r>
            <a:r>
              <a:rPr lang="en-US" sz="1800" dirty="0" err="1"/>
              <a:t>sinut</a:t>
            </a:r>
            <a:r>
              <a:rPr lang="en-US" sz="1800" dirty="0"/>
              <a:t> </a:t>
            </a:r>
            <a:r>
              <a:rPr lang="en-US" sz="1800" dirty="0" err="1"/>
              <a:t>kannattaa</a:t>
            </a:r>
            <a:r>
              <a:rPr lang="en-US" sz="1800" dirty="0"/>
              <a:t> </a:t>
            </a:r>
            <a:r>
              <a:rPr lang="en-US" sz="1800" dirty="0" err="1"/>
              <a:t>palkata</a:t>
            </a:r>
            <a:r>
              <a:rPr lang="en-US" sz="1800" dirty="0"/>
              <a:t>?</a:t>
            </a:r>
          </a:p>
          <a:p>
            <a:pPr marL="342900" indent="-228600">
              <a:lnSpc>
                <a:spcPct val="90000"/>
              </a:lnSpc>
              <a:buFont typeface="Arial" panose="020B0604020202020204" pitchFamily="34" charset="0"/>
              <a:buChar char="•"/>
            </a:pPr>
            <a:r>
              <a:rPr lang="en-US" sz="1800" dirty="0" err="1"/>
              <a:t>Hissipuhe</a:t>
            </a:r>
            <a:r>
              <a:rPr lang="en-US" sz="1800" dirty="0"/>
              <a:t> on </a:t>
            </a:r>
            <a:r>
              <a:rPr lang="en-US" sz="1800" dirty="0" err="1"/>
              <a:t>myyntipuhe</a:t>
            </a:r>
            <a:endParaRPr lang="en-US" sz="1800" dirty="0"/>
          </a:p>
          <a:p>
            <a:pPr marL="342900" indent="-228600">
              <a:lnSpc>
                <a:spcPct val="90000"/>
              </a:lnSpc>
              <a:buFont typeface="Arial" panose="020B0604020202020204" pitchFamily="34" charset="0"/>
              <a:buChar char="•"/>
            </a:pPr>
            <a:r>
              <a:rPr lang="en-US" sz="1800" dirty="0" err="1"/>
              <a:t>Hyvä</a:t>
            </a:r>
            <a:r>
              <a:rPr lang="en-US" sz="1800" dirty="0"/>
              <a:t> </a:t>
            </a:r>
            <a:r>
              <a:rPr lang="en-US" sz="1800" dirty="0" err="1"/>
              <a:t>myyjä</a:t>
            </a:r>
            <a:r>
              <a:rPr lang="en-US" sz="1800" dirty="0"/>
              <a:t> </a:t>
            </a:r>
            <a:r>
              <a:rPr lang="en-US" sz="1800" dirty="0" err="1"/>
              <a:t>vakuuttaa</a:t>
            </a:r>
            <a:r>
              <a:rPr lang="en-US" sz="1800" dirty="0"/>
              <a:t> </a:t>
            </a:r>
            <a:r>
              <a:rPr lang="en-US" sz="1800" dirty="0" err="1"/>
              <a:t>asiakkaan</a:t>
            </a:r>
            <a:r>
              <a:rPr lang="en-US" sz="1800" dirty="0"/>
              <a:t> </a:t>
            </a:r>
            <a:r>
              <a:rPr lang="en-US" sz="1800" dirty="0" err="1"/>
              <a:t>hissimatkan</a:t>
            </a:r>
            <a:r>
              <a:rPr lang="en-US" sz="1800" dirty="0"/>
              <a:t> </a:t>
            </a:r>
            <a:r>
              <a:rPr lang="en-US" sz="1800" dirty="0" err="1"/>
              <a:t>aikana</a:t>
            </a:r>
            <a:r>
              <a:rPr lang="en-US" sz="1800" dirty="0"/>
              <a:t> (1-3 </a:t>
            </a:r>
            <a:r>
              <a:rPr lang="en-US" sz="1800" dirty="0" err="1"/>
              <a:t>minuuttia</a:t>
            </a:r>
            <a:r>
              <a:rPr lang="en-US" sz="1800" dirty="0"/>
              <a:t>)</a:t>
            </a:r>
          </a:p>
        </p:txBody>
      </p:sp>
      <p:sp>
        <p:nvSpPr>
          <p:cNvPr id="7" name="Otsikko 1">
            <a:extLst>
              <a:ext uri="{FF2B5EF4-FFF2-40B4-BE49-F238E27FC236}">
                <a16:creationId xmlns:a16="http://schemas.microsoft.com/office/drawing/2014/main" id="{71A33125-3055-BB12-2DA8-B2887A379942}"/>
              </a:ext>
              <a:ext uri="{C183D7F6-B498-43B3-948B-1728B52AA6E4}">
                <adec:decorative xmlns:adec="http://schemas.microsoft.com/office/drawing/2017/decorative" val="1"/>
              </a:ext>
            </a:extLst>
          </p:cNvPr>
          <p:cNvSpPr txBox="1">
            <a:spLocks/>
          </p:cNvSpPr>
          <p:nvPr/>
        </p:nvSpPr>
        <p:spPr>
          <a:xfrm>
            <a:off x="3632201" y="6490386"/>
            <a:ext cx="2182434" cy="52052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gn="r">
              <a:lnSpc>
                <a:spcPct val="90000"/>
              </a:lnSpc>
              <a:spcAft>
                <a:spcPts val="600"/>
              </a:spcAft>
            </a:pPr>
            <a:r>
              <a:rPr lang="en-US" sz="800" dirty="0">
                <a:solidFill>
                  <a:schemeClr val="tx1"/>
                </a:solidFill>
                <a:latin typeface="+mj-lt"/>
              </a:rPr>
              <a:t>Kuva:pasja1000, </a:t>
            </a:r>
            <a:r>
              <a:rPr lang="en-US" sz="800" dirty="0" err="1">
                <a:solidFill>
                  <a:schemeClr val="tx1"/>
                </a:solidFill>
                <a:latin typeface="+mj-lt"/>
              </a:rPr>
              <a:t>Pixabay</a:t>
            </a:r>
            <a:r>
              <a:rPr lang="en-US" sz="800" dirty="0">
                <a:solidFill>
                  <a:schemeClr val="tx1"/>
                </a:solidFill>
                <a:latin typeface="+mj-lt"/>
              </a:rPr>
              <a:t>.</a:t>
            </a:r>
          </a:p>
        </p:txBody>
      </p:sp>
    </p:spTree>
    <p:extLst>
      <p:ext uri="{BB962C8B-B14F-4D97-AF65-F5344CB8AC3E}">
        <p14:creationId xmlns:p14="http://schemas.microsoft.com/office/powerpoint/2010/main" val="730215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tsikko 1">
            <a:extLst>
              <a:ext uri="{FF2B5EF4-FFF2-40B4-BE49-F238E27FC236}">
                <a16:creationId xmlns:a16="http://schemas.microsoft.com/office/drawing/2014/main" id="{2724D1BD-F360-B1F2-DE69-CA88D130CACF}"/>
              </a:ext>
            </a:extLst>
          </p:cNvPr>
          <p:cNvSpPr txBox="1">
            <a:spLocks noGrp="1"/>
          </p:cNvSpPr>
          <p:nvPr>
            <p:ph type="title" idx="4294967295"/>
          </p:nvPr>
        </p:nvSpPr>
        <p:spPr>
          <a:xfrm>
            <a:off x="6513788" y="365125"/>
            <a:ext cx="4840010" cy="18073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nSpc>
                <a:spcPct val="90000"/>
              </a:lnSpc>
              <a:spcAft>
                <a:spcPts val="600"/>
              </a:spcAft>
              <a:defRPr/>
            </a:pPr>
            <a:r>
              <a:rPr kumimoji="0" lang="en-US" sz="3200" b="1" i="0" u="none" strike="noStrike" kern="1200" cap="none" spc="0" normalizeH="0" baseline="0" noProof="0" dirty="0" err="1">
                <a:ln>
                  <a:noFill/>
                </a:ln>
                <a:solidFill>
                  <a:schemeClr val="tx1"/>
                </a:solidFill>
                <a:effectLst/>
                <a:uLnTx/>
                <a:uFillTx/>
                <a:latin typeface="+mj-lt"/>
                <a:ea typeface="+mj-ea"/>
                <a:cs typeface="+mj-cs"/>
              </a:rPr>
              <a:t>Missä</a:t>
            </a:r>
            <a:r>
              <a:rPr kumimoji="0" lang="en-US" sz="3200" b="1" i="0" u="none" strike="noStrike" kern="1200" cap="none" spc="0" normalizeH="0" baseline="0" noProof="0" dirty="0">
                <a:ln>
                  <a:noFill/>
                </a:ln>
                <a:solidFill>
                  <a:schemeClr val="tx1"/>
                </a:solidFill>
                <a:effectLst/>
                <a:uLnTx/>
                <a:uFillTx/>
                <a:latin typeface="+mj-lt"/>
                <a:ea typeface="+mj-ea"/>
                <a:cs typeface="+mj-cs"/>
              </a:rPr>
              <a:t> </a:t>
            </a:r>
            <a:r>
              <a:rPr kumimoji="0" lang="en-US" sz="3200" b="1" i="0" u="none" strike="noStrike" kern="1200" cap="none" spc="0" normalizeH="0" baseline="0" noProof="0" dirty="0" err="1">
                <a:ln>
                  <a:noFill/>
                </a:ln>
                <a:solidFill>
                  <a:schemeClr val="tx1"/>
                </a:solidFill>
                <a:effectLst/>
                <a:uLnTx/>
                <a:uFillTx/>
                <a:latin typeface="+mj-lt"/>
                <a:ea typeface="+mj-ea"/>
                <a:cs typeface="+mj-cs"/>
              </a:rPr>
              <a:t>hissipuhetta</a:t>
            </a:r>
            <a:r>
              <a:rPr kumimoji="0" lang="en-US" sz="3200" b="1" i="0" u="none" strike="noStrike" kern="1200" cap="none" spc="0" normalizeH="0" baseline="0" noProof="0" dirty="0">
                <a:ln>
                  <a:noFill/>
                </a:ln>
                <a:solidFill>
                  <a:schemeClr val="tx1"/>
                </a:solidFill>
                <a:effectLst/>
                <a:uLnTx/>
                <a:uFillTx/>
                <a:latin typeface="+mj-lt"/>
                <a:ea typeface="+mj-ea"/>
                <a:cs typeface="+mj-cs"/>
              </a:rPr>
              <a:t> </a:t>
            </a:r>
            <a:r>
              <a:rPr kumimoji="0" lang="en-US" sz="3200" b="1" i="0" u="none" strike="noStrike" kern="1200" cap="none" spc="0" normalizeH="0" baseline="0" noProof="0" dirty="0" err="1">
                <a:ln>
                  <a:noFill/>
                </a:ln>
                <a:solidFill>
                  <a:schemeClr val="tx1"/>
                </a:solidFill>
                <a:effectLst/>
                <a:uLnTx/>
                <a:uFillTx/>
                <a:latin typeface="+mj-lt"/>
                <a:ea typeface="+mj-ea"/>
                <a:cs typeface="+mj-cs"/>
              </a:rPr>
              <a:t>käytetään</a:t>
            </a:r>
            <a:r>
              <a:rPr kumimoji="0" lang="en-US" sz="3200" b="1" i="0" u="none" strike="noStrike" kern="1200" cap="none" spc="0" normalizeH="0" baseline="0" noProof="0" dirty="0">
                <a:ln>
                  <a:noFill/>
                </a:ln>
                <a:solidFill>
                  <a:schemeClr val="tx1"/>
                </a:solidFill>
                <a:effectLst/>
                <a:uLnTx/>
                <a:uFillTx/>
                <a:latin typeface="+mj-lt"/>
                <a:ea typeface="+mj-ea"/>
                <a:cs typeface="+mj-cs"/>
              </a:rPr>
              <a:t>?</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Kuva 2">
            <a:extLst>
              <a:ext uri="{FF2B5EF4-FFF2-40B4-BE49-F238E27FC236}">
                <a16:creationId xmlns:a16="http://schemas.microsoft.com/office/drawing/2014/main" id="{7A9DF944-1635-FA1F-EE1F-2C89C8E23F44}"/>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l="20270" r="2027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Sisällön paikkamerkki 2">
            <a:extLst>
              <a:ext uri="{FF2B5EF4-FFF2-40B4-BE49-F238E27FC236}">
                <a16:creationId xmlns:a16="http://schemas.microsoft.com/office/drawing/2014/main" id="{9FC747CA-1A50-14F1-EB39-2441DB218B99}"/>
              </a:ext>
            </a:extLst>
          </p:cNvPr>
          <p:cNvSpPr txBox="1">
            <a:spLocks/>
          </p:cNvSpPr>
          <p:nvPr/>
        </p:nvSpPr>
        <p:spPr>
          <a:xfrm>
            <a:off x="6513788" y="2172430"/>
            <a:ext cx="4840010" cy="384366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90000"/>
              </a:lnSpc>
            </a:pPr>
            <a:r>
              <a:rPr lang="en-US" b="1" i="0" u="none" strike="noStrike" baseline="0" dirty="0" err="1"/>
              <a:t>Hissipuhetta</a:t>
            </a:r>
            <a:r>
              <a:rPr lang="en-US" b="1" i="0" u="none" strike="noStrike" baseline="0" dirty="0"/>
              <a:t> </a:t>
            </a:r>
            <a:r>
              <a:rPr lang="en-US" b="1" i="0" u="none" strike="noStrike" baseline="0" dirty="0" err="1"/>
              <a:t>voit</a:t>
            </a:r>
            <a:r>
              <a:rPr lang="en-US" b="1" i="0" u="none" strike="noStrike" baseline="0" dirty="0"/>
              <a:t> </a:t>
            </a:r>
            <a:r>
              <a:rPr lang="en-US" b="1" i="0" u="none" strike="noStrike" baseline="0" dirty="0" err="1"/>
              <a:t>käyttää</a:t>
            </a:r>
            <a:r>
              <a:rPr lang="en-US" b="1" i="0" u="none" strike="noStrike" baseline="0" dirty="0"/>
              <a:t>, </a:t>
            </a:r>
            <a:r>
              <a:rPr lang="en-US" b="1" i="0" u="none" strike="noStrike" baseline="0" dirty="0" err="1"/>
              <a:t>kun</a:t>
            </a:r>
            <a:r>
              <a:rPr lang="en-US" b="1" i="0" u="none" strike="noStrike" baseline="0" dirty="0"/>
              <a:t> </a:t>
            </a:r>
          </a:p>
          <a:p>
            <a:pPr marL="354013" lvl="1" indent="-354013" algn="l">
              <a:lnSpc>
                <a:spcPct val="90000"/>
              </a:lnSpc>
              <a:buFont typeface="+mj-lt"/>
              <a:buAutoNum type="arabicPeriod"/>
            </a:pPr>
            <a:r>
              <a:rPr lang="en-US" b="0" i="0" u="none" strike="noStrike" baseline="0" dirty="0" err="1"/>
              <a:t>Soitat</a:t>
            </a:r>
            <a:r>
              <a:rPr lang="en-US" b="0" i="0" u="none" strike="noStrike" baseline="0" dirty="0"/>
              <a:t> </a:t>
            </a:r>
            <a:r>
              <a:rPr lang="en-US" b="0" i="0" u="none" strike="noStrike" baseline="0" dirty="0" err="1"/>
              <a:t>työnantajalle</a:t>
            </a:r>
            <a:r>
              <a:rPr lang="en-US" b="0" i="0" u="none" strike="noStrike" baseline="0" dirty="0"/>
              <a:t> </a:t>
            </a:r>
          </a:p>
          <a:p>
            <a:pPr marL="354013" lvl="1" indent="-354013" algn="l">
              <a:lnSpc>
                <a:spcPct val="90000"/>
              </a:lnSpc>
              <a:buFont typeface="+mj-lt"/>
              <a:buAutoNum type="arabicPeriod"/>
            </a:pPr>
            <a:endParaRPr lang="en-US" b="0" i="0" u="none" strike="noStrike" baseline="0" dirty="0"/>
          </a:p>
          <a:p>
            <a:pPr marL="354013" lvl="1" indent="-354013" algn="l">
              <a:lnSpc>
                <a:spcPct val="90000"/>
              </a:lnSpc>
              <a:buFont typeface="+mj-lt"/>
              <a:buAutoNum type="arabicPeriod"/>
            </a:pPr>
            <a:r>
              <a:rPr lang="en-US" b="0" i="0" u="none" strike="noStrike" baseline="0" dirty="0" err="1"/>
              <a:t>Tapaat</a:t>
            </a:r>
            <a:r>
              <a:rPr lang="en-US" b="0" i="0" u="none" strike="noStrike" baseline="0" dirty="0"/>
              <a:t> </a:t>
            </a:r>
            <a:r>
              <a:rPr lang="en-US" b="0" i="0" u="none" strike="noStrike" baseline="0" dirty="0" err="1"/>
              <a:t>työnantajan</a:t>
            </a:r>
            <a:r>
              <a:rPr lang="en-US" b="0" i="0" u="none" strike="noStrike" baseline="0" dirty="0"/>
              <a:t> </a:t>
            </a:r>
            <a:r>
              <a:rPr lang="en-US" b="0" i="0" u="none" strike="noStrike" baseline="0" dirty="0" err="1"/>
              <a:t>rekrytointitapahtumassa</a:t>
            </a:r>
            <a:endParaRPr lang="en-US" b="0" i="0" u="none" strike="noStrike" baseline="0" dirty="0"/>
          </a:p>
          <a:p>
            <a:pPr marL="354013" lvl="1" indent="-354013" algn="l">
              <a:lnSpc>
                <a:spcPct val="90000"/>
              </a:lnSpc>
              <a:buFont typeface="+mj-lt"/>
              <a:buAutoNum type="arabicPeriod"/>
            </a:pPr>
            <a:endParaRPr lang="en-US" b="0" i="0" u="none" strike="noStrike" baseline="0" dirty="0"/>
          </a:p>
          <a:p>
            <a:pPr marL="354013" lvl="1" indent="-354013" algn="l">
              <a:lnSpc>
                <a:spcPct val="90000"/>
              </a:lnSpc>
              <a:buFont typeface="+mj-lt"/>
              <a:buAutoNum type="arabicPeriod"/>
            </a:pPr>
            <a:r>
              <a:rPr lang="en-US" b="0" i="0" u="none" strike="noStrike" baseline="0" dirty="0" err="1"/>
              <a:t>Kirjoitat</a:t>
            </a:r>
            <a:r>
              <a:rPr lang="en-US" b="0" i="0" u="none" strike="noStrike" baseline="0" dirty="0"/>
              <a:t> </a:t>
            </a:r>
            <a:r>
              <a:rPr lang="en-US" b="0" i="0" u="none" strike="noStrike" baseline="0" dirty="0" err="1"/>
              <a:t>CV:n</a:t>
            </a:r>
            <a:r>
              <a:rPr lang="en-US" b="0" i="0" u="none" strike="noStrike" baseline="0" dirty="0"/>
              <a:t> </a:t>
            </a:r>
            <a:r>
              <a:rPr lang="en-US" b="0" i="0" u="none" strike="noStrike" baseline="0" dirty="0" err="1"/>
              <a:t>profiilitekstiä</a:t>
            </a:r>
            <a:endParaRPr lang="en-US" b="0" i="0" u="none" strike="noStrike" baseline="0" dirty="0"/>
          </a:p>
          <a:p>
            <a:pPr marL="354013" lvl="1" indent="-354013" algn="l">
              <a:lnSpc>
                <a:spcPct val="90000"/>
              </a:lnSpc>
              <a:buFont typeface="+mj-lt"/>
              <a:buAutoNum type="arabicPeriod"/>
            </a:pPr>
            <a:endParaRPr lang="en-US" b="0" i="0" u="none" strike="noStrike" baseline="0" dirty="0"/>
          </a:p>
          <a:p>
            <a:pPr marL="354013" lvl="1" indent="-354013" algn="l">
              <a:lnSpc>
                <a:spcPct val="90000"/>
              </a:lnSpc>
              <a:buFont typeface="+mj-lt"/>
              <a:buAutoNum type="arabicPeriod"/>
            </a:pPr>
            <a:r>
              <a:rPr lang="en-US" b="0" i="0" u="none" strike="noStrike" baseline="0" dirty="0" err="1"/>
              <a:t>Kirjoitat</a:t>
            </a:r>
            <a:r>
              <a:rPr lang="en-US" b="0" i="0" u="none" strike="noStrike" baseline="0" dirty="0"/>
              <a:t> </a:t>
            </a:r>
            <a:r>
              <a:rPr lang="en-US" b="0" i="0" u="none" strike="noStrike" baseline="0" dirty="0" err="1"/>
              <a:t>sähköpostia</a:t>
            </a:r>
            <a:r>
              <a:rPr lang="en-US" b="0" i="0" u="none" strike="noStrike" baseline="0" dirty="0"/>
              <a:t> </a:t>
            </a:r>
            <a:r>
              <a:rPr lang="en-US" b="0" i="0" u="none" strike="noStrike" baseline="0" dirty="0" err="1"/>
              <a:t>työnantajalle</a:t>
            </a:r>
            <a:endParaRPr lang="en-US" b="0" i="0" u="none" strike="noStrike" baseline="0" dirty="0"/>
          </a:p>
          <a:p>
            <a:pPr marL="354013" lvl="1" indent="-354013" algn="l">
              <a:lnSpc>
                <a:spcPct val="90000"/>
              </a:lnSpc>
              <a:buFont typeface="+mj-lt"/>
              <a:buAutoNum type="arabicPeriod"/>
            </a:pPr>
            <a:endParaRPr lang="en-US" b="0" i="0" u="none" strike="noStrike" baseline="0" dirty="0"/>
          </a:p>
          <a:p>
            <a:pPr marL="354013" lvl="1" indent="-354013" algn="l">
              <a:lnSpc>
                <a:spcPct val="90000"/>
              </a:lnSpc>
              <a:buFont typeface="+mj-lt"/>
              <a:buAutoNum type="arabicPeriod"/>
            </a:pPr>
            <a:r>
              <a:rPr lang="en-US" b="0" i="0" u="none" strike="noStrike" baseline="0" dirty="0" err="1"/>
              <a:t>Olet</a:t>
            </a:r>
            <a:r>
              <a:rPr lang="en-US" b="0" i="0" u="none" strike="noStrike" baseline="0" dirty="0"/>
              <a:t> </a:t>
            </a:r>
            <a:r>
              <a:rPr lang="en-US" b="0" i="0" u="none" strike="noStrike" baseline="0" dirty="0" err="1"/>
              <a:t>haastattelussa</a:t>
            </a:r>
            <a:endParaRPr lang="en-US" b="0" i="0" u="none" strike="noStrike" baseline="0" dirty="0"/>
          </a:p>
        </p:txBody>
      </p:sp>
      <p:sp>
        <p:nvSpPr>
          <p:cNvPr id="6" name="Otsikko 1">
            <a:extLst>
              <a:ext uri="{FF2B5EF4-FFF2-40B4-BE49-F238E27FC236}">
                <a16:creationId xmlns:a16="http://schemas.microsoft.com/office/drawing/2014/main" id="{D91D0634-9B26-8A8E-4927-E2A12AECE159}"/>
              </a:ext>
              <a:ext uri="{C183D7F6-B498-43B3-948B-1728B52AA6E4}">
                <adec:decorative xmlns:adec="http://schemas.microsoft.com/office/drawing/2017/decorative" val="1"/>
              </a:ext>
            </a:extLst>
          </p:cNvPr>
          <p:cNvSpPr txBox="1">
            <a:spLocks/>
          </p:cNvSpPr>
          <p:nvPr/>
        </p:nvSpPr>
        <p:spPr>
          <a:xfrm>
            <a:off x="3695701" y="6490386"/>
            <a:ext cx="2182434" cy="52052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gn="r">
              <a:lnSpc>
                <a:spcPct val="90000"/>
              </a:lnSpc>
              <a:spcAft>
                <a:spcPts val="600"/>
              </a:spcAft>
            </a:pPr>
            <a:r>
              <a:rPr lang="en-US" sz="800" dirty="0" err="1">
                <a:solidFill>
                  <a:schemeClr val="tx1"/>
                </a:solidFill>
                <a:latin typeface="+mj-lt"/>
              </a:rPr>
              <a:t>Kuva:Kelly</a:t>
            </a:r>
            <a:r>
              <a:rPr lang="en-US" sz="800" dirty="0">
                <a:solidFill>
                  <a:schemeClr val="tx1"/>
                </a:solidFill>
                <a:latin typeface="+mj-lt"/>
              </a:rPr>
              <a:t>, </a:t>
            </a:r>
            <a:r>
              <a:rPr lang="en-US" sz="800" dirty="0" err="1">
                <a:solidFill>
                  <a:schemeClr val="tx1"/>
                </a:solidFill>
                <a:latin typeface="+mj-lt"/>
              </a:rPr>
              <a:t>Pexels</a:t>
            </a:r>
            <a:r>
              <a:rPr lang="en-US" sz="800" dirty="0">
                <a:solidFill>
                  <a:schemeClr val="tx1"/>
                </a:solidFill>
                <a:latin typeface="+mj-lt"/>
              </a:rPr>
              <a:t>.</a:t>
            </a:r>
          </a:p>
        </p:txBody>
      </p:sp>
    </p:spTree>
    <p:extLst>
      <p:ext uri="{BB962C8B-B14F-4D97-AF65-F5344CB8AC3E}">
        <p14:creationId xmlns:p14="http://schemas.microsoft.com/office/powerpoint/2010/main" val="2762993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2724D1BD-F360-B1F2-DE69-CA88D130CACF}"/>
              </a:ext>
            </a:extLst>
          </p:cNvPr>
          <p:cNvSpPr txBox="1">
            <a:spLocks noGrp="1"/>
          </p:cNvSpPr>
          <p:nvPr>
            <p:ph type="title" idx="4294967295"/>
          </p:nvPr>
        </p:nvSpPr>
        <p:spPr>
          <a:xfrm>
            <a:off x="764628" y="44395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3600" b="0" i="0" u="none" strike="noStrike" kern="1200" cap="none" spc="0" normalizeH="0" baseline="0" noProof="0">
                <a:ln>
                  <a:noFill/>
                </a:ln>
                <a:solidFill>
                  <a:schemeClr val="accent6"/>
                </a:solidFill>
                <a:effectLst/>
                <a:uLnTx/>
                <a:uFillTx/>
                <a:latin typeface="Arial Black" panose="020B0A04020102020204" pitchFamily="34" charset="0"/>
                <a:ea typeface="+mj-ea"/>
                <a:cs typeface="+mj-cs"/>
              </a:rPr>
              <a:t>Yleisimmät työhaastattelukysymykset</a:t>
            </a:r>
          </a:p>
          <a:p>
            <a:pPr marL="0" marR="0" lvl="0" indent="0" algn="l" defTabSz="914400" rtl="0" eaLnBrk="1" fontAlgn="auto" latinLnBrk="0" hangingPunct="1">
              <a:lnSpc>
                <a:spcPct val="100000"/>
              </a:lnSpc>
              <a:spcBef>
                <a:spcPct val="0"/>
              </a:spcBef>
              <a:spcAft>
                <a:spcPts val="0"/>
              </a:spcAft>
              <a:buClrTx/>
              <a:buSzTx/>
              <a:buFontTx/>
              <a:buNone/>
              <a:tabLst/>
              <a:defRPr/>
            </a:pPr>
            <a:r>
              <a:rPr lang="fi-FI" sz="2000">
                <a:latin typeface="Arial Nova" panose="020B0504020202020204" pitchFamily="34" charset="0"/>
                <a:cs typeface="Calibri Light"/>
              </a:rPr>
              <a:t>(muiden tuottamaa materiaalia)</a:t>
            </a:r>
            <a:endParaRPr kumimoji="0" lang="fi-FI" sz="2000" b="0" i="0" u="none" strike="noStrike" kern="1200" cap="none" spc="0" normalizeH="0" baseline="0" noProof="0">
              <a:ln>
                <a:noFill/>
              </a:ln>
              <a:solidFill>
                <a:schemeClr val="accent6"/>
              </a:solidFill>
              <a:effectLst/>
              <a:uLnTx/>
              <a:uFillTx/>
              <a:latin typeface="Arial Nova" panose="020B0504020202020204" pitchFamily="34" charset="0"/>
              <a:ea typeface="+mj-ea"/>
              <a:cs typeface="+mj-cs"/>
            </a:endParaRPr>
          </a:p>
        </p:txBody>
      </p:sp>
      <p:sp>
        <p:nvSpPr>
          <p:cNvPr id="5" name="Sisällön paikkamerkki 2">
            <a:extLst>
              <a:ext uri="{FF2B5EF4-FFF2-40B4-BE49-F238E27FC236}">
                <a16:creationId xmlns:a16="http://schemas.microsoft.com/office/drawing/2014/main" id="{9FC747CA-1A50-14F1-EB39-2441DB218B99}"/>
              </a:ext>
            </a:extLst>
          </p:cNvPr>
          <p:cNvSpPr txBox="1">
            <a:spLocks/>
          </p:cNvSpPr>
          <p:nvPr/>
        </p:nvSpPr>
        <p:spPr>
          <a:xfrm>
            <a:off x="785647" y="1930839"/>
            <a:ext cx="10744200" cy="477857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fi-FI" sz="1800" dirty="0"/>
              <a:t>Seitsemän yleisintä työhaastattelukysymystä ja mitä niihin vastataan: </a:t>
            </a:r>
            <a:r>
              <a:rPr lang="fi-FI" sz="1800" dirty="0">
                <a:cs typeface="Calibri"/>
                <a:hlinkClick r:id="rId2"/>
              </a:rPr>
              <a:t>Yleisimmät haastattelukysymykset</a:t>
            </a:r>
            <a:endParaRPr lang="fi-FI" sz="1800" dirty="0">
              <a:cs typeface="Calibri"/>
            </a:endParaRPr>
          </a:p>
          <a:p>
            <a:pPr marL="285750" indent="-285750">
              <a:buFont typeface="Arial" panose="020B0604020202020204" pitchFamily="34" charset="0"/>
              <a:buChar char="•"/>
            </a:pPr>
            <a:r>
              <a:rPr lang="fi-FI" sz="1800" dirty="0"/>
              <a:t>Yleisten kysymysten lisäksi saatetaan kysyä kysymyksiä vieraalla kielellä tai pyydetään näyttämään, miten hakija tekee käytännössä jonkun työtehtävän. </a:t>
            </a:r>
          </a:p>
          <a:p>
            <a:pPr marL="285750" indent="-285750">
              <a:buFont typeface="Arial" panose="020B0604020202020204" pitchFamily="34" charset="0"/>
              <a:buChar char="•"/>
            </a:pPr>
            <a:r>
              <a:rPr lang="fi-FI" sz="1800" dirty="0"/>
              <a:t>Näitä kysymyksiä haastattelija ei saa kysyä: </a:t>
            </a:r>
            <a:r>
              <a:rPr lang="fi-FI" sz="1800" dirty="0">
                <a:cs typeface="Calibri"/>
                <a:hlinkClick r:id="rId3"/>
              </a:rPr>
              <a:t>https://www.youtube.com/watch?v=vbh7pCjDNS8&amp;t=1s</a:t>
            </a:r>
            <a:endParaRPr lang="fi-FI" sz="1800" dirty="0">
              <a:cs typeface="Calibri"/>
            </a:endParaRPr>
          </a:p>
          <a:p>
            <a:pPr marL="285750" indent="-285750">
              <a:buFont typeface="Arial" panose="020B0604020202020204" pitchFamily="34" charset="0"/>
              <a:buChar char="•"/>
            </a:pPr>
            <a:r>
              <a:rPr lang="fi-FI" sz="1800" dirty="0"/>
              <a:t>Vinkkejä opetukseen: Työhaastattelu- kortit ja käyttöohje (muiden tuottamaa materiaalia)</a:t>
            </a:r>
            <a:endParaRPr lang="fi-FI" sz="1800" dirty="0">
              <a:highlight>
                <a:srgbClr val="FFFF00"/>
              </a:highlight>
              <a:cs typeface="Calibri"/>
            </a:endParaRPr>
          </a:p>
          <a:p>
            <a:pPr marL="742950" lvl="1" indent="-285750">
              <a:buFont typeface="Arial" panose="020B0604020202020204" pitchFamily="34" charset="0"/>
              <a:buChar char="•"/>
            </a:pPr>
            <a:r>
              <a:rPr lang="fi-FI" sz="1800" dirty="0">
                <a:cs typeface="Calibri"/>
              </a:rPr>
              <a:t>Kortit </a:t>
            </a:r>
            <a:r>
              <a:rPr lang="fi-FI" sz="1800" dirty="0">
                <a:cs typeface="Calibri"/>
                <a:hlinkClick r:id="rId4"/>
              </a:rPr>
              <a:t>https://drive.google.com/file/d/1kW7Wy97DGZY5DPlMBcDx7mBoa_y1QRDg/view</a:t>
            </a:r>
            <a:endParaRPr lang="fi-FI" sz="1800" dirty="0">
              <a:cs typeface="Calibri"/>
            </a:endParaRPr>
          </a:p>
          <a:p>
            <a:pPr marL="742950" lvl="1" indent="-285750">
              <a:buFont typeface="Arial" panose="020B0604020202020204" pitchFamily="34" charset="0"/>
              <a:buChar char="•"/>
            </a:pPr>
            <a:r>
              <a:rPr lang="fi-FI" sz="1800" dirty="0">
                <a:cs typeface="Calibri"/>
              </a:rPr>
              <a:t>Käyttöohje </a:t>
            </a:r>
            <a:r>
              <a:rPr lang="fi-FI" sz="1800" dirty="0">
                <a:cs typeface="Calibri"/>
                <a:hlinkClick r:id="rId5"/>
              </a:rPr>
              <a:t>https://drive.google.com/file/d/13KcdFptdSyLjVR2Q5-VLIZ_J_niChlOc/view</a:t>
            </a:r>
            <a:endParaRPr lang="fi-FI" sz="1800" dirty="0">
              <a:cs typeface="Calibri"/>
            </a:endParaRPr>
          </a:p>
          <a:p>
            <a:pPr marL="0" indent="0">
              <a:buNone/>
            </a:pPr>
            <a:endParaRPr lang="fi-FI" sz="1800" dirty="0">
              <a:cs typeface="Calibri"/>
            </a:endParaRPr>
          </a:p>
        </p:txBody>
      </p:sp>
    </p:spTree>
    <p:extLst>
      <p:ext uri="{BB962C8B-B14F-4D97-AF65-F5344CB8AC3E}">
        <p14:creationId xmlns:p14="http://schemas.microsoft.com/office/powerpoint/2010/main" val="1797844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48647" y="141984"/>
            <a:ext cx="10515600" cy="1325563"/>
          </a:xfrm>
        </p:spPr>
        <p:txBody>
          <a:bodyPr/>
          <a:lstStyle/>
          <a:p>
            <a:r>
              <a:rPr lang="fi-FI" dirty="0">
                <a:latin typeface="Arial Black"/>
              </a:rPr>
              <a:t>Videohaastattelu </a:t>
            </a:r>
            <a:r>
              <a:rPr lang="fi-FI" dirty="0">
                <a:latin typeface="Arial Nova"/>
              </a:rPr>
              <a:t>–Mikä, miksi?</a:t>
            </a:r>
            <a:endParaRPr lang="fi-FI" dirty="0">
              <a:solidFill>
                <a:schemeClr val="tx2"/>
              </a:solidFill>
              <a:latin typeface="Arial Nova"/>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433339" y="1562139"/>
            <a:ext cx="11749465" cy="543910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b="1" dirty="0"/>
              <a:t>Mikä?</a:t>
            </a:r>
          </a:p>
          <a:p>
            <a:pPr marL="812800" lvl="1" indent="-355600" algn="l">
              <a:buFont typeface="Arial" panose="020B0604020202020204" pitchFamily="34" charset="0"/>
              <a:buChar char="•"/>
            </a:pPr>
            <a:r>
              <a:rPr lang="fi-FI" sz="1800" dirty="0"/>
              <a:t>Usein järjestelmä tai palvelu, johon työnantaja nauhoittaa kysymykset ja kutsuu valitut hakijat</a:t>
            </a:r>
          </a:p>
          <a:p>
            <a:pPr marL="812800" lvl="1" indent="-355600" algn="l">
              <a:buFont typeface="Arial" panose="020B0604020202020204" pitchFamily="34" charset="0"/>
              <a:buChar char="•"/>
            </a:pPr>
            <a:r>
              <a:rPr lang="fi-FI" sz="1800" dirty="0"/>
              <a:t>Kutsun saanut työnhakija kuvaa kysymykseen vastauksensa tietokoneen tai puhelimen kameralla</a:t>
            </a:r>
          </a:p>
          <a:p>
            <a:pPr marL="812800" lvl="1" indent="-355600" algn="l">
              <a:buFont typeface="Arial" panose="020B0604020202020204" pitchFamily="34" charset="0"/>
              <a:buChar char="•"/>
            </a:pPr>
            <a:r>
              <a:rPr lang="fi-FI" sz="1800" dirty="0"/>
              <a:t>Työnantaja yleensä kertoo, kuinka pitkän vastauksen kysymykseen saa antaa. Näin hakija tietää, kuinka pitkää vastausta odotetaan</a:t>
            </a:r>
          </a:p>
          <a:p>
            <a:pPr marL="812800" lvl="1" indent="-355600" algn="l">
              <a:buFont typeface="Arial" panose="020B0604020202020204" pitchFamily="34" charset="0"/>
              <a:buChar char="•"/>
            </a:pPr>
            <a:endParaRPr lang="fi-FI" sz="1800" dirty="0"/>
          </a:p>
          <a:p>
            <a:pPr marL="0" lvl="1" algn="l"/>
            <a:r>
              <a:rPr lang="fi-FI" sz="1800" b="1" dirty="0"/>
              <a:t>Miksi?</a:t>
            </a:r>
          </a:p>
          <a:p>
            <a:pPr marL="812800" lvl="2" indent="-355600" algn="l">
              <a:buFont typeface="Arial" panose="020B0604020202020204" pitchFamily="34" charset="0"/>
              <a:buChar char="•"/>
            </a:pPr>
            <a:r>
              <a:rPr lang="fi-FI" dirty="0"/>
              <a:t>Isoissa yrityksissä käytössä, jotka saavat paljon hakemuksia </a:t>
            </a:r>
            <a:r>
              <a:rPr lang="fi-FI" dirty="0">
                <a:sym typeface="Wingdings" panose="05000000000000000000" pitchFamily="2" charset="2"/>
              </a:rPr>
              <a:t> Säästää yrityksen aikaa</a:t>
            </a:r>
            <a:endParaRPr lang="fi-FI" dirty="0"/>
          </a:p>
          <a:p>
            <a:pPr marL="812800" lvl="2" indent="-355600" algn="l">
              <a:buFont typeface="Arial" panose="020B0604020202020204" pitchFamily="34" charset="0"/>
              <a:buChar char="•"/>
            </a:pPr>
            <a:r>
              <a:rPr lang="fi-FI" dirty="0"/>
              <a:t>Korvaa yleensä ensimmäisen kierroksen haastattelun. </a:t>
            </a:r>
          </a:p>
          <a:p>
            <a:pPr marL="812800" lvl="2" indent="-355600" algn="l">
              <a:buFont typeface="Arial" panose="020B0604020202020204" pitchFamily="34" charset="0"/>
              <a:buChar char="•"/>
            </a:pPr>
            <a:r>
              <a:rPr lang="fi-FI" dirty="0"/>
              <a:t>Videoiden perusteella työnantaja kutsuu sopivat hakijat henkilökohtaiseen haastatteluun. </a:t>
            </a:r>
          </a:p>
          <a:p>
            <a:pPr marL="342900" indent="-342900">
              <a:buFont typeface="Arial" panose="020B0604020202020204" pitchFamily="34" charset="0"/>
              <a:buChar char="•"/>
            </a:pPr>
            <a:endParaRPr lang="fi-FI" sz="1800" dirty="0"/>
          </a:p>
          <a:p>
            <a:pPr marL="355600" indent="-355600">
              <a:buFont typeface="Arial" panose="020B0604020202020204" pitchFamily="34" charset="0"/>
              <a:buChar char="•"/>
            </a:pPr>
            <a:endParaRPr lang="fi-FI" sz="1800" dirty="0"/>
          </a:p>
        </p:txBody>
      </p:sp>
      <p:sp>
        <p:nvSpPr>
          <p:cNvPr id="5" name="Tekstiruutu 4">
            <a:extLst>
              <a:ext uri="{FF2B5EF4-FFF2-40B4-BE49-F238E27FC236}">
                <a16:creationId xmlns:a16="http://schemas.microsoft.com/office/drawing/2014/main" id="{AF6CB750-4F03-D033-E5C3-55EFCA9248DB}"/>
              </a:ext>
            </a:extLst>
          </p:cNvPr>
          <p:cNvSpPr txBox="1"/>
          <p:nvPr/>
        </p:nvSpPr>
        <p:spPr>
          <a:xfrm>
            <a:off x="433339" y="6346684"/>
            <a:ext cx="7509510" cy="276999"/>
          </a:xfrm>
          <a:prstGeom prst="rect">
            <a:avLst/>
          </a:prstGeom>
          <a:noFill/>
        </p:spPr>
        <p:txBody>
          <a:bodyPr wrap="square">
            <a:spAutoFit/>
          </a:bodyPr>
          <a:lstStyle/>
          <a:p>
            <a:pPr marL="0" lvl="1" algn="l"/>
            <a:r>
              <a:rPr lang="fi-FI" sz="1200" dirty="0"/>
              <a:t>Lähde: duunitori.fi/</a:t>
            </a:r>
            <a:r>
              <a:rPr lang="fi-FI" sz="1200" dirty="0" err="1"/>
              <a:t>tyoelama</a:t>
            </a:r>
            <a:r>
              <a:rPr lang="fi-FI" sz="1200" dirty="0"/>
              <a:t>/videohaastattelu-vinkit</a:t>
            </a:r>
          </a:p>
        </p:txBody>
      </p:sp>
    </p:spTree>
    <p:extLst>
      <p:ext uri="{BB962C8B-B14F-4D97-AF65-F5344CB8AC3E}">
        <p14:creationId xmlns:p14="http://schemas.microsoft.com/office/powerpoint/2010/main" val="73120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69667" y="141983"/>
            <a:ext cx="10515600" cy="1325563"/>
          </a:xfrm>
        </p:spPr>
        <p:txBody>
          <a:bodyPr/>
          <a:lstStyle/>
          <a:p>
            <a:r>
              <a:rPr lang="fi-FI" dirty="0">
                <a:latin typeface="Arial Black"/>
              </a:rPr>
              <a:t>Videohaastattelu </a:t>
            </a:r>
            <a:r>
              <a:rPr lang="fi-FI" dirty="0">
                <a:latin typeface="Arial Nova"/>
              </a:rPr>
              <a:t>–Miten?</a:t>
            </a:r>
            <a:endParaRPr lang="fi-FI" dirty="0">
              <a:solidFill>
                <a:schemeClr val="tx2"/>
              </a:solidFill>
              <a:latin typeface="Arial Nova"/>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80182" y="1667243"/>
            <a:ext cx="11749465" cy="543910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dirty="0"/>
              <a:t>1. Suunnittele jokaisen videon sisältö huolella</a:t>
            </a:r>
          </a:p>
          <a:p>
            <a:pPr marL="812800" lvl="1" indent="-355600" algn="l">
              <a:buFont typeface="Arial" panose="020B0604020202020204" pitchFamily="34" charset="0"/>
              <a:buChar char="•"/>
            </a:pPr>
            <a:r>
              <a:rPr lang="fi-FI" sz="1800" dirty="0"/>
              <a:t>Katso kysymykset etukäteen ja mieti, mitä vastaat</a:t>
            </a:r>
            <a:endParaRPr lang="fi-FI" sz="1800" dirty="0">
              <a:cs typeface="Arial"/>
            </a:endParaRPr>
          </a:p>
          <a:p>
            <a:pPr marL="812800" lvl="1" indent="-355600" algn="l">
              <a:buFont typeface="Arial" panose="020B0604020202020204" pitchFamily="34" charset="0"/>
              <a:buChar char="•"/>
            </a:pPr>
            <a:r>
              <a:rPr lang="fi-FI" sz="1800" dirty="0"/>
              <a:t>Mikäli vastauksessa on aika raja, noudata sitä</a:t>
            </a:r>
            <a:endParaRPr lang="fi-FI" sz="1800" dirty="0">
              <a:cs typeface="Arial"/>
            </a:endParaRPr>
          </a:p>
          <a:p>
            <a:pPr marL="1270000" lvl="2" indent="-355600" algn="l">
              <a:buFont typeface="Arial" panose="020B0604020202020204" pitchFamily="34" charset="0"/>
              <a:buChar char="•"/>
            </a:pPr>
            <a:r>
              <a:rPr lang="fi-FI" dirty="0"/>
              <a:t>Liian lyhyt vastaus kertoo, ettet keksi, mitä vastata</a:t>
            </a:r>
            <a:endParaRPr lang="fi-FI" dirty="0">
              <a:cs typeface="Arial"/>
            </a:endParaRPr>
          </a:p>
          <a:p>
            <a:pPr marL="1270000" lvl="2" indent="-355600" algn="l">
              <a:buFont typeface="Arial" panose="020B0604020202020204" pitchFamily="34" charset="0"/>
              <a:buChar char="•"/>
            </a:pPr>
            <a:r>
              <a:rPr lang="fi-FI" dirty="0"/>
              <a:t>Liian pitkä vastaus kertoo, ettet osaa tiivistää vastaustasi</a:t>
            </a:r>
            <a:endParaRPr lang="fi-FI" dirty="0">
              <a:cs typeface="Arial"/>
            </a:endParaRPr>
          </a:p>
          <a:p>
            <a:pPr marL="355600" indent="-355600">
              <a:buFont typeface="Arial" panose="020B0604020202020204" pitchFamily="34" charset="0"/>
              <a:buChar char="•"/>
            </a:pPr>
            <a:endParaRPr lang="fi-FI" sz="1800"/>
          </a:p>
          <a:p>
            <a:r>
              <a:rPr lang="fi-FI" sz="1800" dirty="0"/>
              <a:t>2. Valmistaudu videohaastatteluun samalla tavalla, kuin tavalliseen haastatteluun</a:t>
            </a:r>
            <a:endParaRPr lang="fi-FI" sz="1800" dirty="0">
              <a:cs typeface="Arial"/>
            </a:endParaRPr>
          </a:p>
          <a:p>
            <a:pPr marL="803275" lvl="1" indent="-342900" algn="l">
              <a:buFont typeface="Arial" panose="020B0604020202020204" pitchFamily="34" charset="0"/>
              <a:buChar char="•"/>
            </a:pPr>
            <a:r>
              <a:rPr lang="fi-FI" sz="1800" dirty="0"/>
              <a:t>Mieti, miten olet pukeutunut</a:t>
            </a:r>
            <a:endParaRPr lang="fi-FI" sz="1800" dirty="0">
              <a:cs typeface="Arial"/>
            </a:endParaRPr>
          </a:p>
          <a:p>
            <a:pPr marL="803275" lvl="1" indent="-342900" algn="l">
              <a:buFont typeface="Arial" panose="020B0604020202020204" pitchFamily="34" charset="0"/>
              <a:buChar char="•"/>
            </a:pPr>
            <a:r>
              <a:rPr lang="fi-FI" sz="1800" dirty="0"/>
              <a:t>Katso kameraan ja muista hymy!</a:t>
            </a:r>
            <a:endParaRPr lang="fi-FI" sz="1800" dirty="0">
              <a:cs typeface="Arial"/>
            </a:endParaRPr>
          </a:p>
          <a:p>
            <a:pPr marL="803275" lvl="1" indent="-342900" algn="l">
              <a:buFont typeface="Arial" panose="020B0604020202020204" pitchFamily="34" charset="0"/>
              <a:buChar char="•"/>
            </a:pPr>
            <a:r>
              <a:rPr lang="fi-FI" sz="1800" dirty="0"/>
              <a:t>Valitse siisti ja rauhallinen paikka</a:t>
            </a:r>
            <a:endParaRPr lang="fi-FI" sz="1800" dirty="0">
              <a:cs typeface="Arial"/>
            </a:endParaRPr>
          </a:p>
          <a:p>
            <a:pPr marL="803275" lvl="1" indent="-342900" algn="l">
              <a:buFont typeface="Arial" panose="020B0604020202020204" pitchFamily="34" charset="0"/>
              <a:buChar char="•"/>
            </a:pPr>
            <a:r>
              <a:rPr lang="fi-FI" sz="1800" dirty="0"/>
              <a:t>Älä lue paperista</a:t>
            </a:r>
          </a:p>
        </p:txBody>
      </p:sp>
      <p:sp>
        <p:nvSpPr>
          <p:cNvPr id="4" name="Tekstiruutu 3">
            <a:extLst>
              <a:ext uri="{FF2B5EF4-FFF2-40B4-BE49-F238E27FC236}">
                <a16:creationId xmlns:a16="http://schemas.microsoft.com/office/drawing/2014/main" id="{E31FEC0E-2CB4-B6D5-F9B3-D3BFF024323A}"/>
              </a:ext>
            </a:extLst>
          </p:cNvPr>
          <p:cNvSpPr txBox="1"/>
          <p:nvPr/>
        </p:nvSpPr>
        <p:spPr>
          <a:xfrm>
            <a:off x="433339" y="6346684"/>
            <a:ext cx="7509510" cy="276999"/>
          </a:xfrm>
          <a:prstGeom prst="rect">
            <a:avLst/>
          </a:prstGeom>
          <a:noFill/>
        </p:spPr>
        <p:txBody>
          <a:bodyPr wrap="square">
            <a:spAutoFit/>
          </a:bodyPr>
          <a:lstStyle/>
          <a:p>
            <a:pPr marL="0" lvl="1" algn="l"/>
            <a:r>
              <a:rPr lang="fi-FI" sz="1200" dirty="0"/>
              <a:t>Lähde: duunitori.fi/</a:t>
            </a:r>
            <a:r>
              <a:rPr lang="fi-FI" sz="1200" dirty="0" err="1"/>
              <a:t>tyoelama</a:t>
            </a:r>
            <a:r>
              <a:rPr lang="fi-FI" sz="1200" dirty="0"/>
              <a:t>/videohaastattelu-vinkit</a:t>
            </a:r>
          </a:p>
        </p:txBody>
      </p:sp>
    </p:spTree>
    <p:extLst>
      <p:ext uri="{BB962C8B-B14F-4D97-AF65-F5344CB8AC3E}">
        <p14:creationId xmlns:p14="http://schemas.microsoft.com/office/powerpoint/2010/main" val="1180421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80177" y="141984"/>
            <a:ext cx="10515600" cy="1325563"/>
          </a:xfrm>
        </p:spPr>
        <p:txBody>
          <a:bodyPr/>
          <a:lstStyle/>
          <a:p>
            <a:r>
              <a:rPr lang="fi-FI" dirty="0">
                <a:latin typeface="Arial Black"/>
              </a:rPr>
              <a:t>Videohaastattelu </a:t>
            </a:r>
            <a:r>
              <a:rPr lang="fi-FI" dirty="0">
                <a:latin typeface="Arial Nova"/>
              </a:rPr>
              <a:t>–Miten?	1/2</a:t>
            </a:r>
            <a:endParaRPr lang="fi-FI" dirty="0">
              <a:solidFill>
                <a:schemeClr val="tx2"/>
              </a:solidFill>
              <a:latin typeface="Arial Nova"/>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843241" y="1677752"/>
            <a:ext cx="8637965" cy="543910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a:t>3. Harjoittele vastaamista</a:t>
            </a:r>
          </a:p>
          <a:p>
            <a:pPr marL="800100" lvl="1" indent="-342900" algn="l">
              <a:buFont typeface="Arial" panose="020B0604020202020204" pitchFamily="34" charset="0"/>
              <a:buChar char="•"/>
            </a:pPr>
            <a:r>
              <a:rPr lang="fi-FI" sz="1800"/>
              <a:t>Rekrytointijärjestelmässä voit usein kuvata vastauksen monta kertaa ja valita, milloin vastauksesi on valmis palautettavaksi.</a:t>
            </a:r>
          </a:p>
          <a:p>
            <a:pPr marL="800100" lvl="1" indent="-342900" algn="l">
              <a:buFont typeface="Arial" panose="020B0604020202020204" pitchFamily="34" charset="0"/>
              <a:buChar char="•"/>
            </a:pPr>
            <a:r>
              <a:rPr lang="fi-FI" sz="1800"/>
              <a:t>Kun kuvaat, kokeile erilaisia kuvakulmia</a:t>
            </a:r>
          </a:p>
          <a:p>
            <a:pPr marL="1257300" lvl="2" indent="-342900" algn="l">
              <a:buFont typeface="Arial" panose="020B0604020202020204" pitchFamily="34" charset="0"/>
              <a:buChar char="•"/>
            </a:pPr>
            <a:r>
              <a:rPr lang="fi-FI"/>
              <a:t>Katso, että kasvosi ovat valossa</a:t>
            </a:r>
          </a:p>
          <a:p>
            <a:pPr marL="1257300" lvl="2" indent="-342900" algn="l">
              <a:buFont typeface="Arial" panose="020B0604020202020204" pitchFamily="34" charset="0"/>
              <a:buChar char="•"/>
            </a:pPr>
            <a:r>
              <a:rPr lang="fi-FI"/>
              <a:t>Testaa, että äänesi kuuluu hyvin</a:t>
            </a:r>
          </a:p>
          <a:p>
            <a:pPr marL="800100" lvl="1" indent="-342900" algn="l">
              <a:buFont typeface="Arial" panose="020B0604020202020204" pitchFamily="34" charset="0"/>
              <a:buChar char="•"/>
            </a:pPr>
            <a:r>
              <a:rPr lang="fi-FI" sz="1800"/>
              <a:t>Voit nostaa tietokonetta esimerkiksi kirjojen avulla sopivalle kohdalle, jotta kasvosi näkyvät hyvin. </a:t>
            </a:r>
          </a:p>
          <a:p>
            <a:pPr marL="800100" lvl="1" indent="-342900" algn="l">
              <a:buFont typeface="Arial" panose="020B0604020202020204" pitchFamily="34" charset="0"/>
              <a:buChar char="•"/>
            </a:pPr>
            <a:r>
              <a:rPr lang="fi-FI" sz="1800"/>
              <a:t>Älä opettele vastausta ulkoa! Ole rento ja oma itsesi.</a:t>
            </a:r>
          </a:p>
          <a:p>
            <a:pPr marL="800100" lvl="1" indent="-342900" algn="l">
              <a:buFont typeface="Arial" panose="020B0604020202020204" pitchFamily="34" charset="0"/>
              <a:buChar char="•"/>
            </a:pPr>
            <a:r>
              <a:rPr lang="fi-FI" sz="1800"/>
              <a:t>Voit teipata avainsanoja tietokoneen kameran alapuolelle, joiden avulla muistat kertoa kaikki tärkeimmät asiat</a:t>
            </a:r>
          </a:p>
          <a:p>
            <a:pPr marL="800100" lvl="1" indent="-342900" algn="l">
              <a:buFont typeface="Arial" panose="020B0604020202020204" pitchFamily="34" charset="0"/>
              <a:buChar char="•"/>
            </a:pPr>
            <a:endParaRPr lang="fi-FI" sz="1800"/>
          </a:p>
          <a:p>
            <a:pPr marL="800100" lvl="1" indent="-342900" algn="l">
              <a:buFont typeface="Arial" panose="020B0604020202020204" pitchFamily="34" charset="0"/>
              <a:buChar char="•"/>
            </a:pPr>
            <a:endParaRPr lang="fi-FI" sz="1800"/>
          </a:p>
        </p:txBody>
      </p:sp>
      <p:sp>
        <p:nvSpPr>
          <p:cNvPr id="4" name="Tekstiruutu 3">
            <a:extLst>
              <a:ext uri="{FF2B5EF4-FFF2-40B4-BE49-F238E27FC236}">
                <a16:creationId xmlns:a16="http://schemas.microsoft.com/office/drawing/2014/main" id="{CAC2A585-D90F-42C8-1874-795C4FF3A66F}"/>
              </a:ext>
            </a:extLst>
          </p:cNvPr>
          <p:cNvSpPr txBox="1"/>
          <p:nvPr/>
        </p:nvSpPr>
        <p:spPr>
          <a:xfrm>
            <a:off x="433339" y="6346684"/>
            <a:ext cx="7509510" cy="276999"/>
          </a:xfrm>
          <a:prstGeom prst="rect">
            <a:avLst/>
          </a:prstGeom>
          <a:noFill/>
        </p:spPr>
        <p:txBody>
          <a:bodyPr wrap="square">
            <a:spAutoFit/>
          </a:bodyPr>
          <a:lstStyle/>
          <a:p>
            <a:pPr marL="0" lvl="1" algn="l"/>
            <a:r>
              <a:rPr lang="fi-FI" sz="1200" dirty="0"/>
              <a:t>Lähde: duunitori.fi/</a:t>
            </a:r>
            <a:r>
              <a:rPr lang="fi-FI" sz="1200" dirty="0" err="1"/>
              <a:t>tyoelama</a:t>
            </a:r>
            <a:r>
              <a:rPr lang="fi-FI" sz="1200" dirty="0"/>
              <a:t>/videohaastattelu-vinkit</a:t>
            </a:r>
          </a:p>
        </p:txBody>
      </p:sp>
    </p:spTree>
    <p:extLst>
      <p:ext uri="{BB962C8B-B14F-4D97-AF65-F5344CB8AC3E}">
        <p14:creationId xmlns:p14="http://schemas.microsoft.com/office/powerpoint/2010/main" val="1434418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48649" y="141982"/>
            <a:ext cx="10515600" cy="1325563"/>
          </a:xfrm>
        </p:spPr>
        <p:txBody>
          <a:bodyPr/>
          <a:lstStyle/>
          <a:p>
            <a:r>
              <a:rPr lang="fi-FI" dirty="0">
                <a:latin typeface="Arial Black"/>
              </a:rPr>
              <a:t>Videohaastattelu </a:t>
            </a:r>
            <a:r>
              <a:rPr lang="fi-FI" dirty="0">
                <a:latin typeface="Arial Nova"/>
              </a:rPr>
              <a:t>–Miten?	2/2</a:t>
            </a:r>
            <a:endParaRPr lang="fi-FI" dirty="0">
              <a:solidFill>
                <a:schemeClr val="tx2"/>
              </a:solidFill>
              <a:latin typeface="Arial Nova"/>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864263" y="1646221"/>
            <a:ext cx="8637965" cy="543910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r>
              <a:rPr lang="fi-FI" sz="1800" dirty="0"/>
              <a:t>4. Älä ole liian kriittinen itseäsi kohtaan</a:t>
            </a:r>
          </a:p>
          <a:p>
            <a:pPr marL="803275" lvl="2" indent="-346075" algn="l">
              <a:buFont typeface="Arial" panose="020B0604020202020204" pitchFamily="34" charset="0"/>
              <a:buChar char="•"/>
            </a:pPr>
            <a:r>
              <a:rPr lang="fi-FI" dirty="0"/>
              <a:t>Vastaa kaikkiin kysymyksiin kerralla, että saat vastaukset lähetettyä ajoissa. </a:t>
            </a:r>
          </a:p>
          <a:p>
            <a:pPr marL="803275" lvl="2" indent="-346075" algn="l">
              <a:buFont typeface="Arial" panose="020B0604020202020204" pitchFamily="34" charset="0"/>
              <a:buChar char="•"/>
            </a:pPr>
            <a:r>
              <a:rPr lang="fi-FI" dirty="0"/>
              <a:t>Vastauksien ei tarvitse olla täydellisiä</a:t>
            </a:r>
          </a:p>
          <a:p>
            <a:pPr marL="1260475" lvl="3" indent="-346075" algn="l">
              <a:buFont typeface="Arial" panose="020B0604020202020204" pitchFamily="34" charset="0"/>
              <a:buChar char="•"/>
            </a:pPr>
            <a:r>
              <a:rPr lang="fi-FI" sz="1800" dirty="0"/>
              <a:t>Tauot puheessa ja täytesanat tekevät vastauksestasi luonnollisen. </a:t>
            </a:r>
          </a:p>
          <a:p>
            <a:pPr marL="342900" lvl="1" indent="-342900" algn="l">
              <a:buFont typeface="Arial" panose="020B0604020202020204" pitchFamily="34" charset="0"/>
              <a:buChar char="•"/>
            </a:pPr>
            <a:endParaRPr lang="fi-FI" sz="1800" dirty="0"/>
          </a:p>
          <a:p>
            <a:pPr marL="342900" lvl="1" indent="-342900" algn="l">
              <a:buFont typeface="Arial" panose="020B0604020202020204" pitchFamily="34" charset="0"/>
              <a:buChar char="•"/>
            </a:pPr>
            <a:endParaRPr lang="fi-FI" sz="1800" dirty="0"/>
          </a:p>
          <a:p>
            <a:pPr marL="342900" lvl="1" indent="-342900" algn="l">
              <a:buFont typeface="Arial" panose="020B0604020202020204" pitchFamily="34" charset="0"/>
              <a:buChar char="•"/>
            </a:pPr>
            <a:endParaRPr lang="fi-FI" sz="1800" dirty="0"/>
          </a:p>
          <a:p>
            <a:pPr marL="342900" lvl="1" indent="-342900" algn="l">
              <a:buFont typeface="Arial" panose="020B0604020202020204" pitchFamily="34" charset="0"/>
              <a:buChar char="•"/>
            </a:pPr>
            <a:endParaRPr lang="fi-FI" sz="1800" dirty="0"/>
          </a:p>
          <a:p>
            <a:pPr marL="342900" lvl="1" indent="-342900" algn="l">
              <a:buFont typeface="Arial" panose="020B0604020202020204" pitchFamily="34" charset="0"/>
              <a:buChar char="•"/>
            </a:pPr>
            <a:endParaRPr lang="fi-FI" sz="1800" dirty="0"/>
          </a:p>
          <a:p>
            <a:pPr marL="342900" lvl="1" indent="-342900" algn="l">
              <a:buFont typeface="Arial" panose="020B0604020202020204" pitchFamily="34" charset="0"/>
              <a:buChar char="•"/>
            </a:pPr>
            <a:endParaRPr lang="fi-FI" sz="1800" dirty="0"/>
          </a:p>
          <a:p>
            <a:pPr marL="342900" lvl="1" indent="-342900" algn="l">
              <a:buFont typeface="Arial" panose="020B0604020202020204" pitchFamily="34" charset="0"/>
              <a:buChar char="•"/>
            </a:pPr>
            <a:endParaRPr lang="fi-FI" sz="1800" dirty="0"/>
          </a:p>
          <a:p>
            <a:pPr marL="342900" lvl="1" indent="-342900" algn="l">
              <a:buFont typeface="Arial" panose="020B0604020202020204" pitchFamily="34" charset="0"/>
              <a:buChar char="•"/>
            </a:pPr>
            <a:endParaRPr lang="fi-FI" sz="1800" dirty="0"/>
          </a:p>
          <a:p>
            <a:pPr marL="342900" lvl="1" indent="-342900" algn="l">
              <a:buFont typeface="Arial" panose="020B0604020202020204" pitchFamily="34" charset="0"/>
              <a:buChar char="•"/>
            </a:pPr>
            <a:endParaRPr lang="fi-FI" sz="1800" dirty="0"/>
          </a:p>
          <a:p>
            <a:pPr marL="0" lvl="1" algn="l"/>
            <a:r>
              <a:rPr lang="fi-FI" sz="1400" dirty="0"/>
              <a:t>Lähde: duunitori.fi/</a:t>
            </a:r>
            <a:r>
              <a:rPr lang="fi-FI" sz="1400" dirty="0" err="1"/>
              <a:t>tyoelama</a:t>
            </a:r>
            <a:r>
              <a:rPr lang="fi-FI" sz="1400" dirty="0"/>
              <a:t>/videohaastattelu-vinkit</a:t>
            </a:r>
          </a:p>
          <a:p>
            <a:pPr marL="800100" lvl="1" indent="-342900" algn="l">
              <a:buFont typeface="Arial" panose="020B0604020202020204" pitchFamily="34" charset="0"/>
              <a:buChar char="•"/>
            </a:pPr>
            <a:endParaRPr lang="fi-FI" sz="1800" dirty="0"/>
          </a:p>
        </p:txBody>
      </p:sp>
    </p:spTree>
    <p:extLst>
      <p:ext uri="{BB962C8B-B14F-4D97-AF65-F5344CB8AC3E}">
        <p14:creationId xmlns:p14="http://schemas.microsoft.com/office/powerpoint/2010/main" val="3159619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59160" y="131472"/>
            <a:ext cx="10515600" cy="1325563"/>
          </a:xfrm>
        </p:spPr>
        <p:txBody>
          <a:bodyPr/>
          <a:lstStyle/>
          <a:p>
            <a:r>
              <a:rPr lang="fi-FI" dirty="0">
                <a:latin typeface="Arial Black"/>
              </a:rPr>
              <a:t>Videohaastattelu</a:t>
            </a:r>
            <a:r>
              <a:rPr lang="fi-FI" dirty="0">
                <a:latin typeface="Arial Nova"/>
              </a:rPr>
              <a:t> –Yleisimmät kysymykset</a:t>
            </a:r>
            <a:endParaRPr lang="fi-FI" dirty="0">
              <a:solidFill>
                <a:schemeClr val="tx2"/>
              </a:solidFill>
              <a:latin typeface="Arial Nova"/>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485890" y="1656732"/>
            <a:ext cx="8637965" cy="543910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1" indent="-342900" algn="l">
              <a:buFont typeface="Arial" panose="020B0604020202020204" pitchFamily="34" charset="0"/>
              <a:buChar char="•"/>
            </a:pPr>
            <a:r>
              <a:rPr lang="fi-FI" sz="1800" dirty="0"/>
              <a:t>Usein kysytään oman esittelyn lisäksi 3-4 kysymystä. </a:t>
            </a:r>
          </a:p>
          <a:p>
            <a:pPr marL="342900" lvl="1" indent="-342900" algn="l">
              <a:buFont typeface="Arial" panose="020B0604020202020204" pitchFamily="34" charset="0"/>
              <a:buChar char="•"/>
            </a:pPr>
            <a:r>
              <a:rPr lang="fi-FI" sz="1800" dirty="0"/>
              <a:t>Esimerkkikysymyksiä:</a:t>
            </a:r>
          </a:p>
          <a:p>
            <a:pPr marL="914400" lvl="2" indent="-457200" algn="l">
              <a:buFont typeface="+mj-lt"/>
              <a:buAutoNum type="arabicPeriod"/>
            </a:pPr>
            <a:r>
              <a:rPr lang="fi-FI" dirty="0"/>
              <a:t>Kerro itsestäsi. </a:t>
            </a:r>
          </a:p>
          <a:p>
            <a:pPr marL="914400" lvl="2" indent="-457200" algn="l">
              <a:buFont typeface="+mj-lt"/>
              <a:buAutoNum type="arabicPeriod"/>
            </a:pPr>
            <a:r>
              <a:rPr lang="fi-FI" dirty="0"/>
              <a:t>Miksi kiinnostuit tästä tehtävästä? </a:t>
            </a:r>
          </a:p>
          <a:p>
            <a:pPr marL="914400" lvl="2" indent="-457200" algn="l">
              <a:buFont typeface="+mj-lt"/>
              <a:buAutoNum type="arabicPeriod"/>
            </a:pPr>
            <a:r>
              <a:rPr lang="fi-FI" dirty="0"/>
              <a:t>Mitkä ovat sinun vahvuudet tähän tehtävään?</a:t>
            </a:r>
          </a:p>
          <a:p>
            <a:pPr marL="914400" lvl="2" indent="-457200" algn="l">
              <a:buFont typeface="+mj-lt"/>
              <a:buAutoNum type="arabicPeriod"/>
            </a:pPr>
            <a:r>
              <a:rPr lang="fi-FI" dirty="0"/>
              <a:t>Mitä tärkeitä asioita olet oppinut aiemmassa työssä/opinnoissa, joista on hyötyä tässä tehtävässä?</a:t>
            </a:r>
          </a:p>
          <a:p>
            <a:pPr marL="914400" lvl="2" indent="-457200" algn="l">
              <a:buFont typeface="+mj-lt"/>
              <a:buAutoNum type="arabicPeriod"/>
            </a:pPr>
            <a:r>
              <a:rPr lang="fi-FI" dirty="0"/>
              <a:t>Kerro jokin haastava tilanne ja miten selvisit siitä?</a:t>
            </a:r>
          </a:p>
          <a:p>
            <a:pPr marL="914400" lvl="2" indent="-457200" algn="l">
              <a:buFont typeface="+mj-lt"/>
              <a:buAutoNum type="arabicPeriod"/>
            </a:pPr>
            <a:r>
              <a:rPr lang="fi-FI" dirty="0"/>
              <a:t>Miten esihenkilösi tai työkaverisi kuvailisivat sinua?</a:t>
            </a:r>
          </a:p>
          <a:p>
            <a:pPr marL="914400" lvl="2" indent="-457200" algn="l">
              <a:buFont typeface="+mj-lt"/>
              <a:buAutoNum type="arabicPeriod"/>
            </a:pPr>
            <a:r>
              <a:rPr lang="fi-FI" dirty="0"/>
              <a:t>Minkälaisia odotuksia sinulla on tätä työtehtävää ja työpaikkaa kohtaan?</a:t>
            </a:r>
          </a:p>
          <a:p>
            <a:pPr marL="457200" lvl="2" indent="0" algn="l">
              <a:buNone/>
            </a:pPr>
            <a:endParaRPr lang="fi-FI" sz="2000" dirty="0"/>
          </a:p>
          <a:p>
            <a:pPr marL="0" lvl="1" indent="0" algn="l">
              <a:buNone/>
            </a:pPr>
            <a:endParaRPr lang="fi-FI" sz="1600" dirty="0"/>
          </a:p>
          <a:p>
            <a:pPr marL="0" lvl="1" indent="0" algn="l">
              <a:buNone/>
            </a:pPr>
            <a:endParaRPr lang="fi-FI" sz="1600" dirty="0"/>
          </a:p>
          <a:p>
            <a:pPr marL="0" lvl="1" indent="0" algn="l">
              <a:buNone/>
            </a:pPr>
            <a:endParaRPr lang="fi-FI" sz="1400" dirty="0"/>
          </a:p>
          <a:p>
            <a:pPr marL="0" lvl="1" indent="0" algn="l">
              <a:buNone/>
            </a:pPr>
            <a:r>
              <a:rPr lang="fi-FI" sz="1400" dirty="0"/>
              <a:t>Lähde: duunitori.fi/</a:t>
            </a:r>
            <a:r>
              <a:rPr lang="fi-FI" sz="1400" dirty="0" err="1"/>
              <a:t>tyoelama</a:t>
            </a:r>
            <a:r>
              <a:rPr lang="fi-FI" sz="1400" dirty="0"/>
              <a:t>/videohaastattelu-vinkit</a:t>
            </a:r>
          </a:p>
          <a:p>
            <a:pPr lvl="1" algn="l"/>
            <a:endParaRPr lang="fi-FI" dirty="0"/>
          </a:p>
        </p:txBody>
      </p:sp>
    </p:spTree>
    <p:extLst>
      <p:ext uri="{BB962C8B-B14F-4D97-AF65-F5344CB8AC3E}">
        <p14:creationId xmlns:p14="http://schemas.microsoft.com/office/powerpoint/2010/main" val="1763617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48648" y="141983"/>
            <a:ext cx="10515600" cy="1325563"/>
          </a:xfrm>
        </p:spPr>
        <p:txBody>
          <a:bodyPr/>
          <a:lstStyle/>
          <a:p>
            <a:r>
              <a:rPr lang="fi-FI" dirty="0">
                <a:latin typeface="Arial Black"/>
              </a:rPr>
              <a:t>Ryhmähaastattelu</a:t>
            </a:r>
            <a:r>
              <a:rPr lang="fi-FI" dirty="0">
                <a:latin typeface="Arial Nova"/>
              </a:rPr>
              <a:t> –Vinkit</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48648" y="1625201"/>
            <a:ext cx="6461449" cy="458129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fi-FI" sz="1800" dirty="0"/>
              <a:t>Ryhmähaastattelussa on useampi hakija samaan aikaan ja kaikkia haastatellaan yhtä aikaa. </a:t>
            </a:r>
          </a:p>
          <a:p>
            <a:pPr marL="285750" indent="-285750">
              <a:buFont typeface="Arial" panose="020B0604020202020204" pitchFamily="34" charset="0"/>
              <a:buChar char="•"/>
            </a:pPr>
            <a:endParaRPr lang="fi-FI" sz="1800" dirty="0"/>
          </a:p>
          <a:p>
            <a:pPr marL="285750" indent="-285750">
              <a:buFont typeface="Arial" panose="020B0604020202020204" pitchFamily="34" charset="0"/>
              <a:buChar char="•"/>
            </a:pPr>
            <a:r>
              <a:rPr lang="fi-FI" sz="1800" dirty="0"/>
              <a:t>Hakijoille voidaan antaa myös esim. tehtävä, joka tulee ratkaista yhdessä. </a:t>
            </a:r>
          </a:p>
          <a:p>
            <a:pPr marL="285750" indent="-285750">
              <a:buFont typeface="Arial" panose="020B0604020202020204" pitchFamily="34" charset="0"/>
              <a:buChar char="•"/>
            </a:pPr>
            <a:endParaRPr lang="fi-FI" sz="1800" dirty="0"/>
          </a:p>
          <a:p>
            <a:pPr marL="285750" indent="-285750">
              <a:buFont typeface="Arial" panose="020B0604020202020204" pitchFamily="34" charset="0"/>
              <a:buChar char="•"/>
            </a:pPr>
            <a:r>
              <a:rPr lang="fi-FI" sz="1800" dirty="0"/>
              <a:t>Ryhmähaastattelussa työnantaja näkee, miten hakija käyttäytyy muiden ihmisten kanssa. </a:t>
            </a:r>
          </a:p>
          <a:p>
            <a:pPr marL="285750" indent="-285750">
              <a:buFont typeface="Arial" panose="020B0604020202020204" pitchFamily="34" charset="0"/>
              <a:buChar char="•"/>
            </a:pPr>
            <a:endParaRPr lang="fi-FI" sz="1800" dirty="0"/>
          </a:p>
          <a:p>
            <a:pPr marL="285750" indent="-285750">
              <a:buFont typeface="Arial" panose="020B0604020202020204" pitchFamily="34" charset="0"/>
              <a:buChar char="•"/>
            </a:pPr>
            <a:r>
              <a:rPr lang="fi-FI" sz="1800" dirty="0"/>
              <a:t>Ryhmähaastattelut ovat käytössä mm. kasvatus- ja ohjausalan tehtävissä. </a:t>
            </a:r>
          </a:p>
        </p:txBody>
      </p:sp>
    </p:spTree>
    <p:extLst>
      <p:ext uri="{BB962C8B-B14F-4D97-AF65-F5344CB8AC3E}">
        <p14:creationId xmlns:p14="http://schemas.microsoft.com/office/powerpoint/2010/main" val="1683728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42AE77C8-8636-492A-ABA7-1B8730025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5BCAA5-69B1-5888-776E-6EDD4D1BD0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594207"/>
            <a:ext cx="12192000" cy="7534656"/>
          </a:xfrm>
          <a:prstGeom prst="rect">
            <a:avLst/>
          </a:prstGeom>
          <a:effectLst>
            <a:outerShdw blurRad="596900" dist="330200" dir="8820000" sx="87000" sy="87000" algn="ctr" rotWithShape="0">
              <a:srgbClr val="000000">
                <a:alpha val="29000"/>
              </a:srgbClr>
            </a:outerShdw>
          </a:effectLst>
        </p:spPr>
      </p:pic>
      <p:sp>
        <p:nvSpPr>
          <p:cNvPr id="26" name="Rectangle 13">
            <a:extLst>
              <a:ext uri="{FF2B5EF4-FFF2-40B4-BE49-F238E27FC236}">
                <a16:creationId xmlns:a16="http://schemas.microsoft.com/office/drawing/2014/main" id="{095830D2-F2AE-4DD8-B586-89B097791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92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tsikko 1">
            <a:extLst>
              <a:ext uri="{FF2B5EF4-FFF2-40B4-BE49-F238E27FC236}">
                <a16:creationId xmlns:a16="http://schemas.microsoft.com/office/drawing/2014/main" id="{30887D32-4B77-F3E4-D84F-3020506B9791}"/>
              </a:ext>
            </a:extLst>
          </p:cNvPr>
          <p:cNvSpPr txBox="1">
            <a:spLocks noGrp="1"/>
          </p:cNvSpPr>
          <p:nvPr>
            <p:ph type="title" idx="4294967295"/>
          </p:nvPr>
        </p:nvSpPr>
        <p:spPr>
          <a:xfrm>
            <a:off x="-840907" y="5869498"/>
            <a:ext cx="7494626" cy="8915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mj-lt"/>
                <a:ea typeface="+mj-ea"/>
                <a:cs typeface="+mj-cs"/>
              </a:rPr>
              <a:t>2. </a:t>
            </a:r>
            <a:r>
              <a:rPr kumimoji="0" lang="en-US" sz="4800" b="0" i="0" u="none" strike="noStrike" kern="1200" cap="none" spc="0" normalizeH="0" baseline="0" noProof="0" dirty="0" err="1">
                <a:ln>
                  <a:noFill/>
                </a:ln>
                <a:solidFill>
                  <a:srgbClr val="FFFFFF"/>
                </a:solidFill>
                <a:effectLst/>
                <a:uLnTx/>
                <a:uFillTx/>
                <a:latin typeface="+mj-lt"/>
                <a:ea typeface="+mj-ea"/>
                <a:cs typeface="+mj-cs"/>
              </a:rPr>
              <a:t>Taidot</a:t>
            </a:r>
            <a:r>
              <a:rPr kumimoji="0" lang="en-US" sz="4800" b="0" i="0" u="none" strike="noStrike" kern="1200" cap="none" spc="0" normalizeH="0" baseline="0" noProof="0" dirty="0">
                <a:ln>
                  <a:noFill/>
                </a:ln>
                <a:solidFill>
                  <a:srgbClr val="FFFFFF"/>
                </a:solidFill>
                <a:effectLst/>
                <a:uLnTx/>
                <a:uFillTx/>
                <a:latin typeface="+mj-lt"/>
                <a:ea typeface="+mj-ea"/>
                <a:cs typeface="+mj-cs"/>
              </a:rPr>
              <a:t> ja </a:t>
            </a:r>
            <a:r>
              <a:rPr kumimoji="0" lang="en-US" sz="4800" b="0" i="0" u="none" strike="noStrike" kern="1200" cap="none" spc="0" normalizeH="0" baseline="0" noProof="0" dirty="0" err="1">
                <a:ln>
                  <a:noFill/>
                </a:ln>
                <a:solidFill>
                  <a:srgbClr val="FFFFFF"/>
                </a:solidFill>
                <a:effectLst/>
                <a:uLnTx/>
                <a:uFillTx/>
                <a:latin typeface="+mj-lt"/>
                <a:ea typeface="+mj-ea"/>
                <a:cs typeface="+mj-cs"/>
              </a:rPr>
              <a:t>osaaminen</a:t>
            </a:r>
            <a:endParaRPr kumimoji="0" lang="en-US" sz="4800" b="0" i="0" u="none" strike="noStrike" kern="1200" cap="none" spc="0" normalizeH="0" baseline="0" noProof="0" dirty="0">
              <a:ln>
                <a:noFill/>
              </a:ln>
              <a:solidFill>
                <a:srgbClr val="FFFFFF"/>
              </a:solidFill>
              <a:effectLst/>
              <a:uLnTx/>
              <a:uFillTx/>
              <a:latin typeface="+mj-lt"/>
              <a:ea typeface="+mj-ea"/>
              <a:cs typeface="+mj-cs"/>
            </a:endParaRPr>
          </a:p>
        </p:txBody>
      </p:sp>
      <p:sp>
        <p:nvSpPr>
          <p:cNvPr id="2" name="Otsikko 1">
            <a:extLst>
              <a:ext uri="{FF2B5EF4-FFF2-40B4-BE49-F238E27FC236}">
                <a16:creationId xmlns:a16="http://schemas.microsoft.com/office/drawing/2014/main" id="{2E84CD03-2921-B95C-3D5F-E188CF02E932}"/>
              </a:ext>
              <a:ext uri="{C183D7F6-B498-43B3-948B-1728B52AA6E4}">
                <adec:decorative xmlns:adec="http://schemas.microsoft.com/office/drawing/2017/decorative" val="1"/>
              </a:ext>
            </a:extLst>
          </p:cNvPr>
          <p:cNvSpPr txBox="1">
            <a:spLocks/>
          </p:cNvSpPr>
          <p:nvPr/>
        </p:nvSpPr>
        <p:spPr>
          <a:xfrm>
            <a:off x="7388025" y="6346242"/>
            <a:ext cx="4755046" cy="338574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gn="r">
              <a:lnSpc>
                <a:spcPct val="90000"/>
              </a:lnSpc>
              <a:spcAft>
                <a:spcPts val="600"/>
              </a:spcAft>
            </a:pPr>
            <a:r>
              <a:rPr lang="en-US" sz="800" dirty="0">
                <a:solidFill>
                  <a:srgbClr val="FFFFFF"/>
                </a:solidFill>
                <a:latin typeface="+mj-lt"/>
              </a:rPr>
              <a:t>Kuva: Nitin Arya, </a:t>
            </a:r>
            <a:r>
              <a:rPr lang="en-US" sz="800" dirty="0" err="1">
                <a:solidFill>
                  <a:srgbClr val="FFFFFF"/>
                </a:solidFill>
                <a:latin typeface="+mj-lt"/>
              </a:rPr>
              <a:t>Pexels</a:t>
            </a:r>
            <a:r>
              <a:rPr lang="en-US" sz="800" dirty="0">
                <a:solidFill>
                  <a:srgbClr val="FFFFFF"/>
                </a:solidFill>
                <a:latin typeface="+mj-lt"/>
              </a:rPr>
              <a:t>.</a:t>
            </a:r>
          </a:p>
        </p:txBody>
      </p:sp>
      <p:sp>
        <p:nvSpPr>
          <p:cNvPr id="3" name="Ellipsi 2">
            <a:hlinkClick r:id="rId3" action="ppaction://hlinksldjump"/>
            <a:extLst>
              <a:ext uri="{FF2B5EF4-FFF2-40B4-BE49-F238E27FC236}">
                <a16:creationId xmlns:a16="http://schemas.microsoft.com/office/drawing/2014/main" id="{EE7396B4-64DE-CD6A-AAFE-0BAE73F0AEEA}"/>
              </a:ext>
              <a:ext uri="{C183D7F6-B498-43B3-948B-1728B52AA6E4}">
                <adec:decorative xmlns:adec="http://schemas.microsoft.com/office/drawing/2017/decorative" val="1"/>
              </a:ext>
            </a:extLst>
          </p:cNvPr>
          <p:cNvSpPr/>
          <p:nvPr/>
        </p:nvSpPr>
        <p:spPr>
          <a:xfrm rot="15528120">
            <a:off x="203149" y="220391"/>
            <a:ext cx="678498" cy="681133"/>
          </a:xfrm>
          <a:prstGeom prst="ellipse">
            <a:avLst/>
          </a:prstGeom>
          <a:solidFill>
            <a:schemeClr val="accent6">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6"/>
              </a:solidFill>
            </a:endParaRPr>
          </a:p>
        </p:txBody>
      </p:sp>
      <p:pic>
        <p:nvPicPr>
          <p:cNvPr id="4" name="Kuva 3">
            <a:hlinkClick r:id="rId3" action="ppaction://hlinksldjump"/>
            <a:extLst>
              <a:ext uri="{FF2B5EF4-FFF2-40B4-BE49-F238E27FC236}">
                <a16:creationId xmlns:a16="http://schemas.microsoft.com/office/drawing/2014/main" id="{3D4D7970-6E65-2862-692D-990EF205F5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528120">
            <a:off x="371147" y="394635"/>
            <a:ext cx="346338" cy="34633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951052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59159" y="299637"/>
            <a:ext cx="10515600" cy="1325563"/>
          </a:xfrm>
        </p:spPr>
        <p:txBody>
          <a:bodyPr/>
          <a:lstStyle/>
          <a:p>
            <a:r>
              <a:rPr lang="fi-FI" b="1"/>
              <a:t>Työnhaku, opetuksen tueksi</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464870" y="1625200"/>
            <a:ext cx="8637965" cy="543910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fi-FI" sz="1800">
                <a:sym typeface="Wingdings" panose="05000000000000000000" pitchFamily="2" charset="2"/>
              </a:rPr>
              <a:t>Työhaun selkeä muistikirja (</a:t>
            </a:r>
            <a:r>
              <a:rPr lang="fi-FI" sz="1800" err="1">
                <a:sym typeface="Wingdings" panose="05000000000000000000" pitchFamily="2" charset="2"/>
              </a:rPr>
              <a:t>Winnova</a:t>
            </a:r>
            <a:r>
              <a:rPr lang="fi-FI" sz="1800">
                <a:sym typeface="Wingdings" panose="05000000000000000000" pitchFamily="2" charset="2"/>
              </a:rPr>
              <a:t>, Opinportailta työelämään Satakunnassa –hanke 2019-2020): </a:t>
            </a:r>
            <a:r>
              <a:rPr lang="fi-FI" sz="1800">
                <a:sym typeface="Wingdings" panose="05000000000000000000" pitchFamily="2" charset="2"/>
                <a:hlinkClick r:id="rId2"/>
              </a:rPr>
              <a:t>Työnhaun selkeä muistikirja</a:t>
            </a:r>
            <a:endParaRPr lang="fi-FI" sz="1800">
              <a:sym typeface="Wingdings" panose="05000000000000000000" pitchFamily="2" charset="2"/>
            </a:endParaRPr>
          </a:p>
          <a:p>
            <a:pPr marL="800100" lvl="1" indent="-342900" algn="l">
              <a:buFont typeface="Arial" panose="020B0604020202020204" pitchFamily="34" charset="0"/>
              <a:buChar char="•"/>
            </a:pPr>
            <a:r>
              <a:rPr lang="fi-FI" sz="1800">
                <a:sym typeface="Wingdings" panose="05000000000000000000" pitchFamily="2" charset="2"/>
              </a:rPr>
              <a:t>Vinkkejä mm. työnhakuun, omien vahvuuksien tunnistamiseen ja työhaastatteluun valmistautumiseen</a:t>
            </a:r>
          </a:p>
          <a:p>
            <a:pPr marL="800100" lvl="1" indent="-342900" algn="l">
              <a:buFont typeface="Arial" panose="020B0604020202020204" pitchFamily="34" charset="0"/>
              <a:buChar char="•"/>
            </a:pPr>
            <a:endParaRPr lang="fi-FI" sz="1800">
              <a:cs typeface="Calibri"/>
            </a:endParaRPr>
          </a:p>
          <a:p>
            <a:pPr marL="342900" indent="-342900">
              <a:buFont typeface="Arial" panose="020B0604020202020204" pitchFamily="34" charset="0"/>
              <a:buChar char="•"/>
            </a:pPr>
            <a:r>
              <a:rPr lang="fi-FI" sz="1800"/>
              <a:t>Hyviä linkkejä (Ei ole tuotettu hankkeen aikana)</a:t>
            </a:r>
          </a:p>
          <a:p>
            <a:pPr marL="800100" lvl="1" indent="-342900" algn="l">
              <a:buFont typeface="Arial" panose="020B0604020202020204" pitchFamily="34" charset="0"/>
              <a:buChar char="•"/>
            </a:pPr>
            <a:r>
              <a:rPr lang="fi-FI" sz="1800"/>
              <a:t>Duunitori/Työnhakuopas: </a:t>
            </a:r>
            <a:r>
              <a:rPr lang="fi-FI" sz="1800">
                <a:cs typeface="Calibri"/>
                <a:hlinkClick r:id="rId3"/>
              </a:rPr>
              <a:t>https://duunitori.fi/tyoelama/tyonhakuopas</a:t>
            </a:r>
            <a:endParaRPr lang="fi-FI" sz="1800">
              <a:cs typeface="Calibri"/>
            </a:endParaRPr>
          </a:p>
          <a:p>
            <a:pPr marL="1257300" lvl="2" indent="-342900" algn="l">
              <a:buFont typeface="Arial" panose="020B0604020202020204" pitchFamily="34" charset="0"/>
              <a:buChar char="•"/>
            </a:pPr>
            <a:r>
              <a:rPr lang="fi-FI">
                <a:cs typeface="Calibri"/>
              </a:rPr>
              <a:t>Vinkit työnhakuun, työnhakuasiakirjojen kirjoittamiseen ja urasuunnitteluun</a:t>
            </a:r>
          </a:p>
          <a:p>
            <a:pPr marL="800100" lvl="1" indent="-342900" algn="l">
              <a:buFont typeface="Arial" panose="020B0604020202020204" pitchFamily="34" charset="0"/>
              <a:buChar char="•"/>
            </a:pPr>
            <a:r>
              <a:rPr lang="fi-FI" sz="1800"/>
              <a:t>Tukea ja työvälineitä työelämässä oppimisen ohjaukseen: </a:t>
            </a:r>
            <a:r>
              <a:rPr lang="fi-FI" sz="1800">
                <a:cs typeface="Calibri"/>
                <a:hlinkClick r:id="rId4"/>
              </a:rPr>
              <a:t>https://ohjaan.fi/</a:t>
            </a:r>
            <a:endParaRPr lang="fi-FI" sz="1800">
              <a:cs typeface="Calibri"/>
            </a:endParaRPr>
          </a:p>
          <a:p>
            <a:pPr marL="800100" lvl="1" indent="-342900" algn="l">
              <a:buFont typeface="Arial" panose="020B0604020202020204" pitchFamily="34" charset="0"/>
              <a:buChar char="•"/>
            </a:pPr>
            <a:r>
              <a:rPr lang="fi-FI" sz="1800">
                <a:cs typeface="Calibri"/>
              </a:rPr>
              <a:t>Tietoa työnhakuun ja urasuunnitteluun liittyen: </a:t>
            </a:r>
            <a:r>
              <a:rPr lang="fi-FI" sz="1800">
                <a:cs typeface="Calibri"/>
                <a:hlinkClick r:id="rId5"/>
              </a:rPr>
              <a:t>https://tyomarkkinatori.fi/</a:t>
            </a:r>
            <a:endParaRPr lang="fi-FI" sz="1800"/>
          </a:p>
        </p:txBody>
      </p:sp>
    </p:spTree>
    <p:extLst>
      <p:ext uri="{BB962C8B-B14F-4D97-AF65-F5344CB8AC3E}">
        <p14:creationId xmlns:p14="http://schemas.microsoft.com/office/powerpoint/2010/main" val="278316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42AE77C8-8636-492A-ABA7-1B8730025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095830D2-F2AE-4DD8-B586-89B097791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92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tsikko 1">
            <a:extLst>
              <a:ext uri="{FF2B5EF4-FFF2-40B4-BE49-F238E27FC236}">
                <a16:creationId xmlns:a16="http://schemas.microsoft.com/office/drawing/2014/main" id="{30887D32-4B77-F3E4-D84F-3020506B9791}"/>
              </a:ext>
            </a:extLst>
          </p:cNvPr>
          <p:cNvSpPr txBox="1">
            <a:spLocks noGrp="1"/>
          </p:cNvSpPr>
          <p:nvPr>
            <p:ph type="title" idx="4294967295"/>
          </p:nvPr>
        </p:nvSpPr>
        <p:spPr>
          <a:xfrm>
            <a:off x="740900" y="1596429"/>
            <a:ext cx="2904000" cy="2264372"/>
          </a:xfrm>
          <a:prstGeom prst="rect">
            <a:avLst/>
          </a:prstGeom>
          <a:noFill/>
          <a:ln w="28575">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err="1">
                <a:ln>
                  <a:noFill/>
                </a:ln>
                <a:solidFill>
                  <a:schemeClr val="accent6"/>
                </a:solidFill>
                <a:effectLst/>
                <a:uLnTx/>
                <a:uFillTx/>
                <a:latin typeface="+mj-lt"/>
                <a:ea typeface="+mj-ea"/>
                <a:cs typeface="+mj-cs"/>
              </a:rPr>
              <a:t>Työnhaun</a:t>
            </a:r>
            <a:r>
              <a:rPr kumimoji="0" lang="en-US" sz="3600" b="0" i="0" u="none" strike="noStrike" kern="1200" cap="none" spc="0" normalizeH="0" baseline="0" noProof="0">
                <a:ln>
                  <a:noFill/>
                </a:ln>
                <a:solidFill>
                  <a:schemeClr val="accent6"/>
                </a:solidFill>
                <a:effectLst/>
                <a:uLnTx/>
                <a:uFillTx/>
                <a:latin typeface="+mj-lt"/>
                <a:ea typeface="+mj-ea"/>
                <a:cs typeface="+mj-cs"/>
              </a:rPr>
              <a:t> </a:t>
            </a:r>
            <a:r>
              <a:rPr kumimoji="0" lang="en-US" sz="3600" b="0" i="0" u="none" strike="noStrike" kern="1200" cap="none" spc="0" normalizeH="0" baseline="0" noProof="0" err="1">
                <a:ln>
                  <a:noFill/>
                </a:ln>
                <a:solidFill>
                  <a:schemeClr val="accent6"/>
                </a:solidFill>
                <a:effectLst/>
                <a:uLnTx/>
                <a:uFillTx/>
                <a:latin typeface="+mj-lt"/>
                <a:ea typeface="+mj-ea"/>
                <a:cs typeface="+mj-cs"/>
              </a:rPr>
              <a:t>toiminnalliset</a:t>
            </a:r>
            <a:r>
              <a:rPr kumimoji="0" lang="en-US" sz="3600" b="0" i="0" u="none" strike="noStrike" kern="1200" cap="none" spc="0" normalizeH="0" baseline="0" noProof="0">
                <a:ln>
                  <a:noFill/>
                </a:ln>
                <a:solidFill>
                  <a:schemeClr val="accent6"/>
                </a:solidFill>
                <a:effectLst/>
                <a:uLnTx/>
                <a:uFillTx/>
                <a:latin typeface="+mj-lt"/>
                <a:ea typeface="+mj-ea"/>
                <a:cs typeface="+mj-cs"/>
              </a:rPr>
              <a:t> </a:t>
            </a:r>
            <a:r>
              <a:rPr kumimoji="0" lang="en-US" sz="3600" b="0" i="0" u="none" strike="noStrike" kern="1200" cap="none" spc="0" normalizeH="0" baseline="0" noProof="0" err="1">
                <a:ln>
                  <a:noFill/>
                </a:ln>
                <a:solidFill>
                  <a:schemeClr val="accent6"/>
                </a:solidFill>
                <a:effectLst/>
                <a:uLnTx/>
                <a:uFillTx/>
                <a:latin typeface="+mj-lt"/>
                <a:ea typeface="+mj-ea"/>
                <a:cs typeface="+mj-cs"/>
              </a:rPr>
              <a:t>harjoitukset</a:t>
            </a:r>
            <a:r>
              <a:rPr kumimoji="0" lang="en-US" sz="3600" b="0" i="0" u="none" strike="noStrike" kern="1200" cap="none" spc="0" normalizeH="0" baseline="0" noProof="0">
                <a:ln>
                  <a:noFill/>
                </a:ln>
                <a:solidFill>
                  <a:schemeClr val="accent6"/>
                </a:solidFill>
                <a:effectLst/>
                <a:uLnTx/>
                <a:uFillTx/>
                <a:latin typeface="+mj-lt"/>
                <a:ea typeface="+mj-ea"/>
                <a:cs typeface="+mj-cs"/>
              </a:rPr>
              <a:t> </a:t>
            </a:r>
            <a:r>
              <a:rPr kumimoji="0" lang="en-US" sz="3600" b="0" i="0" u="none" strike="noStrike" kern="1200" cap="none" spc="0" normalizeH="0" baseline="0" noProof="0" err="1">
                <a:ln>
                  <a:noFill/>
                </a:ln>
                <a:solidFill>
                  <a:schemeClr val="accent6"/>
                </a:solidFill>
                <a:effectLst/>
                <a:uLnTx/>
                <a:uFillTx/>
                <a:latin typeface="+mj-lt"/>
                <a:ea typeface="+mj-ea"/>
                <a:cs typeface="+mj-cs"/>
              </a:rPr>
              <a:t>opetukseen</a:t>
            </a:r>
            <a:endParaRPr kumimoji="0" lang="en-US" sz="3600" b="0" i="0" u="none" strike="noStrike" kern="1200" cap="none" spc="0" normalizeH="0" baseline="0" noProof="0">
              <a:ln>
                <a:noFill/>
              </a:ln>
              <a:solidFill>
                <a:schemeClr val="accent6"/>
              </a:solidFill>
              <a:effectLst/>
              <a:uLnTx/>
              <a:uFillTx/>
              <a:latin typeface="+mj-lt"/>
              <a:ea typeface="+mj-ea"/>
              <a:cs typeface="+mj-cs"/>
            </a:endParaRPr>
          </a:p>
        </p:txBody>
      </p:sp>
      <p:pic>
        <p:nvPicPr>
          <p:cNvPr id="3" name="Kuva 2">
            <a:extLst>
              <a:ext uri="{FF2B5EF4-FFF2-40B4-BE49-F238E27FC236}">
                <a16:creationId xmlns:a16="http://schemas.microsoft.com/office/drawing/2014/main" id="{95828F0D-9E3D-4B63-E581-C50E658DAC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59827" y="0"/>
            <a:ext cx="10273338" cy="6858000"/>
          </a:xfrm>
          <a:prstGeom prst="rect">
            <a:avLst/>
          </a:prstGeom>
        </p:spPr>
      </p:pic>
      <p:sp>
        <p:nvSpPr>
          <p:cNvPr id="8" name="Otsikko 1">
            <a:extLst>
              <a:ext uri="{FF2B5EF4-FFF2-40B4-BE49-F238E27FC236}">
                <a16:creationId xmlns:a16="http://schemas.microsoft.com/office/drawing/2014/main" id="{C986807F-50C4-CBA9-88D3-25916775425C}"/>
              </a:ext>
              <a:ext uri="{C183D7F6-B498-43B3-948B-1728B52AA6E4}">
                <adec:decorative xmlns:adec="http://schemas.microsoft.com/office/drawing/2017/decorative" val="1"/>
              </a:ext>
            </a:extLst>
          </p:cNvPr>
          <p:cNvSpPr txBox="1">
            <a:spLocks/>
          </p:cNvSpPr>
          <p:nvPr/>
        </p:nvSpPr>
        <p:spPr>
          <a:xfrm>
            <a:off x="1715851" y="6578599"/>
            <a:ext cx="4755046" cy="338574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gn="r">
              <a:lnSpc>
                <a:spcPct val="90000"/>
              </a:lnSpc>
              <a:spcAft>
                <a:spcPts val="600"/>
              </a:spcAft>
            </a:pPr>
            <a:r>
              <a:rPr lang="en-US" sz="800" dirty="0">
                <a:solidFill>
                  <a:srgbClr val="FFFFFF"/>
                </a:solidFill>
                <a:latin typeface="+mj-lt"/>
              </a:rPr>
              <a:t>Kuva: </a:t>
            </a:r>
            <a:r>
              <a:rPr lang="en-US" sz="800" dirty="0" err="1">
                <a:solidFill>
                  <a:srgbClr val="FFFFFF"/>
                </a:solidFill>
                <a:latin typeface="+mj-lt"/>
              </a:rPr>
              <a:t>Buro</a:t>
            </a:r>
            <a:r>
              <a:rPr lang="en-US" sz="800" dirty="0">
                <a:solidFill>
                  <a:srgbClr val="FFFFFF"/>
                </a:solidFill>
                <a:latin typeface="+mj-lt"/>
              </a:rPr>
              <a:t> Millennial, </a:t>
            </a:r>
            <a:r>
              <a:rPr lang="en-US" sz="800" dirty="0" err="1">
                <a:solidFill>
                  <a:srgbClr val="FFFFFF"/>
                </a:solidFill>
                <a:latin typeface="+mj-lt"/>
              </a:rPr>
              <a:t>Pexels</a:t>
            </a:r>
            <a:r>
              <a:rPr lang="en-US" sz="800" dirty="0">
                <a:solidFill>
                  <a:srgbClr val="FFFFFF"/>
                </a:solidFill>
                <a:latin typeface="+mj-lt"/>
              </a:rPr>
              <a:t>.</a:t>
            </a:r>
          </a:p>
        </p:txBody>
      </p:sp>
    </p:spTree>
    <p:extLst>
      <p:ext uri="{BB962C8B-B14F-4D97-AF65-F5344CB8AC3E}">
        <p14:creationId xmlns:p14="http://schemas.microsoft.com/office/powerpoint/2010/main" val="263336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764628" y="575333"/>
            <a:ext cx="10515600" cy="1325563"/>
          </a:xfrm>
        </p:spPr>
        <p:txBody>
          <a:bodyPr/>
          <a:lstStyle/>
          <a:p>
            <a:r>
              <a:rPr lang="fi-FI" b="1">
                <a:sym typeface="Wingdings" panose="05000000000000000000" pitchFamily="2" charset="2"/>
              </a:rPr>
              <a:t>Onnistuneen toiminnan kuvaaminen -harjoitus</a:t>
            </a:r>
            <a:endParaRPr lang="fi-FI"/>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838200" y="1825625"/>
            <a:ext cx="9080500" cy="46672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fi-FI" sz="1600" dirty="0"/>
              <a:t>Kerro tilanteesta, johon liittyy onnistumisen kokemus. </a:t>
            </a:r>
          </a:p>
          <a:p>
            <a:pPr marL="800100" lvl="1" indent="-342900" algn="l">
              <a:buFont typeface="+mj-lt"/>
              <a:buAutoNum type="arabicPeriod"/>
            </a:pPr>
            <a:r>
              <a:rPr lang="fi-FI" sz="1600" dirty="0"/>
              <a:t>Mistä onnistuminen johtui, mitä konkreettisesti teit? </a:t>
            </a:r>
            <a:endParaRPr lang="fi-FI" sz="1600" dirty="0">
              <a:ea typeface="Calibri"/>
              <a:cs typeface="Calibri"/>
            </a:endParaRPr>
          </a:p>
          <a:p>
            <a:pPr marL="800100" lvl="1" indent="-342900" algn="l">
              <a:buFont typeface="+mj-lt"/>
              <a:buAutoNum type="arabicPeriod"/>
            </a:pPr>
            <a:r>
              <a:rPr lang="fi-FI" sz="1600" dirty="0"/>
              <a:t>Mitä ominaisuuksia hyödynsit onnistuneessa toiminnassa? </a:t>
            </a:r>
            <a:endParaRPr lang="fi-FI" sz="1600" dirty="0">
              <a:ea typeface="Calibri"/>
              <a:cs typeface="Calibri"/>
            </a:endParaRPr>
          </a:p>
          <a:p>
            <a:pPr marL="800100" lvl="1" indent="-342900" algn="l">
              <a:buFont typeface="+mj-lt"/>
              <a:buAutoNum type="arabicPeriod"/>
            </a:pPr>
            <a:r>
              <a:rPr lang="fi-FI" sz="1600" dirty="0"/>
              <a:t>Kokemus voi liittyä esim. työhön, harrastuksiin tai opiskeluun. Kokemus voi olla ihan arkipäiväinenkin, päivittäin toistuva asia.</a:t>
            </a:r>
            <a:endParaRPr lang="fi-FI" sz="1600" dirty="0">
              <a:ea typeface="Calibri"/>
              <a:cs typeface="Calibri"/>
            </a:endParaRPr>
          </a:p>
          <a:p>
            <a:pPr marL="342900" indent="-342900">
              <a:buFont typeface="Arial" panose="020B0604020202020204" pitchFamily="34" charset="0"/>
              <a:buChar char="•"/>
            </a:pPr>
            <a:endParaRPr lang="fi-FI" sz="1600" dirty="0"/>
          </a:p>
          <a:p>
            <a:pPr marL="342900" indent="-342900">
              <a:buFont typeface="Arial" panose="020B0604020202020204" pitchFamily="34" charset="0"/>
              <a:buChar char="•"/>
            </a:pPr>
            <a:r>
              <a:rPr lang="fi-FI" sz="1600" dirty="0"/>
              <a:t>Tehtävän tarkoitus on kiinnittää huomio vahvuuksiin ja siihen, miten niitä voi parhaimmillaan hyödyntää omassa toiminnassa. </a:t>
            </a:r>
            <a:endParaRPr lang="fi-FI" sz="1600" dirty="0">
              <a:ea typeface="Calibri"/>
              <a:cs typeface="Calibri"/>
            </a:endParaRPr>
          </a:p>
          <a:p>
            <a:pPr marL="342900" indent="-342900">
              <a:buFont typeface="Arial" panose="020B0604020202020204" pitchFamily="34" charset="0"/>
              <a:buChar char="•"/>
            </a:pPr>
            <a:r>
              <a:rPr lang="fi-FI" sz="1600" dirty="0"/>
              <a:t>Tehtävästä on hyötyä esim. työnhaussa, kun täytyy miettiä konkreettisia esimerkkejä työhakemukseen ja työhaastatteluun. </a:t>
            </a:r>
            <a:endParaRPr lang="fi-FI" sz="1600" dirty="0">
              <a:ea typeface="Calibri"/>
              <a:cs typeface="Calibri"/>
            </a:endParaRPr>
          </a:p>
          <a:p>
            <a:pPr marL="342900" indent="-342900">
              <a:buFont typeface="Arial" panose="020B0604020202020204" pitchFamily="34" charset="0"/>
              <a:buChar char="•"/>
            </a:pPr>
            <a:r>
              <a:rPr lang="fi-FI" sz="1600" dirty="0"/>
              <a:t>Tehtävän voi toteuttaa yksilö- ja ryhmäohjauksessa kirjallisesti ja suullisesti: opiskelijat voivat muistella sekä kirjata ylös asioita ja lopuksi kertoa oman kokemuksensa muulle ryhmälle. </a:t>
            </a:r>
            <a:endParaRPr lang="fi-FI" sz="1600" dirty="0">
              <a:ea typeface="Calibri"/>
              <a:cs typeface="Calibri"/>
            </a:endParaRPr>
          </a:p>
          <a:p>
            <a:pPr marL="342900" indent="-342900">
              <a:buFont typeface="Arial" panose="020B0604020202020204" pitchFamily="34" charset="0"/>
              <a:buChar char="•"/>
            </a:pPr>
            <a:r>
              <a:rPr lang="fi-FI" sz="1600" dirty="0"/>
              <a:t>Ryhmätilanteessa opettaja voi kysyä tarkentavia kysymyksiä, mutta erityisesti yksilöohjauksessa onnistumisen kokemusta kannattaa avata enemmänkin.</a:t>
            </a:r>
            <a:endParaRPr lang="fi-FI" sz="1600" dirty="0">
              <a:ea typeface="Calibri"/>
              <a:cs typeface="Calibri"/>
            </a:endParaRPr>
          </a:p>
        </p:txBody>
      </p:sp>
    </p:spTree>
    <p:extLst>
      <p:ext uri="{BB962C8B-B14F-4D97-AF65-F5344CB8AC3E}">
        <p14:creationId xmlns:p14="http://schemas.microsoft.com/office/powerpoint/2010/main" val="2898851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764628" y="539366"/>
            <a:ext cx="10515600" cy="1325563"/>
          </a:xfrm>
        </p:spPr>
        <p:txBody>
          <a:bodyPr/>
          <a:lstStyle/>
          <a:p>
            <a:r>
              <a:rPr lang="fi-FI" b="1">
                <a:sym typeface="Wingdings" panose="05000000000000000000" pitchFamily="2" charset="2"/>
              </a:rPr>
              <a:t>Työpaikkailmoituksen analysointi -harjoitus</a:t>
            </a:r>
            <a:endParaRPr lang="fi-FI"/>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838200" y="1825625"/>
            <a:ext cx="9080500" cy="46672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fi-FI" sz="1600" dirty="0"/>
              <a:t>Listaa työpaikkailmoituksesta asioita liittyen osaamiseen ja siihen, millaista tyyppiä haetaan. </a:t>
            </a:r>
          </a:p>
          <a:p>
            <a:pPr marL="285750" indent="-285750">
              <a:buFont typeface="Arial" panose="020B0604020202020204" pitchFamily="34" charset="0"/>
              <a:buChar char="•"/>
            </a:pPr>
            <a:r>
              <a:rPr lang="fi-FI" sz="1600" dirty="0"/>
              <a:t>Tarkastele myös sitä, onko joku asia ehdoton vaatimus (vaatimukset, edellytykset) vai työnantajan toive (arvostamme, toivomme, olisi eduksi).</a:t>
            </a:r>
          </a:p>
          <a:p>
            <a:pPr marL="285750" indent="-285750">
              <a:buFont typeface="Arial" panose="020B0604020202020204" pitchFamily="34" charset="0"/>
              <a:buChar char="•"/>
            </a:pPr>
            <a:r>
              <a:rPr lang="fi-FI" sz="1600" dirty="0"/>
              <a:t>Jaottele asioita alla olevien otsikoiden alle. </a:t>
            </a:r>
          </a:p>
          <a:p>
            <a:pPr marL="263525" indent="-263525"/>
            <a:r>
              <a:rPr lang="fi-FI" sz="1600" dirty="0"/>
              <a:t>	OSAAMINEN:</a:t>
            </a:r>
          </a:p>
          <a:p>
            <a:pPr marL="263525" indent="-263525"/>
            <a:r>
              <a:rPr lang="fi-FI" sz="1600" dirty="0"/>
              <a:t>	PERSOONA:</a:t>
            </a:r>
          </a:p>
          <a:p>
            <a:pPr marL="285750" indent="-285750">
              <a:buFont typeface="Arial" panose="020B0604020202020204" pitchFamily="34" charset="0"/>
              <a:buChar char="•"/>
            </a:pPr>
            <a:endParaRPr lang="fi-FI" sz="1600" dirty="0"/>
          </a:p>
          <a:p>
            <a:pPr marL="285750" indent="-285750">
              <a:buFont typeface="Arial" panose="020B0604020202020204" pitchFamily="34" charset="0"/>
              <a:buChar char="•"/>
            </a:pPr>
            <a:r>
              <a:rPr lang="fi-FI" sz="1600" dirty="0"/>
              <a:t>Tämän tehtävän avulla saat apua työhakemuksen laatimiseen eli näet, mihin asioihin sinun tulee hakemuksella vastata ja missä järjestyksessä. </a:t>
            </a:r>
          </a:p>
          <a:p>
            <a:pPr marL="285750" indent="-285750">
              <a:buFont typeface="Arial" panose="020B0604020202020204" pitchFamily="34" charset="0"/>
              <a:buChar char="•"/>
            </a:pPr>
            <a:r>
              <a:rPr lang="fi-FI" sz="1600" dirty="0"/>
              <a:t>Huomioi, että osaamiseen voi ammattitaidon lisäksi listata muitakin ilmoituksessa esitettyjä taitoja esim. yleisiä työelämätaitoja.</a:t>
            </a:r>
          </a:p>
        </p:txBody>
      </p:sp>
    </p:spTree>
    <p:extLst>
      <p:ext uri="{BB962C8B-B14F-4D97-AF65-F5344CB8AC3E}">
        <p14:creationId xmlns:p14="http://schemas.microsoft.com/office/powerpoint/2010/main" val="2818741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733097" y="260021"/>
            <a:ext cx="10515600" cy="1325563"/>
          </a:xfrm>
        </p:spPr>
        <p:txBody>
          <a:bodyPr/>
          <a:lstStyle/>
          <a:p>
            <a:r>
              <a:rPr lang="fi-FI" b="1"/>
              <a:t>Hissipuhe -harjoitus</a:t>
            </a:r>
            <a:endParaRPr lang="fi-FI"/>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838200" y="1825625"/>
            <a:ext cx="9080500" cy="46672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5600" lvl="0" indent="-355600">
              <a:buFont typeface="Arial" panose="020B0604020202020204" pitchFamily="34" charset="0"/>
              <a:buChar char="•"/>
            </a:pPr>
            <a:r>
              <a:rPr lang="fi-FI" sz="1800" dirty="0">
                <a:effectLst/>
                <a:ea typeface="Calibri" panose="020F0502020204030204" pitchFamily="34" charset="0"/>
                <a:cs typeface="Times New Roman" panose="02020603050405020304" pitchFamily="18" charset="0"/>
              </a:rPr>
              <a:t>Hissipuhe, mikä se on? (kts. materiaali)</a:t>
            </a:r>
          </a:p>
          <a:p>
            <a:pPr marL="355600" lvl="0" indent="-355600">
              <a:buFont typeface="Arial" panose="020B0604020202020204" pitchFamily="34" charset="0"/>
              <a:buChar char="•"/>
            </a:pPr>
            <a:r>
              <a:rPr lang="fi-FI" sz="1800" dirty="0">
                <a:effectLst/>
                <a:ea typeface="Calibri" panose="020F0502020204030204" pitchFamily="34" charset="0"/>
                <a:cs typeface="Times New Roman" panose="02020603050405020304" pitchFamily="18" charset="0"/>
              </a:rPr>
              <a:t>Opiskelijat tekevät omat hissipuheet valmiiksi ohjeen mukaan ja harjoittelevat sen pitämistä.</a:t>
            </a:r>
          </a:p>
          <a:p>
            <a:pPr marL="355600" lvl="0" indent="-355600">
              <a:buFont typeface="Arial" panose="020B0604020202020204" pitchFamily="34" charset="0"/>
              <a:buChar char="•"/>
            </a:pPr>
            <a:r>
              <a:rPr lang="fi-FI" sz="1800" dirty="0">
                <a:effectLst/>
                <a:ea typeface="Calibri" panose="020F0502020204030204" pitchFamily="34" charset="0"/>
                <a:cs typeface="Times New Roman" panose="02020603050405020304" pitchFamily="18" charset="0"/>
              </a:rPr>
              <a:t>Pariharjoitus: </a:t>
            </a:r>
          </a:p>
          <a:p>
            <a:pPr lvl="1" algn="l"/>
            <a:r>
              <a:rPr lang="fi-FI" sz="1800" dirty="0">
                <a:effectLst/>
                <a:ea typeface="Calibri" panose="020F0502020204030204" pitchFamily="34" charset="0"/>
                <a:cs typeface="Times New Roman" panose="02020603050405020304" pitchFamily="18" charset="0"/>
              </a:rPr>
              <a:t>1. Toinen parista on työnantaja ja toinen työnhakija. </a:t>
            </a:r>
          </a:p>
          <a:p>
            <a:pPr lvl="1" algn="l"/>
            <a:r>
              <a:rPr lang="fi-FI" sz="1800" dirty="0">
                <a:ea typeface="Calibri" panose="020F0502020204030204" pitchFamily="34" charset="0"/>
                <a:cs typeface="Times New Roman" panose="02020603050405020304" pitchFamily="18" charset="0"/>
              </a:rPr>
              <a:t>2. Työnantaja aloittaa kysymällä</a:t>
            </a:r>
            <a:r>
              <a:rPr lang="fi-FI" sz="1800" dirty="0">
                <a:effectLst/>
                <a:ea typeface="Calibri" panose="020F0502020204030204" pitchFamily="34" charset="0"/>
                <a:cs typeface="Times New Roman" panose="02020603050405020304" pitchFamily="18" charset="0"/>
              </a:rPr>
              <a:t>: ”Kerro itsestäsi.”</a:t>
            </a:r>
          </a:p>
          <a:p>
            <a:pPr lvl="1" algn="l"/>
            <a:r>
              <a:rPr lang="fi-FI" sz="1800" dirty="0">
                <a:ea typeface="Calibri" panose="020F0502020204030204" pitchFamily="34" charset="0"/>
                <a:cs typeface="Times New Roman" panose="02020603050405020304" pitchFamily="18" charset="0"/>
              </a:rPr>
              <a:t>3. Työnhakija vastaa omalla hissipuheellaan eli </a:t>
            </a:r>
            <a:r>
              <a:rPr lang="fi-FI" sz="1800" dirty="0">
                <a:effectLst/>
                <a:ea typeface="Calibri" panose="020F0502020204030204" pitchFamily="34" charset="0"/>
                <a:cs typeface="Times New Roman" panose="02020603050405020304" pitchFamily="18" charset="0"/>
              </a:rPr>
              <a:t>esittelee itsensä työnantajalle. </a:t>
            </a:r>
          </a:p>
          <a:p>
            <a:pPr lvl="1" algn="l"/>
            <a:r>
              <a:rPr lang="fi-FI" sz="1800" dirty="0">
                <a:effectLst/>
                <a:ea typeface="Calibri" panose="020F0502020204030204" pitchFamily="34" charset="0"/>
                <a:cs typeface="Times New Roman" panose="02020603050405020304" pitchFamily="18" charset="0"/>
              </a:rPr>
              <a:t>4. Vaihdetaan rooleja niin, että molemmat saavat vuorotellen esitellä itsensä. </a:t>
            </a:r>
          </a:p>
          <a:p>
            <a:pPr lvl="1" algn="l"/>
            <a:endParaRPr lang="fi-FI" sz="1800" dirty="0">
              <a:effectLst/>
              <a:ea typeface="Calibri" panose="020F0502020204030204" pitchFamily="34" charset="0"/>
              <a:cs typeface="Times New Roman" panose="02020603050405020304" pitchFamily="18" charset="0"/>
            </a:endParaRPr>
          </a:p>
          <a:p>
            <a:pPr marL="355600" indent="-355600">
              <a:buFont typeface="Arial" panose="020B0604020202020204" pitchFamily="34" charset="0"/>
              <a:buChar char="•"/>
            </a:pPr>
            <a:r>
              <a:rPr lang="fi-FI" sz="1800" dirty="0">
                <a:ea typeface="Calibri" panose="020F0502020204030204" pitchFamily="34" charset="0"/>
                <a:cs typeface="Times New Roman" panose="02020603050405020304" pitchFamily="18" charset="0"/>
              </a:rPr>
              <a:t>Harjoituksen voi toteuttaa myös puheluharjoituksena. </a:t>
            </a:r>
          </a:p>
          <a:p>
            <a:pPr marL="355600" indent="-355600">
              <a:buFont typeface="Arial" panose="020B0604020202020204" pitchFamily="34" charset="0"/>
              <a:buChar char="•"/>
            </a:pPr>
            <a:r>
              <a:rPr lang="fi-FI" sz="1800" dirty="0">
                <a:ea typeface="Calibri" panose="020F0502020204030204" pitchFamily="34" charset="0"/>
                <a:cs typeface="Times New Roman" panose="02020603050405020304" pitchFamily="18" charset="0"/>
              </a:rPr>
              <a:t>Hissipuheen videointi: Videolta opiskelijat näkevät ja kuulevat omat esittelynsä, ja näin voivat kehittää esittelyään vielä paremmaksi.  </a:t>
            </a:r>
            <a:endParaRPr lang="fi-FI" sz="1800" dirty="0">
              <a:effectLs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fi-FI" sz="1600" dirty="0">
              <a:latin typeface="+mj-lt"/>
            </a:endParaRPr>
          </a:p>
        </p:txBody>
      </p:sp>
    </p:spTree>
    <p:extLst>
      <p:ext uri="{BB962C8B-B14F-4D97-AF65-F5344CB8AC3E}">
        <p14:creationId xmlns:p14="http://schemas.microsoft.com/office/powerpoint/2010/main" val="1421676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764627" y="281042"/>
            <a:ext cx="10515600" cy="1325563"/>
          </a:xfrm>
        </p:spPr>
        <p:txBody>
          <a:bodyPr/>
          <a:lstStyle/>
          <a:p>
            <a:r>
              <a:rPr lang="fi-FI"/>
              <a:t>Työhaastattelu -harjoitus</a:t>
            </a:r>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838200" y="1825625"/>
            <a:ext cx="9080500" cy="46672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55600" lvl="1" indent="-355600" algn="l">
              <a:lnSpc>
                <a:spcPct val="100000"/>
              </a:lnSpc>
              <a:buFont typeface="Arial" panose="020B0604020202020204" pitchFamily="34" charset="0"/>
              <a:buChar char="•"/>
            </a:pPr>
            <a:r>
              <a:rPr lang="fi-FI" dirty="0"/>
              <a:t>Listaa opiskelijoille 6-10 yleisintä haastattelukysymystä (kts. haastattelu).</a:t>
            </a:r>
          </a:p>
          <a:p>
            <a:pPr marL="355600" lvl="1" indent="-355600" algn="l">
              <a:lnSpc>
                <a:spcPct val="100000"/>
              </a:lnSpc>
              <a:buFont typeface="Arial" panose="020B0604020202020204" pitchFamily="34" charset="0"/>
              <a:buChar char="•"/>
            </a:pPr>
            <a:endParaRPr lang="fi-FI" dirty="0"/>
          </a:p>
          <a:p>
            <a:pPr marL="355600" lvl="1" indent="-355600" algn="l">
              <a:lnSpc>
                <a:spcPct val="100000"/>
              </a:lnSpc>
              <a:buFont typeface="Arial" panose="020B0604020202020204" pitchFamily="34" charset="0"/>
              <a:buChar char="•"/>
            </a:pPr>
            <a:r>
              <a:rPr lang="fi-FI" dirty="0">
                <a:effectLst/>
                <a:ea typeface="Calibri" panose="020F0502020204030204" pitchFamily="34" charset="0"/>
                <a:cs typeface="Times New Roman" panose="02020603050405020304" pitchFamily="18" charset="0"/>
              </a:rPr>
              <a:t>Opiskelijat kirjoittavat omat vastauksensa haastattelukysymyksiin</a:t>
            </a:r>
            <a:r>
              <a:rPr lang="fi-FI" dirty="0">
                <a:ea typeface="Calibri" panose="020F0502020204030204" pitchFamily="34" charset="0"/>
                <a:cs typeface="Times New Roman" panose="02020603050405020304" pitchFamily="18" charset="0"/>
              </a:rPr>
              <a:t> ja harjoittelevat kysymyksiin vastaamista. </a:t>
            </a:r>
          </a:p>
          <a:p>
            <a:pPr marL="355600" lvl="1" indent="-355600" algn="l">
              <a:lnSpc>
                <a:spcPct val="100000"/>
              </a:lnSpc>
              <a:buFont typeface="Arial" panose="020B0604020202020204" pitchFamily="34" charset="0"/>
              <a:buChar char="•"/>
            </a:pPr>
            <a:endParaRPr lang="fi-FI" dirty="0">
              <a:effectLst/>
              <a:ea typeface="Calibri" panose="020F0502020204030204" pitchFamily="34" charset="0"/>
              <a:cs typeface="Times New Roman" panose="02020603050405020304" pitchFamily="18" charset="0"/>
            </a:endParaRPr>
          </a:p>
          <a:p>
            <a:pPr marL="355600" lvl="1" indent="-355600" algn="l">
              <a:lnSpc>
                <a:spcPct val="100000"/>
              </a:lnSpc>
              <a:buFont typeface="Arial" panose="020B0604020202020204" pitchFamily="34" charset="0"/>
              <a:buChar char="•"/>
            </a:pPr>
            <a:r>
              <a:rPr lang="fi-FI" dirty="0">
                <a:ea typeface="Calibri" panose="020F0502020204030204" pitchFamily="34" charset="0"/>
                <a:cs typeface="Times New Roman" panose="02020603050405020304" pitchFamily="18" charset="0"/>
              </a:rPr>
              <a:t>Pariharjoitus:</a:t>
            </a:r>
            <a:endParaRPr lang="fi-FI" dirty="0">
              <a:effectLst/>
              <a:ea typeface="Calibri" panose="020F0502020204030204" pitchFamily="34" charset="0"/>
              <a:cs typeface="Times New Roman" panose="02020603050405020304" pitchFamily="18" charset="0"/>
            </a:endParaRPr>
          </a:p>
          <a:p>
            <a:pPr marL="914400" lvl="1" indent="-457200" algn="l">
              <a:buFont typeface="+mj-lt"/>
              <a:buAutoNum type="arabicPeriod"/>
            </a:pPr>
            <a:r>
              <a:rPr lang="fi-FI" dirty="0">
                <a:effectLst/>
                <a:ea typeface="Calibri" panose="020F0502020204030204" pitchFamily="34" charset="0"/>
                <a:cs typeface="Times New Roman" panose="02020603050405020304" pitchFamily="18" charset="0"/>
              </a:rPr>
              <a:t>Toinen parista on työnantaja ja toinen työnhakija. </a:t>
            </a:r>
          </a:p>
          <a:p>
            <a:pPr marL="914400" lvl="1" indent="-457200" algn="l">
              <a:buFont typeface="+mj-lt"/>
              <a:buAutoNum type="arabicPeriod"/>
            </a:pPr>
            <a:r>
              <a:rPr lang="fi-FI" dirty="0">
                <a:ea typeface="Calibri" panose="020F0502020204030204" pitchFamily="34" charset="0"/>
                <a:cs typeface="Times New Roman" panose="02020603050405020304" pitchFamily="18" charset="0"/>
              </a:rPr>
              <a:t>Parit miettivät kuvitteellisen avoimen työpaikan (tai opettaja antaa kaikille saman avoimen työpaikan), johon työntekijä on hakenut.</a:t>
            </a:r>
          </a:p>
          <a:p>
            <a:pPr marL="914400" lvl="1" indent="-457200" algn="l">
              <a:buFont typeface="+mj-lt"/>
              <a:buAutoNum type="arabicPeriod"/>
            </a:pPr>
            <a:r>
              <a:rPr lang="fi-FI" dirty="0">
                <a:effectLst/>
                <a:ea typeface="Calibri" panose="020F0502020204030204" pitchFamily="34" charset="0"/>
                <a:cs typeface="Times New Roman" panose="02020603050405020304" pitchFamily="18" charset="0"/>
              </a:rPr>
              <a:t>Harjoitellaan haastattelua niin, että molemmat saavat olla vuorotellen </a:t>
            </a:r>
            <a:r>
              <a:rPr lang="fi-FI" dirty="0">
                <a:ea typeface="Calibri" panose="020F0502020204030204" pitchFamily="34" charset="0"/>
                <a:cs typeface="Times New Roman" panose="02020603050405020304" pitchFamily="18" charset="0"/>
              </a:rPr>
              <a:t>sekä työnantaja että työntekijä. </a:t>
            </a:r>
          </a:p>
          <a:p>
            <a:pPr marL="914400" lvl="1" indent="-457200" algn="l">
              <a:buFont typeface="+mj-lt"/>
              <a:buAutoNum type="arabicPeriod"/>
            </a:pPr>
            <a:r>
              <a:rPr lang="fi-FI" dirty="0">
                <a:ea typeface="Calibri" panose="020F0502020204030204" pitchFamily="34" charset="0"/>
                <a:cs typeface="Times New Roman" panose="02020603050405020304" pitchFamily="18" charset="0"/>
              </a:rPr>
              <a:t>Lopuksi keskustellaan, miltä haastattelu tuntui. </a:t>
            </a:r>
          </a:p>
          <a:p>
            <a:pPr marL="342900" lvl="1" indent="-342900" algn="l">
              <a:lnSpc>
                <a:spcPct val="100000"/>
              </a:lnSpc>
              <a:buFont typeface="Arial" panose="020B0604020202020204" pitchFamily="34" charset="0"/>
              <a:buChar char="•"/>
            </a:pPr>
            <a:endParaRPr lang="fi-FI" dirty="0">
              <a:effectLst/>
              <a:ea typeface="Calibri" panose="020F0502020204030204" pitchFamily="34" charset="0"/>
              <a:cs typeface="Times New Roman" panose="02020603050405020304" pitchFamily="18" charset="0"/>
            </a:endParaRPr>
          </a:p>
          <a:p>
            <a:pPr marL="571500" lvl="1" indent="-342900" algn="l">
              <a:lnSpc>
                <a:spcPct val="100000"/>
              </a:lnSpc>
              <a:buFont typeface="Arial" panose="020B0604020202020204" pitchFamily="34" charset="0"/>
              <a:buChar char="•"/>
            </a:pPr>
            <a:endParaRPr lang="fi-FI" dirty="0"/>
          </a:p>
          <a:p>
            <a:pPr marL="571500" lvl="1" indent="-342900" algn="l">
              <a:lnSpc>
                <a:spcPct val="100000"/>
              </a:lnSpc>
              <a:buFont typeface="Arial" panose="020B0604020202020204" pitchFamily="34" charset="0"/>
              <a:buChar char="•"/>
            </a:pPr>
            <a:endParaRPr lang="fi-FI" dirty="0"/>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2498980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42AE77C8-8636-492A-ABA7-1B8730025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095830D2-F2AE-4DD8-B586-89B097791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92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a:extLst>
              <a:ext uri="{FF2B5EF4-FFF2-40B4-BE49-F238E27FC236}">
                <a16:creationId xmlns:a16="http://schemas.microsoft.com/office/drawing/2014/main" id="{C40B8963-736E-956A-81F7-A5F6FA9EAF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655" y="-290476"/>
            <a:ext cx="12420654" cy="8281115"/>
          </a:xfrm>
          <a:prstGeom prst="rect">
            <a:avLst/>
          </a:prstGeom>
        </p:spPr>
      </p:pic>
      <p:sp>
        <p:nvSpPr>
          <p:cNvPr id="6" name="Otsikko 1">
            <a:extLst>
              <a:ext uri="{FF2B5EF4-FFF2-40B4-BE49-F238E27FC236}">
                <a16:creationId xmlns:a16="http://schemas.microsoft.com/office/drawing/2014/main" id="{30887D32-4B77-F3E4-D84F-3020506B9791}"/>
              </a:ext>
            </a:extLst>
          </p:cNvPr>
          <p:cNvSpPr txBox="1">
            <a:spLocks/>
          </p:cNvSpPr>
          <p:nvPr/>
        </p:nvSpPr>
        <p:spPr>
          <a:xfrm>
            <a:off x="340813" y="162029"/>
            <a:ext cx="5507500" cy="3385743"/>
          </a:xfrm>
          <a:prstGeom prst="rect">
            <a:avLst/>
          </a:prstGeom>
          <a:ln w="28575">
            <a:noFill/>
          </a:ln>
        </p:spPr>
        <p:txBody>
          <a:bodyPr vert="horz" lIns="91440" tIns="45720" rIns="91440" bIns="45720" rtlCol="0" anchor="t">
            <a:no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gn="ctr">
              <a:lnSpc>
                <a:spcPct val="90000"/>
              </a:lnSpc>
              <a:spcAft>
                <a:spcPts val="600"/>
              </a:spcAft>
            </a:pPr>
            <a:r>
              <a:rPr lang="en-US" sz="4800" dirty="0">
                <a:effectLst/>
                <a:latin typeface="+mj-lt"/>
              </a:rPr>
              <a:t>5. </a:t>
            </a:r>
          </a:p>
          <a:p>
            <a:pPr algn="ctr">
              <a:lnSpc>
                <a:spcPct val="90000"/>
              </a:lnSpc>
              <a:spcAft>
                <a:spcPts val="600"/>
              </a:spcAft>
            </a:pPr>
            <a:r>
              <a:rPr lang="en-US" sz="4800" dirty="0" err="1">
                <a:effectLst/>
                <a:latin typeface="+mj-lt"/>
              </a:rPr>
              <a:t>Työelämässä</a:t>
            </a:r>
            <a:r>
              <a:rPr lang="en-US" sz="4800" dirty="0">
                <a:effectLst/>
                <a:latin typeface="+mj-lt"/>
              </a:rPr>
              <a:t> </a:t>
            </a:r>
            <a:r>
              <a:rPr lang="en-US" sz="4800" dirty="0" err="1">
                <a:effectLst/>
                <a:latin typeface="+mj-lt"/>
              </a:rPr>
              <a:t>toimiminen</a:t>
            </a:r>
            <a:endParaRPr lang="en-US" sz="4800" dirty="0">
              <a:effectLst/>
              <a:latin typeface="+mj-lt"/>
            </a:endParaRPr>
          </a:p>
        </p:txBody>
      </p:sp>
      <p:sp>
        <p:nvSpPr>
          <p:cNvPr id="8" name="Otsikko 1">
            <a:extLst>
              <a:ext uri="{FF2B5EF4-FFF2-40B4-BE49-F238E27FC236}">
                <a16:creationId xmlns:a16="http://schemas.microsoft.com/office/drawing/2014/main" id="{C986807F-50C4-CBA9-88D3-25916775425C}"/>
              </a:ext>
              <a:ext uri="{C183D7F6-B498-43B3-948B-1728B52AA6E4}">
                <adec:decorative xmlns:adec="http://schemas.microsoft.com/office/drawing/2017/decorative" val="1"/>
              </a:ext>
            </a:extLst>
          </p:cNvPr>
          <p:cNvSpPr txBox="1">
            <a:spLocks/>
          </p:cNvSpPr>
          <p:nvPr/>
        </p:nvSpPr>
        <p:spPr>
          <a:xfrm>
            <a:off x="6511725" y="6285068"/>
            <a:ext cx="4755046" cy="338574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gn="r">
              <a:lnSpc>
                <a:spcPct val="90000"/>
              </a:lnSpc>
              <a:spcAft>
                <a:spcPts val="600"/>
              </a:spcAft>
            </a:pPr>
            <a:r>
              <a:rPr lang="en-US" sz="800" dirty="0">
                <a:solidFill>
                  <a:srgbClr val="FFFFFF"/>
                </a:solidFill>
                <a:latin typeface="+mj-lt"/>
              </a:rPr>
              <a:t>Kuva: Andrea </a:t>
            </a:r>
            <a:r>
              <a:rPr lang="en-US" sz="800" dirty="0" err="1">
                <a:solidFill>
                  <a:srgbClr val="FFFFFF"/>
                </a:solidFill>
                <a:latin typeface="+mj-lt"/>
              </a:rPr>
              <a:t>Piacquadio</a:t>
            </a:r>
            <a:r>
              <a:rPr lang="en-US" sz="800" dirty="0">
                <a:solidFill>
                  <a:srgbClr val="FFFFFF"/>
                </a:solidFill>
                <a:latin typeface="+mj-lt"/>
              </a:rPr>
              <a:t>, </a:t>
            </a:r>
            <a:r>
              <a:rPr lang="en-US" sz="800" dirty="0" err="1">
                <a:solidFill>
                  <a:srgbClr val="FFFFFF"/>
                </a:solidFill>
                <a:latin typeface="+mj-lt"/>
              </a:rPr>
              <a:t>Pexels</a:t>
            </a:r>
            <a:r>
              <a:rPr lang="en-US" sz="800" dirty="0">
                <a:solidFill>
                  <a:srgbClr val="FFFFFF"/>
                </a:solidFill>
                <a:latin typeface="+mj-lt"/>
              </a:rPr>
              <a:t>.</a:t>
            </a:r>
          </a:p>
        </p:txBody>
      </p:sp>
      <p:sp>
        <p:nvSpPr>
          <p:cNvPr id="4" name="Otsikko 1">
            <a:extLst>
              <a:ext uri="{FF2B5EF4-FFF2-40B4-BE49-F238E27FC236}">
                <a16:creationId xmlns:a16="http://schemas.microsoft.com/office/drawing/2014/main" id="{9A5F297D-0D42-ADA0-EEAC-F7069DD84CC9}"/>
              </a:ext>
            </a:extLst>
          </p:cNvPr>
          <p:cNvSpPr>
            <a:spLocks noGrp="1"/>
          </p:cNvSpPr>
          <p:nvPr/>
        </p:nvSpPr>
        <p:spPr>
          <a:xfrm>
            <a:off x="7796968" y="364302"/>
            <a:ext cx="4054219" cy="1969180"/>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5000" kern="1200">
                <a:solidFill>
                  <a:schemeClr val="accent6"/>
                </a:solidFill>
                <a:latin typeface="Arial Black" panose="020B0A04020102020204" pitchFamily="34" charset="0"/>
                <a:ea typeface="+mj-ea"/>
                <a:cs typeface="+mj-cs"/>
              </a:defRPr>
            </a:lvl1pPr>
          </a:lstStyle>
          <a:p>
            <a:pPr algn="ctr"/>
            <a:r>
              <a:rPr lang="fi-FI" sz="1400" dirty="0">
                <a:latin typeface="+mj-lt"/>
              </a:rPr>
              <a:t>Valmistautuminen työelämäjaksoon </a:t>
            </a:r>
          </a:p>
          <a:p>
            <a:pPr algn="ctr"/>
            <a:r>
              <a:rPr lang="fi-FI" sz="1400" dirty="0">
                <a:latin typeface="+mj-lt"/>
              </a:rPr>
              <a:t>koulun aikana tai </a:t>
            </a:r>
          </a:p>
          <a:p>
            <a:pPr algn="ctr"/>
            <a:r>
              <a:rPr lang="fi-FI" sz="1400" dirty="0">
                <a:latin typeface="+mj-lt"/>
              </a:rPr>
              <a:t>työelämään siirtymiseen.</a:t>
            </a:r>
          </a:p>
        </p:txBody>
      </p:sp>
      <p:sp>
        <p:nvSpPr>
          <p:cNvPr id="2" name="Ellipsi 1">
            <a:hlinkClick r:id="rId4" action="ppaction://hlinksldjump"/>
            <a:extLst>
              <a:ext uri="{FF2B5EF4-FFF2-40B4-BE49-F238E27FC236}">
                <a16:creationId xmlns:a16="http://schemas.microsoft.com/office/drawing/2014/main" id="{B2511362-7982-853F-DE0C-9905158E6B25}"/>
              </a:ext>
              <a:ext uri="{C183D7F6-B498-43B3-948B-1728B52AA6E4}">
                <adec:decorative xmlns:adec="http://schemas.microsoft.com/office/drawing/2017/decorative" val="1"/>
              </a:ext>
            </a:extLst>
          </p:cNvPr>
          <p:cNvSpPr/>
          <p:nvPr/>
        </p:nvSpPr>
        <p:spPr>
          <a:xfrm rot="15528120">
            <a:off x="203149" y="220391"/>
            <a:ext cx="678498" cy="681133"/>
          </a:xfrm>
          <a:prstGeom prst="ellipse">
            <a:avLst/>
          </a:prstGeom>
          <a:solidFill>
            <a:schemeClr val="accent6">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6"/>
              </a:solidFill>
            </a:endParaRPr>
          </a:p>
        </p:txBody>
      </p:sp>
      <p:pic>
        <p:nvPicPr>
          <p:cNvPr id="5" name="Kuva 4">
            <a:hlinkClick r:id="rId4" action="ppaction://hlinksldjump"/>
            <a:extLst>
              <a:ext uri="{FF2B5EF4-FFF2-40B4-BE49-F238E27FC236}">
                <a16:creationId xmlns:a16="http://schemas.microsoft.com/office/drawing/2014/main" id="{3D2C00FF-B954-5344-C7BB-6D1B0E250AF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528120">
            <a:off x="371147" y="394635"/>
            <a:ext cx="346338" cy="34633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671512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27628" y="310148"/>
            <a:ext cx="10515600" cy="1325563"/>
          </a:xfrm>
        </p:spPr>
        <p:txBody>
          <a:bodyPr/>
          <a:lstStyle/>
          <a:p>
            <a:r>
              <a:rPr lang="fi-FI">
                <a:latin typeface="Arial Nova" panose="020B0504020202020204" pitchFamily="34" charset="0"/>
              </a:rPr>
              <a:t>Sisältö</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832731" y="1635711"/>
            <a:ext cx="11749465" cy="4308765"/>
          </a:xfrm>
          <a:prstGeom prst="rect">
            <a:avLst/>
          </a:prstGeom>
        </p:spPr>
        <p:txBody>
          <a:bodyPr vert="horz" lIns="91440" tIns="45720" rIns="91440" bIns="45720" numCol="2"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dirty="0"/>
              <a:t>Suomalainen työkulttuuri</a:t>
            </a:r>
          </a:p>
          <a:p>
            <a:r>
              <a:rPr lang="fi-FI" sz="1800" dirty="0"/>
              <a:t>Vuorovaikutustaidot työpaikalla</a:t>
            </a:r>
            <a:endParaRPr lang="fi-FI" sz="1800" dirty="0">
              <a:cs typeface="Arial"/>
            </a:endParaRPr>
          </a:p>
          <a:p>
            <a:r>
              <a:rPr lang="fi-FI" sz="1800" dirty="0"/>
              <a:t>Ohjaaminen ja arviointi työpaikalla</a:t>
            </a:r>
            <a:endParaRPr lang="fi-FI" sz="1800" dirty="0">
              <a:cs typeface="Arial"/>
            </a:endParaRPr>
          </a:p>
          <a:p>
            <a:r>
              <a:rPr lang="fi-FI" sz="1800" dirty="0"/>
              <a:t>Työpaikan hankkiminen työelämäjaksolle</a:t>
            </a:r>
            <a:endParaRPr lang="fi-FI" sz="1800" dirty="0">
              <a:cs typeface="Arial"/>
            </a:endParaRPr>
          </a:p>
          <a:p>
            <a:r>
              <a:rPr lang="fi-FI" sz="1800" dirty="0"/>
              <a:t>Pukeutuminen</a:t>
            </a:r>
            <a:endParaRPr lang="fi-FI" sz="1800" dirty="0">
              <a:cs typeface="Arial"/>
            </a:endParaRPr>
          </a:p>
          <a:p>
            <a:r>
              <a:rPr lang="fi-FI" sz="1800" dirty="0"/>
              <a:t>Kulkeminen työpaikalle</a:t>
            </a:r>
            <a:endParaRPr lang="fi-FI" sz="1800" dirty="0">
              <a:cs typeface="Arial"/>
            </a:endParaRPr>
          </a:p>
          <a:p>
            <a:r>
              <a:rPr lang="fi-FI" sz="1800" dirty="0"/>
              <a:t>Työelämän pelisäännöt </a:t>
            </a:r>
            <a:endParaRPr lang="fi-FI" sz="1800" dirty="0">
              <a:cs typeface="Arial"/>
            </a:endParaRPr>
          </a:p>
          <a:p>
            <a:r>
              <a:rPr lang="fi-FI" sz="1800" dirty="0"/>
              <a:t>Kulttuurien huomioiminen</a:t>
            </a:r>
            <a:endParaRPr lang="fi-FI" sz="1800" dirty="0">
              <a:cs typeface="Arial"/>
            </a:endParaRPr>
          </a:p>
          <a:p>
            <a:r>
              <a:rPr lang="fi-FI" sz="1800" dirty="0"/>
              <a:t>Työntekijän oikeudet ja velvollisuudet</a:t>
            </a:r>
            <a:endParaRPr lang="fi-FI" sz="1800" dirty="0">
              <a:cs typeface="Arial"/>
            </a:endParaRPr>
          </a:p>
          <a:p>
            <a:r>
              <a:rPr lang="fi-FI" sz="1800" dirty="0"/>
              <a:t>Työsuhde</a:t>
            </a:r>
            <a:endParaRPr lang="fi-FI" sz="1800" dirty="0">
              <a:cs typeface="Arial"/>
            </a:endParaRPr>
          </a:p>
          <a:p>
            <a:r>
              <a:rPr lang="fi-FI" sz="1800" dirty="0">
                <a:cs typeface="Arial"/>
              </a:rPr>
              <a:t>Työehtosopimus</a:t>
            </a:r>
            <a:endParaRPr lang="fi-FI" sz="1800" dirty="0"/>
          </a:p>
          <a:p>
            <a:r>
              <a:rPr lang="fi-FI" sz="1800" dirty="0"/>
              <a:t>Ammattiliitto</a:t>
            </a:r>
            <a:endParaRPr lang="fi-FI" sz="1800" dirty="0">
              <a:cs typeface="Arial"/>
            </a:endParaRPr>
          </a:p>
          <a:p>
            <a:r>
              <a:rPr lang="fi-FI" sz="1800" dirty="0"/>
              <a:t>Kun työsuhde päättyy</a:t>
            </a:r>
            <a:endParaRPr lang="fi-FI" sz="1800" dirty="0">
              <a:cs typeface="Arial"/>
            </a:endParaRPr>
          </a:p>
          <a:p>
            <a:r>
              <a:rPr lang="fi-FI" sz="1800" dirty="0"/>
              <a:t>Työttömyys</a:t>
            </a:r>
            <a:endParaRPr lang="fi-FI" sz="1800" dirty="0">
              <a:cs typeface="Arial"/>
            </a:endParaRPr>
          </a:p>
          <a:p>
            <a:endParaRPr lang="fi-FI" sz="1800"/>
          </a:p>
        </p:txBody>
      </p:sp>
    </p:spTree>
    <p:extLst>
      <p:ext uri="{BB962C8B-B14F-4D97-AF65-F5344CB8AC3E}">
        <p14:creationId xmlns:p14="http://schemas.microsoft.com/office/powerpoint/2010/main" val="574516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764629" y="288815"/>
            <a:ext cx="10515600" cy="1325563"/>
          </a:xfrm>
        </p:spPr>
        <p:txBody>
          <a:bodyPr/>
          <a:lstStyle/>
          <a:p>
            <a:r>
              <a:rPr lang="en-US" err="1">
                <a:cs typeface="Calibri Light"/>
              </a:rPr>
              <a:t>Suomalainen</a:t>
            </a:r>
            <a:r>
              <a:rPr lang="en-US">
                <a:cs typeface="Calibri Light"/>
              </a:rPr>
              <a:t> </a:t>
            </a:r>
            <a:r>
              <a:rPr lang="en-US" err="1">
                <a:cs typeface="Calibri Light"/>
              </a:rPr>
              <a:t>työkulttuuri</a:t>
            </a:r>
            <a:endParaRPr lang="fi-FI"/>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911771" y="1614378"/>
            <a:ext cx="9080500" cy="46672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 sz="1800" dirty="0">
                <a:ea typeface="+mn-lt"/>
                <a:cs typeface="+mn-lt"/>
              </a:rPr>
              <a:t>Suomalaisessa työkulttuurissa arvostetaan rehellisyyttä, täsmällisyyttä ja tasa-arvoa. </a:t>
            </a:r>
            <a:endParaRPr lang="en-US" sz="1800">
              <a:ea typeface="+mn-lt"/>
              <a:cs typeface="+mn-lt"/>
            </a:endParaRPr>
          </a:p>
          <a:p>
            <a:r>
              <a:rPr lang="fi" sz="1800" dirty="0">
                <a:ea typeface="+mn-lt"/>
                <a:cs typeface="+mn-lt"/>
              </a:rPr>
              <a:t>Työelämässä on paljon sääntöjä ja niitä pitää noudattaa, sekä työntekijän että </a:t>
            </a:r>
            <a:r>
              <a:rPr lang="fi" sz="1800">
                <a:ea typeface="+mn-lt"/>
                <a:cs typeface="+mn-lt"/>
              </a:rPr>
              <a:t>työnantajan.</a:t>
            </a:r>
            <a:endParaRPr lang="en-US" sz="1800" dirty="0">
              <a:ea typeface="+mn-lt"/>
              <a:cs typeface="+mn-lt"/>
            </a:endParaRPr>
          </a:p>
          <a:p>
            <a:r>
              <a:rPr lang="fi" sz="1800" dirty="0">
                <a:ea typeface="+mn-lt"/>
                <a:cs typeface="+mn-lt"/>
              </a:rPr>
              <a:t>Työpaikalla pidetään kiinni esimerkiksi sovituista asioista, sopimuksista ja aikatauluista.</a:t>
            </a:r>
            <a:endParaRPr lang="en-US" sz="1800" dirty="0">
              <a:ea typeface="+mn-lt"/>
              <a:cs typeface="+mn-lt"/>
            </a:endParaRPr>
          </a:p>
          <a:p>
            <a:r>
              <a:rPr lang="fi" sz="1800" dirty="0">
                <a:ea typeface="+mn-lt"/>
                <a:cs typeface="+mn-lt"/>
              </a:rPr>
              <a:t>Luotettavuus on myös todella tärkeää. </a:t>
            </a:r>
            <a:endParaRPr lang="en-US" sz="1800" dirty="0">
              <a:ea typeface="+mn-lt"/>
              <a:cs typeface="+mn-lt"/>
            </a:endParaRPr>
          </a:p>
          <a:p>
            <a:pPr marL="0" indent="0">
              <a:buNone/>
            </a:pPr>
            <a:endParaRPr lang="fi" sz="1800">
              <a:ea typeface="+mn-lt"/>
              <a:cs typeface="+mn-lt"/>
            </a:endParaRPr>
          </a:p>
          <a:p>
            <a:r>
              <a:rPr lang="en-US" sz="1800" dirty="0" err="1">
                <a:ea typeface="+mn-lt"/>
                <a:cs typeface="+mn-lt"/>
              </a:rPr>
              <a:t>Muualla</a:t>
            </a:r>
            <a:r>
              <a:rPr lang="en-US" sz="1800" dirty="0">
                <a:ea typeface="+mn-lt"/>
                <a:cs typeface="+mn-lt"/>
              </a:rPr>
              <a:t> </a:t>
            </a:r>
            <a:r>
              <a:rPr lang="en-US" sz="1800" dirty="0" err="1">
                <a:ea typeface="+mn-lt"/>
                <a:cs typeface="+mn-lt"/>
              </a:rPr>
              <a:t>tuotettu</a:t>
            </a:r>
            <a:r>
              <a:rPr lang="en-US" sz="1800" dirty="0">
                <a:ea typeface="+mn-lt"/>
                <a:cs typeface="+mn-lt"/>
              </a:rPr>
              <a:t> </a:t>
            </a:r>
            <a:r>
              <a:rPr lang="en-US" sz="1800" dirty="0" err="1">
                <a:ea typeface="+mn-lt"/>
                <a:cs typeface="+mn-lt"/>
              </a:rPr>
              <a:t>materiaali</a:t>
            </a:r>
            <a:r>
              <a:rPr lang="en-US" sz="1800" dirty="0">
                <a:ea typeface="+mn-lt"/>
                <a:cs typeface="+mn-lt"/>
              </a:rPr>
              <a:t> </a:t>
            </a:r>
            <a:r>
              <a:rPr lang="en-US" sz="1800" dirty="0" err="1">
                <a:ea typeface="+mn-lt"/>
                <a:cs typeface="+mn-lt"/>
              </a:rPr>
              <a:t>aiheeseen</a:t>
            </a:r>
            <a:r>
              <a:rPr lang="en-US" sz="1800" dirty="0">
                <a:ea typeface="+mn-lt"/>
                <a:cs typeface="+mn-lt"/>
              </a:rPr>
              <a:t> </a:t>
            </a:r>
            <a:r>
              <a:rPr lang="en-US" sz="1800" dirty="0" err="1">
                <a:ea typeface="+mn-lt"/>
                <a:cs typeface="+mn-lt"/>
              </a:rPr>
              <a:t>liittyen</a:t>
            </a:r>
            <a:r>
              <a:rPr lang="en-US" sz="1800" dirty="0">
                <a:ea typeface="+mn-lt"/>
                <a:cs typeface="+mn-lt"/>
              </a:rPr>
              <a:t>:</a:t>
            </a:r>
            <a:endParaRPr lang="fi" sz="1800" dirty="0"/>
          </a:p>
          <a:p>
            <a:r>
              <a:rPr lang="en-US" sz="1800" dirty="0">
                <a:ea typeface="+mn-lt"/>
                <a:cs typeface="+mn-lt"/>
                <a:hlinkClick r:id="rId2"/>
              </a:rPr>
              <a:t>https://www.infofinland.fi/fi/work-and-enterprise/finnish-working-culture</a:t>
            </a:r>
            <a:endParaRPr lang="fi" sz="1800" dirty="0">
              <a:solidFill>
                <a:srgbClr val="0000FF"/>
              </a:solidFill>
              <a:ea typeface="Calibri"/>
              <a:cs typeface="Calibri"/>
            </a:endParaRPr>
          </a:p>
        </p:txBody>
      </p:sp>
    </p:spTree>
    <p:extLst>
      <p:ext uri="{BB962C8B-B14F-4D97-AF65-F5344CB8AC3E}">
        <p14:creationId xmlns:p14="http://schemas.microsoft.com/office/powerpoint/2010/main" val="3837010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775138" y="291553"/>
            <a:ext cx="10515600" cy="1325563"/>
          </a:xfrm>
        </p:spPr>
        <p:txBody>
          <a:bodyPr/>
          <a:lstStyle/>
          <a:p>
            <a:r>
              <a:rPr lang="fi-FI">
                <a:ea typeface="Calibri Light"/>
                <a:cs typeface="Calibri Light"/>
              </a:rPr>
              <a:t>Vuorovaikutustaidot työpaikalla 1/2</a:t>
            </a:r>
            <a:endParaRPr lang="fi-FI"/>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491357" y="1617116"/>
            <a:ext cx="9976945" cy="46672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fi-FI" sz="1800" dirty="0">
                <a:ea typeface="+mn-lt"/>
                <a:cs typeface="+mn-lt"/>
              </a:rPr>
              <a:t>Toimiva vuorovaikutus työpaikoilla tukee hyvinvointia ja tehostaa työn tuloksellisuutta. </a:t>
            </a:r>
          </a:p>
          <a:p>
            <a:pPr marL="342900" indent="-342900">
              <a:buFont typeface="Arial" panose="020B0604020202020204" pitchFamily="34" charset="0"/>
              <a:buChar char="•"/>
            </a:pPr>
            <a:r>
              <a:rPr lang="fi-FI" sz="1800" dirty="0">
                <a:ea typeface="+mn-lt"/>
                <a:cs typeface="+mn-lt"/>
              </a:rPr>
              <a:t> Vuorovaikutus koostuu mm. keskustelu-, kuuntelu- ja kohtaamistaidoista. </a:t>
            </a:r>
          </a:p>
          <a:p>
            <a:pPr marL="342900" indent="-342900">
              <a:buFont typeface="Arial" panose="020B0604020202020204" pitchFamily="34" charset="0"/>
              <a:buChar char="•"/>
            </a:pPr>
            <a:r>
              <a:rPr lang="fi-FI" sz="1800" dirty="0">
                <a:ea typeface="+mn-lt"/>
                <a:cs typeface="+mn-lt"/>
              </a:rPr>
              <a:t>Työssä tarvitaan jatkuvaa vuorovaikutusta työtovereiden, asiakkaiden ja yhteistyökumppaneiden kanssa.  </a:t>
            </a:r>
          </a:p>
          <a:p>
            <a:pPr marL="342900" indent="-342900">
              <a:buFont typeface="Arial" panose="020B0604020202020204" pitchFamily="34" charset="0"/>
              <a:buChar char="•"/>
            </a:pPr>
            <a:r>
              <a:rPr lang="fi-FI" sz="1800" dirty="0">
                <a:ea typeface="+mn-lt"/>
                <a:cs typeface="+mn-lt"/>
              </a:rPr>
              <a:t>Jokainen voi vaikuttaa työpaikan ilmapiiriin.  </a:t>
            </a:r>
          </a:p>
          <a:p>
            <a:pPr marL="342900" indent="-342900">
              <a:buFont typeface="Arial" panose="020B0604020202020204" pitchFamily="34" charset="0"/>
              <a:buChar char="•"/>
            </a:pPr>
            <a:r>
              <a:rPr lang="fi-FI" sz="1800" dirty="0">
                <a:ea typeface="+mn-lt"/>
                <a:cs typeface="+mn-lt"/>
              </a:rPr>
              <a:t>Vuorovaikutustaitoja voi opetella. </a:t>
            </a:r>
          </a:p>
          <a:p>
            <a:pPr marL="342900" indent="-342900">
              <a:buFont typeface="Arial" panose="020B0604020202020204" pitchFamily="34" charset="0"/>
              <a:buChar char="•"/>
            </a:pPr>
            <a:r>
              <a:rPr lang="fi-FI" sz="1800" dirty="0">
                <a:ea typeface="+mn-lt"/>
                <a:cs typeface="+mn-lt"/>
              </a:rPr>
              <a:t>Työpaikan ristiriidat ovat tavallisia, osa inhimillistä kanssakäymistä. Niitä selvitetään puhumalla, koska kahdenvälisillä ristiriidoilla on taipumus heijastua koko työyhteisöön. Ota ongelmat puheeksi. Älä puhu pahaa muista ihmisistä.</a:t>
            </a:r>
            <a:endParaRPr lang="fi-FI">
              <a:cs typeface="Arial" panose="020B0604020202020204"/>
            </a:endParaRPr>
          </a:p>
        </p:txBody>
      </p:sp>
    </p:spTree>
    <p:extLst>
      <p:ext uri="{BB962C8B-B14F-4D97-AF65-F5344CB8AC3E}">
        <p14:creationId xmlns:p14="http://schemas.microsoft.com/office/powerpoint/2010/main" val="374641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EAC2E245-8F58-5CAF-A2FD-92C580C795EB}"/>
              </a:ext>
            </a:extLst>
          </p:cNvPr>
          <p:cNvSpPr txBox="1">
            <a:spLocks noGrp="1"/>
          </p:cNvSpPr>
          <p:nvPr>
            <p:ph type="title" idx="4294967295"/>
          </p:nvPr>
        </p:nvSpPr>
        <p:spPr>
          <a:xfrm>
            <a:off x="769643" y="29286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3600" b="0" i="0" u="none" strike="noStrike" kern="1200" cap="none" spc="0" normalizeH="0" baseline="0" noProof="0">
                <a:ln>
                  <a:noFill/>
                </a:ln>
                <a:solidFill>
                  <a:schemeClr val="accent3"/>
                </a:solidFill>
                <a:effectLst/>
                <a:uLnTx/>
                <a:uFillTx/>
                <a:latin typeface="Arial Black" panose="020B0A04020102020204" pitchFamily="34" charset="0"/>
                <a:ea typeface="+mj-ea"/>
                <a:cs typeface="Calibri Light"/>
              </a:rPr>
              <a:t>Vahvuudet/persoona</a:t>
            </a:r>
            <a:endParaRPr kumimoji="0" lang="fi-FI" sz="3600" b="0" i="0" u="none" strike="noStrike" kern="1200" cap="none" spc="0" normalizeH="0" baseline="0" noProof="0">
              <a:ln>
                <a:noFill/>
              </a:ln>
              <a:solidFill>
                <a:schemeClr val="accent3"/>
              </a:solidFill>
              <a:effectLst/>
              <a:uLnTx/>
              <a:uFillTx/>
              <a:latin typeface="Arial Black" panose="020B0A04020102020204" pitchFamily="34" charset="0"/>
              <a:ea typeface="+mj-ea"/>
              <a:cs typeface="+mj-cs"/>
            </a:endParaRPr>
          </a:p>
        </p:txBody>
      </p:sp>
      <p:sp>
        <p:nvSpPr>
          <p:cNvPr id="5" name="Sisällön paikkamerkki 2">
            <a:extLst>
              <a:ext uri="{FF2B5EF4-FFF2-40B4-BE49-F238E27FC236}">
                <a16:creationId xmlns:a16="http://schemas.microsoft.com/office/drawing/2014/main" id="{EA68DFD9-310E-5071-0F06-C666B0655ECC}"/>
              </a:ext>
            </a:extLst>
          </p:cNvPr>
          <p:cNvSpPr txBox="1">
            <a:spLocks/>
          </p:cNvSpPr>
          <p:nvPr/>
        </p:nvSpPr>
        <p:spPr>
          <a:xfrm>
            <a:off x="769643" y="1527941"/>
            <a:ext cx="9992950" cy="568166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dirty="0">
                <a:ea typeface="+mn-lt"/>
                <a:cs typeface="+mn-lt"/>
              </a:rPr>
              <a:t>On tärkeää osata tunnistaa omia persoonaan liittyviä vahvuuksia, jotta on helpompi hakeutua itselle sopivaan työhön ja ammattiin. </a:t>
            </a:r>
            <a:endParaRPr lang="en-US" sz="1800"/>
          </a:p>
          <a:p>
            <a:r>
              <a:rPr lang="fi-FI" sz="1800">
                <a:ea typeface="+mn-lt"/>
                <a:cs typeface="+mn-lt"/>
              </a:rPr>
              <a:t>Täällä voit tehdä via-vahvuustestin, joka pohjautuu positiiviseen psykologiaan. Testi on ilmainen, mutta vaatii kirjautumisen: </a:t>
            </a:r>
            <a:r>
              <a:rPr lang="fi-FI" sz="1800" dirty="0">
                <a:ea typeface="+mn-lt"/>
                <a:cs typeface="+mn-lt"/>
                <a:hlinkClick r:id="rId2"/>
              </a:rPr>
              <a:t>https://www.viacharacter.org/survey/account/register</a:t>
            </a:r>
            <a:endParaRPr lang="fi-FI" sz="1800">
              <a:solidFill>
                <a:srgbClr val="FF0000"/>
              </a:solidFill>
              <a:ea typeface="+mn-lt"/>
              <a:cs typeface="+mn-lt"/>
            </a:endParaRPr>
          </a:p>
          <a:p>
            <a:endParaRPr lang="fi-FI" sz="1800" dirty="0">
              <a:ea typeface="+mn-lt"/>
              <a:cs typeface="+mn-lt"/>
            </a:endParaRPr>
          </a:p>
          <a:p>
            <a:r>
              <a:rPr lang="fi-FI" sz="1800" dirty="0">
                <a:ea typeface="+mn-lt"/>
                <a:cs typeface="+mn-lt"/>
              </a:rPr>
              <a:t>Työnhaussa on hyvä osata kertoa ominaisuuksista työntekijänä: vahvuuksista työskentelytapaan liittyen ja sosiaalisiin taitoihin liittyvistä vahvuuksista. Vahvuuksia kannattaa miettiä esimerkkien, konkreettisen toiminnan kautta.</a:t>
            </a:r>
            <a:endParaRPr lang="fi-FI" sz="1800" dirty="0"/>
          </a:p>
          <a:p>
            <a:endParaRPr lang="fi-FI" sz="1800">
              <a:ea typeface="+mn-lt"/>
              <a:cs typeface="+mn-lt"/>
            </a:endParaRPr>
          </a:p>
          <a:p>
            <a:r>
              <a:rPr lang="fi-FI" sz="1800" b="1" dirty="0">
                <a:solidFill>
                  <a:schemeClr val="accent6"/>
                </a:solidFill>
                <a:ea typeface="+mn-lt"/>
                <a:cs typeface="+mn-lt"/>
              </a:rPr>
              <a:t>Käy täällä katsomassa Sitran video osaamisesta: </a:t>
            </a:r>
          </a:p>
          <a:p>
            <a:r>
              <a:rPr lang="fi-FI" sz="1800" dirty="0">
                <a:ea typeface="+mn-lt"/>
                <a:cs typeface="+mn-lt"/>
                <a:hlinkClick r:id="rId3"/>
              </a:rPr>
              <a:t>https://youtu.be/HvvAvR5fC4c</a:t>
            </a:r>
          </a:p>
          <a:p>
            <a:pPr lvl="1"/>
            <a:endParaRPr lang="fi-FI" sz="1800">
              <a:ea typeface="+mn-lt"/>
              <a:cs typeface="+mn-lt"/>
              <a:hlinkClick r:id="rId3"/>
            </a:endParaRPr>
          </a:p>
          <a:p>
            <a:endParaRPr lang="fi-FI" sz="1800" dirty="0">
              <a:ea typeface="+mn-lt"/>
              <a:cs typeface="+mn-lt"/>
            </a:endParaRPr>
          </a:p>
          <a:p>
            <a:endParaRPr lang="fi-FI" sz="1800">
              <a:ea typeface="+mn-lt"/>
              <a:cs typeface="+mn-lt"/>
            </a:endParaRPr>
          </a:p>
          <a:p>
            <a:endParaRPr lang="fi-FI" sz="1800">
              <a:cs typeface="Calibri"/>
            </a:endParaRPr>
          </a:p>
        </p:txBody>
      </p:sp>
    </p:spTree>
    <p:extLst>
      <p:ext uri="{BB962C8B-B14F-4D97-AF65-F5344CB8AC3E}">
        <p14:creationId xmlns:p14="http://schemas.microsoft.com/office/powerpoint/2010/main" val="2160832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775140" y="299326"/>
            <a:ext cx="10515600" cy="1325563"/>
          </a:xfrm>
        </p:spPr>
        <p:txBody>
          <a:bodyPr/>
          <a:lstStyle/>
          <a:p>
            <a:r>
              <a:rPr lang="fi-FI">
                <a:ea typeface="Calibri Light"/>
                <a:cs typeface="Calibri Light"/>
              </a:rPr>
              <a:t>Vuorovaikutustaidot työpaikalla 2/2</a:t>
            </a:r>
            <a:endParaRPr lang="fi-FI"/>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838200" y="1825625"/>
            <a:ext cx="8904890" cy="466725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fi-FI" sz="1800" dirty="0">
                <a:ea typeface="+mn-lt"/>
                <a:cs typeface="+mn-lt"/>
              </a:rPr>
              <a:t>Hyviä keinoja ristiriitojen selvittämiseksi ovat keskusteleminen, pyrkimys ymmärtää toisen näkökulmaa ja anteeksi pyytäminen. Pysy asiallisena myös haastavissa tilanteissa.  </a:t>
            </a:r>
          </a:p>
          <a:p>
            <a:pPr marL="342900" indent="-342900">
              <a:buFont typeface="Arial" panose="020B0604020202020204" pitchFamily="34" charset="0"/>
              <a:buChar char="•"/>
            </a:pPr>
            <a:r>
              <a:rPr lang="fi-FI" sz="1800" dirty="0">
                <a:ea typeface="+mn-lt"/>
                <a:cs typeface="+mn-lt"/>
              </a:rPr>
              <a:t>Tervehdi, arvosta, rohkaise, kannusta, kiitä, tue, ilahduta ja auta työkaveria. Muista hyvät käytöstavat.  </a:t>
            </a:r>
          </a:p>
          <a:p>
            <a:pPr marL="342900" indent="-342900">
              <a:buFont typeface="Arial" panose="020B0604020202020204" pitchFamily="34" charset="0"/>
              <a:buChar char="•"/>
            </a:pPr>
            <a:r>
              <a:rPr lang="fi-FI" sz="1800" dirty="0">
                <a:ea typeface="+mn-lt"/>
                <a:cs typeface="+mn-lt"/>
              </a:rPr>
              <a:t>Hoidat sovitut työt. Ole luottamuksen arvoinen. </a:t>
            </a:r>
          </a:p>
          <a:p>
            <a:pPr marL="342900" indent="-342900">
              <a:buFont typeface="Arial" panose="020B0604020202020204" pitchFamily="34" charset="0"/>
              <a:buChar char="•"/>
            </a:pPr>
            <a:r>
              <a:rPr lang="fi-FI" sz="1800" dirty="0">
                <a:ea typeface="+mn-lt"/>
                <a:cs typeface="+mn-lt"/>
              </a:rPr>
              <a:t>Älä panttaa tietoa, vaan pyri jakamaan osaamistasi ja viesti avoimesti.  </a:t>
            </a:r>
          </a:p>
          <a:p>
            <a:pPr marL="342900" indent="-342900">
              <a:buFont typeface="Arial" panose="020B0604020202020204" pitchFamily="34" charset="0"/>
              <a:buChar char="•"/>
            </a:pPr>
            <a:r>
              <a:rPr lang="fi-FI" sz="1800" dirty="0">
                <a:ea typeface="+mn-lt"/>
                <a:cs typeface="+mn-lt"/>
              </a:rPr>
              <a:t>Tarkastele omaa toimintaasi ja pyri parantamaan vuorovaikutustaitojasi.  </a:t>
            </a:r>
          </a:p>
        </p:txBody>
      </p:sp>
    </p:spTree>
    <p:extLst>
      <p:ext uri="{BB962C8B-B14F-4D97-AF65-F5344CB8AC3E}">
        <p14:creationId xmlns:p14="http://schemas.microsoft.com/office/powerpoint/2010/main" val="1667400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775139" y="260023"/>
            <a:ext cx="10515600" cy="1325563"/>
          </a:xfrm>
        </p:spPr>
        <p:txBody>
          <a:bodyPr/>
          <a:lstStyle/>
          <a:p>
            <a:r>
              <a:rPr lang="fi-FI">
                <a:latin typeface="Calibri"/>
                <a:ea typeface="Calibri"/>
                <a:cs typeface="Calibri"/>
              </a:rPr>
              <a:t>Vuorovaikutustilanteet työpaikalla, esimerkkejä</a:t>
            </a:r>
            <a:endParaRPr lang="fi-FI"/>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838200" y="1825625"/>
            <a:ext cx="9892862" cy="4667250"/>
          </a:xfrm>
          <a:prstGeom prst="rect">
            <a:avLst/>
          </a:prstGeom>
        </p:spPr>
        <p:txBody>
          <a:bodyPr vert="horz" lIns="91440" tIns="45720" rIns="91440" bIns="45720" numCol="2"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fi-FI" sz="1800">
                <a:ea typeface="Calibri"/>
                <a:cs typeface="Calibri"/>
              </a:rPr>
              <a:t>työnhakeminen ja työhaastattelu</a:t>
            </a:r>
          </a:p>
          <a:p>
            <a:pPr marL="342900" indent="-342900">
              <a:buFont typeface="Arial" panose="020B0604020202020204" pitchFamily="34" charset="0"/>
              <a:buChar char="•"/>
            </a:pPr>
            <a:r>
              <a:rPr lang="fi-FI" sz="1800">
                <a:ea typeface="Calibri"/>
                <a:cs typeface="Calibri"/>
              </a:rPr>
              <a:t>esittäytyminen työpaikalla</a:t>
            </a:r>
          </a:p>
          <a:p>
            <a:pPr marL="342900" indent="-342900">
              <a:buFont typeface="Arial" panose="020B0604020202020204" pitchFamily="34" charset="0"/>
              <a:buChar char="•"/>
            </a:pPr>
            <a:r>
              <a:rPr lang="fi-FI" sz="1800">
                <a:ea typeface="Calibri"/>
                <a:cs typeface="Calibri"/>
              </a:rPr>
              <a:t>ensimmäinen työpäivä</a:t>
            </a:r>
          </a:p>
          <a:p>
            <a:pPr marL="342900" indent="-342900">
              <a:buFont typeface="Arial" panose="020B0604020202020204" pitchFamily="34" charset="0"/>
              <a:buChar char="•"/>
            </a:pPr>
            <a:r>
              <a:rPr lang="fi-FI" sz="1800">
                <a:ea typeface="Calibri"/>
                <a:cs typeface="Calibri"/>
              </a:rPr>
              <a:t>yleinen vuorovaikutus  ja yhteistyö asiakkaiden ja työkavereiden kanssa</a:t>
            </a:r>
          </a:p>
          <a:p>
            <a:pPr marL="342900" indent="-342900">
              <a:buFont typeface="Arial" panose="020B0604020202020204" pitchFamily="34" charset="0"/>
              <a:buChar char="•"/>
            </a:pPr>
            <a:r>
              <a:rPr lang="fi-FI" sz="1800">
                <a:ea typeface="Calibri"/>
                <a:cs typeface="Calibri"/>
              </a:rPr>
              <a:t>asiakaspalvelu</a:t>
            </a:r>
            <a:endParaRPr lang="en-US" sz="1800">
              <a:ea typeface="Calibri"/>
              <a:cs typeface="Calibri"/>
            </a:endParaRPr>
          </a:p>
          <a:p>
            <a:pPr marL="342900" indent="-342900">
              <a:buFont typeface="Arial" panose="020B0604020202020204" pitchFamily="34" charset="0"/>
              <a:buChar char="•"/>
            </a:pPr>
            <a:r>
              <a:rPr lang="fi-FI" sz="1800">
                <a:ea typeface="Calibri"/>
                <a:cs typeface="Calibri"/>
              </a:rPr>
              <a:t>kokouskäytännöt</a:t>
            </a:r>
            <a:endParaRPr lang="en-US" sz="1800">
              <a:ea typeface="Calibri"/>
              <a:cs typeface="Calibri"/>
            </a:endParaRPr>
          </a:p>
          <a:p>
            <a:pPr marL="342900" indent="-342900">
              <a:buFont typeface="Arial" panose="020B0604020202020204" pitchFamily="34" charset="0"/>
              <a:buChar char="•"/>
            </a:pPr>
            <a:r>
              <a:rPr lang="fi-FI" sz="1800">
                <a:ea typeface="Calibri"/>
                <a:cs typeface="Calibri"/>
              </a:rPr>
              <a:t>asiakasviestintä</a:t>
            </a:r>
            <a:endParaRPr lang="en-US" sz="1800">
              <a:ea typeface="Calibri"/>
              <a:cs typeface="Calibri"/>
            </a:endParaRPr>
          </a:p>
          <a:p>
            <a:pPr marL="342900" indent="-342900">
              <a:buFont typeface="Arial" panose="020B0604020202020204" pitchFamily="34" charset="0"/>
              <a:buChar char="•"/>
            </a:pPr>
            <a:r>
              <a:rPr lang="fi-FI" sz="1800">
                <a:ea typeface="Calibri"/>
                <a:cs typeface="Calibri"/>
              </a:rPr>
              <a:t>työpaikan sisäinen viestintä</a:t>
            </a:r>
            <a:endParaRPr lang="en-US" sz="1800">
              <a:ea typeface="Calibri"/>
              <a:cs typeface="Calibri"/>
            </a:endParaRPr>
          </a:p>
          <a:p>
            <a:pPr marL="342900" indent="-342900">
              <a:buFont typeface="Arial" panose="020B0604020202020204" pitchFamily="34" charset="0"/>
              <a:buChar char="•"/>
            </a:pPr>
            <a:r>
              <a:rPr lang="fi-FI" sz="1800">
                <a:ea typeface="Calibri"/>
                <a:cs typeface="Calibri"/>
              </a:rPr>
              <a:t>sosiaalinen media</a:t>
            </a:r>
            <a:endParaRPr lang="en-US" sz="1800">
              <a:ea typeface="Calibri"/>
              <a:cs typeface="Calibri"/>
            </a:endParaRPr>
          </a:p>
          <a:p>
            <a:pPr marL="342900" indent="-342900">
              <a:buFont typeface="Arial" panose="020B0604020202020204" pitchFamily="34" charset="0"/>
              <a:buChar char="•"/>
            </a:pPr>
            <a:r>
              <a:rPr lang="fi-FI" sz="1800">
                <a:ea typeface="Calibri"/>
                <a:cs typeface="Calibri"/>
              </a:rPr>
              <a:t>kahvipöytäkeskustelut</a:t>
            </a:r>
            <a:endParaRPr lang="en-US" sz="1800">
              <a:ea typeface="Calibri"/>
              <a:cs typeface="Calibri"/>
            </a:endParaRPr>
          </a:p>
          <a:p>
            <a:pPr marL="342900" indent="-342900">
              <a:buFont typeface="Arial" panose="020B0604020202020204" pitchFamily="34" charset="0"/>
              <a:buChar char="•"/>
            </a:pPr>
            <a:r>
              <a:rPr lang="fi-FI" sz="1800">
                <a:ea typeface="Calibri"/>
                <a:cs typeface="Calibri"/>
              </a:rPr>
              <a:t>haastavat tilanteet </a:t>
            </a:r>
            <a:endParaRPr lang="en-US" sz="1800">
              <a:ea typeface="Calibri"/>
              <a:cs typeface="Calibri"/>
            </a:endParaRPr>
          </a:p>
          <a:p>
            <a:pPr marL="342900" indent="-342900">
              <a:buFont typeface="Arial" panose="020B0604020202020204" pitchFamily="34" charset="0"/>
              <a:buChar char="•"/>
            </a:pPr>
            <a:r>
              <a:rPr lang="fi-FI" sz="1800">
                <a:ea typeface="Calibri"/>
                <a:cs typeface="Calibri"/>
              </a:rPr>
              <a:t>ristiriidat työpaikalla</a:t>
            </a:r>
            <a:endParaRPr lang="en-US" sz="1800">
              <a:ea typeface="Calibri"/>
              <a:cs typeface="Calibri"/>
            </a:endParaRPr>
          </a:p>
          <a:p>
            <a:pPr marL="342900" indent="-342900">
              <a:buFont typeface="Arial" panose="020B0604020202020204" pitchFamily="34" charset="0"/>
              <a:buChar char="•"/>
            </a:pPr>
            <a:endParaRPr lang="fi-FI" sz="1800">
              <a:ea typeface="Calibri"/>
              <a:cs typeface="Calibri"/>
            </a:endParaRPr>
          </a:p>
          <a:p>
            <a:r>
              <a:rPr lang="fi-FI" sz="1800">
                <a:ea typeface="Calibri"/>
                <a:cs typeface="Calibri"/>
              </a:rPr>
              <a:t>Mitä muita vuorovaikutustilanteita työpaikalla voi olla?</a:t>
            </a:r>
          </a:p>
          <a:p>
            <a:pPr marL="342900" indent="-342900">
              <a:buFont typeface="Arial" panose="020B0604020202020204" pitchFamily="34" charset="0"/>
              <a:buChar char="•"/>
            </a:pPr>
            <a:endParaRPr lang="fi-FI" sz="1800">
              <a:ea typeface="Calibri"/>
              <a:cs typeface="Calibri"/>
            </a:endParaRPr>
          </a:p>
          <a:p>
            <a:pPr marL="342900" indent="-342900">
              <a:buFont typeface="Arial" panose="020B0604020202020204" pitchFamily="34" charset="0"/>
              <a:buChar char="•"/>
            </a:pPr>
            <a:endParaRPr lang="fi-FI" sz="1800">
              <a:ea typeface="Calibri"/>
              <a:cs typeface="Calibri"/>
            </a:endParaRPr>
          </a:p>
        </p:txBody>
      </p:sp>
    </p:spTree>
    <p:extLst>
      <p:ext uri="{BB962C8B-B14F-4D97-AF65-F5344CB8AC3E}">
        <p14:creationId xmlns:p14="http://schemas.microsoft.com/office/powerpoint/2010/main" val="2871262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838200" y="-92075"/>
            <a:ext cx="10515600" cy="1325563"/>
          </a:xfrm>
        </p:spPr>
        <p:txBody>
          <a:bodyPr/>
          <a:lstStyle/>
          <a:p>
            <a:r>
              <a:rPr lang="fi-FI">
                <a:latin typeface="Calibri"/>
                <a:ea typeface="Calibri"/>
                <a:cs typeface="Calibri"/>
              </a:rPr>
              <a:t>Vuorovaikutustaidot työpaikalla</a:t>
            </a:r>
            <a:endParaRPr lang="fi-FI"/>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838200" y="1003300"/>
            <a:ext cx="9906000" cy="5489575"/>
          </a:xfrm>
          <a:prstGeom prst="rect">
            <a:avLst/>
          </a:prstGeom>
        </p:spPr>
        <p:txBody>
          <a:bodyPr vert="horz" lIns="91440" tIns="45720" rIns="91440" bIns="45720" numCol="2"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dirty="0">
                <a:ea typeface="Calibri"/>
                <a:cs typeface="Calibri"/>
              </a:rPr>
              <a:t>Keskustele/pohdi:</a:t>
            </a:r>
            <a:endParaRPr lang="fi-FI" dirty="0"/>
          </a:p>
          <a:p>
            <a:pPr marL="342900" indent="-342900">
              <a:buFont typeface="Arial" panose="020B0604020202020204" pitchFamily="34" charset="0"/>
              <a:buChar char="•"/>
            </a:pPr>
            <a:r>
              <a:rPr lang="fi-FI" dirty="0">
                <a:ea typeface="Calibri"/>
                <a:cs typeface="Calibri"/>
              </a:rPr>
              <a:t>Miten vuorovaikutustilanteisiin voi valmistautua ja miten niitä voi harjoitella?</a:t>
            </a:r>
          </a:p>
          <a:p>
            <a:pPr marL="342900" indent="-342900">
              <a:buFont typeface="Arial" panose="020B0604020202020204" pitchFamily="34" charset="0"/>
              <a:buChar char="•"/>
            </a:pPr>
            <a:r>
              <a:rPr lang="fi-FI" dirty="0">
                <a:ea typeface="Calibri"/>
                <a:cs typeface="Calibri"/>
              </a:rPr>
              <a:t>Hyvät tavat työpaikalla?</a:t>
            </a:r>
          </a:p>
          <a:p>
            <a:pPr marL="342900" indent="-342900">
              <a:buFont typeface="Arial" panose="020B0604020202020204" pitchFamily="34" charset="0"/>
              <a:buChar char="•"/>
            </a:pPr>
            <a:r>
              <a:rPr lang="fi-FI" dirty="0">
                <a:ea typeface="Calibri"/>
                <a:cs typeface="Calibri"/>
              </a:rPr>
              <a:t>Miten omia vuorovaikutustaitoja voi parantaa?</a:t>
            </a:r>
          </a:p>
          <a:p>
            <a:pPr marL="342900" indent="-342900">
              <a:buFont typeface="Arial" panose="020B0604020202020204" pitchFamily="34" charset="0"/>
              <a:buChar char="•"/>
            </a:pPr>
            <a:r>
              <a:rPr lang="fi-FI" dirty="0">
                <a:ea typeface="Calibri"/>
                <a:cs typeface="Calibri"/>
              </a:rPr>
              <a:t>Perehdytys työpaikan vuorovaikutustilanteisiin?</a:t>
            </a:r>
          </a:p>
          <a:p>
            <a:pPr marL="342900" indent="-342900">
              <a:buFont typeface="Arial" panose="020B0604020202020204" pitchFamily="34" charset="0"/>
              <a:buChar char="•"/>
            </a:pPr>
            <a:r>
              <a:rPr lang="fi-FI" dirty="0">
                <a:ea typeface="Calibri"/>
                <a:cs typeface="Calibri"/>
              </a:rPr>
              <a:t>Vaitiolovelvollisuus työpaikalla? </a:t>
            </a:r>
          </a:p>
          <a:p>
            <a:pPr marL="342900" indent="-342900">
              <a:buFont typeface="Arial" panose="020B0604020202020204" pitchFamily="34" charset="0"/>
              <a:buChar char="•"/>
            </a:pPr>
            <a:r>
              <a:rPr lang="fi-FI" dirty="0">
                <a:ea typeface="Calibri"/>
                <a:cs typeface="Calibri"/>
              </a:rPr>
              <a:t>Millainen on hyvä työkaveri?</a:t>
            </a:r>
          </a:p>
          <a:p>
            <a:pPr marL="342900" indent="-342900">
              <a:buFont typeface="Arial" panose="020B0604020202020204" pitchFamily="34" charset="0"/>
              <a:buChar char="•"/>
            </a:pPr>
            <a:r>
              <a:rPr lang="fi-FI" dirty="0">
                <a:ea typeface="Calibri"/>
                <a:cs typeface="Calibri"/>
              </a:rPr>
              <a:t>Miten työpaikallasi on tuettu yhteisöllisyyttä?</a:t>
            </a:r>
          </a:p>
          <a:p>
            <a:pPr marL="342900" indent="-342900">
              <a:buFont typeface="Arial" panose="020B0604020202020204" pitchFamily="34" charset="0"/>
              <a:buChar char="•"/>
            </a:pPr>
            <a:r>
              <a:rPr lang="fi-FI" dirty="0">
                <a:ea typeface="Calibri"/>
                <a:cs typeface="Calibri"/>
              </a:rPr>
              <a:t>Miten arvioisit työpaikkasi vuorovaikutusta?</a:t>
            </a:r>
          </a:p>
          <a:p>
            <a:pPr marL="342900" indent="-342900">
              <a:buFont typeface="Arial" panose="020B0604020202020204" pitchFamily="34" charset="0"/>
              <a:buChar char="•"/>
            </a:pPr>
            <a:r>
              <a:rPr lang="fi-FI" dirty="0">
                <a:ea typeface="Calibri"/>
                <a:cs typeface="Calibri"/>
              </a:rPr>
              <a:t>Miten jokainen voi edistää työpaikan hyvää ilmapiiriä? </a:t>
            </a:r>
          </a:p>
          <a:p>
            <a:pPr marL="342900" indent="-342900">
              <a:buFont typeface="Arial" panose="020B0604020202020204" pitchFamily="34" charset="0"/>
              <a:buChar char="•"/>
            </a:pPr>
            <a:r>
              <a:rPr lang="fi-FI" dirty="0">
                <a:ea typeface="Calibri"/>
                <a:cs typeface="Calibri"/>
              </a:rPr>
              <a:t>Joustaminen ja  omien rajojen asettaminen työpaikalla? </a:t>
            </a:r>
          </a:p>
          <a:p>
            <a:pPr marL="342900" indent="-342900">
              <a:buFont typeface="Arial" panose="020B0604020202020204" pitchFamily="34" charset="0"/>
              <a:buChar char="•"/>
            </a:pPr>
            <a:r>
              <a:rPr lang="fi-FI" dirty="0">
                <a:ea typeface="Calibri"/>
                <a:cs typeface="Calibri"/>
              </a:rPr>
              <a:t>Työpaikkailmoituksissa haetaan usein työntekijäksi "hyvää tyyppiä". Mitä se voisi tarkoittaa yleisesti ja oman alan työssä? </a:t>
            </a:r>
          </a:p>
          <a:p>
            <a:pPr marL="342900" indent="-342900">
              <a:buFont typeface="Arial" panose="020B0604020202020204" pitchFamily="34" charset="0"/>
              <a:buChar char="•"/>
            </a:pPr>
            <a:r>
              <a:rPr lang="fi-FI" dirty="0">
                <a:ea typeface="Calibri"/>
                <a:cs typeface="Calibri"/>
              </a:rPr>
              <a:t>Kuuluvatko ristiriidat työelämään? </a:t>
            </a:r>
          </a:p>
          <a:p>
            <a:pPr marL="342900" indent="-342900">
              <a:buFont typeface="Arial" panose="020B0604020202020204" pitchFamily="34" charset="0"/>
              <a:buChar char="•"/>
            </a:pPr>
            <a:r>
              <a:rPr lang="fi-FI" dirty="0">
                <a:ea typeface="Calibri"/>
                <a:cs typeface="Calibri"/>
              </a:rPr>
              <a:t>Miten ristiriitatilanteissa kannattaa toimia?</a:t>
            </a:r>
          </a:p>
        </p:txBody>
      </p:sp>
    </p:spTree>
    <p:extLst>
      <p:ext uri="{BB962C8B-B14F-4D97-AF65-F5344CB8AC3E}">
        <p14:creationId xmlns:p14="http://schemas.microsoft.com/office/powerpoint/2010/main" val="4028819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1927349" y="598127"/>
            <a:ext cx="10515600" cy="1205057"/>
          </a:xfrm>
        </p:spPr>
        <p:txBody>
          <a:bodyPr/>
          <a:lstStyle/>
          <a:p>
            <a:r>
              <a:rPr lang="fi-FI">
                <a:latin typeface="Arial Nova" panose="020B0504020202020204" pitchFamily="34" charset="0"/>
                <a:cs typeface="Calibri Light"/>
              </a:rPr>
              <a:t>Tehtäviä, Vuorovaikutustilanteet työpaikalla</a:t>
            </a:r>
            <a:br>
              <a:rPr lang="fi-FI">
                <a:latin typeface="Arial Nova" panose="020B0504020202020204" pitchFamily="34" charset="0"/>
                <a:cs typeface="Calibri Light"/>
              </a:rPr>
            </a:br>
            <a:endParaRPr lang="fi-FI">
              <a:latin typeface="Arial Nova" panose="020B0504020202020204" pitchFamily="34" charset="0"/>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1927350" y="1574676"/>
            <a:ext cx="7920844" cy="516245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fi-FI" sz="1600">
                <a:ea typeface="Calibri"/>
                <a:cs typeface="Calibri"/>
              </a:rPr>
              <a:t>Pienryhmä- tai parityöskentely</a:t>
            </a:r>
          </a:p>
          <a:p>
            <a:pPr marL="0" indent="0">
              <a:buNone/>
            </a:pPr>
            <a:endParaRPr lang="fi-FI" sz="1600">
              <a:ea typeface="Calibri"/>
              <a:cs typeface="Calibri"/>
            </a:endParaRPr>
          </a:p>
          <a:p>
            <a:pPr marL="514350" indent="-514350">
              <a:buAutoNum type="arabicPeriod"/>
            </a:pPr>
            <a:r>
              <a:rPr lang="fi-FI" sz="1600">
                <a:ea typeface="Calibri"/>
                <a:cs typeface="Calibri"/>
              </a:rPr>
              <a:t>Valitkaa yksi työpaikan vuorovaikutustilanne</a:t>
            </a:r>
          </a:p>
          <a:p>
            <a:pPr marL="0" indent="0">
              <a:buNone/>
            </a:pPr>
            <a:r>
              <a:rPr lang="fi-FI" sz="1600">
                <a:ea typeface="Calibri"/>
                <a:cs typeface="Calibri"/>
              </a:rPr>
              <a:t>	-tehkää ohjeistus, että miten kyseissä vuorovaikutustilanteessa tulisi toimia</a:t>
            </a:r>
          </a:p>
          <a:p>
            <a:pPr marL="0" indent="0">
              <a:buNone/>
            </a:pPr>
            <a:r>
              <a:rPr lang="fi-FI" sz="1600">
                <a:ea typeface="Calibri"/>
                <a:cs typeface="Calibri"/>
              </a:rPr>
              <a:t>2. Valitkaa yksi työpaikan vuorovaikutustilanne</a:t>
            </a:r>
          </a:p>
          <a:p>
            <a:pPr marL="0" indent="0">
              <a:buNone/>
            </a:pPr>
            <a:r>
              <a:rPr lang="fi-FI" sz="1600">
                <a:ea typeface="Calibri"/>
                <a:cs typeface="Calibri"/>
              </a:rPr>
              <a:t>	-valitkaa roolit ja harjoitelkaa käytännössä kyseistä vuorovaikutustilannetta</a:t>
            </a:r>
          </a:p>
          <a:p>
            <a:pPr marL="0" indent="0">
              <a:buNone/>
            </a:pPr>
            <a:r>
              <a:rPr lang="fi-FI" sz="1600">
                <a:ea typeface="Calibri"/>
                <a:cs typeface="Calibri"/>
              </a:rPr>
              <a:t>3. Millainen on hyvä työkaveri? Miten jokainen voi edistää työpaikan hyvää ilmapiiriä? Hyvät tavat työpaikalla? Mitkä asiat hankaloittavat vuorovaikutusta? </a:t>
            </a:r>
          </a:p>
          <a:p>
            <a:pPr marL="0" indent="0">
              <a:buNone/>
            </a:pPr>
            <a:r>
              <a:rPr lang="fi-FI" sz="1600">
                <a:ea typeface="Calibri"/>
                <a:cs typeface="Calibri"/>
              </a:rPr>
              <a:t>	-valitkaa yksi tai useampi kysymys</a:t>
            </a:r>
          </a:p>
          <a:p>
            <a:pPr marL="0" indent="0">
              <a:buNone/>
            </a:pPr>
            <a:r>
              <a:rPr lang="fi-FI" sz="1600">
                <a:ea typeface="Calibri"/>
                <a:cs typeface="Calibri"/>
              </a:rPr>
              <a:t>	-vastatkaa kysymyksiin ja esittäkää vastaukset yhdessä sovitulla tavalla</a:t>
            </a:r>
            <a:endParaRPr lang="fi-FI" sz="1600"/>
          </a:p>
          <a:p>
            <a:pPr marL="0" indent="0">
              <a:buNone/>
            </a:pPr>
            <a:endParaRPr lang="fi-FI" sz="1600">
              <a:ea typeface="Calibri"/>
              <a:cs typeface="Calibri"/>
            </a:endParaRPr>
          </a:p>
          <a:p>
            <a:pPr marL="0" indent="0">
              <a:buNone/>
            </a:pPr>
            <a:endParaRPr lang="fi-FI" sz="1600">
              <a:ea typeface="Calibri"/>
              <a:cs typeface="Calibri"/>
            </a:endParaRPr>
          </a:p>
          <a:p>
            <a:pPr marL="0" indent="0">
              <a:buNone/>
            </a:pPr>
            <a:endParaRPr lang="fi-FI" sz="1600">
              <a:ea typeface="Calibri"/>
              <a:cs typeface="Calibri"/>
            </a:endParaRPr>
          </a:p>
          <a:p>
            <a:pPr marL="0" indent="0">
              <a:buNone/>
            </a:pPr>
            <a:endParaRPr lang="fi-FI" sz="1600">
              <a:ea typeface="Calibri"/>
              <a:cs typeface="Calibri"/>
            </a:endParaRPr>
          </a:p>
          <a:p>
            <a:endParaRPr lang="fi-FI" sz="1600">
              <a:ea typeface="Calibri"/>
              <a:cs typeface="Calibri"/>
            </a:endParaRPr>
          </a:p>
        </p:txBody>
      </p:sp>
      <p:grpSp>
        <p:nvGrpSpPr>
          <p:cNvPr id="4" name="Ryhmä 3">
            <a:extLst>
              <a:ext uri="{FF2B5EF4-FFF2-40B4-BE49-F238E27FC236}">
                <a16:creationId xmlns:a16="http://schemas.microsoft.com/office/drawing/2014/main" id="{22C017C6-2DFE-693F-A884-7D9875B14582}"/>
              </a:ext>
              <a:ext uri="{C183D7F6-B498-43B3-948B-1728B52AA6E4}">
                <adec:decorative xmlns:adec="http://schemas.microsoft.com/office/drawing/2017/decorative" val="1"/>
              </a:ext>
            </a:extLst>
          </p:cNvPr>
          <p:cNvGrpSpPr>
            <a:grpSpLocks/>
          </p:cNvGrpSpPr>
          <p:nvPr/>
        </p:nvGrpSpPr>
        <p:grpSpPr>
          <a:xfrm>
            <a:off x="421002" y="334708"/>
            <a:ext cx="1235172" cy="1239968"/>
            <a:chOff x="4388636" y="2416245"/>
            <a:chExt cx="1372414" cy="1377742"/>
          </a:xfrm>
        </p:grpSpPr>
        <p:sp>
          <p:nvSpPr>
            <p:cNvPr id="5" name="Ellipsi 4">
              <a:extLst>
                <a:ext uri="{FF2B5EF4-FFF2-40B4-BE49-F238E27FC236}">
                  <a16:creationId xmlns:a16="http://schemas.microsoft.com/office/drawing/2014/main" id="{50A804E8-5B93-A029-0CA2-92BBDEE73290}"/>
                </a:ext>
              </a:extLst>
            </p:cNvPr>
            <p:cNvSpPr/>
            <p:nvPr/>
          </p:nvSpPr>
          <p:spPr>
            <a:xfrm>
              <a:off x="4388636" y="2416245"/>
              <a:ext cx="1372414" cy="1377742"/>
            </a:xfrm>
            <a:prstGeom prst="ellipse">
              <a:avLst/>
            </a:prstGeom>
            <a:solidFill>
              <a:schemeClr val="tx1">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3"/>
                </a:solidFill>
              </a:endParaRPr>
            </a:p>
          </p:txBody>
        </p:sp>
        <p:pic>
          <p:nvPicPr>
            <p:cNvPr id="6" name="Kuva 5" descr="Kirjoituslevy osa merkitty tasaisella täytöllä">
              <a:extLst>
                <a:ext uri="{FF2B5EF4-FFF2-40B4-BE49-F238E27FC236}">
                  <a16:creationId xmlns:a16="http://schemas.microsoft.com/office/drawing/2014/main" id="{515AE2B0-4851-55F4-1122-4A6A9F7483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51448" y="2699216"/>
              <a:ext cx="807836" cy="807836"/>
            </a:xfrm>
            <a:prstGeom prst="rect">
              <a:avLst/>
            </a:prstGeom>
            <a:effectLst>
              <a:reflection blurRad="6350" stA="52000" endA="300" endPos="35000" dir="5400000" sy="-100000" algn="bl" rotWithShape="0"/>
            </a:effectLst>
          </p:spPr>
        </p:pic>
      </p:grpSp>
    </p:spTree>
    <p:extLst>
      <p:ext uri="{BB962C8B-B14F-4D97-AF65-F5344CB8AC3E}">
        <p14:creationId xmlns:p14="http://schemas.microsoft.com/office/powerpoint/2010/main" val="3512403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775139" y="296806"/>
            <a:ext cx="10515600" cy="1325563"/>
          </a:xfrm>
        </p:spPr>
        <p:txBody>
          <a:bodyPr/>
          <a:lstStyle/>
          <a:p>
            <a:r>
              <a:rPr lang="en-US" err="1">
                <a:ea typeface="Calibri Light"/>
                <a:cs typeface="Calibri Light"/>
              </a:rPr>
              <a:t>Vuorovaikutustaidot</a:t>
            </a:r>
            <a:endParaRPr lang="fi-FI"/>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838200" y="1565276"/>
            <a:ext cx="9906000" cy="5727699"/>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a:solidFill>
                <a:srgbClr val="FF0000"/>
              </a:solidFill>
              <a:ea typeface="Calibri"/>
              <a:cs typeface="Calibri"/>
            </a:endParaRPr>
          </a:p>
          <a:p>
            <a:endParaRPr lang="en-US" sz="1800" dirty="0">
              <a:ea typeface="Calibri"/>
              <a:cs typeface="Calibri"/>
            </a:endParaRPr>
          </a:p>
          <a:p>
            <a:r>
              <a:rPr lang="en-US" sz="1800" dirty="0" err="1">
                <a:cs typeface="Calibri"/>
              </a:rPr>
              <a:t>Muiden</a:t>
            </a:r>
            <a:r>
              <a:rPr lang="en-US" sz="1800" dirty="0">
                <a:cs typeface="Calibri"/>
              </a:rPr>
              <a:t> </a:t>
            </a:r>
            <a:r>
              <a:rPr lang="en-US" sz="1800" dirty="0" err="1">
                <a:cs typeface="Calibri"/>
              </a:rPr>
              <a:t>tekemää</a:t>
            </a:r>
            <a:r>
              <a:rPr lang="en-US" sz="1800" dirty="0">
                <a:cs typeface="Calibri"/>
              </a:rPr>
              <a:t> </a:t>
            </a:r>
            <a:r>
              <a:rPr lang="en-US" sz="1800" dirty="0" err="1">
                <a:cs typeface="Calibri"/>
              </a:rPr>
              <a:t>materiaalia</a:t>
            </a:r>
            <a:r>
              <a:rPr lang="en-US" sz="1800" dirty="0">
                <a:cs typeface="Calibri"/>
              </a:rPr>
              <a:t> </a:t>
            </a:r>
            <a:r>
              <a:rPr lang="en-US" sz="1800" dirty="0" err="1">
                <a:cs typeface="Calibri"/>
              </a:rPr>
              <a:t>netissä</a:t>
            </a:r>
          </a:p>
          <a:p>
            <a:pPr marL="342900" indent="-342900">
              <a:buFont typeface="Arial" panose="020B0604020202020204" pitchFamily="34" charset="0"/>
              <a:buChar char="•"/>
            </a:pPr>
            <a:endParaRPr lang="en-US" sz="1800">
              <a:solidFill>
                <a:srgbClr val="000000"/>
              </a:solidFill>
              <a:ea typeface="Calibri"/>
              <a:cs typeface="Calibri"/>
            </a:endParaRPr>
          </a:p>
          <a:p>
            <a:pPr marL="342900" indent="-342900">
              <a:buChar char="•"/>
            </a:pPr>
            <a:endParaRPr lang="fi" sz="1800">
              <a:solidFill>
                <a:srgbClr val="0000FF"/>
              </a:solidFill>
              <a:ea typeface="Calibri"/>
              <a:cs typeface="Calibri"/>
            </a:endParaRPr>
          </a:p>
          <a:p>
            <a:pPr marL="342900" indent="-342900">
              <a:buFont typeface="Arial" panose="020B0604020202020204" pitchFamily="34" charset="0"/>
              <a:buChar char="•"/>
            </a:pPr>
            <a:r>
              <a:rPr lang="fi" sz="1800" dirty="0">
                <a:solidFill>
                  <a:srgbClr val="0000FF"/>
                </a:solidFill>
                <a:ea typeface="Calibri"/>
                <a:cs typeface="Calibri"/>
                <a:hlinkClick r:id="rId2"/>
              </a:rPr>
              <a:t>Vuorovaikutustaitoja voi oppia - MIELI ry</a:t>
            </a:r>
            <a:endParaRPr lang="fi" sz="1800" dirty="0">
              <a:solidFill>
                <a:srgbClr val="0000FF"/>
              </a:solidFill>
              <a:ea typeface="Calibri"/>
              <a:cs typeface="Calibri"/>
            </a:endParaRPr>
          </a:p>
          <a:p>
            <a:pPr marL="342900" indent="-342900">
              <a:buFont typeface="Arial" panose="020B0604020202020204" pitchFamily="34" charset="0"/>
              <a:buChar char="•"/>
            </a:pPr>
            <a:endParaRPr lang="fi" sz="1800">
              <a:solidFill>
                <a:srgbClr val="0000FF"/>
              </a:solidFill>
              <a:ea typeface="Calibri"/>
              <a:cs typeface="Calibri"/>
            </a:endParaRPr>
          </a:p>
          <a:p>
            <a:pPr marL="342900" indent="-342900">
              <a:buFont typeface="Arial" panose="020B0604020202020204" pitchFamily="34" charset="0"/>
              <a:buChar char="•"/>
            </a:pPr>
            <a:r>
              <a:rPr lang="fi" sz="1800" dirty="0">
                <a:solidFill>
                  <a:srgbClr val="0000FF"/>
                </a:solidFill>
                <a:ea typeface="Calibri"/>
                <a:cs typeface="Calibri"/>
                <a:hlinkClick r:id="rId3"/>
              </a:rPr>
              <a:t>Haussa hyvä tyyppi! – Hyvät vuorovaikutustaidot valttia työelämässä (omapaja.fi)</a:t>
            </a:r>
            <a:endParaRPr lang="fi" sz="1800" dirty="0">
              <a:solidFill>
                <a:srgbClr val="0000FF"/>
              </a:solidFill>
              <a:ea typeface="Calibri"/>
              <a:cs typeface="Calibri"/>
            </a:endParaRPr>
          </a:p>
        </p:txBody>
      </p:sp>
    </p:spTree>
    <p:extLst>
      <p:ext uri="{BB962C8B-B14F-4D97-AF65-F5344CB8AC3E}">
        <p14:creationId xmlns:p14="http://schemas.microsoft.com/office/powerpoint/2010/main" val="2597120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775140" y="317828"/>
            <a:ext cx="10515600" cy="1325563"/>
          </a:xfrm>
        </p:spPr>
        <p:txBody>
          <a:bodyPr/>
          <a:lstStyle/>
          <a:p>
            <a:r>
              <a:rPr lang="fi-FI">
                <a:ea typeface="Calibri Light"/>
                <a:cs typeface="Calibri Light"/>
              </a:rPr>
              <a:t>Ohjaaminen ja arviointi työpaikalla</a:t>
            </a:r>
            <a:endParaRPr lang="fi-FI"/>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806670" y="1614214"/>
            <a:ext cx="9906000" cy="5489575"/>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800" dirty="0" err="1">
                <a:ea typeface="+mn-lt"/>
                <a:cs typeface="+mn-lt"/>
              </a:rPr>
              <a:t>Perehdy</a:t>
            </a:r>
            <a:r>
              <a:rPr lang="en-US" sz="1800" dirty="0">
                <a:ea typeface="+mn-lt"/>
                <a:cs typeface="+mn-lt"/>
              </a:rPr>
              <a:t> </a:t>
            </a:r>
            <a:r>
              <a:rPr lang="en-US" sz="1800" dirty="0" err="1">
                <a:ea typeface="+mn-lt"/>
                <a:cs typeface="+mn-lt"/>
              </a:rPr>
              <a:t>alla</a:t>
            </a:r>
            <a:r>
              <a:rPr lang="en-US" sz="1800" dirty="0">
                <a:ea typeface="+mn-lt"/>
                <a:cs typeface="+mn-lt"/>
              </a:rPr>
              <a:t> </a:t>
            </a:r>
            <a:r>
              <a:rPr lang="en-US" sz="1800" dirty="0" err="1">
                <a:ea typeface="+mn-lt"/>
                <a:cs typeface="+mn-lt"/>
              </a:rPr>
              <a:t>olevaan</a:t>
            </a:r>
            <a:r>
              <a:rPr lang="en-US" sz="1800" dirty="0">
                <a:ea typeface="+mn-lt"/>
                <a:cs typeface="+mn-lt"/>
              </a:rPr>
              <a:t> </a:t>
            </a:r>
            <a:r>
              <a:rPr lang="en-US" sz="1800" dirty="0" err="1">
                <a:ea typeface="+mn-lt"/>
                <a:cs typeface="+mn-lt"/>
              </a:rPr>
              <a:t>materiaaliin</a:t>
            </a:r>
            <a:r>
              <a:rPr lang="en-US" sz="1800" dirty="0">
                <a:ea typeface="+mn-lt"/>
                <a:cs typeface="+mn-lt"/>
              </a:rPr>
              <a:t>, </a:t>
            </a:r>
            <a:r>
              <a:rPr lang="en-US" sz="1800" dirty="0" err="1">
                <a:ea typeface="+mn-lt"/>
                <a:cs typeface="+mn-lt"/>
              </a:rPr>
              <a:t>koskien</a:t>
            </a:r>
            <a:r>
              <a:rPr lang="en-US" sz="1800" dirty="0">
                <a:ea typeface="+mn-lt"/>
                <a:cs typeface="+mn-lt"/>
              </a:rPr>
              <a:t> </a:t>
            </a:r>
            <a:r>
              <a:rPr lang="en-US" sz="1800" dirty="0" err="1">
                <a:ea typeface="+mn-lt"/>
                <a:cs typeface="+mn-lt"/>
              </a:rPr>
              <a:t>opiskelijan</a:t>
            </a:r>
            <a:r>
              <a:rPr lang="en-US" sz="1800" dirty="0">
                <a:ea typeface="+mn-lt"/>
                <a:cs typeface="+mn-lt"/>
              </a:rPr>
              <a:t> </a:t>
            </a:r>
            <a:r>
              <a:rPr lang="en-US" sz="1800" dirty="0" err="1">
                <a:ea typeface="+mn-lt"/>
                <a:cs typeface="+mn-lt"/>
              </a:rPr>
              <a:t>ohjausta</a:t>
            </a:r>
            <a:r>
              <a:rPr lang="en-US" sz="1800" dirty="0">
                <a:ea typeface="+mn-lt"/>
                <a:cs typeface="+mn-lt"/>
              </a:rPr>
              <a:t> </a:t>
            </a:r>
            <a:r>
              <a:rPr lang="en-US" sz="1800" dirty="0" err="1">
                <a:ea typeface="+mn-lt"/>
                <a:cs typeface="+mn-lt"/>
              </a:rPr>
              <a:t>työpaikalla</a:t>
            </a:r>
            <a:r>
              <a:rPr lang="en-US" sz="1800" dirty="0">
                <a:ea typeface="+mn-lt"/>
                <a:cs typeface="+mn-lt"/>
              </a:rPr>
              <a:t> </a:t>
            </a:r>
            <a:r>
              <a:rPr lang="en-US" sz="1800" dirty="0" err="1">
                <a:ea typeface="+mn-lt"/>
                <a:cs typeface="+mn-lt"/>
              </a:rPr>
              <a:t>sekä</a:t>
            </a:r>
            <a:r>
              <a:rPr lang="en-US" sz="1800" dirty="0">
                <a:ea typeface="+mn-lt"/>
                <a:cs typeface="+mn-lt"/>
              </a:rPr>
              <a:t> </a:t>
            </a:r>
            <a:r>
              <a:rPr lang="en-US" sz="1800" dirty="0" err="1">
                <a:ea typeface="+mn-lt"/>
                <a:cs typeface="+mn-lt"/>
              </a:rPr>
              <a:t>opettajan</a:t>
            </a:r>
            <a:r>
              <a:rPr lang="en-US" sz="1800" dirty="0">
                <a:ea typeface="+mn-lt"/>
                <a:cs typeface="+mn-lt"/>
              </a:rPr>
              <a:t>, </a:t>
            </a:r>
            <a:r>
              <a:rPr lang="en-US" sz="1800" dirty="0" err="1">
                <a:ea typeface="+mn-lt"/>
                <a:cs typeface="+mn-lt"/>
              </a:rPr>
              <a:t>työpaikkaohjaajan</a:t>
            </a:r>
            <a:r>
              <a:rPr lang="en-US" sz="1800" dirty="0">
                <a:ea typeface="+mn-lt"/>
                <a:cs typeface="+mn-lt"/>
              </a:rPr>
              <a:t> ja </a:t>
            </a:r>
            <a:r>
              <a:rPr lang="en-US" sz="1800" dirty="0" err="1">
                <a:ea typeface="+mn-lt"/>
                <a:cs typeface="+mn-lt"/>
              </a:rPr>
              <a:t>opiskelijan</a:t>
            </a:r>
            <a:r>
              <a:rPr lang="en-US" sz="1800" dirty="0">
                <a:ea typeface="+mn-lt"/>
                <a:cs typeface="+mn-lt"/>
              </a:rPr>
              <a:t> </a:t>
            </a:r>
            <a:r>
              <a:rPr lang="en-US" sz="1800" dirty="0" err="1">
                <a:ea typeface="+mn-lt"/>
                <a:cs typeface="+mn-lt"/>
              </a:rPr>
              <a:t>vastuualueisiin</a:t>
            </a:r>
            <a:r>
              <a:rPr lang="en-US" sz="1800" dirty="0">
                <a:ea typeface="+mn-lt"/>
                <a:cs typeface="+mn-lt"/>
              </a:rPr>
              <a:t>.</a:t>
            </a:r>
          </a:p>
          <a:p>
            <a:pPr marL="0" indent="0">
              <a:buNone/>
            </a:pPr>
            <a:endParaRPr lang="en-US" sz="1800">
              <a:ea typeface="+mn-lt"/>
              <a:cs typeface="+mn-lt"/>
            </a:endParaRPr>
          </a:p>
          <a:p>
            <a:pPr marL="0" indent="0">
              <a:buNone/>
            </a:pPr>
            <a:r>
              <a:rPr lang="en-US" sz="1800" dirty="0" err="1">
                <a:ea typeface="+mn-lt"/>
                <a:cs typeface="+mn-lt"/>
              </a:rPr>
              <a:t>Toisten</a:t>
            </a:r>
            <a:r>
              <a:rPr lang="en-US" sz="1800" dirty="0">
                <a:ea typeface="+mn-lt"/>
                <a:cs typeface="+mn-lt"/>
              </a:rPr>
              <a:t> </a:t>
            </a:r>
            <a:r>
              <a:rPr lang="en-US" sz="1800" dirty="0" err="1">
                <a:ea typeface="+mn-lt"/>
                <a:cs typeface="+mn-lt"/>
              </a:rPr>
              <a:t>tekemää</a:t>
            </a:r>
            <a:r>
              <a:rPr lang="en-US" sz="1800" dirty="0">
                <a:ea typeface="+mn-lt"/>
                <a:cs typeface="+mn-lt"/>
              </a:rPr>
              <a:t> </a:t>
            </a:r>
            <a:r>
              <a:rPr lang="en-US" sz="1800" dirty="0" err="1">
                <a:ea typeface="+mn-lt"/>
                <a:cs typeface="+mn-lt"/>
              </a:rPr>
              <a:t>materiaalia</a:t>
            </a:r>
            <a:r>
              <a:rPr lang="en-US" sz="1800" dirty="0">
                <a:ea typeface="+mn-lt"/>
                <a:cs typeface="+mn-lt"/>
              </a:rPr>
              <a:t> </a:t>
            </a:r>
            <a:r>
              <a:rPr lang="en-US" sz="1800" dirty="0" err="1">
                <a:ea typeface="+mn-lt"/>
                <a:cs typeface="+mn-lt"/>
              </a:rPr>
              <a:t>netissä</a:t>
            </a:r>
            <a:r>
              <a:rPr lang="en-US" sz="1800" dirty="0">
                <a:ea typeface="+mn-lt"/>
                <a:cs typeface="+mn-lt"/>
              </a:rPr>
              <a:t>:</a:t>
            </a:r>
            <a:endParaRPr lang="fi-FI" sz="1800" dirty="0">
              <a:ea typeface="+mn-lt"/>
              <a:cs typeface="+mn-lt"/>
            </a:endParaRPr>
          </a:p>
          <a:p>
            <a:pPr marL="342900" indent="-342900">
              <a:buFont typeface="Arial" panose="020B0604020202020204" pitchFamily="34" charset="0"/>
              <a:buChar char="•"/>
            </a:pPr>
            <a:endParaRPr lang="fi-FI" sz="1800" dirty="0">
              <a:ea typeface="Calibri"/>
              <a:cs typeface="Calibri"/>
            </a:endParaRPr>
          </a:p>
          <a:p>
            <a:pPr marL="342900" indent="-342900">
              <a:buFont typeface="Arial" panose="020B0604020202020204" pitchFamily="34" charset="0"/>
              <a:buChar char="•"/>
            </a:pPr>
            <a:r>
              <a:rPr lang="fi-FI" sz="1800" dirty="0">
                <a:solidFill>
                  <a:srgbClr val="0563C1"/>
                </a:solidFill>
                <a:ea typeface="Calibri"/>
                <a:cs typeface="Calibri"/>
                <a:hlinkClick r:id="rId2"/>
              </a:rPr>
              <a:t>Selkeä</a:t>
            </a:r>
            <a:r>
              <a:rPr lang="fi-FI" sz="1800" dirty="0">
                <a:solidFill>
                  <a:srgbClr val="0563C1"/>
                </a:solidFill>
                <a:ea typeface="Calibri"/>
                <a:cs typeface="Calibri"/>
                <a:hlinkClick r:id="rId2">
                  <a:extLst>
                    <a:ext uri="{A12FA001-AC4F-418D-AE19-62706E023703}">
                      <ahyp:hlinkClr xmlns:ahyp="http://schemas.microsoft.com/office/drawing/2018/hyperlinkcolor" val="tx"/>
                    </a:ext>
                  </a:extLst>
                </a:hlinkClick>
              </a:rPr>
              <a:t> kieli ohjauksessa – Opiskelijan erityinen tuki ja ohjaus työpaikalla</a:t>
            </a:r>
            <a:endParaRPr lang="fi-FI" sz="1800" dirty="0">
              <a:ea typeface="Calibri"/>
              <a:cs typeface="Calibri"/>
            </a:endParaRPr>
          </a:p>
          <a:p>
            <a:pPr marL="342900" indent="-342900">
              <a:buFont typeface="Arial" panose="020B0604020202020204" pitchFamily="34" charset="0"/>
              <a:buChar char="•"/>
            </a:pPr>
            <a:endParaRPr lang="fi-FI" sz="1800">
              <a:solidFill>
                <a:srgbClr val="000000"/>
              </a:solidFill>
              <a:ea typeface="+mn-lt"/>
              <a:cs typeface="Arial" panose="020B0604020202020204"/>
            </a:endParaRPr>
          </a:p>
          <a:p>
            <a:pPr marL="342900" indent="-342900">
              <a:buFont typeface="Arial" panose="020B0604020202020204" pitchFamily="34" charset="0"/>
              <a:buChar char="•"/>
            </a:pPr>
            <a:r>
              <a:rPr lang="fi-FI" sz="1800" dirty="0">
                <a:ea typeface="+mn-lt"/>
                <a:cs typeface="+mn-lt"/>
                <a:hlinkClick r:id="rId3"/>
              </a:rPr>
              <a:t>Osaamisen arviointioppaat, muistilistat opettajille, opiskelijoille ja työpaikoille</a:t>
            </a:r>
            <a:endParaRPr lang="fi-FI" sz="1800" dirty="0">
              <a:cs typeface="Calibri"/>
            </a:endParaRPr>
          </a:p>
        </p:txBody>
      </p:sp>
    </p:spTree>
    <p:extLst>
      <p:ext uri="{BB962C8B-B14F-4D97-AF65-F5344CB8AC3E}">
        <p14:creationId xmlns:p14="http://schemas.microsoft.com/office/powerpoint/2010/main" val="3704142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0C3202A5-12DC-8899-7C44-63EF336CE8F4}"/>
              </a:ext>
            </a:extLst>
          </p:cNvPr>
          <p:cNvSpPr>
            <a:spLocks noGrp="1"/>
          </p:cNvSpPr>
          <p:nvPr>
            <p:ph type="title"/>
          </p:nvPr>
        </p:nvSpPr>
        <p:spPr>
          <a:xfrm>
            <a:off x="715609" y="487306"/>
            <a:ext cx="10515600" cy="1325563"/>
          </a:xfrm>
        </p:spPr>
        <p:txBody>
          <a:bodyPr/>
          <a:lstStyle/>
          <a:p>
            <a:pPr>
              <a:spcBef>
                <a:spcPts val="600"/>
              </a:spcBef>
              <a:spcAft>
                <a:spcPts val="1200"/>
              </a:spcAft>
            </a:pPr>
            <a:r>
              <a:rPr lang="fi-FI" dirty="0">
                <a:solidFill>
                  <a:srgbClr val="00855F"/>
                </a:solidFill>
                <a:latin typeface="Arial Black"/>
                <a:cs typeface="Arial"/>
              </a:rPr>
              <a:t> </a:t>
            </a:r>
            <a:r>
              <a:rPr lang="fi-FI" sz="3200" dirty="0">
                <a:solidFill>
                  <a:srgbClr val="00855F"/>
                </a:solidFill>
                <a:latin typeface="Arial Black"/>
                <a:cs typeface="Arial"/>
              </a:rPr>
              <a:t>Työpaikan hankkiminen työelämäjaksolle</a:t>
            </a:r>
          </a:p>
          <a:p>
            <a:pPr>
              <a:spcBef>
                <a:spcPts val="600"/>
              </a:spcBef>
              <a:spcAft>
                <a:spcPts val="1200"/>
              </a:spcAft>
            </a:pPr>
            <a:endParaRPr lang="fi-FI" sz="1800" dirty="0">
              <a:solidFill>
                <a:srgbClr val="000000"/>
              </a:solidFill>
              <a:latin typeface="Arial"/>
              <a:cs typeface="Arial"/>
            </a:endParaRPr>
          </a:p>
        </p:txBody>
      </p:sp>
      <p:sp>
        <p:nvSpPr>
          <p:cNvPr id="5" name="Sisällön paikkamerkki 2">
            <a:extLst>
              <a:ext uri="{FF2B5EF4-FFF2-40B4-BE49-F238E27FC236}">
                <a16:creationId xmlns:a16="http://schemas.microsoft.com/office/drawing/2014/main" id="{E8E52D7A-981A-1ECE-AA99-7588044D21CC}"/>
              </a:ext>
            </a:extLst>
          </p:cNvPr>
          <p:cNvSpPr txBox="1">
            <a:spLocks/>
          </p:cNvSpPr>
          <p:nvPr/>
        </p:nvSpPr>
        <p:spPr>
          <a:xfrm>
            <a:off x="719137" y="1362869"/>
            <a:ext cx="9906000" cy="5489575"/>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fi-FI" sz="1600" dirty="0">
                <a:ea typeface="+mn-lt"/>
                <a:cs typeface="+mn-lt"/>
              </a:rPr>
              <a:t>Sovi opettajan kanssa työelämäjakson yksityiskohdista.</a:t>
            </a:r>
            <a:endParaRPr lang="fi-FI" sz="1600" dirty="0">
              <a:ea typeface="+mn-lt"/>
              <a:cs typeface="Calibri"/>
            </a:endParaRPr>
          </a:p>
          <a:p>
            <a:pPr marL="342900" indent="-342900">
              <a:buFont typeface="Arial" panose="020B0604020202020204" pitchFamily="34" charset="0"/>
              <a:buChar char="•"/>
            </a:pPr>
            <a:r>
              <a:rPr lang="fi-FI" sz="1600" dirty="0">
                <a:ea typeface="+mn-lt"/>
                <a:cs typeface="+mn-lt"/>
              </a:rPr>
              <a:t>Hanki sopiva työpaikka. </a:t>
            </a:r>
            <a:endParaRPr lang="fi-FI" sz="1600">
              <a:ea typeface="+mn-lt"/>
              <a:cs typeface="Calibri"/>
            </a:endParaRPr>
          </a:p>
          <a:p>
            <a:pPr marL="800100" lvl="1" indent="-342900" algn="l">
              <a:spcAft>
                <a:spcPts val="1200"/>
              </a:spcAft>
              <a:buFont typeface="Courier New" panose="020B0604020202020204" pitchFamily="34" charset="0"/>
              <a:buChar char="o"/>
            </a:pPr>
            <a:r>
              <a:rPr lang="fi-FI" sz="1600" dirty="0">
                <a:ea typeface="+mn-lt"/>
                <a:cs typeface="+mn-lt"/>
              </a:rPr>
              <a:t>Mistä saat apua tarvittaessa työpaikan etsimiseen?</a:t>
            </a:r>
            <a:endParaRPr lang="fi-FI" sz="1600" dirty="0">
              <a:ea typeface="+mn-lt"/>
              <a:cs typeface="Arial"/>
            </a:endParaRPr>
          </a:p>
          <a:p>
            <a:pPr marL="800100" lvl="1" indent="-342900" algn="l">
              <a:spcAft>
                <a:spcPts val="1200"/>
              </a:spcAft>
              <a:buFont typeface="Courier New" panose="020B0604020202020204" pitchFamily="34" charset="0"/>
              <a:buChar char="o"/>
            </a:pPr>
            <a:r>
              <a:rPr lang="fi-FI" sz="1600" dirty="0">
                <a:cs typeface="Arial"/>
              </a:rPr>
              <a:t>Millainen työpaikan pitää olla?</a:t>
            </a:r>
          </a:p>
          <a:p>
            <a:pPr marL="800100" lvl="1" indent="-342900" algn="l">
              <a:spcAft>
                <a:spcPts val="1200"/>
              </a:spcAft>
              <a:buFont typeface="Courier New" panose="020B0604020202020204" pitchFamily="34" charset="0"/>
              <a:buChar char="o"/>
            </a:pPr>
            <a:r>
              <a:rPr lang="fi-FI" sz="1600" dirty="0">
                <a:cs typeface="Arial"/>
              </a:rPr>
              <a:t>Mistä löydän työpaikkojen yhteystietoja? Kuka voi auttaa yhteydenotossa?</a:t>
            </a:r>
          </a:p>
          <a:p>
            <a:pPr marL="800100" lvl="1" indent="-342900" algn="l">
              <a:spcAft>
                <a:spcPts val="1200"/>
              </a:spcAft>
              <a:buFont typeface="Courier New" panose="020B0604020202020204" pitchFamily="34" charset="0"/>
              <a:buChar char="o"/>
            </a:pPr>
            <a:r>
              <a:rPr lang="fi-FI" sz="1600" dirty="0">
                <a:cs typeface="Arial"/>
              </a:rPr>
              <a:t>Soitanko, laitanko viestiä tai sähköpostia vai menenkö käymään työpaikalla?</a:t>
            </a:r>
          </a:p>
          <a:p>
            <a:pPr marL="800100" lvl="1" indent="-342900" algn="l">
              <a:spcAft>
                <a:spcPts val="1200"/>
              </a:spcAft>
              <a:buFont typeface="Courier New" panose="020B0604020202020204" pitchFamily="34" charset="0"/>
              <a:buChar char="o"/>
            </a:pPr>
            <a:r>
              <a:rPr lang="fi-FI" sz="1600" dirty="0">
                <a:cs typeface="Arial"/>
              </a:rPr>
              <a:t>Mitä sanon, kun otan yhteyttä työpaikkaan?</a:t>
            </a:r>
          </a:p>
          <a:p>
            <a:pPr marL="800100" lvl="1" indent="-342900" algn="l">
              <a:spcAft>
                <a:spcPts val="1200"/>
              </a:spcAft>
              <a:buFont typeface="Courier New" panose="020B0604020202020204" pitchFamily="34" charset="0"/>
              <a:buChar char="o"/>
            </a:pPr>
            <a:r>
              <a:rPr lang="fi-FI" sz="1600" dirty="0">
                <a:cs typeface="Arial"/>
              </a:rPr>
              <a:t>Mitä minulla pitää olla mukana, kun menen käymään työpaikalla?</a:t>
            </a:r>
          </a:p>
          <a:p>
            <a:pPr marL="342900" indent="-342900">
              <a:buFont typeface="Arial" panose="020B0604020202020204" pitchFamily="34" charset="0"/>
              <a:buChar char="•"/>
            </a:pPr>
            <a:r>
              <a:rPr lang="fi-FI" sz="1600" dirty="0">
                <a:cs typeface="Arial"/>
              </a:rPr>
              <a:t>Osallistu koulutus- tai oppisopimuksen tekemiseen. </a:t>
            </a:r>
          </a:p>
          <a:p>
            <a:pPr marL="342900" indent="-342900">
              <a:buFont typeface="Arial" panose="020B0604020202020204" pitchFamily="34" charset="0"/>
              <a:buChar char="•"/>
            </a:pPr>
            <a:r>
              <a:rPr lang="fi-FI" sz="1600" dirty="0">
                <a:ea typeface="Calibri"/>
                <a:cs typeface="Arial"/>
              </a:rPr>
              <a:t>Perehdy  tutkinnon osaan, tavoitteisiin ja näyttöön ennen työelämäjakson alkamista. </a:t>
            </a:r>
          </a:p>
          <a:p>
            <a:pPr marL="342900" indent="-342900">
              <a:buFont typeface="Arial" panose="020B0604020202020204" pitchFamily="34" charset="0"/>
              <a:buChar char="•"/>
            </a:pPr>
            <a:r>
              <a:rPr lang="fi-FI" sz="1600" dirty="0">
                <a:ea typeface="Calibri"/>
                <a:cs typeface="Calibri"/>
              </a:rPr>
              <a:t>Perehdy  työpaikkaan </a:t>
            </a:r>
            <a:r>
              <a:rPr lang="fi-FI" sz="1600" dirty="0">
                <a:ea typeface="Calibri"/>
                <a:cs typeface="Arial"/>
              </a:rPr>
              <a:t>ennen työelämäjakson alkamista,</a:t>
            </a:r>
            <a:r>
              <a:rPr lang="fi-FI" sz="1600" dirty="0">
                <a:ea typeface="Calibri"/>
                <a:cs typeface="Calibri"/>
              </a:rPr>
              <a:t> esimerkiksi netissä.</a:t>
            </a:r>
          </a:p>
          <a:p>
            <a:pPr marL="342900" indent="-342900">
              <a:buFont typeface="Arial" panose="020B0604020202020204" pitchFamily="34" charset="0"/>
              <a:buChar char="•"/>
            </a:pPr>
            <a:endParaRPr lang="fi-FI" sz="1800">
              <a:ea typeface="Calibri"/>
              <a:cs typeface="Calibri"/>
            </a:endParaRPr>
          </a:p>
        </p:txBody>
      </p:sp>
    </p:spTree>
    <p:extLst>
      <p:ext uri="{BB962C8B-B14F-4D97-AF65-F5344CB8AC3E}">
        <p14:creationId xmlns:p14="http://schemas.microsoft.com/office/powerpoint/2010/main" val="4121068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69668" y="299639"/>
            <a:ext cx="10515600" cy="1325563"/>
          </a:xfrm>
        </p:spPr>
        <p:txBody>
          <a:bodyPr/>
          <a:lstStyle/>
          <a:p>
            <a:r>
              <a:rPr lang="fi-FI" dirty="0">
                <a:latin typeface="Arial Nova"/>
              </a:rPr>
              <a:t>  Pukeutuminen</a:t>
            </a:r>
            <a:endParaRPr lang="fi-FI" dirty="0">
              <a:solidFill>
                <a:schemeClr val="tx2"/>
              </a:solidFill>
              <a:latin typeface="Arial Nova"/>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1156716" y="2011794"/>
            <a:ext cx="9299241" cy="4357968"/>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 sz="1800" dirty="0">
                <a:ea typeface="+mn-lt"/>
                <a:cs typeface="+mn-lt"/>
              </a:rPr>
              <a:t>Jokaisella työpaikalla ja toimialalla on omat sääntönsä kuinka pukeudutaan työpaikalla. Pukeutumisen on oltava työtehtäviin sopivaa ja työpaikan sääntöjen mukaista. </a:t>
            </a:r>
            <a:endParaRPr lang="fi-FI" sz="1800" dirty="0">
              <a:ea typeface="+mn-lt"/>
              <a:cs typeface="+mn-lt"/>
            </a:endParaRPr>
          </a:p>
          <a:p>
            <a:pPr marL="0" indent="0">
              <a:buNone/>
            </a:pPr>
            <a:r>
              <a:rPr lang="fi" sz="1800" dirty="0">
                <a:ea typeface="+mn-lt"/>
                <a:cs typeface="+mn-lt"/>
              </a:rPr>
              <a:t>Työasu ja jalkineet eivät saa vaarantaa työntekijän terveyttä ja turvallisuutta työpaikalla. Joissakin töissä työntekijällä pitää olla erilliset työvaatteet tai pitää esimerkiksi käyttää suojakypärää, suojakäsineitä, turvakenkiä jne. Töihin tullaan puhtaissa ja asianmukaisissa vaatteissa. </a:t>
            </a:r>
            <a:endParaRPr lang="fi-FI" sz="1800" dirty="0">
              <a:ea typeface="+mn-lt"/>
              <a:cs typeface="+mn-lt"/>
            </a:endParaRPr>
          </a:p>
          <a:p>
            <a:pPr marL="0" indent="0">
              <a:buNone/>
            </a:pPr>
            <a:r>
              <a:rPr lang="fi" sz="1800" dirty="0">
                <a:ea typeface="+mn-lt"/>
                <a:cs typeface="+mn-lt"/>
              </a:rPr>
              <a:t>Jos olet uusi työntekijä, kysy esimieheltäsi mikä on työpaikan ”pukeutumiskoodi” ja mikä on sopiva vaatetus.  Selvitä alakohtaiset ohjeet.</a:t>
            </a:r>
            <a:endParaRPr lang="fi-FI" sz="1800" dirty="0">
              <a:ea typeface="+mn-lt"/>
              <a:cs typeface="+mn-lt"/>
            </a:endParaRPr>
          </a:p>
          <a:p>
            <a:pPr marL="0" indent="0">
              <a:buNone/>
            </a:pPr>
            <a:endParaRPr lang="fi" sz="1800">
              <a:ea typeface="+mn-lt"/>
              <a:cs typeface="+mn-lt"/>
            </a:endParaRPr>
          </a:p>
          <a:p>
            <a:endParaRPr lang="fi" sz="1800" dirty="0">
              <a:solidFill>
                <a:srgbClr val="FF0000"/>
              </a:solidFill>
              <a:ea typeface="+mn-lt"/>
              <a:cs typeface="+mn-lt"/>
            </a:endParaRPr>
          </a:p>
          <a:p>
            <a:endParaRPr lang="fi-FI" sz="1800">
              <a:cs typeface="Calibri"/>
            </a:endParaRPr>
          </a:p>
          <a:p>
            <a:endParaRPr lang="fi-FI" sz="1800">
              <a:ea typeface="Calibri" panose="020F0502020204030204"/>
              <a:cs typeface="Calibri"/>
            </a:endParaRPr>
          </a:p>
          <a:p>
            <a:endParaRPr lang="fi-FI" sz="1800">
              <a:cs typeface="Calibri"/>
            </a:endParaRPr>
          </a:p>
        </p:txBody>
      </p:sp>
    </p:spTree>
    <p:extLst>
      <p:ext uri="{BB962C8B-B14F-4D97-AF65-F5344CB8AC3E}">
        <p14:creationId xmlns:p14="http://schemas.microsoft.com/office/powerpoint/2010/main" val="4041696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48649" y="289129"/>
            <a:ext cx="10515600" cy="1325563"/>
          </a:xfrm>
        </p:spPr>
        <p:txBody>
          <a:bodyPr/>
          <a:lstStyle/>
          <a:p>
            <a:r>
              <a:rPr lang="fi-FI">
                <a:latin typeface="Arial Nova" panose="020B0504020202020204" pitchFamily="34" charset="0"/>
              </a:rPr>
              <a:t>Kulkeminen työpaikalle</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48649" y="1614693"/>
            <a:ext cx="9299241" cy="4659892"/>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dirty="0">
                <a:ea typeface="+mn-lt"/>
                <a:cs typeface="+mn-lt"/>
              </a:rPr>
              <a:t>Selvitä hyvissä ajoin etukäteen:</a:t>
            </a:r>
          </a:p>
          <a:p>
            <a:endParaRPr lang="fi-FI" sz="1800">
              <a:ea typeface="+mn-lt"/>
              <a:cs typeface="+mn-lt"/>
            </a:endParaRPr>
          </a:p>
          <a:p>
            <a:pPr marL="285750" indent="-285750">
              <a:buFont typeface="Arial" panose="020B0604020202020204" pitchFamily="34" charset="0"/>
              <a:buChar char="•"/>
            </a:pPr>
            <a:r>
              <a:rPr lang="fi-FI" sz="1800" dirty="0">
                <a:ea typeface="+mn-lt"/>
                <a:cs typeface="+mn-lt"/>
              </a:rPr>
              <a:t>Työpaikan yhteystiedot</a:t>
            </a:r>
          </a:p>
          <a:p>
            <a:pPr marL="285750" indent="-285750">
              <a:buFont typeface="Arial" panose="020B0604020202020204" pitchFamily="34" charset="0"/>
              <a:buChar char="•"/>
            </a:pPr>
            <a:r>
              <a:rPr lang="fi-FI" sz="1800" dirty="0">
                <a:ea typeface="+mn-lt"/>
                <a:cs typeface="+mn-lt"/>
              </a:rPr>
              <a:t>Reitti työpaikalle</a:t>
            </a:r>
          </a:p>
          <a:p>
            <a:pPr marL="285750" indent="-285750">
              <a:buFont typeface="Arial" panose="020B0604020202020204" pitchFamily="34" charset="0"/>
              <a:buChar char="•"/>
            </a:pPr>
            <a:r>
              <a:rPr lang="fi-FI" sz="1800" dirty="0">
                <a:ea typeface="+mn-lt"/>
                <a:cs typeface="+mn-lt"/>
              </a:rPr>
              <a:t>Julkisen liikenteet aikataulut</a:t>
            </a:r>
          </a:p>
          <a:p>
            <a:pPr marL="285750" indent="-285750">
              <a:buFont typeface="Arial" panose="020B0604020202020204" pitchFamily="34" charset="0"/>
              <a:buChar char="•"/>
            </a:pPr>
            <a:r>
              <a:rPr lang="fi-FI" sz="1800" dirty="0">
                <a:ea typeface="+mn-lt"/>
                <a:cs typeface="+mn-lt"/>
              </a:rPr>
              <a:t>Koulumatkatuki työelämäjakson ajalle</a:t>
            </a:r>
          </a:p>
          <a:p>
            <a:pPr marL="285750" indent="-285750">
              <a:buFont typeface="Arial" panose="020B0604020202020204" pitchFamily="34" charset="0"/>
              <a:buChar char="•"/>
            </a:pPr>
            <a:r>
              <a:rPr lang="fi-FI" sz="1800" dirty="0">
                <a:ea typeface="+mn-lt"/>
                <a:cs typeface="+mn-lt"/>
              </a:rPr>
              <a:t>Työpaikan sijainti rakennuksessa ja mistä ovesta henkilökunta kulkee sisälle</a:t>
            </a:r>
          </a:p>
          <a:p>
            <a:pPr marL="285750" indent="-285750">
              <a:buFont typeface="Arial" panose="020B0604020202020204" pitchFamily="34" charset="0"/>
              <a:buChar char="•"/>
            </a:pPr>
            <a:r>
              <a:rPr lang="fi-FI" sz="1800" dirty="0">
                <a:ea typeface="+mn-lt"/>
                <a:cs typeface="+mn-lt"/>
              </a:rPr>
              <a:t>Varaa työmatkaan riittävästi aikaa, tärkeää olla ajoissa paikalla</a:t>
            </a:r>
          </a:p>
          <a:p>
            <a:pPr marL="285750" indent="-285750">
              <a:buFont typeface="Arial" panose="020B0604020202020204" pitchFamily="34" charset="0"/>
              <a:buChar char="•"/>
            </a:pPr>
            <a:endParaRPr lang="fi-FI" sz="1800">
              <a:ea typeface="+mn-lt"/>
              <a:cs typeface="+mn-lt"/>
            </a:endParaRPr>
          </a:p>
          <a:p>
            <a:pPr marL="285750" indent="-285750">
              <a:buFont typeface="Arial" panose="020B0604020202020204" pitchFamily="34" charset="0"/>
              <a:buChar char="•"/>
            </a:pPr>
            <a:endParaRPr lang="fi-FI" sz="1800">
              <a:ea typeface="+mn-lt"/>
              <a:cs typeface="+mn-lt"/>
            </a:endParaRPr>
          </a:p>
        </p:txBody>
      </p:sp>
    </p:spTree>
    <p:extLst>
      <p:ext uri="{BB962C8B-B14F-4D97-AF65-F5344CB8AC3E}">
        <p14:creationId xmlns:p14="http://schemas.microsoft.com/office/powerpoint/2010/main" val="159994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69668" y="299640"/>
            <a:ext cx="10515600" cy="1325563"/>
          </a:xfrm>
        </p:spPr>
        <p:txBody>
          <a:bodyPr/>
          <a:lstStyle/>
          <a:p>
            <a:r>
              <a:rPr lang="fi-FI">
                <a:latin typeface="Arial Nova" panose="020B0504020202020204" pitchFamily="34" charset="0"/>
              </a:rPr>
              <a:t>Työelämän pelisäännöt </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69668" y="1625204"/>
            <a:ext cx="9561999" cy="4659892"/>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 sz="1800" dirty="0">
                <a:ea typeface="+mn-lt"/>
                <a:cs typeface="+mn-lt"/>
              </a:rPr>
              <a:t>Suomalaisessa työelämässä on tiettyjä pelisääntöjä. Esimerkiksi tasa-arvo on hyvin tärkeää. Naiset ja miehet ovat samanarvoisia työssä. Tämän lisäksi oma-aloitteisuus, työturvallisuus, tiimityö, aikataulujen noudattaminen ovat tärkeitä asioita. On myös hyvä keskustella erilaisista </a:t>
            </a:r>
            <a:r>
              <a:rPr lang="fi-FI" sz="1800" dirty="0">
                <a:ea typeface="+mn-lt"/>
                <a:cs typeface="+mn-lt"/>
              </a:rPr>
              <a:t>haastavista tilanteista ja miten niitä voisi ratkaista.</a:t>
            </a:r>
            <a:endParaRPr lang="en-US" sz="1800" dirty="0">
              <a:ea typeface="Calibri"/>
              <a:cs typeface="Calibri"/>
            </a:endParaRPr>
          </a:p>
          <a:p>
            <a:pPr marL="0" indent="0">
              <a:lnSpc>
                <a:spcPct val="80000"/>
              </a:lnSpc>
              <a:buNone/>
            </a:pPr>
            <a:endParaRPr lang="fi-FI" sz="1800">
              <a:ea typeface="+mn-lt"/>
              <a:cs typeface="+mn-lt"/>
            </a:endParaRPr>
          </a:p>
          <a:p>
            <a:pPr marL="0" indent="0">
              <a:lnSpc>
                <a:spcPct val="80000"/>
              </a:lnSpc>
              <a:buNone/>
            </a:pPr>
            <a:r>
              <a:rPr lang="fi-FI" sz="1800" dirty="0">
                <a:latin typeface="Arial Nova"/>
                <a:cs typeface="Calibri Light"/>
              </a:rPr>
              <a:t>Muiden tuottamaa materiaalia </a:t>
            </a:r>
            <a:r>
              <a:rPr lang="en-US" sz="1800" dirty="0" err="1">
                <a:ea typeface="+mn-lt"/>
                <a:cs typeface="+mn-lt"/>
              </a:rPr>
              <a:t>netissä</a:t>
            </a:r>
            <a:r>
              <a:rPr lang="en-US" sz="1800" dirty="0">
                <a:ea typeface="+mn-lt"/>
                <a:cs typeface="+mn-lt"/>
              </a:rPr>
              <a:t>:</a:t>
            </a:r>
            <a:endParaRPr lang="en-US" sz="1800" dirty="0"/>
          </a:p>
          <a:p>
            <a:pPr marL="285750" indent="-285750">
              <a:lnSpc>
                <a:spcPct val="80000"/>
              </a:lnSpc>
              <a:buFont typeface="Arial" panose="020B0604020202020204" pitchFamily="34" charset="0"/>
              <a:buChar char="•"/>
            </a:pPr>
            <a:r>
              <a:rPr lang="fi-FI" sz="1800" dirty="0">
                <a:ea typeface="+mn-lt"/>
                <a:cs typeface="+mn-lt"/>
                <a:hlinkClick r:id="rId2"/>
              </a:rPr>
              <a:t>Työelämän pelisäännöt (tyoelamanpelisaannot.fi)</a:t>
            </a:r>
            <a:r>
              <a:rPr lang="fi-FI" sz="1800" dirty="0">
                <a:ea typeface="+mn-lt"/>
                <a:cs typeface="+mn-lt"/>
              </a:rPr>
              <a:t> </a:t>
            </a:r>
            <a:br>
              <a:rPr lang="en-US" sz="1800" dirty="0"/>
            </a:br>
            <a:endParaRPr lang="en-US" sz="1800">
              <a:ea typeface="Calibri"/>
              <a:cs typeface="Calibri"/>
            </a:endParaRPr>
          </a:p>
          <a:p>
            <a:pPr marL="285750" indent="-285750">
              <a:lnSpc>
                <a:spcPct val="80000"/>
              </a:lnSpc>
              <a:buFont typeface="Arial" panose="020B0604020202020204" pitchFamily="34" charset="0"/>
              <a:buChar char="•"/>
            </a:pPr>
            <a:r>
              <a:rPr lang="en-US" sz="1800" dirty="0">
                <a:ea typeface="+mn-lt"/>
                <a:cs typeface="+mn-lt"/>
                <a:hlinkClick r:id="rId3"/>
              </a:rPr>
              <a:t>Työelämään.fi - tietoa työelämän pelisäännöistä ymmärrettävästi (tyoelamaan.fi)</a:t>
            </a:r>
            <a:br>
              <a:rPr lang="en-US" sz="2400" dirty="0"/>
            </a:br>
            <a:endParaRPr lang="en-US" sz="2400">
              <a:cs typeface="Calibri"/>
            </a:endParaRPr>
          </a:p>
          <a:p>
            <a:pPr marL="0" indent="0">
              <a:lnSpc>
                <a:spcPct val="80000"/>
              </a:lnSpc>
              <a:buNone/>
            </a:pPr>
            <a:endParaRPr lang="fi-FI" sz="2400">
              <a:ea typeface="Calibri"/>
              <a:cs typeface="Calibri"/>
            </a:endParaRPr>
          </a:p>
          <a:p>
            <a:endParaRPr lang="fi-FI" sz="2400">
              <a:cs typeface="Calibri"/>
            </a:endParaRPr>
          </a:p>
        </p:txBody>
      </p:sp>
    </p:spTree>
    <p:extLst>
      <p:ext uri="{BB962C8B-B14F-4D97-AF65-F5344CB8AC3E}">
        <p14:creationId xmlns:p14="http://schemas.microsoft.com/office/powerpoint/2010/main" val="254082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897081" y="1584324"/>
            <a:ext cx="10515600" cy="1325563"/>
          </a:xfrm>
        </p:spPr>
        <p:txBody>
          <a:bodyPr/>
          <a:lstStyle/>
          <a:p>
            <a:r>
              <a:rPr lang="fi-FI">
                <a:ea typeface="Calibri Light"/>
                <a:cs typeface="Calibri Light"/>
              </a:rPr>
              <a:t>Yleiset taidot</a:t>
            </a: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5518551" y="734218"/>
            <a:ext cx="5622415" cy="4351338"/>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a:ea typeface="+mn-lt"/>
                <a:cs typeface="+mn-lt"/>
              </a:rPr>
              <a:t>Osaaminen voidaan jakaa ammattitaitoon ja yleisiin (työelämä)taitoihin. Ammattitaito on johonkin tiettyyn alaan liittyvää osaamista, kun taas yleiset taidot eivät ole alasidonnaisia. Siksi niitä kutsutaan myös siirrettäviksi taidoiksi. </a:t>
            </a:r>
          </a:p>
          <a:p>
            <a:r>
              <a:rPr lang="fi-FI" sz="1800">
                <a:ea typeface="+mn-lt"/>
                <a:cs typeface="+mn-lt"/>
                <a:hlinkClick r:id="rId2"/>
              </a:rPr>
              <a:t>johdantovideo yleisistä taidoista</a:t>
            </a:r>
            <a:r>
              <a:rPr lang="fi-FI" sz="1800">
                <a:ea typeface="+mn-lt"/>
                <a:cs typeface="+mn-lt"/>
              </a:rPr>
              <a:t> </a:t>
            </a:r>
          </a:p>
          <a:p>
            <a:r>
              <a:rPr lang="fi-FI" sz="1800">
                <a:ea typeface="+mn-lt"/>
                <a:cs typeface="+mn-lt"/>
              </a:rPr>
              <a:t>Yleisiä taitoja voi kehittää: ammatillisessa ja muussa koulutuksessa, työelämässä, harrastuksissa, vuorovaikutustilanteissa eli kaikessa tekemisessä.</a:t>
            </a:r>
            <a:endParaRPr lang="fi-FI" sz="1800">
              <a:ea typeface="Calibri"/>
              <a:cs typeface="Calibri"/>
            </a:endParaRPr>
          </a:p>
        </p:txBody>
      </p:sp>
      <p:grpSp>
        <p:nvGrpSpPr>
          <p:cNvPr id="19" name="Ryhmä 18">
            <a:extLst>
              <a:ext uri="{FF2B5EF4-FFF2-40B4-BE49-F238E27FC236}">
                <a16:creationId xmlns:a16="http://schemas.microsoft.com/office/drawing/2014/main" id="{2DB74F93-AE1A-1FD0-9692-C012AFFFA524}"/>
              </a:ext>
              <a:ext uri="{C183D7F6-B498-43B3-948B-1728B52AA6E4}">
                <adec:decorative xmlns:adec="http://schemas.microsoft.com/office/drawing/2017/decorative" val="1"/>
              </a:ext>
            </a:extLst>
          </p:cNvPr>
          <p:cNvGrpSpPr>
            <a:grpSpLocks/>
          </p:cNvGrpSpPr>
          <p:nvPr/>
        </p:nvGrpSpPr>
        <p:grpSpPr>
          <a:xfrm>
            <a:off x="1474529" y="2909887"/>
            <a:ext cx="2386271" cy="2395537"/>
            <a:chOff x="7562200" y="2410086"/>
            <a:chExt cx="1372414" cy="1377742"/>
          </a:xfrm>
        </p:grpSpPr>
        <p:sp>
          <p:nvSpPr>
            <p:cNvPr id="20" name="Ellipsi 19">
              <a:extLst>
                <a:ext uri="{FF2B5EF4-FFF2-40B4-BE49-F238E27FC236}">
                  <a16:creationId xmlns:a16="http://schemas.microsoft.com/office/drawing/2014/main" id="{ACDC2784-C2A3-7DDF-1120-235B1EB54059}"/>
                </a:ext>
              </a:extLst>
            </p:cNvPr>
            <p:cNvSpPr/>
            <p:nvPr/>
          </p:nvSpPr>
          <p:spPr>
            <a:xfrm>
              <a:off x="7562200" y="2410086"/>
              <a:ext cx="1372414" cy="1377742"/>
            </a:xfrm>
            <a:prstGeom prst="ellipse">
              <a:avLst/>
            </a:prstGeom>
            <a:solidFill>
              <a:schemeClr val="accent1">
                <a:alpha val="90000"/>
              </a:schemeClr>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Kuva 20" descr="Merkki valintamerkki1 tasaisella täytöllä">
              <a:extLst>
                <a:ext uri="{FF2B5EF4-FFF2-40B4-BE49-F238E27FC236}">
                  <a16:creationId xmlns:a16="http://schemas.microsoft.com/office/drawing/2014/main" id="{25DA874E-359E-7164-C78C-2663DD8972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96788" y="2754843"/>
              <a:ext cx="700547" cy="700547"/>
            </a:xfrm>
            <a:prstGeom prst="rect">
              <a:avLst/>
            </a:prstGeom>
            <a:effectLst>
              <a:reflection blurRad="6350" stA="52000" endA="300" endPos="35000" dir="5400000" sy="-100000" algn="bl" rotWithShape="0"/>
            </a:effectLst>
          </p:spPr>
        </p:pic>
      </p:grpSp>
    </p:spTree>
    <p:extLst>
      <p:ext uri="{BB962C8B-B14F-4D97-AF65-F5344CB8AC3E}">
        <p14:creationId xmlns:p14="http://schemas.microsoft.com/office/powerpoint/2010/main" val="2302981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59160" y="289128"/>
            <a:ext cx="10515600" cy="1325563"/>
          </a:xfrm>
        </p:spPr>
        <p:txBody>
          <a:bodyPr/>
          <a:lstStyle/>
          <a:p>
            <a:r>
              <a:rPr lang="fi-FI">
                <a:latin typeface="Arial Nova" panose="020B0504020202020204" pitchFamily="34" charset="0"/>
              </a:rPr>
              <a:t>Kulttuurien huomioiminen työpaikalla</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59160" y="1614692"/>
            <a:ext cx="9561999" cy="4659892"/>
          </a:xfrm>
          <a:prstGeom prst="rect">
            <a:avLst/>
          </a:prstGeom>
        </p:spPr>
        <p:txBody>
          <a:bodyPr vert="horz" lIns="91440" tIns="45720" rIns="91440" bIns="45720" numCol="2"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fi-FI" sz="1800" dirty="0">
                <a:ea typeface="Calibri"/>
                <a:cs typeface="Calibri"/>
              </a:rPr>
              <a:t>Pohtikaa miten näissä asioissa toimitaan eri kulttuureissa</a:t>
            </a:r>
            <a:endParaRPr lang="fi-FI" sz="1800" dirty="0"/>
          </a:p>
          <a:p>
            <a:pPr marL="742950" lvl="1" indent="-285750" algn="l">
              <a:buFont typeface="Arial" panose="020B0604020202020204" pitchFamily="34" charset="0"/>
              <a:buChar char="•"/>
            </a:pPr>
            <a:r>
              <a:rPr lang="fi-FI" sz="1800" dirty="0">
                <a:ea typeface="Calibri"/>
                <a:cs typeface="Calibri"/>
              </a:rPr>
              <a:t>Päätäntävalta, vastuu</a:t>
            </a:r>
          </a:p>
          <a:p>
            <a:pPr marL="742950" lvl="1" indent="-285750" algn="l">
              <a:buFont typeface="Arial" panose="020B0604020202020204" pitchFamily="34" charset="0"/>
              <a:buChar char="•"/>
            </a:pPr>
            <a:r>
              <a:rPr lang="fi-FI" sz="1800" dirty="0">
                <a:ea typeface="Calibri"/>
                <a:cs typeface="Calibri"/>
              </a:rPr>
              <a:t>Oma-aloitteisuus</a:t>
            </a:r>
          </a:p>
          <a:p>
            <a:pPr marL="742950" lvl="1" indent="-285750" algn="l">
              <a:buFont typeface="Arial" panose="020B0604020202020204" pitchFamily="34" charset="0"/>
              <a:buChar char="•"/>
            </a:pPr>
            <a:r>
              <a:rPr lang="fi-FI" sz="1800" dirty="0">
                <a:ea typeface="Calibri"/>
                <a:cs typeface="Calibri"/>
              </a:rPr>
              <a:t>Luotettavuus</a:t>
            </a:r>
          </a:p>
          <a:p>
            <a:pPr marL="742950" lvl="1" indent="-285750" algn="l">
              <a:buFont typeface="Arial" panose="020B0604020202020204" pitchFamily="34" charset="0"/>
              <a:buChar char="•"/>
            </a:pPr>
            <a:r>
              <a:rPr lang="fi-FI" sz="1800" dirty="0">
                <a:ea typeface="Calibri"/>
                <a:cs typeface="Calibri"/>
              </a:rPr>
              <a:t>Puhetapa</a:t>
            </a:r>
          </a:p>
          <a:p>
            <a:pPr marL="1200150" lvl="2" indent="-285750" algn="l">
              <a:buFont typeface="Arial" panose="020B0604020202020204" pitchFamily="34" charset="0"/>
              <a:buChar char="•"/>
            </a:pPr>
            <a:r>
              <a:rPr lang="fi-FI" dirty="0">
                <a:ea typeface="Calibri"/>
                <a:cs typeface="Calibri"/>
              </a:rPr>
              <a:t>Puhuttelu ja tervehtiminen</a:t>
            </a:r>
          </a:p>
          <a:p>
            <a:pPr marL="1200150" lvl="2" indent="-285750" algn="l">
              <a:buFont typeface="Arial" panose="020B0604020202020204" pitchFamily="34" charset="0"/>
              <a:buChar char="•"/>
            </a:pPr>
            <a:r>
              <a:rPr lang="fi-FI" dirty="0">
                <a:ea typeface="Calibri"/>
                <a:cs typeface="Calibri"/>
              </a:rPr>
              <a:t>Suorapuheisuus</a:t>
            </a:r>
          </a:p>
          <a:p>
            <a:pPr marL="1200150" lvl="2" indent="-285750" algn="l">
              <a:buFont typeface="Arial" panose="020B0604020202020204" pitchFamily="34" charset="0"/>
              <a:buChar char="•"/>
            </a:pPr>
            <a:r>
              <a:rPr lang="fi-FI" dirty="0">
                <a:ea typeface="Calibri"/>
                <a:cs typeface="Calibri"/>
              </a:rPr>
              <a:t>Mielipiteen ja ideoiden esiin tuominen</a:t>
            </a:r>
          </a:p>
          <a:p>
            <a:pPr marL="1200150" lvl="2" indent="-285750" algn="l">
              <a:buFont typeface="Arial" panose="020B0604020202020204" pitchFamily="34" charset="0"/>
              <a:buChar char="•"/>
            </a:pPr>
            <a:r>
              <a:rPr lang="fi-FI" dirty="0">
                <a:ea typeface="Calibri"/>
                <a:cs typeface="Calibri"/>
              </a:rPr>
              <a:t>Vastaansanominen</a:t>
            </a:r>
          </a:p>
          <a:p>
            <a:pPr marL="1200150" lvl="2" indent="-285750" algn="l">
              <a:buFont typeface="Arial" panose="020B0604020202020204" pitchFamily="34" charset="0"/>
              <a:buChar char="•"/>
            </a:pPr>
            <a:r>
              <a:rPr lang="fi-FI" dirty="0">
                <a:ea typeface="Calibri"/>
                <a:cs typeface="Calibri"/>
              </a:rPr>
              <a:t>Lyhyet vs. Yksityiskohtaiset ohjeet</a:t>
            </a:r>
          </a:p>
          <a:p>
            <a:pPr marL="1200150" lvl="2" indent="-285750" algn="l">
              <a:buFont typeface="Arial" panose="020B0604020202020204" pitchFamily="34" charset="0"/>
              <a:buChar char="•"/>
            </a:pPr>
            <a:endParaRPr lang="fi-FI">
              <a:ea typeface="Calibri"/>
              <a:cs typeface="Calibri"/>
            </a:endParaRPr>
          </a:p>
          <a:p>
            <a:pPr marL="1200150" lvl="2" indent="-285750" algn="l">
              <a:buFont typeface="Arial" panose="020B0604020202020204" pitchFamily="34" charset="0"/>
              <a:buChar char="•"/>
            </a:pPr>
            <a:endParaRPr lang="fi-FI">
              <a:ea typeface="Calibri"/>
              <a:cs typeface="Calibri"/>
            </a:endParaRPr>
          </a:p>
          <a:p>
            <a:pPr marL="285750" indent="-285750">
              <a:buFont typeface="Arial" panose="020B0604020202020204" pitchFamily="34" charset="0"/>
              <a:buChar char="•"/>
            </a:pPr>
            <a:r>
              <a:rPr lang="fi-FI" sz="1800" dirty="0">
                <a:ea typeface="Calibri"/>
                <a:cs typeface="Calibri"/>
              </a:rPr>
              <a:t>Yksityisasioiden hoitaminen työpaikalla</a:t>
            </a:r>
          </a:p>
          <a:p>
            <a:pPr marL="285750" indent="-285750">
              <a:buFont typeface="Arial" panose="020B0604020202020204" pitchFamily="34" charset="0"/>
              <a:buChar char="•"/>
            </a:pPr>
            <a:r>
              <a:rPr lang="fi-FI" sz="1800" dirty="0">
                <a:ea typeface="Calibri"/>
                <a:cs typeface="Calibri"/>
              </a:rPr>
              <a:t>Aikakäsitys</a:t>
            </a:r>
            <a:endParaRPr lang="fi-FI" sz="1800" dirty="0"/>
          </a:p>
          <a:p>
            <a:pPr marL="742950" lvl="1" indent="-285750" algn="l">
              <a:buFont typeface="Arial" panose="020B0604020202020204" pitchFamily="34" charset="0"/>
              <a:buChar char="•"/>
            </a:pPr>
            <a:r>
              <a:rPr lang="fi-FI" sz="1800" dirty="0">
                <a:ea typeface="Calibri"/>
                <a:cs typeface="Calibri"/>
              </a:rPr>
              <a:t>Täsmällisyys</a:t>
            </a:r>
          </a:p>
          <a:p>
            <a:pPr marL="742950" lvl="1" indent="-285750" algn="l">
              <a:buFont typeface="Arial" panose="020B0604020202020204" pitchFamily="34" charset="0"/>
              <a:buChar char="•"/>
            </a:pPr>
            <a:r>
              <a:rPr lang="fi-FI" sz="1800" dirty="0">
                <a:ea typeface="Calibri"/>
                <a:cs typeface="Calibri"/>
              </a:rPr>
              <a:t>Sovituista aikatauluista kiinnipitäminen</a:t>
            </a:r>
          </a:p>
          <a:p>
            <a:pPr marL="742950" lvl="1" indent="-285750" algn="l">
              <a:buFont typeface="Arial" panose="020B0604020202020204" pitchFamily="34" charset="0"/>
              <a:buChar char="•"/>
            </a:pPr>
            <a:endParaRPr lang="fi-FI" sz="1800">
              <a:ea typeface="Calibri"/>
              <a:cs typeface="Calibri"/>
            </a:endParaRPr>
          </a:p>
          <a:p>
            <a:pPr marL="285750" indent="-285750">
              <a:buFont typeface="Arial" panose="020B0604020202020204" pitchFamily="34" charset="0"/>
              <a:buChar char="•"/>
            </a:pPr>
            <a:r>
              <a:rPr lang="fi-FI" sz="1800" dirty="0">
                <a:ea typeface="Calibri"/>
                <a:cs typeface="Calibri"/>
              </a:rPr>
              <a:t>Tasa-arvo ja yhdenvertaisuus</a:t>
            </a:r>
          </a:p>
          <a:p>
            <a:pPr marL="742950" lvl="1" indent="-285750" algn="l">
              <a:buFont typeface="Arial" panose="020B0604020202020204" pitchFamily="34" charset="0"/>
              <a:buChar char="•"/>
            </a:pPr>
            <a:r>
              <a:rPr lang="fi-FI" sz="1800" dirty="0">
                <a:ea typeface="Calibri"/>
                <a:cs typeface="Calibri"/>
              </a:rPr>
              <a:t>Vaikutusmahdollisuudet</a:t>
            </a:r>
          </a:p>
          <a:p>
            <a:pPr marL="742950" lvl="1" indent="-285750" algn="l">
              <a:buFont typeface="Arial" panose="020B0604020202020204" pitchFamily="34" charset="0"/>
              <a:buChar char="•"/>
            </a:pPr>
            <a:r>
              <a:rPr lang="fi-FI" sz="1800" dirty="0">
                <a:ea typeface="Calibri"/>
                <a:cs typeface="Calibri"/>
              </a:rPr>
              <a:t>Puhuttelu</a:t>
            </a:r>
          </a:p>
          <a:p>
            <a:pPr marL="742950" lvl="1" indent="-285750" algn="l">
              <a:buFont typeface="Arial" panose="020B0604020202020204" pitchFamily="34" charset="0"/>
              <a:buChar char="•"/>
            </a:pPr>
            <a:r>
              <a:rPr lang="fi-FI" sz="1800" dirty="0">
                <a:ea typeface="Calibri"/>
                <a:cs typeface="Calibri"/>
              </a:rPr>
              <a:t>Vastuunjako tiimityössä</a:t>
            </a:r>
          </a:p>
          <a:p>
            <a:pPr marL="742950" lvl="1" indent="-285750" algn="l">
              <a:buFont typeface="Arial" panose="020B0604020202020204" pitchFamily="34" charset="0"/>
              <a:buChar char="•"/>
            </a:pPr>
            <a:r>
              <a:rPr lang="fi-FI" sz="1800" dirty="0">
                <a:ea typeface="Calibri"/>
                <a:cs typeface="Calibri"/>
              </a:rPr>
              <a:t>Sukupuolten tasa-arvo</a:t>
            </a:r>
          </a:p>
        </p:txBody>
      </p:sp>
    </p:spTree>
    <p:extLst>
      <p:ext uri="{BB962C8B-B14F-4D97-AF65-F5344CB8AC3E}">
        <p14:creationId xmlns:p14="http://schemas.microsoft.com/office/powerpoint/2010/main" val="1270716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864261" y="15857"/>
            <a:ext cx="10515600" cy="1325563"/>
          </a:xfrm>
        </p:spPr>
        <p:txBody>
          <a:bodyPr/>
          <a:lstStyle/>
          <a:p>
            <a:r>
              <a:rPr lang="fi-FI">
                <a:latin typeface="Arial Nova" panose="020B0504020202020204" pitchFamily="34" charset="0"/>
              </a:rPr>
              <a:t>Kulttuurien huomioiminen työpaikalla</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633035" y="1120705"/>
            <a:ext cx="11348758" cy="5412735"/>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fi-FI" sz="1600" dirty="0">
                <a:ea typeface="Calibri"/>
                <a:cs typeface="Calibri"/>
              </a:rPr>
              <a:t>Yhdenvertaisuuslain mukaan työnantaja ei saa ilman hyväksyttävää syytä asettaa työntekijää eri asemaan iän, sukupuolen, alkuperän, kansalaisuuden, kielen, uskonnon, vakaumuksen, mielipiteen, poliittisen toiminnan, ammattiyhdistystoiminnan, perhesuhteiden, terveydentilan, vammaisuuden, seksuaalisen suuntautumisen tai muun henkilöön liittyvän syyn vuoksi. </a:t>
            </a:r>
          </a:p>
          <a:p>
            <a:pPr marL="285750" indent="-285750">
              <a:buFont typeface="Arial" panose="020B0604020202020204" pitchFamily="34" charset="0"/>
              <a:buChar char="•"/>
            </a:pPr>
            <a:r>
              <a:rPr lang="fi-FI" sz="1600" dirty="0">
                <a:ea typeface="Calibri"/>
                <a:cs typeface="Calibri"/>
              </a:rPr>
              <a:t>Monikulttuurisuus on rikkaus työpaikalla</a:t>
            </a:r>
            <a:endParaRPr lang="fi-FI" sz="1600" dirty="0"/>
          </a:p>
          <a:p>
            <a:pPr marL="285750" indent="-285750">
              <a:buFont typeface="Arial" panose="020B0604020202020204" pitchFamily="34" charset="0"/>
              <a:buChar char="•"/>
            </a:pPr>
            <a:r>
              <a:rPr lang="fi-FI" sz="1600" dirty="0">
                <a:ea typeface="Calibri"/>
                <a:cs typeface="Calibri"/>
              </a:rPr>
              <a:t>Ennakkoluulot ja syrjintä ovat esteitä työpaikan menestymiselle</a:t>
            </a:r>
            <a:endParaRPr lang="fi-FI" sz="1600" dirty="0"/>
          </a:p>
          <a:p>
            <a:pPr marL="285750" indent="-285750">
              <a:buFont typeface="Arial" panose="020B0604020202020204" pitchFamily="34" charset="0"/>
              <a:buChar char="•"/>
            </a:pPr>
            <a:r>
              <a:rPr lang="fi-FI" sz="1600" dirty="0">
                <a:ea typeface="Calibri"/>
                <a:cs typeface="Calibri"/>
              </a:rPr>
              <a:t>Kieltä voi oppia lisää työnohessa ja työtä tekemällä</a:t>
            </a:r>
          </a:p>
          <a:p>
            <a:pPr marL="285750" indent="-285750">
              <a:buFont typeface="Arial" panose="020B0604020202020204" pitchFamily="34" charset="0"/>
              <a:buChar char="•"/>
            </a:pPr>
            <a:r>
              <a:rPr lang="fi-FI" sz="1600" dirty="0">
                <a:ea typeface="Calibri"/>
                <a:cs typeface="Calibri"/>
              </a:rPr>
              <a:t>Jokainen voi miettiä omaa asennetta eri kulttuurien huomioimisen, erilaisuuden hyväksymisen  ja suvaitsevaisuuden suhteen</a:t>
            </a:r>
          </a:p>
          <a:p>
            <a:pPr marL="285750" indent="-285750">
              <a:buFont typeface="Arial" panose="020B0604020202020204" pitchFamily="34" charset="0"/>
              <a:buChar char="•"/>
            </a:pPr>
            <a:endParaRPr lang="fi-FI" sz="1600">
              <a:ea typeface="Calibri"/>
              <a:cs typeface="Calibri"/>
            </a:endParaRPr>
          </a:p>
          <a:p>
            <a:pPr marL="285750" indent="-285750">
              <a:buFont typeface="Arial" panose="020B0604020202020204" pitchFamily="34" charset="0"/>
              <a:buChar char="•"/>
            </a:pPr>
            <a:r>
              <a:rPr lang="fi-FI" sz="1600" dirty="0">
                <a:ea typeface="Calibri"/>
                <a:cs typeface="Calibri"/>
              </a:rPr>
              <a:t>Toisen tekemää materiaalia netissä:</a:t>
            </a:r>
          </a:p>
          <a:p>
            <a:pPr marL="285750" indent="-285750">
              <a:buFont typeface="Arial" panose="020B0604020202020204" pitchFamily="34" charset="0"/>
              <a:buChar char="•"/>
            </a:pPr>
            <a:r>
              <a:rPr lang="en-US" sz="1600" dirty="0">
                <a:solidFill>
                  <a:srgbClr val="0563C1"/>
                </a:solidFill>
                <a:ea typeface="Calibri"/>
                <a:cs typeface="Calibri"/>
                <a:hlinkClick r:id="rId2"/>
              </a:rPr>
              <a:t>Kulttuurisuus</a:t>
            </a:r>
            <a:r>
              <a:rPr lang="en-US" sz="1600" dirty="0">
                <a:solidFill>
                  <a:srgbClr val="0563C1"/>
                </a:solidFill>
                <a:ea typeface="Calibri"/>
                <a:cs typeface="Calibri"/>
                <a:hlinkClick r:id="rId2">
                  <a:extLst>
                    <a:ext uri="{A12FA001-AC4F-418D-AE19-62706E023703}">
                      <ahyp:hlinkClr xmlns:ahyp="http://schemas.microsoft.com/office/drawing/2018/hyperlinkcolor" val="tx"/>
                    </a:ext>
                  </a:extLst>
                </a:hlinkClick>
              </a:rPr>
              <a:t> ja niiden väliset erot</a:t>
            </a:r>
            <a:endParaRPr lang="en-US" sz="1600">
              <a:ea typeface="Calibri"/>
              <a:cs typeface="Calibri"/>
            </a:endParaRPr>
          </a:p>
          <a:p>
            <a:pPr marL="285750" indent="-285750">
              <a:buFont typeface="Arial" panose="020B0604020202020204" pitchFamily="34" charset="0"/>
              <a:buChar char="•"/>
            </a:pPr>
            <a:r>
              <a:rPr lang="fi" sz="1600" dirty="0">
                <a:solidFill>
                  <a:srgbClr val="0000FF"/>
                </a:solidFill>
                <a:ea typeface="Calibri"/>
                <a:cs typeface="Calibri"/>
                <a:hlinkClick r:id="rId3"/>
              </a:rPr>
              <a:t>Erilaisuus sallittu (tyoelamanverkko-opisto.fi)</a:t>
            </a:r>
            <a:endParaRPr lang="fi" sz="1600" dirty="0">
              <a:solidFill>
                <a:srgbClr val="0000FF"/>
              </a:solidFill>
              <a:ea typeface="Calibri"/>
              <a:cs typeface="Calibri"/>
            </a:endParaRPr>
          </a:p>
          <a:p>
            <a:pPr marL="285750" indent="-285750">
              <a:buFont typeface="Arial" panose="020B0604020202020204" pitchFamily="34" charset="0"/>
              <a:buChar char="•"/>
            </a:pPr>
            <a:r>
              <a:rPr lang="fi" sz="1600" dirty="0">
                <a:solidFill>
                  <a:srgbClr val="0000FF"/>
                </a:solidFill>
                <a:ea typeface="Calibri"/>
                <a:cs typeface="Calibri"/>
                <a:hlinkClick r:id="rId4"/>
              </a:rPr>
              <a:t>Töissä Suomessa – tietoa maahan muuttaneille 13 kielellä | Työterveyslaitos (ttl.fi)</a:t>
            </a:r>
            <a:endParaRPr lang="fi-FI" sz="1600" dirty="0"/>
          </a:p>
          <a:p>
            <a:pPr marL="285750" indent="-285750">
              <a:buFont typeface="Arial" panose="020B0604020202020204" pitchFamily="34" charset="0"/>
              <a:buChar char="•"/>
            </a:pPr>
            <a:endParaRPr lang="fi-FI" sz="1600">
              <a:ea typeface="Calibri"/>
              <a:cs typeface="Calibri"/>
            </a:endParaRPr>
          </a:p>
        </p:txBody>
      </p:sp>
    </p:spTree>
    <p:extLst>
      <p:ext uri="{BB962C8B-B14F-4D97-AF65-F5344CB8AC3E}">
        <p14:creationId xmlns:p14="http://schemas.microsoft.com/office/powerpoint/2010/main" val="2417609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80180" y="289125"/>
            <a:ext cx="10515600" cy="1325563"/>
          </a:xfrm>
        </p:spPr>
        <p:txBody>
          <a:bodyPr/>
          <a:lstStyle/>
          <a:p>
            <a:r>
              <a:rPr lang="fi-FI">
                <a:latin typeface="Arial Nova" panose="020B0504020202020204" pitchFamily="34" charset="0"/>
              </a:rPr>
              <a:t>Työntekijän oikeudet ja velvollisuudet: </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284771" y="1715231"/>
            <a:ext cx="11665491" cy="5038924"/>
          </a:xfrm>
          <a:prstGeom prst="rect">
            <a:avLst/>
          </a:prstGeom>
        </p:spPr>
        <p:txBody>
          <a:bodyPr vert="horz" lIns="91440" tIns="45720" rIns="91440" bIns="45720" numCol="2"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200" b="1" dirty="0">
                <a:latin typeface="+mj-lt"/>
                <a:ea typeface="Calibri" panose="020F0502020204030204"/>
                <a:cs typeface="Calibri"/>
              </a:rPr>
              <a:t>Työsuojelu ja turvallisuus</a:t>
            </a:r>
          </a:p>
          <a:p>
            <a:r>
              <a:rPr lang="en-US" sz="1200" err="1">
                <a:solidFill>
                  <a:srgbClr val="000000"/>
                </a:solidFill>
                <a:latin typeface="+mj-lt"/>
                <a:ea typeface="Calibri" panose="020F0502020204030204"/>
                <a:cs typeface="Calibri"/>
              </a:rPr>
              <a:t>Toisten</a:t>
            </a:r>
            <a:r>
              <a:rPr lang="en-US" sz="1200" dirty="0">
                <a:solidFill>
                  <a:srgbClr val="000000"/>
                </a:solidFill>
                <a:latin typeface="+mj-lt"/>
                <a:ea typeface="Calibri" panose="020F0502020204030204"/>
                <a:cs typeface="Calibri"/>
              </a:rPr>
              <a:t> </a:t>
            </a:r>
            <a:r>
              <a:rPr lang="en-US" sz="1200" err="1">
                <a:solidFill>
                  <a:srgbClr val="000000"/>
                </a:solidFill>
                <a:latin typeface="+mj-lt"/>
                <a:ea typeface="Calibri" panose="020F0502020204030204"/>
                <a:cs typeface="Calibri"/>
              </a:rPr>
              <a:t>tekemää</a:t>
            </a:r>
            <a:r>
              <a:rPr lang="en-US" sz="1200" dirty="0">
                <a:solidFill>
                  <a:srgbClr val="000000"/>
                </a:solidFill>
                <a:latin typeface="+mj-lt"/>
                <a:ea typeface="Calibri" panose="020F0502020204030204"/>
                <a:cs typeface="Calibri"/>
              </a:rPr>
              <a:t> </a:t>
            </a:r>
            <a:r>
              <a:rPr lang="en-US" sz="1200" err="1">
                <a:solidFill>
                  <a:srgbClr val="000000"/>
                </a:solidFill>
                <a:latin typeface="+mj-lt"/>
                <a:ea typeface="Calibri" panose="020F0502020204030204"/>
                <a:cs typeface="Calibri"/>
              </a:rPr>
              <a:t>materiaalia</a:t>
            </a:r>
            <a:r>
              <a:rPr lang="en-US" sz="1200" dirty="0">
                <a:solidFill>
                  <a:srgbClr val="000000"/>
                </a:solidFill>
                <a:latin typeface="+mj-lt"/>
                <a:ea typeface="Calibri" panose="020F0502020204030204"/>
                <a:cs typeface="Calibri"/>
              </a:rPr>
              <a:t> </a:t>
            </a:r>
            <a:r>
              <a:rPr lang="en-US" sz="1200" err="1">
                <a:solidFill>
                  <a:srgbClr val="000000"/>
                </a:solidFill>
                <a:latin typeface="+mj-lt"/>
                <a:ea typeface="Calibri" panose="020F0502020204030204"/>
                <a:cs typeface="Calibri"/>
              </a:rPr>
              <a:t>netissä</a:t>
            </a:r>
            <a:r>
              <a:rPr lang="en-US" sz="1200" dirty="0">
                <a:solidFill>
                  <a:srgbClr val="000000"/>
                </a:solidFill>
                <a:latin typeface="+mj-lt"/>
                <a:ea typeface="Calibri" panose="020F0502020204030204"/>
                <a:cs typeface="Calibri"/>
              </a:rPr>
              <a:t>:</a:t>
            </a:r>
            <a:endParaRPr lang="fi-FI" sz="1200">
              <a:latin typeface="+mj-lt"/>
              <a:ea typeface="Calibri"/>
              <a:cs typeface="Calibri"/>
            </a:endParaRPr>
          </a:p>
          <a:p>
            <a:pPr marL="285750" indent="-285750">
              <a:buFont typeface="Arial" panose="020B0604020202020204" pitchFamily="34" charset="0"/>
              <a:buChar char="•"/>
            </a:pPr>
            <a:r>
              <a:rPr lang="fi-FI" sz="1200" dirty="0">
                <a:solidFill>
                  <a:srgbClr val="0563C1"/>
                </a:solidFill>
                <a:latin typeface="+mj-lt"/>
                <a:cs typeface="Calibri"/>
                <a:hlinkClick r:id="rId2">
                  <a:extLst>
                    <a:ext uri="{A12FA001-AC4F-418D-AE19-62706E023703}">
                      <ahyp:hlinkClr xmlns:ahyp="http://schemas.microsoft.com/office/drawing/2018/hyperlinkcolor" val="tx"/>
                    </a:ext>
                  </a:extLst>
                </a:hlinkClick>
              </a:rPr>
              <a:t>https://tyoelamaan.fi/selko/tyoelama/tyosuojelu-ja-turvallisuus/</a:t>
            </a:r>
            <a:endParaRPr lang="fi-FI" sz="1200">
              <a:solidFill>
                <a:srgbClr val="0563C1"/>
              </a:solidFill>
              <a:latin typeface="+mj-lt"/>
              <a:ea typeface="Calibri"/>
              <a:cs typeface="Calibri"/>
            </a:endParaRPr>
          </a:p>
          <a:p>
            <a:r>
              <a:rPr lang="fi-FI" sz="1200" dirty="0">
                <a:solidFill>
                  <a:srgbClr val="000000"/>
                </a:solidFill>
                <a:latin typeface="+mj-lt"/>
                <a:ea typeface="Calibri Light"/>
                <a:cs typeface="Calibri Light"/>
              </a:rPr>
              <a:t>Oleskelulupa Suomeen </a:t>
            </a:r>
          </a:p>
          <a:p>
            <a:pPr marL="285750" indent="-285750">
              <a:lnSpc>
                <a:spcPct val="70000"/>
              </a:lnSpc>
              <a:buFont typeface="Arial" panose="020B0604020202020204" pitchFamily="34" charset="0"/>
              <a:buChar char="•"/>
            </a:pPr>
            <a:r>
              <a:rPr lang="fi-FI" sz="1200" dirty="0">
                <a:solidFill>
                  <a:srgbClr val="000000"/>
                </a:solidFill>
                <a:latin typeface="+mj-lt"/>
                <a:ea typeface="Calibri Light"/>
                <a:cs typeface="Calibri Light"/>
              </a:rPr>
              <a:t>Jos tulet Suomeen EU-maiden ulkopuolelta yli 90 päiväksi, sinun on haettava oleskelulupaa.</a:t>
            </a:r>
          </a:p>
          <a:p>
            <a:pPr marL="285750" indent="-285750">
              <a:lnSpc>
                <a:spcPct val="70000"/>
              </a:lnSpc>
              <a:buFont typeface="Arial" panose="020B0604020202020204" pitchFamily="34" charset="0"/>
              <a:buChar char="•"/>
            </a:pPr>
            <a:r>
              <a:rPr lang="fi-FI" sz="1200" dirty="0">
                <a:solidFill>
                  <a:srgbClr val="000000"/>
                </a:solidFill>
                <a:latin typeface="+mj-lt"/>
                <a:ea typeface="Calibri Light"/>
                <a:cs typeface="Calibri Light"/>
              </a:rPr>
              <a:t>Työntekoa varten saatat tarvita oleskeluluvan myös silloin, kun oleskelet Suomessa alle 90 päivää.</a:t>
            </a:r>
            <a:endParaRPr lang="fi-FI" sz="1200">
              <a:latin typeface="+mj-lt"/>
              <a:ea typeface="Calibri"/>
              <a:cs typeface="Calibri"/>
            </a:endParaRPr>
          </a:p>
          <a:p>
            <a:pPr marL="285750" indent="-285750">
              <a:lnSpc>
                <a:spcPct val="70000"/>
              </a:lnSpc>
              <a:buFont typeface="Arial" panose="020B0604020202020204" pitchFamily="34" charset="0"/>
              <a:buChar char="•"/>
            </a:pPr>
            <a:r>
              <a:rPr lang="fi-FI" sz="1200" dirty="0">
                <a:solidFill>
                  <a:srgbClr val="000000"/>
                </a:solidFill>
                <a:latin typeface="+mj-lt"/>
                <a:ea typeface="Calibri Light"/>
                <a:cs typeface="Calibri Light"/>
              </a:rPr>
              <a:t>Oleskelulupaa on haettava henkilökohtaisesti. Et siis voi hakea oleskelulupaa esimerkiksi puolisollesi tai työntekijällesi.</a:t>
            </a:r>
            <a:endParaRPr lang="fi-FI" sz="1200">
              <a:latin typeface="+mj-lt"/>
              <a:ea typeface="Calibri"/>
              <a:cs typeface="Calibri"/>
            </a:endParaRPr>
          </a:p>
          <a:p>
            <a:pPr marL="285750" indent="-285750">
              <a:lnSpc>
                <a:spcPct val="70000"/>
              </a:lnSpc>
              <a:buFont typeface="Arial" panose="020B0604020202020204" pitchFamily="34" charset="0"/>
              <a:buChar char="•"/>
            </a:pPr>
            <a:r>
              <a:rPr lang="fi-FI" sz="1200" dirty="0">
                <a:solidFill>
                  <a:srgbClr val="000000"/>
                </a:solidFill>
                <a:latin typeface="+mj-lt"/>
                <a:ea typeface="Calibri Light"/>
                <a:cs typeface="Calibri Light"/>
              </a:rPr>
              <a:t>Kun ensimmäinen oleskelulupasi vanhenee ja haluat jäädä Suomeen, hae ajoissa oleskelulupaan jatkoa tai pysyvää oleskelulupaa.</a:t>
            </a:r>
            <a:endParaRPr lang="fi-FI" sz="1200">
              <a:latin typeface="+mj-lt"/>
              <a:ea typeface="Calibri" panose="020F0502020204030204"/>
              <a:cs typeface="Calibri" panose="020F0502020204030204"/>
            </a:endParaRPr>
          </a:p>
          <a:p>
            <a:r>
              <a:rPr lang="fi-FI" sz="1200" dirty="0">
                <a:latin typeface="Arial Nova"/>
                <a:cs typeface="Calibri Light"/>
              </a:rPr>
              <a:t>Muiden tuottamaa materiaalia </a:t>
            </a:r>
            <a:r>
              <a:rPr lang="en-US" sz="1200" err="1">
                <a:solidFill>
                  <a:srgbClr val="000000"/>
                </a:solidFill>
                <a:latin typeface="+mj-lt"/>
                <a:ea typeface="Calibri"/>
                <a:cs typeface="Calibri"/>
              </a:rPr>
              <a:t>netissä</a:t>
            </a:r>
            <a:r>
              <a:rPr lang="en-US" sz="1200" dirty="0">
                <a:solidFill>
                  <a:srgbClr val="000000"/>
                </a:solidFill>
                <a:latin typeface="+mj-lt"/>
                <a:ea typeface="Calibri"/>
                <a:cs typeface="Calibri"/>
              </a:rPr>
              <a:t>:</a:t>
            </a:r>
            <a:endParaRPr lang="fi-FI" sz="1200">
              <a:latin typeface="+mj-lt"/>
              <a:ea typeface="Calibri"/>
              <a:cs typeface="Calibri"/>
            </a:endParaRPr>
          </a:p>
          <a:p>
            <a:r>
              <a:rPr lang="fi-FI" sz="1200" dirty="0">
                <a:solidFill>
                  <a:srgbClr val="0563C1"/>
                </a:solidFill>
                <a:latin typeface="+mj-lt"/>
                <a:ea typeface="Calibri"/>
                <a:cs typeface="Calibri"/>
                <a:hlinkClick r:id="rId3">
                  <a:extLst>
                    <a:ext uri="{A12FA001-AC4F-418D-AE19-62706E023703}">
                      <ahyp:hlinkClr xmlns:ahyp="http://schemas.microsoft.com/office/drawing/2018/hyperlinkcolor" val="tx"/>
                    </a:ext>
                  </a:extLst>
                </a:hlinkClick>
              </a:rPr>
              <a:t>https://migri.fi/oleskelulupa</a:t>
            </a:r>
            <a:endParaRPr lang="fi-FI" sz="1200" dirty="0">
              <a:solidFill>
                <a:srgbClr val="000000"/>
              </a:solidFill>
              <a:latin typeface="+mj-lt"/>
              <a:ea typeface="Calibri Light"/>
              <a:cs typeface="Calibri Light"/>
            </a:endParaRPr>
          </a:p>
          <a:p>
            <a:r>
              <a:rPr lang="fi-FI" sz="1200" dirty="0">
                <a:solidFill>
                  <a:srgbClr val="0563C1"/>
                </a:solidFill>
                <a:latin typeface="+mj-lt"/>
                <a:ea typeface="+mn-lt"/>
                <a:cs typeface="+mn-lt"/>
                <a:hlinkClick r:id="rId4"/>
              </a:rPr>
              <a:t>https://um.fi/oleskelupa-suomeen</a:t>
            </a:r>
            <a:endParaRPr lang="fi-FI" sz="1200" dirty="0">
              <a:solidFill>
                <a:srgbClr val="0563C1"/>
              </a:solidFill>
              <a:latin typeface="+mj-lt"/>
              <a:ea typeface="Calibri"/>
              <a:cs typeface="Calibri"/>
            </a:endParaRPr>
          </a:p>
          <a:p>
            <a:pPr marL="285750" indent="-285750">
              <a:buFont typeface="Arial" panose="020B0604020202020204" pitchFamily="34" charset="0"/>
              <a:buChar char="•"/>
            </a:pPr>
            <a:endParaRPr lang="fi-FI" sz="1800">
              <a:solidFill>
                <a:srgbClr val="0563C1"/>
              </a:solidFill>
              <a:latin typeface="+mj-lt"/>
              <a:ea typeface="Calibri"/>
              <a:cs typeface="Calibri"/>
            </a:endParaRPr>
          </a:p>
          <a:p>
            <a:pPr marL="285750" indent="-285750">
              <a:buFont typeface="Arial" panose="020B0604020202020204" pitchFamily="34" charset="0"/>
              <a:buChar char="•"/>
            </a:pPr>
            <a:endParaRPr lang="fi-FI" sz="1800">
              <a:solidFill>
                <a:srgbClr val="0563C1"/>
              </a:solidFill>
              <a:latin typeface="+mj-lt"/>
              <a:ea typeface="Calibri"/>
              <a:cs typeface="Calibri"/>
            </a:endParaRPr>
          </a:p>
          <a:p>
            <a:pPr marL="285750" indent="-285750">
              <a:buFont typeface="Arial" panose="020B0604020202020204" pitchFamily="34" charset="0"/>
              <a:buChar char="•"/>
            </a:pPr>
            <a:endParaRPr lang="fi-FI" sz="1800">
              <a:solidFill>
                <a:srgbClr val="000000"/>
              </a:solidFill>
              <a:latin typeface="+mj-lt"/>
              <a:ea typeface="Calibri"/>
              <a:cs typeface="Calibri"/>
            </a:endParaRPr>
          </a:p>
          <a:p>
            <a:pPr marL="285750" indent="-285750">
              <a:buFont typeface="Arial" panose="020B0604020202020204" pitchFamily="34" charset="0"/>
              <a:buChar char="•"/>
            </a:pPr>
            <a:endParaRPr lang="fi-FI" sz="1800">
              <a:solidFill>
                <a:srgbClr val="0563C1"/>
              </a:solidFill>
              <a:latin typeface="+mj-lt"/>
              <a:ea typeface="Calibri"/>
              <a:cs typeface="Calibri"/>
            </a:endParaRPr>
          </a:p>
          <a:p>
            <a:pPr marL="285750" indent="-285750">
              <a:buFont typeface="Arial" panose="020B0604020202020204" pitchFamily="34" charset="0"/>
              <a:buChar char="•"/>
            </a:pPr>
            <a:endParaRPr lang="fi-FI" sz="1800">
              <a:solidFill>
                <a:srgbClr val="0563C1"/>
              </a:solidFill>
              <a:latin typeface="+mj-lt"/>
              <a:ea typeface="Calibri"/>
              <a:cs typeface="Calibri"/>
            </a:endParaRPr>
          </a:p>
        </p:txBody>
      </p:sp>
    </p:spTree>
    <p:extLst>
      <p:ext uri="{BB962C8B-B14F-4D97-AF65-F5344CB8AC3E}">
        <p14:creationId xmlns:p14="http://schemas.microsoft.com/office/powerpoint/2010/main" val="3504066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69671" y="289125"/>
            <a:ext cx="10515600" cy="1325563"/>
          </a:xfrm>
        </p:spPr>
        <p:txBody>
          <a:bodyPr/>
          <a:lstStyle/>
          <a:p>
            <a:r>
              <a:rPr lang="fi-FI">
                <a:latin typeface="Arial Nova" panose="020B0504020202020204" pitchFamily="34" charset="0"/>
              </a:rPr>
              <a:t>Työntekijän oikeudet ja velvollisuudet: </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284771" y="1715231"/>
            <a:ext cx="11665491" cy="4737000"/>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fi-FI" sz="1800" b="1" dirty="0">
                <a:solidFill>
                  <a:srgbClr val="000000"/>
                </a:solidFill>
                <a:ea typeface="Calibri"/>
                <a:cs typeface="Calibri"/>
              </a:rPr>
              <a:t>Rikostaustaote </a:t>
            </a:r>
            <a:endParaRPr lang="fi-FI" sz="1800" b="1" dirty="0"/>
          </a:p>
          <a:p>
            <a:pPr marL="0" indent="0">
              <a:buNone/>
            </a:pPr>
            <a:r>
              <a:rPr lang="fi-FI" sz="1800" dirty="0">
                <a:ea typeface="Calibri"/>
                <a:cs typeface="Calibri"/>
              </a:rPr>
              <a:t>Rikostaustaotteella tarkoitetaan rikosrekisteriotetta, joka on tarkoitettu esitettäväksi työnantajalle, viranomaiselle, oppilaitokselle tai vapaaehtoistoiminnan järjestäjälle Suomessa, kun henkilö ryhtyy toimimaan alaikäisten kanssa.</a:t>
            </a:r>
            <a:endParaRPr lang="fi-FI" sz="1800" dirty="0"/>
          </a:p>
          <a:p>
            <a:pPr marL="0" indent="0">
              <a:buNone/>
            </a:pPr>
            <a:r>
              <a:rPr lang="fi-FI" sz="1800" dirty="0">
                <a:solidFill>
                  <a:srgbClr val="0563C1"/>
                </a:solidFill>
                <a:ea typeface="Calibri"/>
                <a:cs typeface="Calibri"/>
                <a:hlinkClick r:id="rId2">
                  <a:extLst>
                    <a:ext uri="{A12FA001-AC4F-418D-AE19-62706E023703}">
                      <ahyp:hlinkClr xmlns:ahyp="http://schemas.microsoft.com/office/drawing/2018/hyperlinkcolor" val="tx"/>
                    </a:ext>
                  </a:extLst>
                </a:hlinkClick>
              </a:rPr>
              <a:t>https://www.oikeusrekisterikeskus.fi/fi/index/palvelut/rikosrekisteriote/rikostaustaotelastenkanssatoimimiseen.html</a:t>
            </a:r>
            <a:endParaRPr lang="en-US" sz="1800" dirty="0">
              <a:solidFill>
                <a:srgbClr val="000000"/>
              </a:solidFill>
              <a:ea typeface="Calibri"/>
              <a:cs typeface="Calibri"/>
            </a:endParaRPr>
          </a:p>
          <a:p>
            <a:endParaRPr lang="fi-FI" sz="1800" b="1" dirty="0">
              <a:solidFill>
                <a:srgbClr val="000000"/>
              </a:solidFill>
              <a:ea typeface="Calibri"/>
              <a:cs typeface="Calibri"/>
            </a:endParaRPr>
          </a:p>
          <a:p>
            <a:pPr marL="0" indent="0">
              <a:buNone/>
            </a:pPr>
            <a:r>
              <a:rPr lang="fi-FI" sz="1800" b="1" dirty="0">
                <a:solidFill>
                  <a:srgbClr val="000000"/>
                </a:solidFill>
                <a:ea typeface="Calibri"/>
                <a:cs typeface="Calibri"/>
              </a:rPr>
              <a:t>Turvallisuusselvitys</a:t>
            </a:r>
            <a:r>
              <a:rPr lang="fi-FI" sz="1800" dirty="0">
                <a:solidFill>
                  <a:srgbClr val="000000"/>
                </a:solidFill>
                <a:ea typeface="Calibri"/>
                <a:cs typeface="Calibri"/>
              </a:rPr>
              <a:t> </a:t>
            </a:r>
            <a:endParaRPr lang="fi-FI" dirty="0"/>
          </a:p>
          <a:p>
            <a:pPr marL="0" indent="0">
              <a:buNone/>
            </a:pPr>
            <a:r>
              <a:rPr lang="fi-FI" sz="1800" dirty="0">
                <a:solidFill>
                  <a:srgbClr val="000000"/>
                </a:solidFill>
                <a:ea typeface="+mn-lt"/>
                <a:cs typeface="+mn-lt"/>
              </a:rPr>
              <a:t>Turvallisuusselvitysten tarkoitus on ennaltaehkäistä kansallista turvallisuutta vaarantavaa toimintaa. Selvityksillä suojataan myös merkittäviä yksityisiä taloudellisia etuja ja yritysten turvallisuusjärjestelyjä. Suojelupoliisi tekee turvallisuusselvityksiä sekä henkilöistä että yrityksistä.</a:t>
            </a:r>
            <a:endParaRPr lang="fi-FI" sz="1800" dirty="0">
              <a:solidFill>
                <a:srgbClr val="000000"/>
              </a:solidFill>
            </a:endParaRPr>
          </a:p>
          <a:p>
            <a:r>
              <a:rPr lang="fi-FI" sz="1800" dirty="0">
                <a:solidFill>
                  <a:srgbClr val="0563C1"/>
                </a:solidFill>
                <a:ea typeface="Calibri"/>
                <a:cs typeface="Calibri"/>
                <a:hlinkClick r:id="rId3">
                  <a:extLst>
                    <a:ext uri="{A12FA001-AC4F-418D-AE19-62706E023703}">
                      <ahyp:hlinkClr xmlns:ahyp="http://schemas.microsoft.com/office/drawing/2018/hyperlinkcolor" val="tx"/>
                    </a:ext>
                  </a:extLst>
                </a:hlinkClick>
              </a:rPr>
              <a:t>https://supo.fi/turvallisuusselvitykset</a:t>
            </a:r>
            <a:endParaRPr lang="en-US" sz="1800" dirty="0">
              <a:solidFill>
                <a:srgbClr val="000000"/>
              </a:solidFill>
              <a:ea typeface="Calibri"/>
              <a:cs typeface="Calibri"/>
            </a:endParaRPr>
          </a:p>
          <a:p>
            <a:endParaRPr lang="fi-FI" sz="1800" dirty="0">
              <a:cs typeface="Calibri"/>
            </a:endParaRPr>
          </a:p>
          <a:p>
            <a:endParaRPr lang="fi-FI" sz="1800">
              <a:solidFill>
                <a:srgbClr val="0563C1"/>
              </a:solidFill>
              <a:ea typeface="Calibri"/>
              <a:cs typeface="Calibri"/>
            </a:endParaRPr>
          </a:p>
          <a:p>
            <a:endParaRPr lang="fi-FI" sz="1800">
              <a:solidFill>
                <a:srgbClr val="0563C1"/>
              </a:solidFill>
              <a:ea typeface="Calibri"/>
              <a:cs typeface="Calibri"/>
            </a:endParaRPr>
          </a:p>
        </p:txBody>
      </p:sp>
    </p:spTree>
    <p:extLst>
      <p:ext uri="{BB962C8B-B14F-4D97-AF65-F5344CB8AC3E}">
        <p14:creationId xmlns:p14="http://schemas.microsoft.com/office/powerpoint/2010/main" val="3073433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69670" y="289127"/>
            <a:ext cx="10515600" cy="1325563"/>
          </a:xfrm>
        </p:spPr>
        <p:txBody>
          <a:bodyPr/>
          <a:lstStyle/>
          <a:p>
            <a:r>
              <a:rPr lang="fi-FI">
                <a:latin typeface="Arial Nova" panose="020B0504020202020204" pitchFamily="34" charset="0"/>
              </a:rPr>
              <a:t>Työntekijän oikeudet ja velvollisuudet: </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410895" y="1499072"/>
            <a:ext cx="11665491" cy="5412735"/>
          </a:xfrm>
          <a:prstGeom prst="rect">
            <a:avLst/>
          </a:prstGeom>
        </p:spPr>
        <p:txBody>
          <a:bodyPr vert="horz" lIns="91440" tIns="45720" rIns="91440" bIns="45720" numCol="2"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b="1" dirty="0">
                <a:solidFill>
                  <a:srgbClr val="000000"/>
                </a:solidFill>
                <a:ea typeface="Calibri"/>
                <a:cs typeface="Calibri"/>
              </a:rPr>
              <a:t>Huumausainetesti</a:t>
            </a:r>
            <a:endParaRPr lang="fi-FI" sz="1800" dirty="0">
              <a:ea typeface="Calibri"/>
              <a:cs typeface="Calibri"/>
            </a:endParaRPr>
          </a:p>
          <a:p>
            <a:pPr marL="285750" indent="-285750">
              <a:buFont typeface="Arial" panose="020B0604020202020204" pitchFamily="34" charset="0"/>
              <a:buChar char="•"/>
            </a:pPr>
            <a:r>
              <a:rPr lang="fi-FI" sz="1800" dirty="0">
                <a:solidFill>
                  <a:srgbClr val="000000"/>
                </a:solidFill>
                <a:ea typeface="+mn-lt"/>
                <a:cs typeface="+mn-lt"/>
              </a:rPr>
              <a:t>Työnantajalla on tiettyjen ehtojen täyttyessä oikeus käsitellä työnhakijan tai jo työsuhteessa olevan työntekijän huumausainetestien tuloksia. Työnantaja saa käsitellä ja rekisteröidä ainoastaan todistuksessa annettuja tietoja huumausaineiden käytöstä ja niitäkin vain työntekijän suostumuksella. Työnantaja vastaa testin kustannuksista.</a:t>
            </a:r>
            <a:endParaRPr lang="fi-FI" sz="1800" dirty="0">
              <a:solidFill>
                <a:srgbClr val="000000"/>
              </a:solidFill>
              <a:ea typeface="Calibri"/>
              <a:cs typeface="Calibri"/>
            </a:endParaRPr>
          </a:p>
          <a:p>
            <a:pPr marL="285750" indent="-285750">
              <a:buFont typeface="Arial" panose="020B0604020202020204" pitchFamily="34" charset="0"/>
              <a:buChar char="•"/>
            </a:pPr>
            <a:r>
              <a:rPr lang="fi-FI" sz="1800" dirty="0">
                <a:solidFill>
                  <a:srgbClr val="000000"/>
                </a:solidFill>
                <a:ea typeface="+mn-lt"/>
                <a:cs typeface="+mn-lt"/>
              </a:rPr>
              <a:t>Työnantaja ei voi pakottaa työnhakijaa huumausainetestiin. Työnhakija voi siten olla suostumatta huumausainetestiin, mutta työnantajan ei silloin tarvitse huomioida häntä hakijana tai nimittää jo työsuhteessa olevaa uuteen tehtävään.</a:t>
            </a:r>
          </a:p>
          <a:p>
            <a:pPr>
              <a:buFont typeface="Arial"/>
              <a:buChar char="•"/>
            </a:pPr>
            <a:endParaRPr lang="fi-FI" sz="1800">
              <a:solidFill>
                <a:srgbClr val="0563C1"/>
              </a:solidFill>
              <a:ea typeface="Calibri" panose="020F0502020204030204"/>
              <a:cs typeface="Calibri" panose="020F0502020204030204"/>
            </a:endParaRPr>
          </a:p>
          <a:p>
            <a:pPr>
              <a:buFont typeface="Arial"/>
              <a:buChar char="•"/>
            </a:pPr>
            <a:endParaRPr lang="fi-FI" sz="1800">
              <a:solidFill>
                <a:srgbClr val="0563C1"/>
              </a:solidFill>
              <a:ea typeface="Calibri" panose="020F0502020204030204"/>
              <a:cs typeface="Calibri" panose="020F0502020204030204"/>
            </a:endParaRPr>
          </a:p>
          <a:p>
            <a:r>
              <a:rPr lang="fi-FI" sz="1800" dirty="0">
                <a:latin typeface="Arial Nova"/>
                <a:cs typeface="Calibri Light"/>
              </a:rPr>
              <a:t>Muiden tuottamaa materiaalia </a:t>
            </a:r>
            <a:r>
              <a:rPr lang="en-US" sz="1800" dirty="0" err="1">
                <a:solidFill>
                  <a:srgbClr val="000000"/>
                </a:solidFill>
                <a:ea typeface="+mn-lt"/>
                <a:cs typeface="+mn-lt"/>
              </a:rPr>
              <a:t>netissä</a:t>
            </a:r>
            <a:r>
              <a:rPr lang="en-US" sz="1800" dirty="0">
                <a:solidFill>
                  <a:srgbClr val="000000"/>
                </a:solidFill>
                <a:ea typeface="+mn-lt"/>
                <a:cs typeface="+mn-lt"/>
              </a:rPr>
              <a:t>:</a:t>
            </a:r>
            <a:endParaRPr lang="fi-FI" sz="1800" dirty="0">
              <a:ea typeface="Calibri"/>
              <a:cs typeface="Calibri"/>
            </a:endParaRPr>
          </a:p>
          <a:p>
            <a:pPr marL="285750" indent="-285750">
              <a:buFont typeface="Arial" panose="020B0604020202020204" pitchFamily="34" charset="0"/>
              <a:buChar char="•"/>
            </a:pPr>
            <a:r>
              <a:rPr lang="fi-FI" sz="1800" dirty="0">
                <a:solidFill>
                  <a:srgbClr val="000000"/>
                </a:solidFill>
                <a:ea typeface="+mn-lt"/>
                <a:cs typeface="+mn-lt"/>
                <a:hlinkClick r:id="rId2">
                  <a:extLst>
                    <a:ext uri="{A12FA001-AC4F-418D-AE19-62706E023703}">
                      <ahyp:hlinkClr xmlns:ahyp="http://schemas.microsoft.com/office/drawing/2018/hyperlinkcolor" val="tx"/>
                    </a:ext>
                  </a:extLst>
                </a:hlinkClick>
              </a:rPr>
              <a:t>https://www.tyosuojelu.fi/tyosuhde/oikeudet-ja-velvollisuudet-tyossa/yksityisyyden-suoja/huumausainetestaus</a:t>
            </a:r>
            <a:endParaRPr lang="fi-FI" sz="1800" dirty="0">
              <a:ea typeface="Calibri" panose="020F0502020204030204"/>
              <a:cs typeface="Calibri" panose="020F0502020204030204"/>
            </a:endParaRPr>
          </a:p>
          <a:p>
            <a:pPr marL="285750" indent="-285750">
              <a:buFont typeface="Arial" panose="020B0604020202020204" pitchFamily="34" charset="0"/>
              <a:buChar char="•"/>
            </a:pPr>
            <a:endParaRPr lang="fi-FI" sz="1800">
              <a:solidFill>
                <a:srgbClr val="000000"/>
              </a:solidFill>
              <a:ea typeface="Calibri"/>
              <a:cs typeface="Calibri"/>
            </a:endParaRPr>
          </a:p>
          <a:p>
            <a:r>
              <a:rPr lang="fi-FI" sz="1800" b="1" dirty="0">
                <a:solidFill>
                  <a:srgbClr val="000000"/>
                </a:solidFill>
                <a:ea typeface="Calibri"/>
                <a:cs typeface="Calibri"/>
              </a:rPr>
              <a:t>Terveystarkastus</a:t>
            </a:r>
            <a:endParaRPr lang="fi-FI" sz="1800" b="1" dirty="0">
              <a:ea typeface="Calibri"/>
              <a:cs typeface="Calibri"/>
            </a:endParaRPr>
          </a:p>
          <a:p>
            <a:pPr marL="285750" indent="-285750">
              <a:buFont typeface="Arial" panose="020B0604020202020204" pitchFamily="34" charset="0"/>
              <a:buChar char="•"/>
            </a:pPr>
            <a:endParaRPr lang="fi-FI" sz="1800">
              <a:solidFill>
                <a:srgbClr val="000000"/>
              </a:solidFill>
              <a:ea typeface="+mn-lt"/>
              <a:cs typeface="+mn-lt"/>
            </a:endParaRPr>
          </a:p>
          <a:p>
            <a:r>
              <a:rPr lang="fi-FI" sz="1800" dirty="0">
                <a:latin typeface="Arial Nova"/>
                <a:cs typeface="Calibri Light"/>
              </a:rPr>
              <a:t>Muiden tuottamaa materiaalia) </a:t>
            </a:r>
            <a:r>
              <a:rPr lang="en-US" sz="1800" dirty="0" err="1">
                <a:solidFill>
                  <a:srgbClr val="000000"/>
                </a:solidFill>
                <a:ea typeface="+mn-lt"/>
                <a:cs typeface="+mn-lt"/>
              </a:rPr>
              <a:t>netissä</a:t>
            </a:r>
            <a:r>
              <a:rPr lang="en-US" sz="1800" dirty="0">
                <a:solidFill>
                  <a:srgbClr val="000000"/>
                </a:solidFill>
                <a:ea typeface="+mn-lt"/>
                <a:cs typeface="+mn-lt"/>
              </a:rPr>
              <a:t>:</a:t>
            </a:r>
            <a:endParaRPr lang="fi-FI" sz="1800" dirty="0">
              <a:ea typeface="Calibri"/>
              <a:cs typeface="Calibri"/>
            </a:endParaRPr>
          </a:p>
          <a:p>
            <a:pPr marL="285750" indent="-285750">
              <a:buFont typeface="Arial" panose="020B0604020202020204" pitchFamily="34" charset="0"/>
              <a:buChar char="•"/>
            </a:pPr>
            <a:r>
              <a:rPr lang="fi-FI" sz="1800" dirty="0">
                <a:solidFill>
                  <a:srgbClr val="000000"/>
                </a:solidFill>
                <a:ea typeface="+mn-lt"/>
                <a:cs typeface="+mn-lt"/>
                <a:hlinkClick r:id="rId3">
                  <a:extLst>
                    <a:ext uri="{A12FA001-AC4F-418D-AE19-62706E023703}">
                      <ahyp:hlinkClr xmlns:ahyp="http://schemas.microsoft.com/office/drawing/2018/hyperlinkcolor" val="tx"/>
                    </a:ext>
                  </a:extLst>
                </a:hlinkClick>
              </a:rPr>
              <a:t>https://www.tyosuojelu.fi/tyoterveys-ja-tapaturmat/tyoterveyshuolto/terveystarkastukset</a:t>
            </a:r>
            <a:endParaRPr lang="fi-FI" sz="1800" dirty="0">
              <a:solidFill>
                <a:srgbClr val="0563C1"/>
              </a:solidFill>
              <a:ea typeface="Calibri"/>
              <a:cs typeface="Calibri"/>
            </a:endParaRPr>
          </a:p>
        </p:txBody>
      </p:sp>
    </p:spTree>
    <p:extLst>
      <p:ext uri="{BB962C8B-B14F-4D97-AF65-F5344CB8AC3E}">
        <p14:creationId xmlns:p14="http://schemas.microsoft.com/office/powerpoint/2010/main" val="1066034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59157" y="289125"/>
            <a:ext cx="10515600" cy="1325563"/>
          </a:xfrm>
        </p:spPr>
        <p:txBody>
          <a:bodyPr/>
          <a:lstStyle/>
          <a:p>
            <a:r>
              <a:rPr lang="fi-FI">
                <a:latin typeface="Arial Nova" panose="020B0504020202020204" pitchFamily="34" charset="0"/>
              </a:rPr>
              <a:t>Työsuhde, työsopimus</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505488" y="1583158"/>
            <a:ext cx="8733105" cy="5412735"/>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i-FI" sz="1800" dirty="0">
              <a:cs typeface="Arial"/>
            </a:endParaRP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fi-FI" sz="1800" dirty="0">
                <a:ea typeface="+mn-lt"/>
                <a:cs typeface="+mn-lt"/>
              </a:rPr>
              <a:t>Työsopimus on sinun ja työnantajasi sopimus työnteosta. Työsopimus tehdään, kun työ alkaa. Työsopimuksessa sinä lupaat tehdä sovittua työtä, ja työnantaja lupaa maksaa sovittua palkkaa. Palkan lisäksi työsopimuksessa sovitaan esimerkiksi työajasta ja työtehtävistäsi. Työsopimus voi olla kirjallinen, suullinen tai sähköinen. Työsopimus kannattaa tehdä kirjallisena.</a:t>
            </a:r>
            <a:endParaRPr lang="fi-FI" sz="1800">
              <a:cs typeface="Arial" panose="020B0604020202020204"/>
            </a:endParaRPr>
          </a:p>
          <a:p>
            <a:pPr marL="285750" indent="-285750">
              <a:buFont typeface="Arial" panose="020B0604020202020204" pitchFamily="34" charset="0"/>
              <a:buChar char="•"/>
            </a:pPr>
            <a:endParaRPr lang="fi-FI" sz="1800">
              <a:cs typeface="Calibri"/>
            </a:endParaRPr>
          </a:p>
          <a:p>
            <a:pPr marL="285750" indent="-285750">
              <a:buFont typeface="Arial" panose="020B0604020202020204" pitchFamily="34" charset="0"/>
              <a:buChar char="•"/>
            </a:pPr>
            <a:r>
              <a:rPr lang="fi-FI" sz="1800" dirty="0">
                <a:ea typeface="+mn-lt"/>
                <a:cs typeface="+mn-lt"/>
                <a:hlinkClick r:id="rId2"/>
              </a:rPr>
              <a:t>https://tyoelamaan.fi/tyon-aloitus/tyosopimus/</a:t>
            </a:r>
            <a:endParaRPr lang="fi-FI" sz="1800">
              <a:ea typeface="+mn-lt"/>
              <a:cs typeface="+mn-lt"/>
            </a:endParaRPr>
          </a:p>
          <a:p>
            <a:pPr marL="285750" indent="-285750">
              <a:buFont typeface="Arial" panose="020B0604020202020204" pitchFamily="34" charset="0"/>
              <a:buChar char="•"/>
            </a:pPr>
            <a:r>
              <a:rPr lang="fi-FI" sz="1800" dirty="0">
                <a:ea typeface="+mn-lt"/>
                <a:cs typeface="+mn-lt"/>
                <a:hlinkClick r:id="rId3"/>
              </a:rPr>
              <a:t>Millainen on hyvä työsopimus?</a:t>
            </a:r>
            <a:endParaRPr lang="fi-FI" sz="1800">
              <a:cs typeface="Calibri"/>
            </a:endParaRPr>
          </a:p>
          <a:p>
            <a:pPr marL="285750" indent="-285750">
              <a:buFont typeface="Arial" panose="020B0604020202020204" pitchFamily="34" charset="0"/>
              <a:buChar char="•"/>
            </a:pPr>
            <a:endParaRPr lang="fi-FI" sz="1800">
              <a:cs typeface="Calibri"/>
            </a:endParaRPr>
          </a:p>
          <a:p>
            <a:pPr marL="285750" indent="-285750">
              <a:buFont typeface="Arial" panose="020B0604020202020204" pitchFamily="34" charset="0"/>
              <a:buChar char="•"/>
            </a:pPr>
            <a:endParaRPr lang="fi-FI" sz="1800">
              <a:cs typeface="Calibri"/>
            </a:endParaRPr>
          </a:p>
        </p:txBody>
      </p:sp>
    </p:spTree>
    <p:extLst>
      <p:ext uri="{BB962C8B-B14F-4D97-AF65-F5344CB8AC3E}">
        <p14:creationId xmlns:p14="http://schemas.microsoft.com/office/powerpoint/2010/main" val="1387149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59159" y="389766"/>
            <a:ext cx="11335110" cy="1224922"/>
          </a:xfrm>
        </p:spPr>
        <p:txBody>
          <a:bodyPr/>
          <a:lstStyle/>
          <a:p>
            <a:r>
              <a:rPr lang="fi-FI">
                <a:latin typeface="Arial Nova" panose="020B0504020202020204" pitchFamily="34" charset="0"/>
              </a:rPr>
              <a:t>Työsuhde, palkka</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83386" y="1873382"/>
            <a:ext cx="7846649" cy="4880773"/>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 sz="1800" dirty="0">
                <a:ea typeface="+mn-lt"/>
                <a:cs typeface="+mn-lt"/>
              </a:rPr>
              <a:t>Kun saat työpaikan teet työnantajan kanssa, ennen työn aloittamista, työsopimuksen ja sovitte esimerkiksi työtehtävistä, työajasta ja palkasta.  Työsopimus on hyvä tehdä kirjallisesti. Työsopimus tehdään määräajaksi tai että se on toistaiseksi voimassa. </a:t>
            </a:r>
            <a:endParaRPr lang="fi" sz="1800" dirty="0">
              <a:ea typeface="Calibri"/>
              <a:cs typeface="Calibri"/>
            </a:endParaRPr>
          </a:p>
          <a:p>
            <a:r>
              <a:rPr lang="fi" sz="1800" dirty="0">
                <a:ea typeface="+mn-lt"/>
                <a:cs typeface="+mn-lt"/>
              </a:rPr>
              <a:t>Palkka voi olla tuntipalkkaa, kuukausipalkkaa tai esimerkiksi urakkapalkkaa. Työnantaja on myös velvollinen maksaa palkkaa sairausloman ja vuosiloman aikana. Työantaja maksaa palkan pankkitilillesi.</a:t>
            </a:r>
            <a:endParaRPr lang="en-US" sz="1800" dirty="0"/>
          </a:p>
          <a:p>
            <a:endParaRPr lang="en-US" sz="1800">
              <a:ea typeface="Calibri"/>
              <a:cs typeface="Calibri"/>
            </a:endParaRPr>
          </a:p>
          <a:p>
            <a:pPr>
              <a:lnSpc>
                <a:spcPct val="90000"/>
              </a:lnSpc>
              <a:spcBef>
                <a:spcPts val="1000"/>
              </a:spcBef>
            </a:pPr>
            <a:r>
              <a:rPr lang="fi-FI" sz="1800" dirty="0">
                <a:latin typeface="Arial Nova"/>
                <a:cs typeface="Calibri Light"/>
              </a:rPr>
              <a:t>Muiden tuottamaa materiaalia </a:t>
            </a:r>
            <a:r>
              <a:rPr lang="en-US" sz="1800" dirty="0" err="1"/>
              <a:t>netissä</a:t>
            </a:r>
            <a:r>
              <a:rPr lang="en-US" sz="1800" dirty="0"/>
              <a:t>:</a:t>
            </a:r>
            <a:endParaRPr lang="en-US" sz="1800" dirty="0">
              <a:ea typeface="Calibri"/>
              <a:cs typeface="Calibri"/>
            </a:endParaRPr>
          </a:p>
          <a:p>
            <a:r>
              <a:rPr lang="en-US" sz="1800" dirty="0">
                <a:hlinkClick r:id="rId2"/>
              </a:rPr>
              <a:t>Miten palkka määräytyy?</a:t>
            </a:r>
            <a:endParaRPr lang="en-US" sz="1800" dirty="0">
              <a:ea typeface="Calibri"/>
              <a:cs typeface="Calibri"/>
            </a:endParaRPr>
          </a:p>
          <a:p>
            <a:r>
              <a:rPr lang="en-US" sz="1800" dirty="0">
                <a:ea typeface="+mn-lt"/>
                <a:cs typeface="+mn-lt"/>
                <a:hlinkClick r:id="rId3"/>
              </a:rPr>
              <a:t>https://tyoelamaan.fi/selko/tyosuhde/palkka/</a:t>
            </a:r>
            <a:endParaRPr lang="en-US" sz="1800" dirty="0"/>
          </a:p>
          <a:p>
            <a:endParaRPr lang="en-US" sz="1800">
              <a:ea typeface="+mn-lt"/>
              <a:cs typeface="+mn-lt"/>
            </a:endParaRPr>
          </a:p>
          <a:p>
            <a:endParaRPr lang="en-US" sz="1800">
              <a:ea typeface="+mn-lt"/>
              <a:cs typeface="+mn-lt"/>
            </a:endParaRPr>
          </a:p>
          <a:p>
            <a:endParaRPr lang="en-US" sz="1800">
              <a:cs typeface="Calibri"/>
            </a:endParaRPr>
          </a:p>
        </p:txBody>
      </p:sp>
      <p:pic>
        <p:nvPicPr>
          <p:cNvPr id="11" name="Sisällön paikkamerkki 3" descr="Palkan maksua varten tarvitset pankkitilin, henkilöllisyystodistuksen, verokortin, minkä jälkeen saat työnantajalta palkkalaskelman.">
            <a:extLst>
              <a:ext uri="{FF2B5EF4-FFF2-40B4-BE49-F238E27FC236}">
                <a16:creationId xmlns:a16="http://schemas.microsoft.com/office/drawing/2014/main" id="{C9B15803-E9A9-4BAB-A820-16795DD88D97}"/>
              </a:ext>
            </a:extLst>
          </p:cNvPr>
          <p:cNvPicPr>
            <a:picLocks noChangeAspect="1"/>
          </p:cNvPicPr>
          <p:nvPr/>
        </p:nvPicPr>
        <p:blipFill>
          <a:blip r:embed="rId4"/>
          <a:stretch>
            <a:fillRect/>
          </a:stretch>
        </p:blipFill>
        <p:spPr>
          <a:xfrm>
            <a:off x="9224690" y="405067"/>
            <a:ext cx="2440371" cy="6047865"/>
          </a:xfrm>
          <a:prstGeom prst="rect">
            <a:avLst/>
          </a:prstGeom>
        </p:spPr>
      </p:pic>
    </p:spTree>
    <p:extLst>
      <p:ext uri="{BB962C8B-B14F-4D97-AF65-F5344CB8AC3E}">
        <p14:creationId xmlns:p14="http://schemas.microsoft.com/office/powerpoint/2010/main" val="2030875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80180" y="299637"/>
            <a:ext cx="10515600" cy="1325563"/>
          </a:xfrm>
        </p:spPr>
        <p:txBody>
          <a:bodyPr/>
          <a:lstStyle/>
          <a:p>
            <a:r>
              <a:rPr lang="fi-FI" dirty="0">
                <a:latin typeface="Arial Nova"/>
              </a:rPr>
              <a:t>Työehtosopimus ja työlainsäädäntö</a:t>
            </a:r>
            <a:endParaRPr lang="fi-FI" dirty="0">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28059" y="1625200"/>
            <a:ext cx="7941442" cy="5412735"/>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i-FI" sz="1800" dirty="0">
              <a:ea typeface="Calibri"/>
              <a:cs typeface="Calibri"/>
            </a:endParaRPr>
          </a:p>
          <a:p>
            <a:pPr marL="285750" indent="-285750">
              <a:buFont typeface="Arial" panose="020B0604020202020204" pitchFamily="34" charset="0"/>
              <a:buChar char="•"/>
            </a:pPr>
            <a:endParaRPr lang="fi-FI" sz="1800" dirty="0">
              <a:ea typeface="Calibri"/>
              <a:cs typeface="Calibri"/>
            </a:endParaRPr>
          </a:p>
          <a:p>
            <a:pPr marL="285750" indent="-285750">
              <a:buFont typeface="Arial" panose="020B0604020202020204" pitchFamily="34" charset="0"/>
              <a:buChar char="•"/>
            </a:pPr>
            <a:r>
              <a:rPr lang="fi-FI" sz="1800" dirty="0">
                <a:cs typeface="Calibri"/>
              </a:rPr>
              <a:t>Työehtosopimuksessa (TES) sovitaan työehdoista, joita noudatetaan jollakin alalla. Työehtoja ovat esimerkiksi palkka, työaika ja lomat. Työehtosopimuksen tekevät työnantajien ja työntekijöiden järjestöt.</a:t>
            </a:r>
            <a:endParaRPr lang="fi-FI" sz="1800" dirty="0">
              <a:ea typeface="Calibri"/>
              <a:cs typeface="Calibri"/>
            </a:endParaRPr>
          </a:p>
          <a:p>
            <a:pPr marL="285750" indent="-285750">
              <a:buFont typeface="Arial" panose="020B0604020202020204" pitchFamily="34" charset="0"/>
              <a:buChar char="•"/>
            </a:pPr>
            <a:endParaRPr lang="fi-FI" sz="1800">
              <a:ea typeface="Calibri"/>
              <a:cs typeface="Calibri"/>
            </a:endParaRPr>
          </a:p>
          <a:p>
            <a:pPr marL="285750" indent="-285750">
              <a:buFont typeface="Arial" panose="020B0604020202020204" pitchFamily="34" charset="0"/>
              <a:buChar char="•"/>
            </a:pPr>
            <a:endParaRPr lang="fi-FI" sz="1800">
              <a:ea typeface="+mn-lt"/>
              <a:cs typeface="+mn-lt"/>
            </a:endParaRPr>
          </a:p>
          <a:p>
            <a:r>
              <a:rPr lang="fi-FI" sz="1800" dirty="0">
                <a:latin typeface="Arial Nova"/>
                <a:cs typeface="Calibri Light"/>
              </a:rPr>
              <a:t>Muiden tuottamaa materiaalia </a:t>
            </a:r>
            <a:r>
              <a:rPr lang="en-US" sz="1800" dirty="0" err="1">
                <a:ea typeface="+mn-lt"/>
                <a:cs typeface="+mn-lt"/>
              </a:rPr>
              <a:t>netissä</a:t>
            </a:r>
            <a:r>
              <a:rPr lang="en-US" sz="1800" dirty="0">
                <a:ea typeface="+mn-lt"/>
                <a:cs typeface="+mn-lt"/>
              </a:rPr>
              <a:t>:</a:t>
            </a:r>
            <a:endParaRPr lang="fi-FI" sz="1800" dirty="0">
              <a:ea typeface="Calibri"/>
              <a:cs typeface="Calibri"/>
            </a:endParaRPr>
          </a:p>
          <a:p>
            <a:pPr marL="285750" indent="-285750">
              <a:buFont typeface="Arial" panose="020B0604020202020204" pitchFamily="34" charset="0"/>
              <a:buChar char="•"/>
            </a:pPr>
            <a:r>
              <a:rPr lang="fi-FI" sz="1800" dirty="0">
                <a:ea typeface="+mn-lt"/>
                <a:cs typeface="+mn-lt"/>
                <a:hlinkClick r:id="rId2"/>
              </a:rPr>
              <a:t>https://tyoelamaan.fi/blog/2021/05/11/mita-on-tyolainsaadanto/</a:t>
            </a:r>
            <a:endParaRPr lang="fi-FI" sz="1800" dirty="0">
              <a:cs typeface="Calibri"/>
            </a:endParaRPr>
          </a:p>
          <a:p>
            <a:pPr marL="285750" indent="-285750">
              <a:buFont typeface="Arial" panose="020B0604020202020204" pitchFamily="34" charset="0"/>
              <a:buChar char="•"/>
            </a:pPr>
            <a:endParaRPr lang="fi-FI" sz="1800">
              <a:cs typeface="Calibri"/>
            </a:endParaRPr>
          </a:p>
          <a:p>
            <a:pPr marL="285750" indent="-285750">
              <a:buFont typeface="Arial" panose="020B0604020202020204" pitchFamily="34" charset="0"/>
              <a:buChar char="•"/>
            </a:pPr>
            <a:endParaRPr lang="fi-FI" sz="1800">
              <a:cs typeface="Calibri"/>
            </a:endParaRPr>
          </a:p>
        </p:txBody>
      </p:sp>
    </p:spTree>
    <p:extLst>
      <p:ext uri="{BB962C8B-B14F-4D97-AF65-F5344CB8AC3E}">
        <p14:creationId xmlns:p14="http://schemas.microsoft.com/office/powerpoint/2010/main" val="492520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80178" y="289123"/>
            <a:ext cx="10515600" cy="1325563"/>
          </a:xfrm>
        </p:spPr>
        <p:txBody>
          <a:bodyPr/>
          <a:lstStyle/>
          <a:p>
            <a:r>
              <a:rPr lang="fi-FI">
                <a:latin typeface="Arial Nova" panose="020B0504020202020204" pitchFamily="34" charset="0"/>
              </a:rPr>
              <a:t>Ammattiliitto</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822649" y="1614686"/>
            <a:ext cx="10515599" cy="5412735"/>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i-FI" sz="1800" dirty="0">
              <a:solidFill>
                <a:srgbClr val="FF0000"/>
              </a:solidFill>
              <a:latin typeface="+mj-lt"/>
              <a:ea typeface="Calibri"/>
              <a:cs typeface="Arial"/>
            </a:endParaRPr>
          </a:p>
          <a:p>
            <a:pPr marL="285750" indent="-285750">
              <a:buFont typeface="Arial" panose="020B0604020202020204" pitchFamily="34" charset="0"/>
              <a:buChar char="•"/>
            </a:pPr>
            <a:r>
              <a:rPr lang="fi-FI" sz="1800" dirty="0">
                <a:latin typeface="+mj-lt"/>
                <a:ea typeface="+mn-lt"/>
                <a:cs typeface="+mn-lt"/>
              </a:rPr>
              <a:t>Ammattiliitto on järjestö, johon kuuluu saman alan työntekijöitä. Ammattiliitto keskustelee työnantajien edustajien kanssa työntekijöiden työehdoista, esimerkiksi palkasta ja työajasta. Ammattiliitto edustaa saman alan työntekijöitä koko maassa.</a:t>
            </a:r>
            <a:endParaRPr lang="fi-FI" sz="1800" dirty="0">
              <a:latin typeface="+mj-lt"/>
              <a:ea typeface="Calibri"/>
              <a:cs typeface="Calibri"/>
            </a:endParaRPr>
          </a:p>
          <a:p>
            <a:pPr marL="285750" indent="-285750">
              <a:buFont typeface="Arial" panose="020B0604020202020204" pitchFamily="34" charset="0"/>
              <a:buChar char="•"/>
            </a:pPr>
            <a:r>
              <a:rPr lang="fi-FI" sz="1800" dirty="0">
                <a:latin typeface="+mj-lt"/>
                <a:ea typeface="Calibri"/>
                <a:cs typeface="Arial"/>
              </a:rPr>
              <a:t>Ammattiliitto on työntekijöiden etujen puolustaja. Se tekee työehtosopimukset työnantajaliittojen kanssa sekä edustaa työntekijöitä, kun työpaikalla neuvotellaan työsuhteen ehdoista työnantajan kanssa.</a:t>
            </a:r>
            <a:endParaRPr lang="fi-FI" sz="1800" dirty="0">
              <a:latin typeface="+mj-lt"/>
              <a:ea typeface="Calibri"/>
              <a:cs typeface="Calibri"/>
            </a:endParaRPr>
          </a:p>
          <a:p>
            <a:pPr marL="285750" indent="-285750">
              <a:buFont typeface="Arial" panose="020B0604020202020204" pitchFamily="34" charset="0"/>
              <a:buChar char="•"/>
            </a:pPr>
            <a:endParaRPr lang="fi-FI" sz="1800">
              <a:solidFill>
                <a:srgbClr val="000000"/>
              </a:solidFill>
              <a:latin typeface="+mj-lt"/>
              <a:ea typeface="Calibri"/>
              <a:cs typeface="Arial"/>
            </a:endParaRPr>
          </a:p>
          <a:p>
            <a:r>
              <a:rPr lang="fi-FI" sz="1800" dirty="0">
                <a:latin typeface="Arial Nova"/>
                <a:cs typeface="Calibri Light"/>
              </a:rPr>
              <a:t>Muiden tuottamaa materiaalia </a:t>
            </a:r>
            <a:r>
              <a:rPr lang="en-US" sz="1800" dirty="0" err="1">
                <a:solidFill>
                  <a:srgbClr val="000000"/>
                </a:solidFill>
                <a:latin typeface="+mj-lt"/>
                <a:ea typeface="Calibri"/>
                <a:cs typeface="Calibri"/>
              </a:rPr>
              <a:t>netissä</a:t>
            </a:r>
            <a:r>
              <a:rPr lang="en-US" sz="1800" dirty="0">
                <a:solidFill>
                  <a:srgbClr val="000000"/>
                </a:solidFill>
                <a:latin typeface="+mj-lt"/>
                <a:ea typeface="Calibri"/>
                <a:cs typeface="Calibri"/>
              </a:rPr>
              <a:t>:</a:t>
            </a:r>
            <a:endParaRPr lang="fi-FI" sz="1800" dirty="0">
              <a:latin typeface="+mj-lt"/>
              <a:ea typeface="Calibri" panose="020F0502020204030204"/>
              <a:cs typeface="Calibri" panose="020F0502020204030204"/>
            </a:endParaRPr>
          </a:p>
          <a:p>
            <a:pPr marL="285750" indent="-285750">
              <a:buFont typeface="Arial" panose="020B0604020202020204" pitchFamily="34" charset="0"/>
              <a:buChar char="•"/>
            </a:pPr>
            <a:r>
              <a:rPr lang="fi-FI" sz="1800" dirty="0">
                <a:solidFill>
                  <a:srgbClr val="0563C1"/>
                </a:solidFill>
                <a:latin typeface="+mj-lt"/>
                <a:cs typeface="Calibri"/>
                <a:hlinkClick r:id="rId2">
                  <a:extLst>
                    <a:ext uri="{A12FA001-AC4F-418D-AE19-62706E023703}">
                      <ahyp:hlinkClr xmlns:ahyp="http://schemas.microsoft.com/office/drawing/2018/hyperlinkcolor" val="tx"/>
                    </a:ext>
                  </a:extLst>
                </a:hlinkClick>
              </a:rPr>
              <a:t>https://www.infofinland.fi/fi/work-and-enterprise/employees-rights-and-obligations/trade-unions</a:t>
            </a:r>
            <a:endParaRPr lang="fi-FI" sz="1800" dirty="0">
              <a:latin typeface="+mj-lt"/>
              <a:cs typeface="Calibri"/>
            </a:endParaRPr>
          </a:p>
          <a:p>
            <a:pPr marL="285750" indent="-285750">
              <a:buFont typeface="Arial" panose="020B0604020202020204" pitchFamily="34" charset="0"/>
              <a:buChar char="•"/>
            </a:pPr>
            <a:endParaRPr lang="fi-FI" sz="1800">
              <a:latin typeface="+mj-lt"/>
              <a:cs typeface="Calibri"/>
            </a:endParaRPr>
          </a:p>
          <a:p>
            <a:pPr marL="285750" indent="-285750">
              <a:buFont typeface="Arial" panose="020B0604020202020204" pitchFamily="34" charset="0"/>
              <a:buChar char="•"/>
            </a:pPr>
            <a:endParaRPr lang="fi-FI" sz="1800">
              <a:solidFill>
                <a:srgbClr val="0563C1"/>
              </a:solidFill>
              <a:latin typeface="+mj-lt"/>
              <a:cs typeface="Calibri"/>
            </a:endParaRPr>
          </a:p>
          <a:p>
            <a:pPr marL="285750" indent="-285750">
              <a:buFont typeface="Arial" panose="020B0604020202020204" pitchFamily="34" charset="0"/>
              <a:buChar char="•"/>
            </a:pPr>
            <a:endParaRPr lang="fi-FI" sz="1800">
              <a:latin typeface="+mj-lt"/>
              <a:cs typeface="Calibri"/>
            </a:endParaRPr>
          </a:p>
        </p:txBody>
      </p:sp>
    </p:spTree>
    <p:extLst>
      <p:ext uri="{BB962C8B-B14F-4D97-AF65-F5344CB8AC3E}">
        <p14:creationId xmlns:p14="http://schemas.microsoft.com/office/powerpoint/2010/main" val="3584545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59161" y="289123"/>
            <a:ext cx="10515600" cy="1325563"/>
          </a:xfrm>
        </p:spPr>
        <p:txBody>
          <a:bodyPr/>
          <a:lstStyle/>
          <a:p>
            <a:r>
              <a:rPr lang="fi-FI">
                <a:latin typeface="Arial Nova" panose="020B0504020202020204" pitchFamily="34" charset="0"/>
              </a:rPr>
              <a:t>Kun työsuhde päättyy</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07039" y="1614686"/>
            <a:ext cx="10515599" cy="5412735"/>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fi-FI" sz="1800" dirty="0">
                <a:cs typeface="Calibri"/>
              </a:rPr>
              <a:t>Kun työsuhde päättyy, työnantaja antaa työntekijälle työtodistuksen. Työtodistus kertoo, mitä töitä työntekijä on tehnyt. Se kertoo myös, kuinka kauan työntekijä oli töissä. Työnantaja voi kertoa työtodistuksessa myös, miksi työsuhde päättyi. Lisäksi työnantaja voi myös arvioida työtodistuksessa työntekijän taitoja.</a:t>
            </a:r>
            <a:endParaRPr lang="fi-FI" sz="1800" dirty="0">
              <a:ea typeface="Calibri"/>
              <a:cs typeface="Calibri"/>
            </a:endParaRPr>
          </a:p>
          <a:p>
            <a:pPr marL="285750" indent="-285750">
              <a:buFont typeface="Arial" panose="020B0604020202020204" pitchFamily="34" charset="0"/>
              <a:buChar char="•"/>
            </a:pPr>
            <a:endParaRPr lang="fi-FI" sz="1800">
              <a:ea typeface="Calibri"/>
              <a:cs typeface="Calibri"/>
            </a:endParaRPr>
          </a:p>
          <a:p>
            <a:r>
              <a:rPr lang="fi-FI" sz="1800" dirty="0">
                <a:latin typeface="Arial Nova"/>
                <a:cs typeface="Calibri Light"/>
              </a:rPr>
              <a:t>Muiden tuottamaa materiaalia </a:t>
            </a:r>
            <a:r>
              <a:rPr lang="en-US" sz="1800" dirty="0" err="1">
                <a:ea typeface="+mn-lt"/>
                <a:cs typeface="+mn-lt"/>
              </a:rPr>
              <a:t>netissä</a:t>
            </a:r>
            <a:r>
              <a:rPr lang="en-US" sz="1800" dirty="0">
                <a:ea typeface="+mn-lt"/>
                <a:cs typeface="+mn-lt"/>
              </a:rPr>
              <a:t>:</a:t>
            </a:r>
            <a:endParaRPr lang="fi-FI" sz="1800" dirty="0">
              <a:ea typeface="Calibri" panose="020F0502020204030204"/>
              <a:cs typeface="Calibri" panose="020F0502020204030204"/>
            </a:endParaRPr>
          </a:p>
          <a:p>
            <a:pPr marL="285750" indent="-285750">
              <a:buFont typeface="Arial" panose="020B0604020202020204" pitchFamily="34" charset="0"/>
              <a:buChar char="•"/>
            </a:pPr>
            <a:r>
              <a:rPr lang="fi-FI" sz="1800" dirty="0">
                <a:ea typeface="+mn-lt"/>
                <a:cs typeface="+mn-lt"/>
                <a:hlinkClick r:id="rId2"/>
              </a:rPr>
              <a:t>Mitä tapahtuu, kun työsuhde päättyy?</a:t>
            </a:r>
            <a:endParaRPr lang="fi-FI" sz="1800" dirty="0">
              <a:ea typeface="Calibri" panose="020F0502020204030204"/>
              <a:cs typeface="Calibri" panose="020F0502020204030204"/>
            </a:endParaRPr>
          </a:p>
          <a:p>
            <a:endParaRPr lang="fi-FI" sz="800">
              <a:cs typeface="Calibri"/>
            </a:endParaRPr>
          </a:p>
          <a:p>
            <a:r>
              <a:rPr lang="fi-FI" sz="1800" dirty="0">
                <a:cs typeface="Calibri"/>
              </a:rPr>
              <a:t>Irtisanominen ja irtisanoutuminen</a:t>
            </a:r>
            <a:endParaRPr lang="fi-FI" sz="1800" dirty="0">
              <a:solidFill>
                <a:srgbClr val="0563C1"/>
              </a:solidFill>
              <a:ea typeface="+mn-lt"/>
              <a:cs typeface="+mn-lt"/>
            </a:endParaRPr>
          </a:p>
          <a:p>
            <a:r>
              <a:rPr lang="fi-FI" sz="1800" dirty="0">
                <a:latin typeface="Arial Nova"/>
                <a:cs typeface="Calibri Light"/>
              </a:rPr>
              <a:t>Muiden tuottamaa materiaalia </a:t>
            </a:r>
            <a:r>
              <a:rPr lang="en-US" sz="1800" dirty="0" err="1">
                <a:ea typeface="+mn-lt"/>
                <a:cs typeface="+mn-lt"/>
              </a:rPr>
              <a:t>netissä</a:t>
            </a:r>
            <a:r>
              <a:rPr lang="en-US" sz="1800" dirty="0">
                <a:ea typeface="+mn-lt"/>
                <a:cs typeface="+mn-lt"/>
              </a:rPr>
              <a:t>:</a:t>
            </a:r>
            <a:endParaRPr lang="fi-FI" sz="1800" dirty="0">
              <a:ea typeface="Calibri"/>
              <a:cs typeface="Calibri"/>
            </a:endParaRPr>
          </a:p>
          <a:p>
            <a:pPr marL="285750" indent="-285750">
              <a:buFont typeface="Arial" panose="020B0604020202020204" pitchFamily="34" charset="0"/>
              <a:buChar char="•"/>
            </a:pPr>
            <a:r>
              <a:rPr lang="fi-FI" sz="1800" dirty="0">
                <a:ea typeface="+mn-lt"/>
                <a:cs typeface="+mn-lt"/>
                <a:hlinkClick r:id="rId3"/>
              </a:rPr>
              <a:t>https://tyoelamaan.fi/selko/tyon-paattyessa/irtisanominen-ja-irtisanoutuminen/</a:t>
            </a:r>
            <a:endParaRPr lang="fi-FI" sz="1800" dirty="0">
              <a:cs typeface="Calibri"/>
            </a:endParaRPr>
          </a:p>
          <a:p>
            <a:pPr marL="285750" indent="-285750">
              <a:buFont typeface="Arial" panose="020B0604020202020204" pitchFamily="34" charset="0"/>
              <a:buChar char="•"/>
            </a:pPr>
            <a:endParaRPr lang="fi-FI" sz="1800">
              <a:cs typeface="Calibri"/>
            </a:endParaRPr>
          </a:p>
          <a:p>
            <a:pPr marL="285750" indent="-285750">
              <a:buFont typeface="Arial" panose="020B0604020202020204" pitchFamily="34" charset="0"/>
              <a:buChar char="•"/>
            </a:pPr>
            <a:endParaRPr lang="fi-FI" sz="1800">
              <a:cs typeface="Calibri"/>
            </a:endParaRPr>
          </a:p>
          <a:p>
            <a:pPr marL="285750" indent="-285750">
              <a:buFont typeface="Arial" panose="020B0604020202020204" pitchFamily="34" charset="0"/>
              <a:buChar char="•"/>
            </a:pPr>
            <a:endParaRPr lang="fi-FI" sz="1800">
              <a:cs typeface="Calibri"/>
            </a:endParaRPr>
          </a:p>
        </p:txBody>
      </p:sp>
    </p:spTree>
    <p:extLst>
      <p:ext uri="{BB962C8B-B14F-4D97-AF65-F5344CB8AC3E}">
        <p14:creationId xmlns:p14="http://schemas.microsoft.com/office/powerpoint/2010/main" val="2210254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029B677-C956-0BAA-7C12-20DFD244D4AB}"/>
              </a:ext>
            </a:extLst>
          </p:cNvPr>
          <p:cNvSpPr>
            <a:spLocks noGrp="1"/>
          </p:cNvSpPr>
          <p:nvPr>
            <p:ph type="title"/>
          </p:nvPr>
        </p:nvSpPr>
        <p:spPr>
          <a:xfrm>
            <a:off x="1316182" y="192411"/>
            <a:ext cx="9559636" cy="1325563"/>
          </a:xfrm>
        </p:spPr>
        <p:txBody>
          <a:bodyPr/>
          <a:lstStyle/>
          <a:p>
            <a:pPr algn="ctr"/>
            <a:r>
              <a:rPr lang="fi-FI" sz="2400"/>
              <a:t>Vahvuudet/persoona (materiaalipankki)</a:t>
            </a:r>
          </a:p>
        </p:txBody>
      </p:sp>
      <p:sp>
        <p:nvSpPr>
          <p:cNvPr id="12" name="Tekstiruutu 11">
            <a:extLst>
              <a:ext uri="{FF2B5EF4-FFF2-40B4-BE49-F238E27FC236}">
                <a16:creationId xmlns:a16="http://schemas.microsoft.com/office/drawing/2014/main" id="{68B59141-A8FF-CACE-7D2C-1A9CD7B1E8D0}"/>
              </a:ext>
            </a:extLst>
          </p:cNvPr>
          <p:cNvSpPr txBox="1"/>
          <p:nvPr/>
        </p:nvSpPr>
        <p:spPr>
          <a:xfrm>
            <a:off x="-9585" y="1269915"/>
            <a:ext cx="12211170" cy="7496606"/>
          </a:xfrm>
          <a:prstGeom prst="rect">
            <a:avLst/>
          </a:prstGeom>
          <a:noFill/>
        </p:spPr>
        <p:txBody>
          <a:bodyPr wrap="square">
            <a:noAutofit/>
          </a:bodyPr>
          <a:lstStyle/>
          <a:p>
            <a:pPr algn="ctr"/>
            <a:r>
              <a:rPr lang="fi-FI" sz="1600" b="1">
                <a:solidFill>
                  <a:schemeClr val="bg1"/>
                </a:solidFill>
                <a:ea typeface="+mn-lt"/>
                <a:cs typeface="+mn-lt"/>
              </a:rPr>
              <a:t>Kompassi-työkirja</a:t>
            </a:r>
            <a:endParaRPr lang="fi-FI" sz="1600" b="1">
              <a:solidFill>
                <a:schemeClr val="bg1"/>
              </a:solidFill>
              <a:cs typeface="Calibri"/>
            </a:endParaRPr>
          </a:p>
          <a:p>
            <a:pPr marL="0" indent="0" algn="ctr">
              <a:buNone/>
            </a:pPr>
            <a:r>
              <a:rPr lang="fi-FI" sz="1600">
                <a:solidFill>
                  <a:srgbClr val="00B0F0"/>
                </a:solidFill>
                <a:ea typeface="+mn-lt"/>
                <a:cs typeface="+mn-lt"/>
                <a:hlinkClick r:id="rId3">
                  <a:extLst>
                    <a:ext uri="{A12FA001-AC4F-418D-AE19-62706E023703}">
                      <ahyp:hlinkClr xmlns:ahyp="http://schemas.microsoft.com/office/drawing/2018/hyperlinkcolor" val="tx"/>
                    </a:ext>
                  </a:extLst>
                </a:hlinkClick>
              </a:rPr>
              <a:t>https://www.keva.fi/globalassets/2-tiedostot/ta-tiedostot/esitteet-ja-julkaisut/keva_kompassi_tyokirja.pdf</a:t>
            </a:r>
            <a:endParaRPr lang="fi-FI" sz="1600">
              <a:solidFill>
                <a:srgbClr val="00B0F0"/>
              </a:solidFill>
              <a:ea typeface="+mn-lt"/>
              <a:cs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a:ln>
                <a:noFill/>
              </a:ln>
              <a:solidFill>
                <a:prstClr val="white"/>
              </a:solidFill>
              <a:effectLst/>
              <a:uLnTx/>
              <a:uFillTx/>
              <a:latin typeface="Arial" panose="020B0604020202020204"/>
              <a:ea typeface="+mn-lt"/>
              <a:cs typeface="Arial" panose="020B0604020202020204"/>
            </a:endParaRPr>
          </a:p>
          <a:p>
            <a:pPr algn="ctr"/>
            <a:r>
              <a:rPr lang="fi-FI" sz="1600" b="1">
                <a:solidFill>
                  <a:schemeClr val="bg1"/>
                </a:solidFill>
                <a:ea typeface="+mn-lt"/>
                <a:cs typeface="+mn-lt"/>
              </a:rPr>
              <a:t>Osaaminen näkyviin -työkalut, JOTPA</a:t>
            </a:r>
            <a:endParaRPr lang="fi-FI" sz="1600" b="1">
              <a:solidFill>
                <a:schemeClr val="bg1"/>
              </a:solidFill>
              <a:cs typeface="Calibri"/>
            </a:endParaRPr>
          </a:p>
          <a:p>
            <a:pPr marL="0" indent="0" algn="ctr">
              <a:buNone/>
            </a:pPr>
            <a:r>
              <a:rPr lang="fi-FI" sz="1600">
                <a:solidFill>
                  <a:srgbClr val="00B0F0"/>
                </a:solidFill>
                <a:ea typeface="+mn-lt"/>
                <a:cs typeface="+mn-lt"/>
                <a:hlinkClick r:id="rId4">
                  <a:extLst>
                    <a:ext uri="{A12FA001-AC4F-418D-AE19-62706E023703}">
                      <ahyp:hlinkClr xmlns:ahyp="http://schemas.microsoft.com/office/drawing/2018/hyperlinkcolor" val="tx"/>
                    </a:ext>
                  </a:extLst>
                </a:hlinkClick>
              </a:rPr>
              <a:t>https://www.jotpa.fi/fi/tietoa-meista/hankkeet-ja-projektit/osaaminen-nakyviin/tyokalut-ja-harjoitteet</a:t>
            </a:r>
            <a:endParaRPr lang="fi-FI" sz="1600">
              <a:solidFill>
                <a:srgbClr val="00B0F0"/>
              </a:solidFill>
              <a:ea typeface="Calibri" panose="020F0502020204030204"/>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a:ln>
                <a:noFill/>
              </a:ln>
              <a:solidFill>
                <a:prstClr val="white"/>
              </a:solidFill>
              <a:effectLst/>
              <a:uLnTx/>
              <a:uFillTx/>
              <a:latin typeface="Arial" panose="020B0604020202020204"/>
              <a:ea typeface="+mn-lt"/>
              <a:cs typeface="Arial" panose="020B0604020202020204"/>
            </a:endParaRPr>
          </a:p>
          <a:p>
            <a:pPr algn="ctr"/>
            <a:r>
              <a:rPr lang="fi-FI" sz="1600" b="1">
                <a:solidFill>
                  <a:schemeClr val="bg1"/>
                </a:solidFill>
                <a:ea typeface="+mn-lt"/>
                <a:cs typeface="+mn-lt"/>
              </a:rPr>
              <a:t>Opopassi, itsetuntemus</a:t>
            </a:r>
            <a:endParaRPr lang="fi-FI" sz="1600" b="1">
              <a:solidFill>
                <a:schemeClr val="bg1"/>
              </a:solidFill>
              <a:cs typeface="Calibri"/>
            </a:endParaRPr>
          </a:p>
          <a:p>
            <a:pPr marL="0" indent="0" algn="ctr">
              <a:buNone/>
            </a:pPr>
            <a:r>
              <a:rPr lang="fi-FI" sz="1600">
                <a:solidFill>
                  <a:srgbClr val="00B0F0"/>
                </a:solidFill>
                <a:ea typeface="+mn-lt"/>
                <a:cs typeface="+mn-lt"/>
                <a:hlinkClick r:id="rId5">
                  <a:extLst>
                    <a:ext uri="{A12FA001-AC4F-418D-AE19-62706E023703}">
                      <ahyp:hlinkClr xmlns:ahyp="http://schemas.microsoft.com/office/drawing/2018/hyperlinkcolor" val="tx"/>
                    </a:ext>
                  </a:extLst>
                </a:hlinkClick>
              </a:rPr>
              <a:t>https://www.opopassi.com/itsetuntemus</a:t>
            </a:r>
          </a:p>
          <a:p>
            <a:pPr algn="ctr"/>
            <a:endParaRPr lang="fi-FI" sz="800" b="1">
              <a:solidFill>
                <a:schemeClr val="bg1"/>
              </a:solidFill>
              <a:ea typeface="+mn-lt"/>
              <a:cs typeface="+mn-lt"/>
            </a:endParaRPr>
          </a:p>
          <a:p>
            <a:pPr algn="ctr"/>
            <a:r>
              <a:rPr lang="fi-FI" sz="1600" b="1">
                <a:solidFill>
                  <a:schemeClr val="bg1"/>
                </a:solidFill>
                <a:ea typeface="+mn-lt"/>
                <a:cs typeface="+mn-lt"/>
              </a:rPr>
              <a:t>Opopassi, luonteenvahvuudet</a:t>
            </a:r>
            <a:endParaRPr lang="fi-FI" sz="1600" b="1">
              <a:solidFill>
                <a:schemeClr val="bg1"/>
              </a:solidFill>
              <a:cs typeface="Calibri"/>
            </a:endParaRPr>
          </a:p>
          <a:p>
            <a:pPr marL="0" indent="0" algn="ctr">
              <a:buNone/>
            </a:pPr>
            <a:r>
              <a:rPr lang="fi-FI" sz="1600">
                <a:solidFill>
                  <a:srgbClr val="00B0F0"/>
                </a:solidFill>
                <a:ea typeface="+mn-lt"/>
                <a:cs typeface="+mn-lt"/>
                <a:hlinkClick r:id="rId6">
                  <a:extLst>
                    <a:ext uri="{A12FA001-AC4F-418D-AE19-62706E023703}">
                      <ahyp:hlinkClr xmlns:ahyp="http://schemas.microsoft.com/office/drawing/2018/hyperlinkcolor" val="tx"/>
                    </a:ext>
                  </a:extLst>
                </a:hlinkClick>
              </a:rPr>
              <a:t>https://www.opopassi.com/luonteenvahvuudet</a:t>
            </a:r>
          </a:p>
          <a:p>
            <a:pPr algn="ctr"/>
            <a:endParaRPr lang="fi-FI" sz="800" b="1">
              <a:solidFill>
                <a:schemeClr val="bg1"/>
              </a:solidFill>
              <a:ea typeface="+mn-lt"/>
              <a:cs typeface="+mn-lt"/>
            </a:endParaRPr>
          </a:p>
          <a:p>
            <a:pPr algn="ctr"/>
            <a:r>
              <a:rPr lang="fi-FI" sz="1600" b="1">
                <a:solidFill>
                  <a:schemeClr val="bg1"/>
                </a:solidFill>
                <a:ea typeface="+mn-lt"/>
                <a:cs typeface="+mn-lt"/>
              </a:rPr>
              <a:t>Oma osaaminen ja vahvuudet, Osaamismatkalla</a:t>
            </a:r>
            <a:endParaRPr lang="fi-FI" sz="1600" b="1">
              <a:solidFill>
                <a:schemeClr val="bg1"/>
              </a:solidFill>
              <a:cs typeface="Calibri"/>
            </a:endParaRPr>
          </a:p>
          <a:p>
            <a:pPr marL="0" indent="0" algn="ctr">
              <a:buNone/>
            </a:pPr>
            <a:r>
              <a:rPr lang="fi-FI" sz="1600">
                <a:solidFill>
                  <a:srgbClr val="00B0F0"/>
                </a:solidFill>
                <a:ea typeface="+mn-lt"/>
                <a:cs typeface="+mn-lt"/>
                <a:hlinkClick r:id="rId7">
                  <a:extLst>
                    <a:ext uri="{A12FA001-AC4F-418D-AE19-62706E023703}">
                      <ahyp:hlinkClr xmlns:ahyp="http://schemas.microsoft.com/office/drawing/2018/hyperlinkcolor" val="tx"/>
                    </a:ext>
                  </a:extLst>
                </a:hlinkClick>
              </a:rPr>
              <a:t>https://osaamismatkalla.fi/materiaalit/sampo-osaaminen/</a:t>
            </a:r>
            <a:endParaRPr lang="fi-FI" sz="1600">
              <a:solidFill>
                <a:srgbClr val="00B0F0"/>
              </a:solidFill>
              <a:ea typeface="Calibri" panose="020F0502020204030204"/>
              <a:cs typeface="Calibri" panose="020F0502020204030204"/>
            </a:endParaRPr>
          </a:p>
          <a:p>
            <a:pPr algn="ctr"/>
            <a:endParaRPr lang="fi-FI" sz="800" b="1">
              <a:solidFill>
                <a:schemeClr val="bg1"/>
              </a:solidFill>
              <a:ea typeface="+mn-lt"/>
              <a:cs typeface="+mn-lt"/>
            </a:endParaRPr>
          </a:p>
          <a:p>
            <a:pPr algn="ctr"/>
            <a:r>
              <a:rPr lang="fi-FI" sz="1600" b="1">
                <a:solidFill>
                  <a:schemeClr val="bg1"/>
                </a:solidFill>
                <a:ea typeface="+mn-lt"/>
                <a:cs typeface="+mn-lt"/>
              </a:rPr>
              <a:t>Omat vahvuuteni -yksilöharjoitus, SITRA</a:t>
            </a:r>
            <a:endParaRPr lang="fi-FI" sz="1600" b="1">
              <a:solidFill>
                <a:schemeClr val="bg1"/>
              </a:solidFill>
              <a:cs typeface="Calibri"/>
            </a:endParaRPr>
          </a:p>
          <a:p>
            <a:pPr marL="0" indent="0" algn="ctr">
              <a:buNone/>
            </a:pPr>
            <a:r>
              <a:rPr lang="fi-FI" sz="1600">
                <a:solidFill>
                  <a:srgbClr val="00B0F0"/>
                </a:solidFill>
                <a:ea typeface="+mn-lt"/>
                <a:cs typeface="+mn-lt"/>
                <a:hlinkClick r:id="rId8">
                  <a:extLst>
                    <a:ext uri="{A12FA001-AC4F-418D-AE19-62706E023703}">
                      <ahyp:hlinkClr xmlns:ahyp="http://schemas.microsoft.com/office/drawing/2018/hyperlinkcolor" val="tx"/>
                    </a:ext>
                  </a:extLst>
                </a:hlinkClick>
              </a:rPr>
              <a:t>https://www.sitra.fi/app/uploads/2021/08/osaaminennakyviinomatvahvuuteni.pdf</a:t>
            </a:r>
          </a:p>
          <a:p>
            <a:pPr algn="ctr"/>
            <a:endParaRPr lang="fi-FI" sz="800" b="1">
              <a:solidFill>
                <a:schemeClr val="bg1"/>
              </a:solidFill>
              <a:ea typeface="+mn-lt"/>
              <a:cs typeface="+mn-lt"/>
            </a:endParaRPr>
          </a:p>
          <a:p>
            <a:pPr algn="ctr"/>
            <a:r>
              <a:rPr lang="fi-FI" sz="1600" b="1">
                <a:solidFill>
                  <a:schemeClr val="bg1"/>
                </a:solidFill>
                <a:ea typeface="+mn-lt"/>
                <a:cs typeface="+mn-lt"/>
              </a:rPr>
              <a:t>100 vahvuutta</a:t>
            </a:r>
            <a:endParaRPr lang="fi-FI" sz="1600" b="1">
              <a:solidFill>
                <a:schemeClr val="bg1"/>
              </a:solidFill>
              <a:cs typeface="Calibri"/>
            </a:endParaRPr>
          </a:p>
          <a:p>
            <a:pPr marL="0" indent="0" algn="ctr">
              <a:buNone/>
            </a:pPr>
            <a:r>
              <a:rPr lang="fi-FI" sz="1600">
                <a:solidFill>
                  <a:srgbClr val="00B0F0"/>
                </a:solidFill>
                <a:ea typeface="+mn-lt"/>
                <a:cs typeface="+mn-lt"/>
                <a:hlinkClick r:id="rId9">
                  <a:extLst>
                    <a:ext uri="{A12FA001-AC4F-418D-AE19-62706E023703}">
                      <ahyp:hlinkClr xmlns:ahyp="http://schemas.microsoft.com/office/drawing/2018/hyperlinkcolor" val="tx"/>
                    </a:ext>
                  </a:extLst>
                </a:hlinkClick>
              </a:rPr>
              <a:t>https://www.positiivinenoppiminen.fi/wp-content/uploads/2020/06/3_100_vahvuutta.pdf</a:t>
            </a:r>
          </a:p>
          <a:p>
            <a:pPr marL="0" indent="0" algn="ctr">
              <a:buNone/>
            </a:pPr>
            <a:endParaRPr lang="fi-FI" sz="800">
              <a:solidFill>
                <a:srgbClr val="00B0F0"/>
              </a:solidFill>
              <a:ea typeface="+mn-lt"/>
              <a:cs typeface="+mn-lt"/>
              <a:hlinkClick r:id="rId9">
                <a:extLst>
                  <a:ext uri="{A12FA001-AC4F-418D-AE19-62706E023703}">
                    <ahyp:hlinkClr xmlns:ahyp="http://schemas.microsoft.com/office/drawing/2018/hyperlinkcolor" val="tx"/>
                  </a:ext>
                </a:extLst>
              </a:hlinkClick>
            </a:endParaRPr>
          </a:p>
          <a:p>
            <a:pPr algn="ctr"/>
            <a:r>
              <a:rPr lang="fi-FI" sz="1600">
                <a:solidFill>
                  <a:schemeClr val="bg1"/>
                </a:solidFill>
                <a:ea typeface="+mn-lt"/>
                <a:cs typeface="+mn-lt"/>
              </a:rPr>
              <a:t>Digitaalisen arviointivälineen avulla pystyt arvioimaan tilannettasi opintojen ja </a:t>
            </a:r>
            <a:r>
              <a:rPr lang="fi-FI" sz="1600" err="1">
                <a:solidFill>
                  <a:schemeClr val="bg1"/>
                </a:solidFill>
                <a:ea typeface="+mn-lt"/>
                <a:cs typeface="+mn-lt"/>
              </a:rPr>
              <a:t>uransuunnitelun</a:t>
            </a:r>
            <a:r>
              <a:rPr lang="fi-FI" sz="1600">
                <a:solidFill>
                  <a:schemeClr val="bg1"/>
                </a:solidFill>
                <a:ea typeface="+mn-lt"/>
                <a:cs typeface="+mn-lt"/>
              </a:rPr>
              <a:t> suhteen.</a:t>
            </a:r>
          </a:p>
          <a:p>
            <a:pPr marL="0" indent="0" algn="ctr">
              <a:buNone/>
            </a:pPr>
            <a:r>
              <a:rPr lang="fi-FI" sz="1600">
                <a:solidFill>
                  <a:srgbClr val="00B0F0"/>
                </a:solidFill>
                <a:ea typeface="+mn-lt"/>
                <a:cs typeface="+mn-lt"/>
                <a:hlinkClick r:id="" action="ppaction://noaction">
                  <a:extLst>
                    <a:ext uri="{A12FA001-AC4F-418D-AE19-62706E023703}">
                      <ahyp:hlinkClr xmlns:ahyp="http://schemas.microsoft.com/office/drawing/2018/hyperlinkcolor" val="tx"/>
                    </a:ext>
                  </a:extLst>
                </a:hlinkClick>
              </a:rPr>
              <a:t> https://retumittari.fi/</a:t>
            </a:r>
          </a:p>
          <a:p>
            <a:pPr marL="0" indent="0" algn="ctr">
              <a:buNone/>
            </a:pPr>
            <a:endParaRPr lang="fi-FI" sz="800">
              <a:solidFill>
                <a:srgbClr val="00B0F0"/>
              </a:solidFill>
              <a:ea typeface="Calibri" panose="020F0502020204030204"/>
              <a:cs typeface="Calibri"/>
              <a:hlinkClick r:id="" action="ppaction://noaction">
                <a:extLst>
                  <a:ext uri="{A12FA001-AC4F-418D-AE19-62706E023703}">
                    <ahyp:hlinkClr xmlns:ahyp="http://schemas.microsoft.com/office/drawing/2018/hyperlinkcolor" val="tx"/>
                  </a:ext>
                </a:extLst>
              </a:hlinkClick>
            </a:endParaRPr>
          </a:p>
          <a:p>
            <a:pPr algn="ctr"/>
            <a:r>
              <a:rPr lang="fi-FI" sz="1600" b="1" err="1">
                <a:solidFill>
                  <a:schemeClr val="bg1"/>
                </a:solidFill>
                <a:ea typeface="Calibri" panose="020F0502020204030204"/>
                <a:cs typeface="Calibri"/>
              </a:rPr>
              <a:t>Opivoimala</a:t>
            </a:r>
            <a:r>
              <a:rPr lang="fi-FI" sz="1600" b="1">
                <a:solidFill>
                  <a:schemeClr val="bg1"/>
                </a:solidFill>
                <a:ea typeface="Calibri" panose="020F0502020204030204"/>
                <a:cs typeface="Calibri"/>
              </a:rPr>
              <a:t>, vahvuudet</a:t>
            </a:r>
          </a:p>
          <a:p>
            <a:pPr marL="0" indent="0" algn="ctr">
              <a:buNone/>
            </a:pPr>
            <a:r>
              <a:rPr lang="fi-FI" sz="1600">
                <a:solidFill>
                  <a:srgbClr val="00B0F0"/>
                </a:solidFill>
                <a:ea typeface="+mn-lt"/>
                <a:cs typeface="+mn-lt"/>
                <a:hlinkClick r:id="rId10">
                  <a:extLst>
                    <a:ext uri="{A12FA001-AC4F-418D-AE19-62706E023703}">
                      <ahyp:hlinkClr xmlns:ahyp="http://schemas.microsoft.com/office/drawing/2018/hyperlinkcolor" val="tx"/>
                    </a:ext>
                  </a:extLst>
                </a:hlinkClick>
              </a:rPr>
              <a:t>https://opinvoimala.fi/sivu/vahvuudet</a:t>
            </a:r>
            <a:endParaRPr lang="fi-FI" sz="1600">
              <a:solidFill>
                <a:srgbClr val="00B0F0"/>
              </a:solidFill>
              <a:ea typeface="Calibri" panose="020F0502020204030204"/>
              <a:cs typeface="Calibri" panose="020F0502020204030204"/>
            </a:endParaRPr>
          </a:p>
        </p:txBody>
      </p:sp>
      <p:grpSp>
        <p:nvGrpSpPr>
          <p:cNvPr id="37" name="Ryhmä 36">
            <a:extLst>
              <a:ext uri="{FF2B5EF4-FFF2-40B4-BE49-F238E27FC236}">
                <a16:creationId xmlns:a16="http://schemas.microsoft.com/office/drawing/2014/main" id="{3039CB33-5AB7-ABE9-71B5-7E407BE5C5B0}"/>
              </a:ext>
              <a:ext uri="{C183D7F6-B498-43B3-948B-1728B52AA6E4}">
                <adec:decorative xmlns:adec="http://schemas.microsoft.com/office/drawing/2017/decorative" val="1"/>
              </a:ext>
            </a:extLst>
          </p:cNvPr>
          <p:cNvGrpSpPr>
            <a:grpSpLocks/>
          </p:cNvGrpSpPr>
          <p:nvPr/>
        </p:nvGrpSpPr>
        <p:grpSpPr>
          <a:xfrm>
            <a:off x="829813" y="3209040"/>
            <a:ext cx="972737" cy="976514"/>
            <a:chOff x="7562200" y="2410086"/>
            <a:chExt cx="1372414" cy="1377742"/>
          </a:xfrm>
        </p:grpSpPr>
        <p:sp>
          <p:nvSpPr>
            <p:cNvPr id="38" name="Ellipsi 37">
              <a:extLst>
                <a:ext uri="{FF2B5EF4-FFF2-40B4-BE49-F238E27FC236}">
                  <a16:creationId xmlns:a16="http://schemas.microsoft.com/office/drawing/2014/main" id="{D1764616-FB59-F1DC-5592-65410F9D0D80}"/>
                </a:ext>
              </a:extLst>
            </p:cNvPr>
            <p:cNvSpPr/>
            <p:nvPr/>
          </p:nvSpPr>
          <p:spPr>
            <a:xfrm>
              <a:off x="7562200" y="2410086"/>
              <a:ext cx="1372414" cy="1377742"/>
            </a:xfrm>
            <a:prstGeom prst="ellipse">
              <a:avLst/>
            </a:prstGeom>
            <a:solidFill>
              <a:schemeClr val="accent1">
                <a:alpha val="90000"/>
              </a:schemeClr>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9" name="Kuva 38" descr="Merkki valintamerkki1 tasaisella täytöllä">
              <a:extLst>
                <a:ext uri="{FF2B5EF4-FFF2-40B4-BE49-F238E27FC236}">
                  <a16:creationId xmlns:a16="http://schemas.microsoft.com/office/drawing/2014/main" id="{1447134C-DBC0-E69C-217F-AFE5828AF4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96788" y="2754843"/>
              <a:ext cx="700547" cy="700547"/>
            </a:xfrm>
            <a:prstGeom prst="rect">
              <a:avLst/>
            </a:prstGeom>
            <a:effectLst>
              <a:reflection blurRad="6350" stA="52000" endA="300" endPos="35000" dir="5400000" sy="-100000" algn="bl" rotWithShape="0"/>
            </a:effectLst>
          </p:spPr>
        </p:pic>
      </p:grpSp>
      <p:pic>
        <p:nvPicPr>
          <p:cNvPr id="41" name="Kuva 40">
            <a:extLst>
              <a:ext uri="{FF2B5EF4-FFF2-40B4-BE49-F238E27FC236}">
                <a16:creationId xmlns:a16="http://schemas.microsoft.com/office/drawing/2014/main" id="{A3E3FC43-6AA0-9975-A2CC-37E70591F934}"/>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36468" y="5473641"/>
            <a:ext cx="2030845" cy="1385560"/>
          </a:xfrm>
          <a:prstGeom prst="rect">
            <a:avLst/>
          </a:prstGeom>
        </p:spPr>
      </p:pic>
      <p:sp>
        <p:nvSpPr>
          <p:cNvPr id="4" name="Otsikko 1">
            <a:extLst>
              <a:ext uri="{FF2B5EF4-FFF2-40B4-BE49-F238E27FC236}">
                <a16:creationId xmlns:a16="http://schemas.microsoft.com/office/drawing/2014/main" id="{C8C468B0-1BA8-2714-791D-5F84EB7DB941}"/>
              </a:ext>
              <a:ext uri="{C183D7F6-B498-43B3-948B-1728B52AA6E4}">
                <adec:decorative xmlns:adec="http://schemas.microsoft.com/office/drawing/2017/decorative" val="1"/>
              </a:ext>
            </a:extLst>
          </p:cNvPr>
          <p:cNvSpPr>
            <a:spLocks noGrp="1"/>
          </p:cNvSpPr>
          <p:nvPr/>
        </p:nvSpPr>
        <p:spPr>
          <a:xfrm>
            <a:off x="394035" y="-129397"/>
            <a:ext cx="4054219" cy="1969180"/>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5000" kern="1200">
                <a:solidFill>
                  <a:schemeClr val="accent6"/>
                </a:solidFill>
                <a:latin typeface="Arial Black" panose="020B0A04020102020204" pitchFamily="34" charset="0"/>
                <a:ea typeface="+mj-ea"/>
                <a:cs typeface="+mj-cs"/>
              </a:defRPr>
            </a:lvl1pPr>
          </a:lstStyle>
          <a:p>
            <a:r>
              <a:rPr lang="fi-FI" sz="1400">
                <a:latin typeface="+mj-lt"/>
              </a:rPr>
              <a:t>#OPVA</a:t>
            </a:r>
          </a:p>
          <a:p>
            <a:r>
              <a:rPr lang="fi-FI" sz="1400">
                <a:latin typeface="+mj-lt"/>
              </a:rPr>
              <a:t>#OPVAHALTUUN</a:t>
            </a:r>
          </a:p>
          <a:p>
            <a:r>
              <a:rPr lang="fi-FI" sz="1400">
                <a:latin typeface="+mj-lt"/>
              </a:rPr>
              <a:t>#FRAMÅTMEDSSS</a:t>
            </a:r>
          </a:p>
        </p:txBody>
      </p:sp>
    </p:spTree>
    <p:extLst>
      <p:ext uri="{BB962C8B-B14F-4D97-AF65-F5344CB8AC3E}">
        <p14:creationId xmlns:p14="http://schemas.microsoft.com/office/powerpoint/2010/main" val="3066368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69670" y="289124"/>
            <a:ext cx="10515600" cy="1325563"/>
          </a:xfrm>
        </p:spPr>
        <p:txBody>
          <a:bodyPr/>
          <a:lstStyle/>
          <a:p>
            <a:r>
              <a:rPr lang="fi-FI">
                <a:latin typeface="Arial Nova" panose="020B0504020202020204" pitchFamily="34" charset="0"/>
              </a:rPr>
              <a:t>Työttömyys</a:t>
            </a: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17548" y="1614687"/>
            <a:ext cx="10515599" cy="5412735"/>
          </a:xfrm>
          <a:prstGeom prst="rect">
            <a:avLst/>
          </a:prstGeom>
        </p:spPr>
        <p:txBody>
          <a:bodyPr vert="horz" lIns="91440" tIns="45720" rIns="91440" bIns="45720" numCol="1"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 sz="1800">
                <a:ea typeface="+mn-lt"/>
                <a:cs typeface="+mn-lt"/>
              </a:rPr>
              <a:t>Työsuhde voi loppua eri syistä. Voit itse sanoa itsesi irti tai sitten työnantaja voi päättää eli irtisanoa sinut. Voi olla erilaisia syitä irtisanomiseen.</a:t>
            </a:r>
            <a:endParaRPr lang="en-US" sz="1800">
              <a:ea typeface="Calibri"/>
              <a:cs typeface="Calibri"/>
            </a:endParaRPr>
          </a:p>
          <a:p>
            <a:r>
              <a:rPr lang="fi" sz="1800">
                <a:ea typeface="+mn-lt"/>
                <a:cs typeface="+mn-lt"/>
              </a:rPr>
              <a:t>Jos sinulle ei ole työtä kun olet saanut tutkinnon koulusta tai jos sinulla on työ mutta työsuhteesi päättyy  - ilmoittaudu heti TE-toimistoon työnhakijaksi. Jos kuulut ammattiliittoon tai työttömyyskassaan, voit myös ehkä saada ansiosidonnaista päivärahaa kunnes löydät uuden työpaikan.</a:t>
            </a:r>
            <a:endParaRPr lang="fi-FI" sz="1800">
              <a:ea typeface="Calibri"/>
              <a:cs typeface="Calibri"/>
            </a:endParaRPr>
          </a:p>
          <a:p>
            <a:endParaRPr lang="fi-FI" sz="1800">
              <a:solidFill>
                <a:srgbClr val="0563C1"/>
              </a:solidFill>
              <a:ea typeface="+mn-lt"/>
              <a:cs typeface="+mn-lt"/>
            </a:endParaRPr>
          </a:p>
          <a:p>
            <a:r>
              <a:rPr lang="en-US" sz="1800" err="1">
                <a:ea typeface="+mn-lt"/>
                <a:cs typeface="+mn-lt"/>
              </a:rPr>
              <a:t>Toisten</a:t>
            </a:r>
            <a:r>
              <a:rPr lang="en-US" sz="1800">
                <a:ea typeface="+mn-lt"/>
                <a:cs typeface="+mn-lt"/>
              </a:rPr>
              <a:t> </a:t>
            </a:r>
            <a:r>
              <a:rPr lang="en-US" sz="1800" err="1">
                <a:ea typeface="+mn-lt"/>
                <a:cs typeface="+mn-lt"/>
              </a:rPr>
              <a:t>tekemää</a:t>
            </a:r>
            <a:r>
              <a:rPr lang="en-US" sz="1800">
                <a:ea typeface="+mn-lt"/>
                <a:cs typeface="+mn-lt"/>
              </a:rPr>
              <a:t> </a:t>
            </a:r>
            <a:r>
              <a:rPr lang="en-US" sz="1800" err="1">
                <a:ea typeface="+mn-lt"/>
                <a:cs typeface="+mn-lt"/>
              </a:rPr>
              <a:t>materiaalia</a:t>
            </a:r>
            <a:r>
              <a:rPr lang="en-US" sz="1800">
                <a:ea typeface="+mn-lt"/>
                <a:cs typeface="+mn-lt"/>
              </a:rPr>
              <a:t> </a:t>
            </a:r>
            <a:r>
              <a:rPr lang="en-US" sz="1800" err="1">
                <a:ea typeface="+mn-lt"/>
                <a:cs typeface="+mn-lt"/>
              </a:rPr>
              <a:t>netissä</a:t>
            </a:r>
            <a:r>
              <a:rPr lang="en-US" sz="1800">
                <a:ea typeface="+mn-lt"/>
                <a:cs typeface="+mn-lt"/>
              </a:rPr>
              <a:t>:</a:t>
            </a:r>
            <a:endParaRPr lang="en-US" sz="1800">
              <a:ea typeface="Calibri"/>
              <a:cs typeface="Calibri"/>
            </a:endParaRPr>
          </a:p>
          <a:p>
            <a:pPr marL="285750" indent="-285750">
              <a:buFont typeface="Arial" panose="020B0604020202020204" pitchFamily="34" charset="0"/>
              <a:buChar char="•"/>
            </a:pPr>
            <a:r>
              <a:rPr lang="fi-FI" sz="1800">
                <a:ea typeface="+mn-lt"/>
                <a:cs typeface="+mn-lt"/>
                <a:hlinkClick r:id="rId2"/>
              </a:rPr>
              <a:t>https://www.kela.fi/web/selkosuomi/tyottomyys</a:t>
            </a:r>
            <a:endParaRPr lang="fi-FI" sz="1800">
              <a:ea typeface="+mn-lt"/>
              <a:cs typeface="+mn-lt"/>
            </a:endParaRPr>
          </a:p>
          <a:p>
            <a:pPr marL="285750" indent="-285750">
              <a:buFont typeface="Arial" panose="020B0604020202020204" pitchFamily="34" charset="0"/>
              <a:buChar char="•"/>
            </a:pPr>
            <a:r>
              <a:rPr lang="fi-FI" sz="1800">
                <a:ea typeface="+mn-lt"/>
                <a:cs typeface="+mn-lt"/>
                <a:hlinkClick r:id="rId3"/>
              </a:rPr>
              <a:t>https://www.kela.fi/documents/20124/410408/selkokielinen-esite-tyottomyys.pdf/075182f9-55ec-0e64-748b-ccea55a9d4fb?t=1633691758148</a:t>
            </a:r>
            <a:endParaRPr lang="fi-FI" sz="1800">
              <a:ea typeface="+mn-lt"/>
              <a:cs typeface="+mn-lt"/>
            </a:endParaRPr>
          </a:p>
          <a:p>
            <a:pPr marL="285750" indent="-285750">
              <a:buFont typeface="Arial" panose="020B0604020202020204" pitchFamily="34" charset="0"/>
              <a:buChar char="•"/>
            </a:pPr>
            <a:r>
              <a:rPr lang="fi-FI" sz="1800">
                <a:ea typeface="Calibri" panose="020F0502020204030204"/>
                <a:cs typeface="Calibri"/>
                <a:hlinkClick r:id="rId4"/>
              </a:rPr>
              <a:t>Työnhakijaksi ilmoittautuminen Työmarkkinatorilla</a:t>
            </a:r>
          </a:p>
          <a:p>
            <a:pPr marL="285750" indent="-285750">
              <a:buFont typeface="Arial" panose="020B0604020202020204" pitchFamily="34" charset="0"/>
              <a:buChar char="•"/>
            </a:pPr>
            <a:endParaRPr lang="fi-FI" sz="1800">
              <a:ea typeface="Calibri" panose="020F0502020204030204"/>
              <a:cs typeface="Calibri"/>
            </a:endParaRPr>
          </a:p>
          <a:p>
            <a:pPr marL="285750" indent="-285750">
              <a:buFont typeface="Arial" panose="020B0604020202020204" pitchFamily="34" charset="0"/>
              <a:buChar char="•"/>
            </a:pPr>
            <a:endParaRPr lang="fi-FI" sz="1800">
              <a:ea typeface="Calibri" panose="020F0502020204030204"/>
              <a:cs typeface="Calibri"/>
            </a:endParaRPr>
          </a:p>
          <a:p>
            <a:pPr marL="342900" indent="-342900">
              <a:buFont typeface="Arial" panose="020B0604020202020204" pitchFamily="34" charset="0"/>
              <a:buChar char="•"/>
            </a:pPr>
            <a:endParaRPr lang="fi-FI" sz="2400">
              <a:ea typeface="Calibri" panose="020F0502020204030204"/>
              <a:cs typeface="Calibri"/>
            </a:endParaRPr>
          </a:p>
        </p:txBody>
      </p:sp>
    </p:spTree>
    <p:extLst>
      <p:ext uri="{BB962C8B-B14F-4D97-AF65-F5344CB8AC3E}">
        <p14:creationId xmlns:p14="http://schemas.microsoft.com/office/powerpoint/2010/main" val="1228025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750C1AD-0C18-81F3-0977-2C63316456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240" y="-1001316"/>
            <a:ext cx="12245240" cy="8164116"/>
          </a:xfrm>
          <a:prstGeom prst="rect">
            <a:avLst/>
          </a:prstGeom>
        </p:spPr>
      </p:pic>
      <p:sp>
        <p:nvSpPr>
          <p:cNvPr id="6" name="Otsikko 1">
            <a:extLst>
              <a:ext uri="{FF2B5EF4-FFF2-40B4-BE49-F238E27FC236}">
                <a16:creationId xmlns:a16="http://schemas.microsoft.com/office/drawing/2014/main" id="{30887D32-4B77-F3E4-D84F-3020506B9791}"/>
              </a:ext>
            </a:extLst>
          </p:cNvPr>
          <p:cNvSpPr txBox="1">
            <a:spLocks noGrp="1"/>
          </p:cNvSpPr>
          <p:nvPr>
            <p:ph type="title" idx="4294967295"/>
          </p:nvPr>
        </p:nvSpPr>
        <p:spPr>
          <a:xfrm>
            <a:off x="4221103" y="877432"/>
            <a:ext cx="10574800" cy="3385743"/>
          </a:xfrm>
          <a:prstGeom prst="rect">
            <a:avLst/>
          </a:prstGeom>
          <a:noFill/>
          <a:ln w="28575">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err="1">
                <a:ln>
                  <a:noFill/>
                </a:ln>
                <a:solidFill>
                  <a:schemeClr val="bg1"/>
                </a:solidFill>
                <a:effectLst>
                  <a:reflection blurRad="63500" stA="26000" endPos="64000" dist="88900" dir="5400000" sy="-100000" algn="bl" rotWithShape="0"/>
                </a:effectLst>
                <a:uLnTx/>
                <a:uFillTx/>
                <a:latin typeface="+mj-lt"/>
                <a:ea typeface="+mj-ea"/>
                <a:cs typeface="+mj-cs"/>
              </a:rPr>
              <a:t>Tulevaisuuden</a:t>
            </a:r>
            <a:r>
              <a:rPr kumimoji="0" lang="en-US" sz="4800" b="0" i="0" u="none" strike="noStrike" kern="1200" cap="none" spc="0" normalizeH="0" baseline="0" noProof="0" dirty="0">
                <a:ln>
                  <a:noFill/>
                </a:ln>
                <a:solidFill>
                  <a:schemeClr val="bg1"/>
                </a:solidFill>
                <a:effectLst>
                  <a:reflection blurRad="63500" stA="26000" endPos="64000" dist="88900" dir="5400000" sy="-100000" algn="bl" rotWithShape="0"/>
                </a:effectLst>
                <a:uLnTx/>
                <a:uFillTx/>
                <a:latin typeface="+mj-lt"/>
                <a:ea typeface="+mj-ea"/>
                <a:cs typeface="+mj-cs"/>
              </a:rPr>
              <a:t> </a:t>
            </a:r>
            <a:br>
              <a:rPr kumimoji="0" lang="en-US" sz="4800" b="0" i="0" u="none" strike="noStrike" kern="1200" cap="none" spc="0" normalizeH="0" baseline="0" noProof="0" dirty="0">
                <a:ln>
                  <a:noFill/>
                </a:ln>
                <a:solidFill>
                  <a:schemeClr val="bg1"/>
                </a:solidFill>
                <a:effectLst>
                  <a:reflection blurRad="63500" stA="26000" endPos="64000" dist="88900" dir="5400000" sy="-100000" algn="bl" rotWithShape="0"/>
                </a:effectLst>
                <a:uLnTx/>
                <a:uFillTx/>
                <a:latin typeface="+mj-lt"/>
                <a:ea typeface="+mj-ea"/>
                <a:cs typeface="+mj-cs"/>
              </a:rPr>
            </a:br>
            <a:r>
              <a:rPr kumimoji="0" lang="en-US" sz="4800" b="0" i="0" u="none" strike="noStrike" kern="1200" cap="none" spc="0" normalizeH="0" baseline="0" noProof="0" dirty="0" err="1">
                <a:ln>
                  <a:noFill/>
                </a:ln>
                <a:solidFill>
                  <a:schemeClr val="bg1"/>
                </a:solidFill>
                <a:effectLst>
                  <a:reflection blurRad="63500" stA="26000" endPos="64000" dist="88900" dir="5400000" sy="-100000" algn="bl" rotWithShape="0"/>
                </a:effectLst>
                <a:uLnTx/>
                <a:uFillTx/>
                <a:latin typeface="+mj-lt"/>
                <a:ea typeface="+mj-ea"/>
                <a:cs typeface="+mj-cs"/>
              </a:rPr>
              <a:t>työelämätaidot</a:t>
            </a:r>
            <a:endParaRPr kumimoji="0" lang="en-US" sz="4800" b="0" i="0" u="none" strike="noStrike" kern="1200" cap="none" spc="0" normalizeH="0" baseline="0" noProof="0" dirty="0">
              <a:ln>
                <a:noFill/>
              </a:ln>
              <a:solidFill>
                <a:schemeClr val="bg1"/>
              </a:solidFill>
              <a:effectLst>
                <a:reflection blurRad="63500" stA="26000" endPos="64000" dist="88900" dir="5400000" sy="-100000" algn="bl" rotWithShape="0"/>
              </a:effectLst>
              <a:uLnTx/>
              <a:uFillTx/>
              <a:latin typeface="+mj-lt"/>
              <a:ea typeface="+mj-ea"/>
              <a:cs typeface="+mj-cs"/>
            </a:endParaRPr>
          </a:p>
        </p:txBody>
      </p:sp>
      <p:sp>
        <p:nvSpPr>
          <p:cNvPr id="8" name="Otsikko 1">
            <a:extLst>
              <a:ext uri="{FF2B5EF4-FFF2-40B4-BE49-F238E27FC236}">
                <a16:creationId xmlns:a16="http://schemas.microsoft.com/office/drawing/2014/main" id="{C986807F-50C4-CBA9-88D3-25916775425C}"/>
              </a:ext>
              <a:ext uri="{C183D7F6-B498-43B3-948B-1728B52AA6E4}">
                <adec:decorative xmlns:adec="http://schemas.microsoft.com/office/drawing/2017/decorative" val="1"/>
              </a:ext>
            </a:extLst>
          </p:cNvPr>
          <p:cNvSpPr txBox="1">
            <a:spLocks/>
          </p:cNvSpPr>
          <p:nvPr/>
        </p:nvSpPr>
        <p:spPr>
          <a:xfrm>
            <a:off x="7478761" y="6337778"/>
            <a:ext cx="4755046" cy="338574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600" kern="1200">
                <a:solidFill>
                  <a:schemeClr val="accent6"/>
                </a:solidFill>
                <a:latin typeface="Arial Black" panose="020B0A04020102020204" pitchFamily="34" charset="0"/>
                <a:ea typeface="+mj-ea"/>
                <a:cs typeface="+mj-cs"/>
              </a:defRPr>
            </a:lvl1pPr>
          </a:lstStyle>
          <a:p>
            <a:pPr algn="r">
              <a:lnSpc>
                <a:spcPct val="90000"/>
              </a:lnSpc>
              <a:spcAft>
                <a:spcPts val="600"/>
              </a:spcAft>
            </a:pPr>
            <a:r>
              <a:rPr lang="en-US" sz="800" dirty="0">
                <a:solidFill>
                  <a:schemeClr val="bg1"/>
                </a:solidFill>
                <a:latin typeface="+mj-lt"/>
              </a:rPr>
              <a:t>Kuva: RDNE Stock project, </a:t>
            </a:r>
            <a:r>
              <a:rPr lang="en-US" sz="800" dirty="0" err="1">
                <a:solidFill>
                  <a:schemeClr val="bg1"/>
                </a:solidFill>
                <a:latin typeface="+mj-lt"/>
              </a:rPr>
              <a:t>Pexels</a:t>
            </a:r>
            <a:r>
              <a:rPr lang="en-US" sz="800" dirty="0">
                <a:solidFill>
                  <a:schemeClr val="bg1"/>
                </a:solidFill>
                <a:latin typeface="+mj-lt"/>
              </a:rPr>
              <a:t>.</a:t>
            </a:r>
          </a:p>
        </p:txBody>
      </p:sp>
      <p:sp>
        <p:nvSpPr>
          <p:cNvPr id="2" name="Ellipsi 1">
            <a:hlinkClick r:id="rId4" action="ppaction://hlinksldjump"/>
            <a:extLst>
              <a:ext uri="{FF2B5EF4-FFF2-40B4-BE49-F238E27FC236}">
                <a16:creationId xmlns:a16="http://schemas.microsoft.com/office/drawing/2014/main" id="{06E8E2F8-CCAD-EAD8-DC13-66D07D7780B8}"/>
              </a:ext>
              <a:ext uri="{C183D7F6-B498-43B3-948B-1728B52AA6E4}">
                <adec:decorative xmlns:adec="http://schemas.microsoft.com/office/drawing/2017/decorative" val="1"/>
              </a:ext>
            </a:extLst>
          </p:cNvPr>
          <p:cNvSpPr/>
          <p:nvPr/>
        </p:nvSpPr>
        <p:spPr>
          <a:xfrm rot="15528120">
            <a:off x="203149" y="220391"/>
            <a:ext cx="678498" cy="681133"/>
          </a:xfrm>
          <a:prstGeom prst="ellipse">
            <a:avLst/>
          </a:prstGeom>
          <a:solidFill>
            <a:schemeClr val="accent6">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6"/>
              </a:solidFill>
            </a:endParaRPr>
          </a:p>
        </p:txBody>
      </p:sp>
      <p:pic>
        <p:nvPicPr>
          <p:cNvPr id="4" name="Kuva 3">
            <a:hlinkClick r:id="rId4" action="ppaction://hlinksldjump"/>
            <a:extLst>
              <a:ext uri="{FF2B5EF4-FFF2-40B4-BE49-F238E27FC236}">
                <a16:creationId xmlns:a16="http://schemas.microsoft.com/office/drawing/2014/main" id="{BA18A26C-8120-CFDC-E067-A4DFB9A56BF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528120">
            <a:off x="371147" y="394635"/>
            <a:ext cx="346338" cy="34633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754764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9D2542-F742-E7A9-6DC4-515E11EDA47C}"/>
              </a:ext>
            </a:extLst>
          </p:cNvPr>
          <p:cNvSpPr>
            <a:spLocks noGrp="1"/>
          </p:cNvSpPr>
          <p:nvPr>
            <p:ph type="title"/>
          </p:nvPr>
        </p:nvSpPr>
        <p:spPr>
          <a:xfrm>
            <a:off x="918617" y="464515"/>
            <a:ext cx="9559636" cy="1325563"/>
          </a:xfrm>
        </p:spPr>
        <p:txBody>
          <a:bodyPr>
            <a:normAutofit/>
          </a:bodyPr>
          <a:lstStyle/>
          <a:p>
            <a:r>
              <a:rPr lang="fi-FI" sz="3600">
                <a:cs typeface="Calibri Light"/>
              </a:rPr>
              <a:t>Näkökulmia tulevaisuuden työelämätaitoihin</a:t>
            </a:r>
            <a:endParaRPr lang="fi-FI" sz="3600"/>
          </a:p>
        </p:txBody>
      </p:sp>
      <p:sp>
        <p:nvSpPr>
          <p:cNvPr id="3" name="Sisällön paikkamerkki 2">
            <a:extLst>
              <a:ext uri="{FF2B5EF4-FFF2-40B4-BE49-F238E27FC236}">
                <a16:creationId xmlns:a16="http://schemas.microsoft.com/office/drawing/2014/main" id="{BEDB6B2B-F2A5-6BD4-0F0B-A9950C2F93D8}"/>
              </a:ext>
            </a:extLst>
          </p:cNvPr>
          <p:cNvSpPr>
            <a:spLocks noGrp="1"/>
          </p:cNvSpPr>
          <p:nvPr>
            <p:ph idx="1"/>
          </p:nvPr>
        </p:nvSpPr>
        <p:spPr>
          <a:xfrm>
            <a:off x="918617" y="1925015"/>
            <a:ext cx="9559636" cy="4351338"/>
          </a:xfrm>
        </p:spPr>
        <p:txBody>
          <a:bodyPr vert="horz" lIns="91440" tIns="45720" rIns="91440" bIns="45720" rtlCol="0" anchor="t">
            <a:noAutofit/>
          </a:bodyPr>
          <a:lstStyle/>
          <a:p>
            <a:r>
              <a:rPr lang="fi-FI" sz="1800" dirty="0">
                <a:cs typeface="Calibri"/>
              </a:rPr>
              <a:t>Urasuunnitelma tehdään jo opintojen aikana. Pohditaan omia unelmia ja vahvuuksia. Miltä haluaa oman uran tulevaisuudessa näyttävän?</a:t>
            </a:r>
            <a:endParaRPr lang="fi-FI" dirty="0"/>
          </a:p>
          <a:p>
            <a:r>
              <a:rPr lang="fi-FI" sz="1800" dirty="0">
                <a:cs typeface="Calibri"/>
              </a:rPr>
              <a:t>Jatkuva oppiminen; jokainen tulee jossain vaiheessa opiskelemaan lisää.</a:t>
            </a:r>
          </a:p>
          <a:p>
            <a:r>
              <a:rPr lang="fi-FI" sz="1800" dirty="0">
                <a:cs typeface="Calibri"/>
              </a:rPr>
              <a:t>Digitaidot; näitä taitoja tarvitaan jokaisella alalla. </a:t>
            </a:r>
            <a:endParaRPr lang="fi-FI" sz="1800" dirty="0">
              <a:ea typeface="Calibri"/>
              <a:cs typeface="Calibri"/>
            </a:endParaRPr>
          </a:p>
          <a:p>
            <a:r>
              <a:rPr lang="fi-FI" sz="1800" dirty="0">
                <a:cs typeface="Calibri"/>
              </a:rPr>
              <a:t>Osatutkinto; aina ei ole tarpeen suorittaa koko tutkintoa. Tutkintoa voi myös jatkaa myöhemmin.</a:t>
            </a:r>
          </a:p>
          <a:p>
            <a:r>
              <a:rPr lang="fi-FI" sz="1800" dirty="0">
                <a:cs typeface="Calibri"/>
              </a:rPr>
              <a:t>Osaamisidentiteetti; on tärkeä havainnoida koko osaamista, ei vain tämän hetken taitoja. Osaaminen kehittyy muuallakin kuin opinnoissa.</a:t>
            </a:r>
            <a:endParaRPr lang="fi-FI" sz="1800" dirty="0">
              <a:ea typeface="Calibri"/>
              <a:cs typeface="Calibri"/>
            </a:endParaRPr>
          </a:p>
          <a:p>
            <a:r>
              <a:rPr lang="fi-FI" sz="1800" dirty="0">
                <a:cs typeface="Calibri"/>
              </a:rPr>
              <a:t>Verkostoituminen; työssä tarvitaan tiimityötaitoja ja työpaikkojen löytyminen voi onnistua juuri verkostoitumisen kautta.</a:t>
            </a:r>
            <a:endParaRPr lang="fi-FI" sz="1800" dirty="0"/>
          </a:p>
        </p:txBody>
      </p:sp>
    </p:spTree>
    <p:extLst>
      <p:ext uri="{BB962C8B-B14F-4D97-AF65-F5344CB8AC3E}">
        <p14:creationId xmlns:p14="http://schemas.microsoft.com/office/powerpoint/2010/main" val="20409000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Diagram 64">
            <a:extLst>
              <a:ext uri="{FF2B5EF4-FFF2-40B4-BE49-F238E27FC236}">
                <a16:creationId xmlns:a16="http://schemas.microsoft.com/office/drawing/2014/main" id="{E122CCE6-5038-8495-F37F-4153FA9B4F4C}"/>
              </a:ext>
            </a:extLst>
          </p:cNvPr>
          <p:cNvGraphicFramePr/>
          <p:nvPr>
            <p:extLst>
              <p:ext uri="{D42A27DB-BD31-4B8C-83A1-F6EECF244321}">
                <p14:modId xmlns:p14="http://schemas.microsoft.com/office/powerpoint/2010/main" val="2775121904"/>
              </p:ext>
            </p:extLst>
          </p:nvPr>
        </p:nvGraphicFramePr>
        <p:xfrm>
          <a:off x="709084" y="408820"/>
          <a:ext cx="8655654" cy="5937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687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3E9E3042-C56D-F855-77D8-B2FBDC310B71}"/>
              </a:ext>
            </a:extLst>
          </p:cNvPr>
          <p:cNvSpPr>
            <a:spLocks noGrp="1"/>
          </p:cNvSpPr>
          <p:nvPr>
            <p:ph type="title"/>
          </p:nvPr>
        </p:nvSpPr>
        <p:spPr>
          <a:xfrm>
            <a:off x="1179226" y="1280679"/>
            <a:ext cx="9833548" cy="1325563"/>
          </a:xfrm>
        </p:spPr>
        <p:txBody>
          <a:bodyPr anchor="b">
            <a:normAutofit/>
          </a:bodyPr>
          <a:lstStyle/>
          <a:p>
            <a:pPr algn="ctr"/>
            <a:r>
              <a:rPr lang="en-US" sz="3600" err="1">
                <a:solidFill>
                  <a:schemeClr val="tx2"/>
                </a:solidFill>
                <a:cs typeface="Calibri Light"/>
              </a:rPr>
              <a:t>Työelämän</a:t>
            </a:r>
            <a:r>
              <a:rPr lang="en-US" sz="3600">
                <a:solidFill>
                  <a:schemeClr val="tx2"/>
                </a:solidFill>
                <a:cs typeface="Calibri Light"/>
              </a:rPr>
              <a:t> </a:t>
            </a:r>
            <a:r>
              <a:rPr lang="en-US" sz="3600" err="1">
                <a:solidFill>
                  <a:schemeClr val="tx2"/>
                </a:solidFill>
                <a:cs typeface="Calibri Light"/>
              </a:rPr>
              <a:t>alueellisuus</a:t>
            </a:r>
            <a:r>
              <a:rPr lang="en-US" sz="3600">
                <a:solidFill>
                  <a:schemeClr val="tx2"/>
                </a:solidFill>
                <a:cs typeface="Calibri Light"/>
              </a:rPr>
              <a:t> ja </a:t>
            </a:r>
            <a:r>
              <a:rPr lang="en-US" sz="3600" err="1">
                <a:solidFill>
                  <a:schemeClr val="tx2"/>
                </a:solidFill>
                <a:cs typeface="Calibri Light"/>
              </a:rPr>
              <a:t>ajankohtaisuus</a:t>
            </a:r>
            <a:endParaRPr lang="en-US" sz="3600" err="1">
              <a:solidFill>
                <a:schemeClr val="tx2"/>
              </a:solidFill>
            </a:endParaRP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165F557-834F-9201-3970-4EB27944CAE2}"/>
              </a:ext>
            </a:extLst>
          </p:cNvPr>
          <p:cNvSpPr>
            <a:spLocks noGrp="1"/>
          </p:cNvSpPr>
          <p:nvPr>
            <p:ph idx="1"/>
          </p:nvPr>
        </p:nvSpPr>
        <p:spPr>
          <a:xfrm>
            <a:off x="2013112" y="3063506"/>
            <a:ext cx="8999662" cy="2521449"/>
          </a:xfrm>
        </p:spPr>
        <p:txBody>
          <a:bodyPr vert="horz" lIns="91440" tIns="45720" rIns="91440" bIns="45720" rtlCol="0" anchor="t">
            <a:normAutofit fontScale="85000" lnSpcReduction="10000"/>
          </a:bodyPr>
          <a:lstStyle/>
          <a:p>
            <a:pPr marL="0" indent="0">
              <a:lnSpc>
                <a:spcPct val="90000"/>
              </a:lnSpc>
              <a:spcAft>
                <a:spcPts val="600"/>
              </a:spcAft>
              <a:buNone/>
            </a:pPr>
            <a:r>
              <a:rPr lang="en-US" sz="1800" err="1">
                <a:ea typeface="+mn-lt"/>
                <a:cs typeface="+mn-lt"/>
              </a:rPr>
              <a:t>Tutustu</a:t>
            </a:r>
            <a:r>
              <a:rPr lang="en-US" sz="1800" dirty="0">
                <a:ea typeface="+mn-lt"/>
                <a:cs typeface="+mn-lt"/>
              </a:rPr>
              <a:t> </a:t>
            </a:r>
            <a:r>
              <a:rPr lang="en-US" sz="1800" err="1">
                <a:ea typeface="+mn-lt"/>
                <a:cs typeface="+mn-lt"/>
              </a:rPr>
              <a:t>esimerkiksi</a:t>
            </a:r>
            <a:r>
              <a:rPr lang="en-US" sz="1800" dirty="0">
                <a:ea typeface="+mn-lt"/>
                <a:cs typeface="+mn-lt"/>
              </a:rPr>
              <a:t> </a:t>
            </a:r>
            <a:r>
              <a:rPr lang="en-US" sz="1800" err="1">
                <a:ea typeface="+mn-lt"/>
                <a:cs typeface="+mn-lt"/>
              </a:rPr>
              <a:t>maakuntasi</a:t>
            </a:r>
            <a:r>
              <a:rPr lang="en-US" sz="1800" dirty="0">
                <a:ea typeface="+mn-lt"/>
                <a:cs typeface="+mn-lt"/>
              </a:rPr>
              <a:t> </a:t>
            </a:r>
            <a:r>
              <a:rPr lang="en-US" sz="1800" b="1" err="1">
                <a:ea typeface="+mn-lt"/>
                <a:cs typeface="+mn-lt"/>
              </a:rPr>
              <a:t>maakuntaohjelmaan</a:t>
            </a:r>
            <a:r>
              <a:rPr lang="en-US" sz="1800" b="1" dirty="0">
                <a:ea typeface="+mn-lt"/>
                <a:cs typeface="+mn-lt"/>
              </a:rPr>
              <a:t> ja </a:t>
            </a:r>
            <a:r>
              <a:rPr lang="en-US" sz="1800" b="1" err="1">
                <a:ea typeface="+mn-lt"/>
                <a:cs typeface="+mn-lt"/>
              </a:rPr>
              <a:t>elinvoimakatsauksiin</a:t>
            </a:r>
            <a:r>
              <a:rPr lang="en-US" sz="1800" dirty="0">
                <a:ea typeface="+mn-lt"/>
                <a:cs typeface="+mn-lt"/>
              </a:rPr>
              <a:t> </a:t>
            </a:r>
            <a:r>
              <a:rPr lang="en-US" sz="1800" err="1">
                <a:ea typeface="+mn-lt"/>
                <a:cs typeface="+mn-lt"/>
              </a:rPr>
              <a:t>saadaksesi</a:t>
            </a:r>
            <a:r>
              <a:rPr lang="en-US" sz="1800" dirty="0">
                <a:ea typeface="+mn-lt"/>
                <a:cs typeface="+mn-lt"/>
              </a:rPr>
              <a:t> </a:t>
            </a:r>
            <a:r>
              <a:rPr lang="en-US" sz="1800" err="1">
                <a:ea typeface="+mn-lt"/>
                <a:cs typeface="+mn-lt"/>
              </a:rPr>
              <a:t>lisää</a:t>
            </a:r>
            <a:r>
              <a:rPr lang="en-US" sz="1800" dirty="0">
                <a:ea typeface="+mn-lt"/>
                <a:cs typeface="+mn-lt"/>
              </a:rPr>
              <a:t> </a:t>
            </a:r>
            <a:r>
              <a:rPr lang="en-US" sz="1800" err="1">
                <a:ea typeface="+mn-lt"/>
                <a:cs typeface="+mn-lt"/>
              </a:rPr>
              <a:t>tietoa</a:t>
            </a:r>
            <a:r>
              <a:rPr lang="en-US" sz="1800" dirty="0">
                <a:ea typeface="+mn-lt"/>
                <a:cs typeface="+mn-lt"/>
              </a:rPr>
              <a:t> </a:t>
            </a:r>
            <a:r>
              <a:rPr lang="en-US" sz="1800" b="1" err="1">
                <a:ea typeface="+mn-lt"/>
                <a:cs typeface="+mn-lt"/>
              </a:rPr>
              <a:t>alueen</a:t>
            </a:r>
            <a:r>
              <a:rPr lang="en-US" sz="1800" b="1" dirty="0">
                <a:ea typeface="+mn-lt"/>
                <a:cs typeface="+mn-lt"/>
              </a:rPr>
              <a:t> </a:t>
            </a:r>
            <a:r>
              <a:rPr lang="en-US" sz="1800" b="1" err="1">
                <a:ea typeface="+mn-lt"/>
                <a:cs typeface="+mn-lt"/>
              </a:rPr>
              <a:t>tulevaisuuden</a:t>
            </a:r>
            <a:r>
              <a:rPr lang="en-US" sz="1800" b="1" dirty="0">
                <a:ea typeface="+mn-lt"/>
                <a:cs typeface="+mn-lt"/>
              </a:rPr>
              <a:t> </a:t>
            </a:r>
            <a:r>
              <a:rPr lang="en-US" sz="1800" b="1" err="1">
                <a:ea typeface="+mn-lt"/>
                <a:cs typeface="+mn-lt"/>
              </a:rPr>
              <a:t>työvoimatarpeesta</a:t>
            </a:r>
            <a:r>
              <a:rPr lang="en-US" sz="1800" dirty="0">
                <a:ea typeface="+mn-lt"/>
                <a:cs typeface="+mn-lt"/>
              </a:rPr>
              <a:t>. </a:t>
            </a:r>
            <a:r>
              <a:rPr lang="en-US" sz="1800" err="1">
                <a:ea typeface="+mn-lt"/>
                <a:cs typeface="+mn-lt"/>
              </a:rPr>
              <a:t>Maakuntaliitolla</a:t>
            </a:r>
            <a:r>
              <a:rPr lang="en-US" sz="1800" dirty="0">
                <a:ea typeface="+mn-lt"/>
                <a:cs typeface="+mn-lt"/>
              </a:rPr>
              <a:t> </a:t>
            </a:r>
            <a:r>
              <a:rPr lang="en-US" sz="1800" err="1">
                <a:ea typeface="+mn-lt"/>
                <a:cs typeface="+mn-lt"/>
              </a:rPr>
              <a:t>uutiskirje</a:t>
            </a:r>
            <a:r>
              <a:rPr lang="en-US" sz="1800" dirty="0">
                <a:ea typeface="+mn-lt"/>
                <a:cs typeface="+mn-lt"/>
              </a:rPr>
              <a:t>, </a:t>
            </a:r>
            <a:r>
              <a:rPr lang="en-US" sz="1800" err="1">
                <a:ea typeface="+mn-lt"/>
                <a:cs typeface="+mn-lt"/>
              </a:rPr>
              <a:t>minkä</a:t>
            </a:r>
            <a:r>
              <a:rPr lang="en-US" sz="1800" dirty="0">
                <a:ea typeface="+mn-lt"/>
                <a:cs typeface="+mn-lt"/>
              </a:rPr>
              <a:t> </a:t>
            </a:r>
            <a:r>
              <a:rPr lang="en-US" sz="1800" err="1">
                <a:ea typeface="+mn-lt"/>
                <a:cs typeface="+mn-lt"/>
              </a:rPr>
              <a:t>voi</a:t>
            </a:r>
            <a:r>
              <a:rPr lang="en-US" sz="1800" dirty="0">
                <a:ea typeface="+mn-lt"/>
                <a:cs typeface="+mn-lt"/>
              </a:rPr>
              <a:t> </a:t>
            </a:r>
            <a:r>
              <a:rPr lang="en-US" sz="1800" err="1">
                <a:ea typeface="+mn-lt"/>
                <a:cs typeface="+mn-lt"/>
              </a:rPr>
              <a:t>tilata</a:t>
            </a:r>
            <a:r>
              <a:rPr lang="en-US" sz="1800" dirty="0">
                <a:ea typeface="+mn-lt"/>
                <a:cs typeface="+mn-lt"/>
              </a:rPr>
              <a:t> ja </a:t>
            </a:r>
            <a:r>
              <a:rPr lang="en-US" sz="1800" err="1">
                <a:ea typeface="+mn-lt"/>
                <a:cs typeface="+mn-lt"/>
              </a:rPr>
              <a:t>näin</a:t>
            </a:r>
            <a:r>
              <a:rPr lang="en-US" sz="1800" dirty="0">
                <a:ea typeface="+mn-lt"/>
                <a:cs typeface="+mn-lt"/>
              </a:rPr>
              <a:t> </a:t>
            </a:r>
            <a:r>
              <a:rPr lang="en-US" sz="1800" err="1">
                <a:ea typeface="+mn-lt"/>
                <a:cs typeface="+mn-lt"/>
              </a:rPr>
              <a:t>pysyt</a:t>
            </a:r>
            <a:r>
              <a:rPr lang="en-US" sz="1800" dirty="0">
                <a:ea typeface="+mn-lt"/>
                <a:cs typeface="+mn-lt"/>
              </a:rPr>
              <a:t> </a:t>
            </a:r>
            <a:r>
              <a:rPr lang="en-US" sz="1800" err="1">
                <a:ea typeface="+mn-lt"/>
                <a:cs typeface="+mn-lt"/>
              </a:rPr>
              <a:t>helposti</a:t>
            </a:r>
            <a:r>
              <a:rPr lang="en-US" sz="1800" dirty="0">
                <a:ea typeface="+mn-lt"/>
                <a:cs typeface="+mn-lt"/>
              </a:rPr>
              <a:t> </a:t>
            </a:r>
            <a:r>
              <a:rPr lang="en-US" sz="1800" err="1">
                <a:ea typeface="+mn-lt"/>
                <a:cs typeface="+mn-lt"/>
              </a:rPr>
              <a:t>ajantasalla</a:t>
            </a:r>
            <a:r>
              <a:rPr lang="en-US" sz="1800" dirty="0">
                <a:ea typeface="+mn-lt"/>
                <a:cs typeface="+mn-lt"/>
              </a:rPr>
              <a:t>.</a:t>
            </a:r>
            <a:r>
              <a:rPr lang="en-US" sz="1800" dirty="0">
                <a:ea typeface="+mn-lt"/>
                <a:cs typeface="Arial"/>
              </a:rPr>
              <a:t> </a:t>
            </a:r>
            <a:r>
              <a:rPr lang="en-US" sz="1800" err="1">
                <a:ea typeface="+mn-lt"/>
                <a:cs typeface="Calibri" panose="020F0502020204030204"/>
              </a:rPr>
              <a:t>Esimerkkinä</a:t>
            </a:r>
            <a:r>
              <a:rPr lang="en-US" sz="1800" dirty="0">
                <a:ea typeface="+mn-lt"/>
                <a:cs typeface="Calibri" panose="020F0502020204030204"/>
              </a:rPr>
              <a:t> </a:t>
            </a:r>
            <a:r>
              <a:rPr lang="en-US" sz="1800" err="1">
                <a:ea typeface="+mn-lt"/>
                <a:cs typeface="Calibri" panose="020F0502020204030204"/>
              </a:rPr>
              <a:t>Hämeen</a:t>
            </a:r>
            <a:r>
              <a:rPr lang="en-US" sz="1800" dirty="0">
                <a:ea typeface="Calibri" panose="020F0502020204030204"/>
                <a:cs typeface="Calibri" panose="020F0502020204030204"/>
              </a:rPr>
              <a:t> </a:t>
            </a:r>
            <a:r>
              <a:rPr lang="en-US" sz="1800" err="1">
                <a:ea typeface="Calibri" panose="020F0502020204030204"/>
                <a:cs typeface="Calibri" panose="020F0502020204030204"/>
              </a:rPr>
              <a:t>maakunta</a:t>
            </a:r>
            <a:r>
              <a:rPr lang="en-US" sz="1800" dirty="0">
                <a:ea typeface="Calibri" panose="020F0502020204030204"/>
                <a:cs typeface="Calibri" panose="020F0502020204030204"/>
              </a:rPr>
              <a:t> </a:t>
            </a:r>
            <a:r>
              <a:rPr lang="en-US" sz="1800" dirty="0">
                <a:ea typeface="Calibri" panose="020F0502020204030204"/>
                <a:cs typeface="Arial"/>
                <a:hlinkClick r:id="rId2">
                  <a:extLst>
                    <a:ext uri="{A12FA001-AC4F-418D-AE19-62706E023703}">
                      <ahyp:hlinkClr xmlns:ahyp="http://schemas.microsoft.com/office/drawing/2018/hyperlinkcolor" val="tx"/>
                    </a:ext>
                  </a:extLst>
                </a:hlinkClick>
              </a:rPr>
              <a:t>https</a:t>
            </a:r>
            <a:r>
              <a:rPr lang="en-US" sz="1800" dirty="0">
                <a:ea typeface="+mn-lt"/>
                <a:cs typeface="+mn-lt"/>
                <a:hlinkClick r:id="rId2">
                  <a:extLst>
                    <a:ext uri="{A12FA001-AC4F-418D-AE19-62706E023703}">
                      <ahyp:hlinkClr xmlns:ahyp="http://schemas.microsoft.com/office/drawing/2018/hyperlinkcolor" val="tx"/>
                    </a:ext>
                  </a:extLst>
                </a:hlinkClick>
              </a:rPr>
              <a:t>://www.hameenliitto.fi/</a:t>
            </a:r>
            <a:endParaRPr lang="en-US" sz="1800" dirty="0">
              <a:ea typeface="+mn-lt"/>
              <a:cs typeface="+mn-lt"/>
            </a:endParaRPr>
          </a:p>
          <a:p>
            <a:pPr marL="0" indent="0">
              <a:lnSpc>
                <a:spcPct val="90000"/>
              </a:lnSpc>
              <a:spcAft>
                <a:spcPts val="600"/>
              </a:spcAft>
              <a:buNone/>
            </a:pPr>
            <a:r>
              <a:rPr lang="en-US" sz="1800" err="1">
                <a:ea typeface="Calibri" panose="020F0502020204030204"/>
                <a:cs typeface="Calibri" panose="020F0502020204030204"/>
              </a:rPr>
              <a:t>Elinkeino</a:t>
            </a:r>
            <a:r>
              <a:rPr lang="en-US" sz="1800" dirty="0">
                <a:ea typeface="Calibri" panose="020F0502020204030204"/>
                <a:cs typeface="Calibri" panose="020F0502020204030204"/>
              </a:rPr>
              <a:t>-, </a:t>
            </a:r>
            <a:r>
              <a:rPr lang="en-US" sz="1800" err="1">
                <a:ea typeface="Calibri" panose="020F0502020204030204"/>
                <a:cs typeface="Calibri" panose="020F0502020204030204"/>
              </a:rPr>
              <a:t>liikenne</a:t>
            </a:r>
            <a:r>
              <a:rPr lang="en-US" sz="1800" dirty="0">
                <a:ea typeface="Calibri" panose="020F0502020204030204"/>
                <a:cs typeface="Calibri" panose="020F0502020204030204"/>
              </a:rPr>
              <a:t>- ja </a:t>
            </a:r>
            <a:r>
              <a:rPr lang="en-US" sz="1800" err="1">
                <a:ea typeface="Calibri" panose="020F0502020204030204"/>
                <a:cs typeface="Calibri" panose="020F0502020204030204"/>
              </a:rPr>
              <a:t>ympäristökeskukset</a:t>
            </a:r>
            <a:r>
              <a:rPr lang="en-US" sz="1800" dirty="0">
                <a:ea typeface="Calibri" panose="020F0502020204030204"/>
                <a:cs typeface="Calibri" panose="020F0502020204030204"/>
              </a:rPr>
              <a:t> </a:t>
            </a:r>
            <a:r>
              <a:rPr lang="en-US" sz="1800" err="1">
                <a:ea typeface="Calibri" panose="020F0502020204030204"/>
                <a:cs typeface="Calibri" panose="020F0502020204030204"/>
              </a:rPr>
              <a:t>tekevät</a:t>
            </a:r>
            <a:r>
              <a:rPr lang="en-US" sz="1800" dirty="0">
                <a:ea typeface="Calibri" panose="020F0502020204030204"/>
                <a:cs typeface="Calibri" panose="020F0502020204030204"/>
              </a:rPr>
              <a:t> </a:t>
            </a:r>
            <a:r>
              <a:rPr lang="en-US" sz="1800" b="1" err="1">
                <a:ea typeface="Calibri" panose="020F0502020204030204"/>
                <a:cs typeface="Calibri" panose="020F0502020204030204"/>
              </a:rPr>
              <a:t>alueellista</a:t>
            </a:r>
            <a:r>
              <a:rPr lang="en-US" sz="1800" b="1" dirty="0">
                <a:ea typeface="Calibri" panose="020F0502020204030204"/>
                <a:cs typeface="Calibri" panose="020F0502020204030204"/>
              </a:rPr>
              <a:t> </a:t>
            </a:r>
            <a:r>
              <a:rPr lang="en-US" sz="1800" b="1" err="1">
                <a:ea typeface="Calibri" panose="020F0502020204030204"/>
                <a:cs typeface="Calibri" panose="020F0502020204030204"/>
              </a:rPr>
              <a:t>ennakointia</a:t>
            </a:r>
            <a:r>
              <a:rPr lang="en-US" sz="1800" dirty="0">
                <a:ea typeface="Calibri" panose="020F0502020204030204"/>
                <a:cs typeface="Calibri" panose="020F0502020204030204"/>
              </a:rPr>
              <a:t>. </a:t>
            </a:r>
            <a:r>
              <a:rPr lang="en-US" sz="1800" err="1">
                <a:ea typeface="Calibri" panose="020F0502020204030204"/>
                <a:cs typeface="Calibri" panose="020F0502020204030204"/>
              </a:rPr>
              <a:t>Heidän</a:t>
            </a:r>
            <a:r>
              <a:rPr lang="en-US" sz="1800" dirty="0">
                <a:ea typeface="Calibri" panose="020F0502020204030204"/>
                <a:cs typeface="Calibri" panose="020F0502020204030204"/>
              </a:rPr>
              <a:t> </a:t>
            </a:r>
            <a:r>
              <a:rPr lang="en-US" sz="1800" err="1">
                <a:ea typeface="Calibri" panose="020F0502020204030204"/>
                <a:cs typeface="Calibri" panose="020F0502020204030204"/>
              </a:rPr>
              <a:t>kauttaan</a:t>
            </a:r>
            <a:r>
              <a:rPr lang="en-US" sz="1800" dirty="0">
                <a:ea typeface="Calibri" panose="020F0502020204030204"/>
                <a:cs typeface="Calibri" panose="020F0502020204030204"/>
              </a:rPr>
              <a:t> </a:t>
            </a:r>
            <a:r>
              <a:rPr lang="en-US" sz="1800" err="1">
                <a:ea typeface="Calibri" panose="020F0502020204030204"/>
                <a:cs typeface="Calibri" panose="020F0502020204030204"/>
              </a:rPr>
              <a:t>näkee</a:t>
            </a:r>
            <a:r>
              <a:rPr lang="en-US" sz="1800" dirty="0">
                <a:ea typeface="Calibri" panose="020F0502020204030204"/>
                <a:cs typeface="Calibri" panose="020F0502020204030204"/>
              </a:rPr>
              <a:t> </a:t>
            </a:r>
            <a:r>
              <a:rPr lang="en-US" sz="1800" err="1">
                <a:ea typeface="Calibri" panose="020F0502020204030204"/>
                <a:cs typeface="Calibri" panose="020F0502020204030204"/>
              </a:rPr>
              <a:t>alueiden</a:t>
            </a:r>
            <a:r>
              <a:rPr lang="en-US" sz="1800" dirty="0">
                <a:ea typeface="Calibri" panose="020F0502020204030204"/>
                <a:cs typeface="Calibri" panose="020F0502020204030204"/>
              </a:rPr>
              <a:t> </a:t>
            </a:r>
            <a:r>
              <a:rPr lang="en-US" sz="1800" err="1">
                <a:ea typeface="Calibri" panose="020F0502020204030204"/>
                <a:cs typeface="Calibri" panose="020F0502020204030204"/>
              </a:rPr>
              <a:t>erilaisia</a:t>
            </a:r>
            <a:r>
              <a:rPr lang="en-US" sz="1800" dirty="0">
                <a:ea typeface="Calibri" panose="020F0502020204030204"/>
                <a:cs typeface="Calibri" panose="020F0502020204030204"/>
              </a:rPr>
              <a:t> </a:t>
            </a:r>
            <a:r>
              <a:rPr lang="en-US" sz="1800" b="1" err="1">
                <a:ea typeface="Calibri" panose="020F0502020204030204"/>
                <a:cs typeface="Calibri" panose="020F0502020204030204"/>
              </a:rPr>
              <a:t>ajankohtaisia</a:t>
            </a:r>
            <a:r>
              <a:rPr lang="en-US" sz="1800" b="1" dirty="0">
                <a:ea typeface="Calibri" panose="020F0502020204030204"/>
                <a:cs typeface="Calibri" panose="020F0502020204030204"/>
              </a:rPr>
              <a:t> </a:t>
            </a:r>
            <a:r>
              <a:rPr lang="en-US" sz="1800" b="1" err="1">
                <a:ea typeface="Calibri" panose="020F0502020204030204"/>
                <a:cs typeface="Calibri" panose="020F0502020204030204"/>
              </a:rPr>
              <a:t>hankkeita</a:t>
            </a:r>
            <a:r>
              <a:rPr lang="en-US" sz="1800" dirty="0">
                <a:ea typeface="Calibri" panose="020F0502020204030204"/>
                <a:cs typeface="Calibri" panose="020F0502020204030204"/>
              </a:rPr>
              <a:t>. </a:t>
            </a:r>
            <a:r>
              <a:rPr lang="en-US" sz="1800" err="1">
                <a:ea typeface="Calibri" panose="020F0502020204030204"/>
                <a:cs typeface="Calibri" panose="020F0502020204030204"/>
              </a:rPr>
              <a:t>ELY:n</a:t>
            </a:r>
            <a:r>
              <a:rPr lang="en-US" sz="1800" dirty="0">
                <a:ea typeface="Calibri" panose="020F0502020204030204"/>
                <a:cs typeface="Calibri" panose="020F0502020204030204"/>
              </a:rPr>
              <a:t> </a:t>
            </a:r>
            <a:r>
              <a:rPr lang="en-US" sz="1800" err="1">
                <a:ea typeface="Calibri" panose="020F0502020204030204"/>
                <a:cs typeface="Calibri" panose="020F0502020204030204"/>
              </a:rPr>
              <a:t>nettisivut</a:t>
            </a:r>
            <a:r>
              <a:rPr lang="en-US" sz="1800" dirty="0">
                <a:ea typeface="Calibri" panose="020F0502020204030204"/>
                <a:cs typeface="Calibri" panose="020F0502020204030204"/>
              </a:rPr>
              <a:t>: </a:t>
            </a:r>
            <a:r>
              <a:rPr lang="en-US" sz="1800" dirty="0">
                <a:ea typeface="+mn-lt"/>
                <a:cs typeface="+mn-lt"/>
                <a:hlinkClick r:id="rId3">
                  <a:extLst>
                    <a:ext uri="{A12FA001-AC4F-418D-AE19-62706E023703}">
                      <ahyp:hlinkClr xmlns:ahyp="http://schemas.microsoft.com/office/drawing/2018/hyperlinkcolor" val="tx"/>
                    </a:ext>
                  </a:extLst>
                </a:hlinkClick>
              </a:rPr>
              <a:t>https://www.ely-keskus.fi/</a:t>
            </a:r>
            <a:endParaRPr lang="en-US" sz="1800" dirty="0">
              <a:ea typeface="Calibri" panose="020F0502020204030204"/>
              <a:cs typeface="Calibri" panose="020F0502020204030204"/>
            </a:endParaRPr>
          </a:p>
          <a:p>
            <a:pPr marL="0" indent="0">
              <a:lnSpc>
                <a:spcPct val="90000"/>
              </a:lnSpc>
              <a:spcAft>
                <a:spcPts val="600"/>
              </a:spcAft>
              <a:buNone/>
            </a:pPr>
            <a:r>
              <a:rPr lang="en-US" sz="1800" err="1">
                <a:ea typeface="Calibri" panose="020F0502020204030204"/>
                <a:cs typeface="Calibri" panose="020F0502020204030204"/>
              </a:rPr>
              <a:t>Työ</a:t>
            </a:r>
            <a:r>
              <a:rPr lang="en-US" sz="1800" dirty="0">
                <a:ea typeface="Calibri" panose="020F0502020204030204"/>
                <a:cs typeface="Calibri" panose="020F0502020204030204"/>
              </a:rPr>
              <a:t>- ja </a:t>
            </a:r>
            <a:r>
              <a:rPr lang="en-US" sz="1800" err="1">
                <a:ea typeface="Calibri" panose="020F0502020204030204"/>
                <a:cs typeface="Calibri" panose="020F0502020204030204"/>
              </a:rPr>
              <a:t>elinkeinopalvelut</a:t>
            </a:r>
            <a:r>
              <a:rPr lang="en-US" sz="1800" dirty="0">
                <a:ea typeface="Calibri" panose="020F0502020204030204"/>
                <a:cs typeface="Calibri" panose="020F0502020204030204"/>
              </a:rPr>
              <a:t> </a:t>
            </a:r>
            <a:r>
              <a:rPr lang="en-US" sz="1800" err="1">
                <a:ea typeface="Calibri" panose="020F0502020204030204"/>
                <a:cs typeface="Calibri" panose="020F0502020204030204"/>
              </a:rPr>
              <a:t>tekevät</a:t>
            </a:r>
            <a:r>
              <a:rPr lang="en-US" sz="1800" dirty="0">
                <a:ea typeface="Calibri" panose="020F0502020204030204"/>
                <a:cs typeface="Calibri" panose="020F0502020204030204"/>
              </a:rPr>
              <a:t> </a:t>
            </a:r>
            <a:r>
              <a:rPr lang="en-US" sz="1800" err="1">
                <a:ea typeface="Calibri" panose="020F0502020204030204"/>
                <a:cs typeface="Calibri" panose="020F0502020204030204"/>
              </a:rPr>
              <a:t>kaksi</a:t>
            </a:r>
            <a:r>
              <a:rPr lang="en-US" sz="1800" dirty="0">
                <a:ea typeface="Calibri" panose="020F0502020204030204"/>
                <a:cs typeface="Calibri" panose="020F0502020204030204"/>
              </a:rPr>
              <a:t> </a:t>
            </a:r>
            <a:r>
              <a:rPr lang="en-US" sz="1800" err="1">
                <a:ea typeface="Calibri" panose="020F0502020204030204"/>
                <a:cs typeface="Calibri" panose="020F0502020204030204"/>
              </a:rPr>
              <a:t>kertaa</a:t>
            </a:r>
            <a:r>
              <a:rPr lang="en-US" sz="1800" dirty="0">
                <a:ea typeface="Calibri" panose="020F0502020204030204"/>
                <a:cs typeface="Calibri" panose="020F0502020204030204"/>
              </a:rPr>
              <a:t> </a:t>
            </a:r>
            <a:r>
              <a:rPr lang="en-US" sz="1800" err="1">
                <a:ea typeface="Calibri" panose="020F0502020204030204"/>
                <a:cs typeface="Calibri" panose="020F0502020204030204"/>
              </a:rPr>
              <a:t>vuodessaa</a:t>
            </a:r>
            <a:r>
              <a:rPr lang="en-US" sz="1800" dirty="0">
                <a:ea typeface="Calibri" panose="020F0502020204030204"/>
                <a:cs typeface="Calibri" panose="020F0502020204030204"/>
              </a:rPr>
              <a:t> </a:t>
            </a:r>
            <a:r>
              <a:rPr lang="en-US" sz="1800" b="1" err="1">
                <a:ea typeface="Calibri" panose="020F0502020204030204"/>
                <a:cs typeface="Calibri" panose="020F0502020204030204"/>
              </a:rPr>
              <a:t>ammattibarometri</a:t>
            </a:r>
            <a:r>
              <a:rPr lang="en-US" sz="1800" err="1">
                <a:ea typeface="Calibri" panose="020F0502020204030204"/>
                <a:cs typeface="Calibri" panose="020F0502020204030204"/>
              </a:rPr>
              <a:t>n</a:t>
            </a:r>
            <a:r>
              <a:rPr lang="en-US" sz="1800" dirty="0">
                <a:ea typeface="Calibri" panose="020F0502020204030204"/>
                <a:cs typeface="Calibri" panose="020F0502020204030204"/>
              </a:rPr>
              <a:t>, </a:t>
            </a:r>
            <a:r>
              <a:rPr lang="en-US" sz="1800" err="1">
                <a:ea typeface="Calibri" panose="020F0502020204030204"/>
                <a:cs typeface="Calibri" panose="020F0502020204030204"/>
              </a:rPr>
              <a:t>missä</a:t>
            </a:r>
            <a:r>
              <a:rPr lang="en-US" sz="1800" dirty="0">
                <a:ea typeface="Calibri" panose="020F0502020204030204"/>
                <a:cs typeface="Calibri" panose="020F0502020204030204"/>
              </a:rPr>
              <a:t> </a:t>
            </a:r>
            <a:r>
              <a:rPr lang="en-US" sz="1800" err="1">
                <a:ea typeface="Calibri" panose="020F0502020204030204"/>
                <a:cs typeface="Calibri" panose="020F0502020204030204"/>
              </a:rPr>
              <a:t>näkee</a:t>
            </a:r>
            <a:r>
              <a:rPr lang="en-US" sz="1800" dirty="0">
                <a:ea typeface="Calibri" panose="020F0502020204030204"/>
                <a:cs typeface="Calibri" panose="020F0502020204030204"/>
              </a:rPr>
              <a:t> </a:t>
            </a:r>
            <a:r>
              <a:rPr lang="en-US" sz="1800" err="1">
                <a:ea typeface="Calibri" panose="020F0502020204030204"/>
                <a:cs typeface="Calibri" panose="020F0502020204030204"/>
              </a:rPr>
              <a:t>alueellisia</a:t>
            </a:r>
            <a:r>
              <a:rPr lang="en-US" sz="1800" dirty="0">
                <a:ea typeface="Calibri" panose="020F0502020204030204"/>
                <a:cs typeface="Calibri" panose="020F0502020204030204"/>
              </a:rPr>
              <a:t> </a:t>
            </a:r>
            <a:r>
              <a:rPr lang="en-US" sz="1800" err="1">
                <a:ea typeface="Calibri" panose="020F0502020204030204"/>
                <a:cs typeface="Calibri" panose="020F0502020204030204"/>
              </a:rPr>
              <a:t>tietoja</a:t>
            </a:r>
            <a:r>
              <a:rPr lang="en-US" sz="1800" dirty="0">
                <a:ea typeface="Calibri" panose="020F0502020204030204"/>
                <a:cs typeface="Calibri" panose="020F0502020204030204"/>
              </a:rPr>
              <a:t> </a:t>
            </a:r>
            <a:r>
              <a:rPr lang="en-US" sz="1800" err="1">
                <a:ea typeface="Calibri" panose="020F0502020204030204"/>
                <a:cs typeface="Calibri" panose="020F0502020204030204"/>
              </a:rPr>
              <a:t>tarvittavasta</a:t>
            </a:r>
            <a:r>
              <a:rPr lang="en-US" sz="1800" dirty="0">
                <a:ea typeface="Calibri" panose="020F0502020204030204"/>
                <a:cs typeface="Calibri" panose="020F0502020204030204"/>
              </a:rPr>
              <a:t> </a:t>
            </a:r>
            <a:r>
              <a:rPr lang="en-US" sz="1800" err="1">
                <a:ea typeface="Calibri" panose="020F0502020204030204"/>
                <a:cs typeface="Calibri" panose="020F0502020204030204"/>
              </a:rPr>
              <a:t>työvoimasta</a:t>
            </a:r>
            <a:r>
              <a:rPr lang="en-US" sz="1800" dirty="0">
                <a:ea typeface="Calibri" panose="020F0502020204030204"/>
                <a:cs typeface="Calibri" panose="020F0502020204030204"/>
              </a:rPr>
              <a:t>. </a:t>
            </a:r>
            <a:r>
              <a:rPr lang="en-US" sz="1800" err="1">
                <a:ea typeface="Calibri" panose="020F0502020204030204"/>
                <a:cs typeface="Calibri" panose="020F0502020204030204"/>
              </a:rPr>
              <a:t>Linkki</a:t>
            </a:r>
            <a:r>
              <a:rPr lang="en-US" sz="1800" dirty="0">
                <a:ea typeface="Calibri" panose="020F0502020204030204"/>
                <a:cs typeface="Calibri" panose="020F0502020204030204"/>
              </a:rPr>
              <a:t> </a:t>
            </a:r>
            <a:r>
              <a:rPr lang="en-US" sz="1800" err="1">
                <a:ea typeface="Calibri" panose="020F0502020204030204"/>
                <a:cs typeface="Calibri" panose="020F0502020204030204"/>
              </a:rPr>
              <a:t>paikallisiin</a:t>
            </a:r>
            <a:r>
              <a:rPr lang="en-US" sz="1800" dirty="0">
                <a:ea typeface="Calibri" panose="020F0502020204030204"/>
                <a:cs typeface="Calibri" panose="020F0502020204030204"/>
              </a:rPr>
              <a:t> TE-</a:t>
            </a:r>
            <a:r>
              <a:rPr lang="en-US" sz="1800" err="1">
                <a:ea typeface="Calibri" panose="020F0502020204030204"/>
                <a:cs typeface="Calibri" panose="020F0502020204030204"/>
              </a:rPr>
              <a:t>palveluihin</a:t>
            </a:r>
            <a:r>
              <a:rPr lang="en-US" sz="1800" dirty="0">
                <a:ea typeface="Calibri" panose="020F0502020204030204"/>
                <a:cs typeface="Calibri" panose="020F0502020204030204"/>
              </a:rPr>
              <a:t>: </a:t>
            </a:r>
            <a:r>
              <a:rPr lang="en-US" sz="1800" dirty="0">
                <a:ea typeface="+mn-lt"/>
                <a:cs typeface="+mn-lt"/>
                <a:hlinkClick r:id="rId4">
                  <a:extLst>
                    <a:ext uri="{A12FA001-AC4F-418D-AE19-62706E023703}">
                      <ahyp:hlinkClr xmlns:ahyp="http://schemas.microsoft.com/office/drawing/2018/hyperlinkcolor" val="tx"/>
                    </a:ext>
                  </a:extLst>
                </a:hlinkClick>
              </a:rPr>
              <a:t>https://toimistot.te-palvelut.fi/</a:t>
            </a:r>
            <a:r>
              <a:rPr lang="en-US" sz="1800" dirty="0">
                <a:ea typeface="+mn-lt"/>
                <a:cs typeface="+mn-lt"/>
              </a:rPr>
              <a:t>. </a:t>
            </a:r>
            <a:r>
              <a:rPr lang="en-US" sz="1800" err="1">
                <a:ea typeface="+mn-lt"/>
                <a:cs typeface="+mn-lt"/>
              </a:rPr>
              <a:t>Linkki</a:t>
            </a:r>
            <a:r>
              <a:rPr lang="en-US" sz="1800" dirty="0">
                <a:ea typeface="+mn-lt"/>
                <a:cs typeface="+mn-lt"/>
              </a:rPr>
              <a:t> </a:t>
            </a:r>
            <a:r>
              <a:rPr lang="en-US" sz="1800" err="1">
                <a:ea typeface="+mn-lt"/>
                <a:cs typeface="+mn-lt"/>
              </a:rPr>
              <a:t>ammattibarometriin</a:t>
            </a:r>
            <a:r>
              <a:rPr lang="en-US" sz="1800" dirty="0">
                <a:ea typeface="+mn-lt"/>
                <a:cs typeface="+mn-lt"/>
              </a:rPr>
              <a:t>: </a:t>
            </a:r>
            <a:r>
              <a:rPr lang="en-US" sz="1800" dirty="0">
                <a:ea typeface="+mn-lt"/>
                <a:cs typeface="+mn-lt"/>
                <a:hlinkClick r:id="rId5">
                  <a:extLst>
                    <a:ext uri="{A12FA001-AC4F-418D-AE19-62706E023703}">
                      <ahyp:hlinkClr xmlns:ahyp="http://schemas.microsoft.com/office/drawing/2018/hyperlinkcolor" val="tx"/>
                    </a:ext>
                  </a:extLst>
                </a:hlinkClick>
              </a:rPr>
              <a:t>https://tem.fi/ammattibarometri</a:t>
            </a:r>
            <a:endParaRPr lang="en-US" sz="1800" dirty="0">
              <a:ea typeface="Calibri" panose="020F0502020204030204"/>
              <a:cs typeface="Calibri" panose="020F0502020204030204"/>
            </a:endParaRPr>
          </a:p>
          <a:p>
            <a:pPr marL="0" indent="0">
              <a:lnSpc>
                <a:spcPct val="90000"/>
              </a:lnSpc>
              <a:spcAft>
                <a:spcPts val="600"/>
              </a:spcAft>
              <a:buNone/>
            </a:pPr>
            <a:endParaRPr lang="en-US" sz="1800">
              <a:solidFill>
                <a:schemeClr val="tx2"/>
              </a:solidFill>
              <a:ea typeface="Calibri" panose="020F0502020204030204"/>
              <a:cs typeface="Calibri" panose="020F0502020204030204"/>
            </a:endParaRPr>
          </a:p>
          <a:p>
            <a:pPr marL="0" indent="0">
              <a:lnSpc>
                <a:spcPct val="90000"/>
              </a:lnSpc>
              <a:spcAft>
                <a:spcPts val="600"/>
              </a:spcAft>
              <a:buNone/>
            </a:pPr>
            <a:endParaRPr lang="en-US" sz="1800">
              <a:solidFill>
                <a:schemeClr val="tx2"/>
              </a:solidFill>
              <a:ea typeface="Calibri" panose="020F0502020204030204"/>
              <a:cs typeface="Calibri" panose="020F0502020204030204"/>
            </a:endParaRPr>
          </a:p>
          <a:p>
            <a:pPr marL="0" indent="0">
              <a:lnSpc>
                <a:spcPct val="90000"/>
              </a:lnSpc>
              <a:spcAft>
                <a:spcPts val="600"/>
              </a:spcAft>
              <a:buNone/>
            </a:pPr>
            <a:endParaRPr lang="en-US" sz="1800">
              <a:solidFill>
                <a:schemeClr val="tx2"/>
              </a:solidFill>
              <a:ea typeface="Calibri" panose="020F0502020204030204"/>
              <a:cs typeface="Calibri" panose="020F0502020204030204"/>
            </a:endParaRP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08196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212A-392F-59C0-7D12-7290848FA8C4}"/>
              </a:ext>
            </a:extLst>
          </p:cNvPr>
          <p:cNvSpPr>
            <a:spLocks noGrp="1"/>
          </p:cNvSpPr>
          <p:nvPr>
            <p:ph type="title"/>
          </p:nvPr>
        </p:nvSpPr>
        <p:spPr>
          <a:xfrm>
            <a:off x="978256" y="454576"/>
            <a:ext cx="9559636" cy="1325563"/>
          </a:xfrm>
        </p:spPr>
        <p:txBody>
          <a:bodyPr/>
          <a:lstStyle/>
          <a:p>
            <a:r>
              <a:rPr lang="en-US" sz="3600" err="1">
                <a:cs typeface="Calibri Light"/>
              </a:rPr>
              <a:t>Työelämän</a:t>
            </a:r>
            <a:r>
              <a:rPr lang="en-US" sz="3600">
                <a:cs typeface="Calibri Light"/>
              </a:rPr>
              <a:t> </a:t>
            </a:r>
            <a:r>
              <a:rPr lang="en-US" sz="3600" err="1">
                <a:cs typeface="Calibri Light"/>
              </a:rPr>
              <a:t>tulevaisuus</a:t>
            </a:r>
            <a:r>
              <a:rPr lang="en-US" sz="3600">
                <a:cs typeface="Calibri Light"/>
              </a:rPr>
              <a:t> / </a:t>
            </a:r>
            <a:r>
              <a:rPr lang="en-US" sz="3600" err="1">
                <a:cs typeface="Calibri Light"/>
              </a:rPr>
              <a:t>eri</a:t>
            </a:r>
            <a:r>
              <a:rPr lang="en-US" sz="3600">
                <a:cs typeface="Calibri Light"/>
              </a:rPr>
              <a:t> </a:t>
            </a:r>
            <a:r>
              <a:rPr lang="en-US" sz="3600" err="1">
                <a:cs typeface="Calibri Light"/>
              </a:rPr>
              <a:t>tietolähteitä</a:t>
            </a:r>
            <a:r>
              <a:rPr lang="en-US" sz="3600">
                <a:cs typeface="Calibri Light"/>
              </a:rPr>
              <a:t> ja </a:t>
            </a:r>
            <a:r>
              <a:rPr lang="en-US" sz="3600" err="1">
                <a:cs typeface="Calibri Light"/>
              </a:rPr>
              <a:t>linkkejä</a:t>
            </a:r>
            <a:endParaRPr lang="en-US" sz="3600" err="1">
              <a:ea typeface="Calibri Light"/>
              <a:cs typeface="Calibri Light"/>
            </a:endParaRPr>
          </a:p>
        </p:txBody>
      </p:sp>
      <p:sp>
        <p:nvSpPr>
          <p:cNvPr id="3" name="Content Placeholder 2">
            <a:extLst>
              <a:ext uri="{FF2B5EF4-FFF2-40B4-BE49-F238E27FC236}">
                <a16:creationId xmlns:a16="http://schemas.microsoft.com/office/drawing/2014/main" id="{3D0F8583-27A0-6F99-2455-5F2A920F70C1}"/>
              </a:ext>
            </a:extLst>
          </p:cNvPr>
          <p:cNvSpPr>
            <a:spLocks noGrp="1"/>
          </p:cNvSpPr>
          <p:nvPr>
            <p:ph idx="1"/>
          </p:nvPr>
        </p:nvSpPr>
        <p:spPr>
          <a:xfrm>
            <a:off x="609600" y="1825625"/>
            <a:ext cx="11226800" cy="4905376"/>
          </a:xfrm>
        </p:spPr>
        <p:txBody>
          <a:bodyPr vert="horz" lIns="91440" tIns="45720" rIns="91440" bIns="45720" numCol="2" rtlCol="0" anchor="t">
            <a:noAutofit/>
          </a:bodyPr>
          <a:lstStyle/>
          <a:p>
            <a:r>
              <a:rPr lang="en-US" sz="1400" err="1">
                <a:ea typeface="+mn-lt"/>
                <a:cs typeface="+mn-lt"/>
              </a:rPr>
              <a:t>Opetusahallituksen</a:t>
            </a:r>
            <a:r>
              <a:rPr lang="en-US" sz="1400">
                <a:ea typeface="+mn-lt"/>
                <a:cs typeface="+mn-lt"/>
              </a:rPr>
              <a:t> </a:t>
            </a:r>
            <a:r>
              <a:rPr lang="en-US" sz="1400" err="1">
                <a:ea typeface="+mn-lt"/>
                <a:cs typeface="+mn-lt"/>
              </a:rPr>
              <a:t>ennakointityötä</a:t>
            </a:r>
            <a:r>
              <a:rPr lang="en-US" sz="1400">
                <a:ea typeface="+mn-lt"/>
                <a:cs typeface="+mn-lt"/>
              </a:rPr>
              <a:t> </a:t>
            </a:r>
            <a:r>
              <a:rPr lang="en-US" sz="1400" err="1">
                <a:ea typeface="+mn-lt"/>
                <a:cs typeface="+mn-lt"/>
              </a:rPr>
              <a:t>voi</a:t>
            </a:r>
            <a:r>
              <a:rPr lang="en-US" sz="1400">
                <a:ea typeface="+mn-lt"/>
                <a:cs typeface="+mn-lt"/>
              </a:rPr>
              <a:t> </a:t>
            </a:r>
            <a:r>
              <a:rPr lang="en-US" sz="1400" err="1">
                <a:ea typeface="+mn-lt"/>
                <a:cs typeface="+mn-lt"/>
              </a:rPr>
              <a:t>seurata</a:t>
            </a:r>
            <a:r>
              <a:rPr lang="en-US" sz="1400">
                <a:ea typeface="+mn-lt"/>
                <a:cs typeface="+mn-lt"/>
              </a:rPr>
              <a:t> </a:t>
            </a:r>
            <a:r>
              <a:rPr lang="en-US" sz="1400" err="1">
                <a:ea typeface="+mn-lt"/>
                <a:cs typeface="+mn-lt"/>
              </a:rPr>
              <a:t>nettisivulla</a:t>
            </a:r>
            <a:r>
              <a:rPr lang="en-US" sz="1400">
                <a:ea typeface="+mn-lt"/>
                <a:cs typeface="+mn-lt"/>
              </a:rPr>
              <a:t>: </a:t>
            </a:r>
            <a:r>
              <a:rPr lang="en-US" sz="1400">
                <a:ea typeface="+mn-lt"/>
                <a:cs typeface="+mn-lt"/>
                <a:hlinkClick r:id="rId2"/>
              </a:rPr>
              <a:t>https://www.oph.fi/fi/tietoaineistot-ja-analyysit/ennakointi</a:t>
            </a:r>
            <a:endParaRPr lang="en-US" sz="1400">
              <a:ea typeface="+mn-lt"/>
              <a:cs typeface="+mn-lt"/>
            </a:endParaRPr>
          </a:p>
          <a:p>
            <a:pPr lvl="1"/>
            <a:r>
              <a:rPr lang="en-US" sz="1400" err="1">
                <a:ea typeface="+mn-lt"/>
                <a:cs typeface="+mn-lt"/>
              </a:rPr>
              <a:t>Osaamisen</a:t>
            </a:r>
            <a:r>
              <a:rPr lang="en-US" sz="1400">
                <a:ea typeface="+mn-lt"/>
                <a:cs typeface="+mn-lt"/>
              </a:rPr>
              <a:t> </a:t>
            </a:r>
            <a:r>
              <a:rPr lang="en-US" sz="1400" err="1">
                <a:ea typeface="+mn-lt"/>
                <a:cs typeface="+mn-lt"/>
              </a:rPr>
              <a:t>ennakointifoorum-sivusto</a:t>
            </a:r>
            <a:r>
              <a:rPr lang="en-US" sz="1400">
                <a:ea typeface="+mn-lt"/>
                <a:cs typeface="+mn-lt"/>
              </a:rPr>
              <a:t>; </a:t>
            </a:r>
            <a:r>
              <a:rPr lang="en-US" sz="1400">
                <a:ea typeface="+mn-lt"/>
                <a:cs typeface="+mn-lt"/>
                <a:hlinkClick r:id="rId3"/>
              </a:rPr>
              <a:t>https://www.oph.fi/fi/palvelut/osaamisen-ennakointifoorumi-oef</a:t>
            </a:r>
            <a:endParaRPr lang="en-US" sz="1400">
              <a:ea typeface="+mn-lt"/>
              <a:cs typeface="+mn-lt"/>
            </a:endParaRPr>
          </a:p>
          <a:p>
            <a:pPr lvl="1"/>
            <a:r>
              <a:rPr lang="en-US" sz="1400" err="1">
                <a:ea typeface="+mn-lt"/>
                <a:cs typeface="+mn-lt"/>
              </a:rPr>
              <a:t>Osaamisen</a:t>
            </a:r>
            <a:r>
              <a:rPr lang="en-US" sz="1400">
                <a:ea typeface="+mn-lt"/>
                <a:cs typeface="+mn-lt"/>
              </a:rPr>
              <a:t> </a:t>
            </a:r>
            <a:r>
              <a:rPr lang="en-US" sz="1400" err="1">
                <a:ea typeface="+mn-lt"/>
                <a:cs typeface="+mn-lt"/>
              </a:rPr>
              <a:t>ennakointifoorumi</a:t>
            </a:r>
            <a:r>
              <a:rPr lang="en-US" sz="1400">
                <a:ea typeface="+mn-lt"/>
                <a:cs typeface="+mn-lt"/>
              </a:rPr>
              <a:t>- </a:t>
            </a:r>
            <a:r>
              <a:rPr lang="en-US" sz="1400" err="1">
                <a:ea typeface="+mn-lt"/>
                <a:cs typeface="+mn-lt"/>
              </a:rPr>
              <a:t>Ammattiala-korttipakka</a:t>
            </a:r>
            <a:r>
              <a:rPr lang="en-US" sz="1400">
                <a:ea typeface="+mn-lt"/>
                <a:cs typeface="+mn-lt"/>
              </a:rPr>
              <a:t>, 2025</a:t>
            </a:r>
          </a:p>
          <a:p>
            <a:pPr marL="457200" lvl="1" indent="0">
              <a:buNone/>
            </a:pPr>
            <a:r>
              <a:rPr lang="en-US" sz="1400">
                <a:ea typeface="+mn-lt"/>
                <a:cs typeface="+mn-lt"/>
                <a:hlinkClick r:id="rId4"/>
              </a:rPr>
              <a:t>https://www.oph.fi/sites/default/files/documents/ammattialakortit_0_0.pdf</a:t>
            </a:r>
            <a:endParaRPr lang="en-US" sz="1400">
              <a:ea typeface="Calibri" panose="020F0502020204030204"/>
              <a:cs typeface="Calibri" panose="020F0502020204030204"/>
            </a:endParaRPr>
          </a:p>
          <a:p>
            <a:r>
              <a:rPr lang="en-US" sz="1400">
                <a:ea typeface="+mn-lt"/>
                <a:cs typeface="+mn-lt"/>
              </a:rPr>
              <a:t> </a:t>
            </a:r>
            <a:r>
              <a:rPr lang="en-US" sz="1400" err="1">
                <a:ea typeface="+mn-lt"/>
                <a:cs typeface="+mn-lt"/>
              </a:rPr>
              <a:t>EU:n</a:t>
            </a:r>
            <a:r>
              <a:rPr lang="en-US" sz="1400">
                <a:ea typeface="+mn-lt"/>
                <a:cs typeface="+mn-lt"/>
              </a:rPr>
              <a:t> </a:t>
            </a:r>
            <a:r>
              <a:rPr lang="en-US" sz="1400" err="1">
                <a:ea typeface="+mn-lt"/>
                <a:cs typeface="+mn-lt"/>
              </a:rPr>
              <a:t>elinikäisen</a:t>
            </a:r>
            <a:r>
              <a:rPr lang="en-US" sz="1400">
                <a:ea typeface="+mn-lt"/>
                <a:cs typeface="+mn-lt"/>
              </a:rPr>
              <a:t> </a:t>
            </a:r>
            <a:r>
              <a:rPr lang="en-US" sz="1400" err="1">
                <a:ea typeface="+mn-lt"/>
                <a:cs typeface="+mn-lt"/>
              </a:rPr>
              <a:t>oppimisen</a:t>
            </a:r>
            <a:r>
              <a:rPr lang="en-US" sz="1400">
                <a:ea typeface="+mn-lt"/>
                <a:cs typeface="+mn-lt"/>
              </a:rPr>
              <a:t> </a:t>
            </a:r>
            <a:r>
              <a:rPr lang="en-US" sz="1400" err="1">
                <a:ea typeface="+mn-lt"/>
                <a:cs typeface="+mn-lt"/>
              </a:rPr>
              <a:t>avaintaidot</a:t>
            </a:r>
            <a:r>
              <a:rPr lang="en-US" sz="1400">
                <a:ea typeface="+mn-lt"/>
                <a:cs typeface="+mn-lt"/>
              </a:rPr>
              <a:t>. </a:t>
            </a:r>
            <a:r>
              <a:rPr lang="en-US" sz="1400" err="1">
                <a:ea typeface="+mn-lt"/>
                <a:cs typeface="+mn-lt"/>
              </a:rPr>
              <a:t>Linkki</a:t>
            </a:r>
            <a:r>
              <a:rPr lang="en-US" sz="1400">
                <a:ea typeface="+mn-lt"/>
                <a:cs typeface="+mn-lt"/>
              </a:rPr>
              <a:t>: </a:t>
            </a:r>
            <a:r>
              <a:rPr lang="en-US" sz="1400">
                <a:ea typeface="+mn-lt"/>
                <a:cs typeface="+mn-lt"/>
                <a:hlinkClick r:id="rId5"/>
              </a:rPr>
              <a:t>https://www.oph.fi/fi/koulutus-ja-tutkinnot/elinikaisen-oppimisen-avaintaidot</a:t>
            </a:r>
            <a:endParaRPr lang="en-US" sz="1400">
              <a:ea typeface="+mn-lt"/>
              <a:cs typeface="+mn-lt"/>
            </a:endParaRPr>
          </a:p>
          <a:p>
            <a:r>
              <a:rPr lang="en-US" sz="1400" err="1">
                <a:ea typeface="Calibri" panose="020F0502020204030204"/>
                <a:cs typeface="Calibri"/>
              </a:rPr>
              <a:t>OPH:n</a:t>
            </a:r>
            <a:r>
              <a:rPr lang="en-US" sz="1400">
                <a:ea typeface="Calibri" panose="020F0502020204030204"/>
                <a:cs typeface="Calibri"/>
              </a:rPr>
              <a:t> </a:t>
            </a:r>
            <a:r>
              <a:rPr lang="en-US" sz="1400" err="1">
                <a:ea typeface="Calibri" panose="020F0502020204030204"/>
                <a:cs typeface="Calibri"/>
              </a:rPr>
              <a:t>raportti</a:t>
            </a:r>
            <a:r>
              <a:rPr lang="en-US" sz="1400">
                <a:ea typeface="Calibri" panose="020F0502020204030204"/>
                <a:cs typeface="Calibri"/>
              </a:rPr>
              <a:t>, </a:t>
            </a:r>
            <a:r>
              <a:rPr lang="en-US" sz="1400" err="1">
                <a:ea typeface="Calibri" panose="020F0502020204030204"/>
                <a:cs typeface="Calibri"/>
              </a:rPr>
              <a:t>Osaaminen</a:t>
            </a:r>
            <a:r>
              <a:rPr lang="en-US" sz="1400">
                <a:ea typeface="Calibri" panose="020F0502020204030204"/>
                <a:cs typeface="Calibri"/>
              </a:rPr>
              <a:t> 2035, </a:t>
            </a:r>
            <a:r>
              <a:rPr lang="en-US" sz="1400" err="1">
                <a:ea typeface="Calibri" panose="020F0502020204030204"/>
                <a:cs typeface="Calibri"/>
              </a:rPr>
              <a:t>linkki</a:t>
            </a:r>
            <a:r>
              <a:rPr lang="en-US" sz="1400">
                <a:ea typeface="Calibri" panose="020F0502020204030204"/>
                <a:cs typeface="Calibri"/>
              </a:rPr>
              <a:t>: </a:t>
            </a:r>
            <a:r>
              <a:rPr lang="en-US" sz="1400">
                <a:ea typeface="+mn-lt"/>
                <a:cs typeface="+mn-lt"/>
                <a:hlinkClick r:id="rId6"/>
              </a:rPr>
              <a:t>https://www.oph.fi/fi/tilastot-ja-julkaisut/julkaisut/osaaminen-2035</a:t>
            </a:r>
            <a:endParaRPr lang="en-US" sz="1400">
              <a:ea typeface="Calibri" panose="020F0502020204030204"/>
              <a:cs typeface="Calibri"/>
            </a:endParaRPr>
          </a:p>
          <a:p>
            <a:pPr lvl="1"/>
            <a:r>
              <a:rPr lang="en-US" sz="1400" err="1">
                <a:ea typeface="+mn-lt"/>
                <a:cs typeface="+mn-lt"/>
              </a:rPr>
              <a:t>Siinä</a:t>
            </a:r>
            <a:r>
              <a:rPr lang="en-US" sz="1400">
                <a:ea typeface="+mn-lt"/>
                <a:cs typeface="+mn-lt"/>
              </a:rPr>
              <a:t> </a:t>
            </a:r>
            <a:r>
              <a:rPr lang="en-US" sz="1400" err="1">
                <a:ea typeface="+mn-lt"/>
                <a:cs typeface="+mn-lt"/>
              </a:rPr>
              <a:t>kuvataan</a:t>
            </a:r>
            <a:r>
              <a:rPr lang="en-US" sz="1400">
                <a:ea typeface="+mn-lt"/>
                <a:cs typeface="+mn-lt"/>
              </a:rPr>
              <a:t> </a:t>
            </a:r>
            <a:r>
              <a:rPr lang="en-US" sz="1400" err="1">
                <a:ea typeface="+mn-lt"/>
                <a:cs typeface="+mn-lt"/>
              </a:rPr>
              <a:t>esim</a:t>
            </a:r>
            <a:r>
              <a:rPr lang="en-US" sz="1400">
                <a:ea typeface="+mn-lt"/>
                <a:cs typeface="+mn-lt"/>
              </a:rPr>
              <a:t>. </a:t>
            </a:r>
            <a:r>
              <a:rPr lang="en-US" sz="1400" err="1">
                <a:ea typeface="+mn-lt"/>
                <a:cs typeface="+mn-lt"/>
              </a:rPr>
              <a:t>Metataidot</a:t>
            </a:r>
            <a:r>
              <a:rPr lang="en-US" sz="1400">
                <a:ea typeface="+mn-lt"/>
                <a:cs typeface="+mn-lt"/>
              </a:rPr>
              <a:t> ja </a:t>
            </a:r>
            <a:r>
              <a:rPr lang="en-US" sz="1400" err="1">
                <a:ea typeface="+mn-lt"/>
                <a:cs typeface="+mn-lt"/>
              </a:rPr>
              <a:t>pehmeät</a:t>
            </a:r>
            <a:r>
              <a:rPr lang="en-US" sz="1400">
                <a:ea typeface="+mn-lt"/>
                <a:cs typeface="+mn-lt"/>
              </a:rPr>
              <a:t> </a:t>
            </a:r>
            <a:r>
              <a:rPr lang="en-US" sz="1400" err="1">
                <a:ea typeface="+mn-lt"/>
                <a:cs typeface="+mn-lt"/>
              </a:rPr>
              <a:t>taidot</a:t>
            </a:r>
            <a:endParaRPr lang="en-US" sz="1400">
              <a:ea typeface="+mn-lt"/>
              <a:cs typeface="+mn-lt"/>
            </a:endParaRPr>
          </a:p>
          <a:p>
            <a:pPr lvl="1"/>
            <a:endParaRPr lang="en-US" sz="1400">
              <a:ea typeface="+mn-lt"/>
              <a:cs typeface="+mn-lt"/>
            </a:endParaRPr>
          </a:p>
          <a:p>
            <a:r>
              <a:rPr lang="en-US" sz="1400" err="1">
                <a:ea typeface="+mn-lt"/>
                <a:cs typeface="+mn-lt"/>
              </a:rPr>
              <a:t>Jatkuvan</a:t>
            </a:r>
            <a:r>
              <a:rPr lang="en-US" sz="1400">
                <a:ea typeface="+mn-lt"/>
                <a:cs typeface="+mn-lt"/>
              </a:rPr>
              <a:t> </a:t>
            </a:r>
            <a:r>
              <a:rPr lang="en-US" sz="1400" err="1">
                <a:ea typeface="+mn-lt"/>
                <a:cs typeface="+mn-lt"/>
              </a:rPr>
              <a:t>oppimisen</a:t>
            </a:r>
            <a:r>
              <a:rPr lang="en-US" sz="1400">
                <a:ea typeface="+mn-lt"/>
                <a:cs typeface="+mn-lt"/>
              </a:rPr>
              <a:t> ja </a:t>
            </a:r>
            <a:r>
              <a:rPr lang="en-US" sz="1400" err="1">
                <a:ea typeface="+mn-lt"/>
                <a:cs typeface="+mn-lt"/>
              </a:rPr>
              <a:t>työllisyyden</a:t>
            </a:r>
            <a:r>
              <a:rPr lang="en-US" sz="1400">
                <a:ea typeface="+mn-lt"/>
                <a:cs typeface="+mn-lt"/>
              </a:rPr>
              <a:t> </a:t>
            </a:r>
            <a:r>
              <a:rPr lang="en-US" sz="1400" err="1">
                <a:ea typeface="+mn-lt"/>
                <a:cs typeface="+mn-lt"/>
              </a:rPr>
              <a:t>palvelukeskus</a:t>
            </a:r>
            <a:r>
              <a:rPr lang="en-US" sz="1400">
                <a:ea typeface="+mn-lt"/>
                <a:cs typeface="+mn-lt"/>
              </a:rPr>
              <a:t>, </a:t>
            </a:r>
            <a:r>
              <a:rPr lang="en-US" sz="1400" err="1">
                <a:ea typeface="+mn-lt"/>
                <a:cs typeface="+mn-lt"/>
              </a:rPr>
              <a:t>linkki</a:t>
            </a:r>
            <a:r>
              <a:rPr lang="en-US" sz="1400">
                <a:ea typeface="+mn-lt"/>
                <a:cs typeface="+mn-lt"/>
              </a:rPr>
              <a:t>: </a:t>
            </a:r>
            <a:r>
              <a:rPr lang="en-US" sz="1400">
                <a:ea typeface="+mn-lt"/>
                <a:cs typeface="+mn-lt"/>
                <a:hlinkClick r:id="rId7"/>
              </a:rPr>
              <a:t>https://www.jotpa.fi/fi</a:t>
            </a:r>
            <a:endParaRPr lang="en-US" sz="1400">
              <a:ea typeface="+mn-lt"/>
              <a:cs typeface="+mn-lt"/>
            </a:endParaRPr>
          </a:p>
          <a:p>
            <a:pPr lvl="1"/>
            <a:r>
              <a:rPr lang="en-US" sz="1400" err="1">
                <a:ea typeface="+mn-lt"/>
                <a:cs typeface="+mn-lt"/>
              </a:rPr>
              <a:t>Teemaviikkoja</a:t>
            </a:r>
            <a:r>
              <a:rPr lang="en-US" sz="1400">
                <a:ea typeface="+mn-lt"/>
                <a:cs typeface="+mn-lt"/>
              </a:rPr>
              <a:t> ja </a:t>
            </a:r>
            <a:r>
              <a:rPr lang="en-US" sz="1400" err="1">
                <a:ea typeface="+mn-lt"/>
                <a:cs typeface="+mn-lt"/>
              </a:rPr>
              <a:t>materiaalia</a:t>
            </a:r>
            <a:r>
              <a:rPr lang="en-US" sz="1400">
                <a:ea typeface="+mn-lt"/>
                <a:cs typeface="+mn-lt"/>
              </a:rPr>
              <a:t> </a:t>
            </a:r>
            <a:r>
              <a:rPr lang="en-US" sz="1400" err="1">
                <a:ea typeface="+mn-lt"/>
                <a:cs typeface="+mn-lt"/>
              </a:rPr>
              <a:t>tarjolla</a:t>
            </a:r>
            <a:r>
              <a:rPr lang="en-US" sz="1400">
                <a:ea typeface="+mn-lt"/>
                <a:cs typeface="+mn-lt"/>
              </a:rPr>
              <a:t>, </a:t>
            </a:r>
            <a:r>
              <a:rPr lang="en-US" sz="1400" err="1">
                <a:ea typeface="+mn-lt"/>
                <a:cs typeface="+mn-lt"/>
              </a:rPr>
              <a:t>sekä</a:t>
            </a:r>
            <a:r>
              <a:rPr lang="en-US" sz="1400">
                <a:ea typeface="+mn-lt"/>
                <a:cs typeface="+mn-lt"/>
              </a:rPr>
              <a:t> </a:t>
            </a:r>
            <a:r>
              <a:rPr lang="en-US" sz="1400" err="1">
                <a:ea typeface="+mn-lt"/>
                <a:cs typeface="+mn-lt"/>
              </a:rPr>
              <a:t>voit</a:t>
            </a:r>
            <a:r>
              <a:rPr lang="en-US" sz="1400">
                <a:ea typeface="+mn-lt"/>
                <a:cs typeface="+mn-lt"/>
              </a:rPr>
              <a:t> </a:t>
            </a:r>
            <a:r>
              <a:rPr lang="en-US" sz="1400" err="1">
                <a:ea typeface="+mn-lt"/>
                <a:cs typeface="+mn-lt"/>
              </a:rPr>
              <a:t>tilata</a:t>
            </a:r>
            <a:r>
              <a:rPr lang="en-US" sz="1400">
                <a:ea typeface="+mn-lt"/>
                <a:cs typeface="+mn-lt"/>
              </a:rPr>
              <a:t> </a:t>
            </a:r>
            <a:r>
              <a:rPr lang="en-US" sz="1400" err="1">
                <a:ea typeface="+mn-lt"/>
                <a:cs typeface="+mn-lt"/>
              </a:rPr>
              <a:t>uutiskirjeen</a:t>
            </a:r>
            <a:endParaRPr lang="en-US" sz="1400">
              <a:ea typeface="+mn-lt"/>
              <a:cs typeface="+mn-lt"/>
            </a:endParaRPr>
          </a:p>
          <a:p>
            <a:pPr lvl="1"/>
            <a:r>
              <a:rPr lang="en-US" sz="1400" err="1">
                <a:ea typeface="+mn-lt"/>
                <a:cs typeface="+mn-lt"/>
              </a:rPr>
              <a:t>Alueellisia</a:t>
            </a:r>
            <a:r>
              <a:rPr lang="en-US" sz="1400">
                <a:ea typeface="+mn-lt"/>
                <a:cs typeface="+mn-lt"/>
              </a:rPr>
              <a:t> </a:t>
            </a:r>
            <a:r>
              <a:rPr lang="en-US" sz="1400" err="1">
                <a:ea typeface="+mn-lt"/>
                <a:cs typeface="+mn-lt"/>
              </a:rPr>
              <a:t>työvoiman</a:t>
            </a:r>
            <a:r>
              <a:rPr lang="en-US" sz="1400">
                <a:ea typeface="+mn-lt"/>
                <a:cs typeface="+mn-lt"/>
              </a:rPr>
              <a:t> </a:t>
            </a:r>
            <a:r>
              <a:rPr lang="en-US" sz="1400" err="1">
                <a:ea typeface="+mn-lt"/>
                <a:cs typeface="+mn-lt"/>
              </a:rPr>
              <a:t>osaamistarpeita</a:t>
            </a:r>
            <a:r>
              <a:rPr lang="en-US" sz="1400">
                <a:ea typeface="+mn-lt"/>
                <a:cs typeface="+mn-lt"/>
              </a:rPr>
              <a:t> ja </a:t>
            </a:r>
            <a:r>
              <a:rPr lang="en-US" sz="1400" err="1">
                <a:ea typeface="+mn-lt"/>
                <a:cs typeface="+mn-lt"/>
              </a:rPr>
              <a:t>ratkaisuehdotuksia</a:t>
            </a:r>
            <a:r>
              <a:rPr lang="en-US" sz="1400">
                <a:ea typeface="+mn-lt"/>
                <a:cs typeface="+mn-lt"/>
              </a:rPr>
              <a:t>, </a:t>
            </a:r>
            <a:r>
              <a:rPr lang="en-US" sz="1400" err="1">
                <a:ea typeface="+mn-lt"/>
                <a:cs typeface="+mn-lt"/>
              </a:rPr>
              <a:t>raportti</a:t>
            </a:r>
            <a:r>
              <a:rPr lang="en-US" sz="1400">
                <a:ea typeface="+mn-lt"/>
                <a:cs typeface="+mn-lt"/>
              </a:rPr>
              <a:t>, </a:t>
            </a:r>
            <a:r>
              <a:rPr lang="en-US" sz="1400" err="1">
                <a:ea typeface="+mn-lt"/>
                <a:cs typeface="+mn-lt"/>
              </a:rPr>
              <a:t>linkki</a:t>
            </a:r>
            <a:r>
              <a:rPr lang="en-US" sz="1400">
                <a:ea typeface="+mn-lt"/>
                <a:cs typeface="+mn-lt"/>
              </a:rPr>
              <a:t>: </a:t>
            </a:r>
            <a:r>
              <a:rPr lang="en-US" sz="1400">
                <a:ea typeface="+mn-lt"/>
                <a:cs typeface="+mn-lt"/>
                <a:hlinkClick r:id="rId8"/>
              </a:rPr>
              <a:t>https://backend.jotpa.fi/sites/default/files/documents/Alueellisia%20tyo%CC%88voiman%20osaamistarpeita%20ja%20ratkaisuehdotuksia.pdf</a:t>
            </a:r>
            <a:endParaRPr lang="en-US" sz="1400">
              <a:ea typeface="+mn-lt"/>
              <a:cs typeface="+mn-lt"/>
            </a:endParaRPr>
          </a:p>
          <a:p>
            <a:pPr lvl="1"/>
            <a:endParaRPr lang="en-US" sz="1400">
              <a:ea typeface="+mn-lt"/>
              <a:cs typeface="+mn-lt"/>
            </a:endParaRPr>
          </a:p>
          <a:p>
            <a:r>
              <a:rPr lang="en-US" sz="1400" err="1">
                <a:ea typeface="+mn-lt"/>
                <a:cs typeface="+mn-lt"/>
              </a:rPr>
              <a:t>Suomen</a:t>
            </a:r>
            <a:r>
              <a:rPr lang="en-US" sz="1400">
                <a:ea typeface="+mn-lt"/>
                <a:cs typeface="+mn-lt"/>
              </a:rPr>
              <a:t> </a:t>
            </a:r>
            <a:r>
              <a:rPr lang="en-US" sz="1400" err="1">
                <a:ea typeface="+mn-lt"/>
                <a:cs typeface="+mn-lt"/>
              </a:rPr>
              <a:t>itsenäisyyden</a:t>
            </a:r>
            <a:r>
              <a:rPr lang="en-US" sz="1400">
                <a:ea typeface="+mn-lt"/>
                <a:cs typeface="+mn-lt"/>
              </a:rPr>
              <a:t> </a:t>
            </a:r>
            <a:r>
              <a:rPr lang="en-US" sz="1400" err="1">
                <a:ea typeface="+mn-lt"/>
                <a:cs typeface="+mn-lt"/>
              </a:rPr>
              <a:t>juhlarahasto</a:t>
            </a:r>
            <a:r>
              <a:rPr lang="en-US" sz="1400">
                <a:ea typeface="+mn-lt"/>
                <a:cs typeface="+mn-lt"/>
              </a:rPr>
              <a:t> = Sitra, </a:t>
            </a:r>
            <a:r>
              <a:rPr lang="en-US" sz="1400" err="1">
                <a:ea typeface="+mn-lt"/>
                <a:cs typeface="+mn-lt"/>
              </a:rPr>
              <a:t>nettisivu</a:t>
            </a:r>
            <a:r>
              <a:rPr lang="en-US" sz="1400">
                <a:ea typeface="+mn-lt"/>
                <a:cs typeface="+mn-lt"/>
              </a:rPr>
              <a:t>: </a:t>
            </a:r>
            <a:r>
              <a:rPr lang="en-US" sz="1400">
                <a:ea typeface="+mn-lt"/>
                <a:cs typeface="+mn-lt"/>
                <a:hlinkClick r:id="rId9"/>
              </a:rPr>
              <a:t>https://www.sitra.fi/</a:t>
            </a:r>
            <a:endParaRPr lang="en-US" sz="1400">
              <a:ea typeface="+mn-lt"/>
              <a:cs typeface="+mn-lt"/>
            </a:endParaRPr>
          </a:p>
          <a:p>
            <a:pPr lvl="1"/>
            <a:r>
              <a:rPr lang="en-US" sz="1400" err="1">
                <a:ea typeface="Calibri"/>
                <a:cs typeface="Calibri"/>
              </a:rPr>
              <a:t>Julkaiseee</a:t>
            </a:r>
            <a:r>
              <a:rPr lang="en-US" sz="1400">
                <a:ea typeface="Calibri"/>
                <a:cs typeface="Calibri"/>
              </a:rPr>
              <a:t> </a:t>
            </a:r>
            <a:r>
              <a:rPr lang="en-US" sz="1400" err="1">
                <a:ea typeface="Calibri"/>
                <a:cs typeface="Calibri"/>
              </a:rPr>
              <a:t>säännöllisesti</a:t>
            </a:r>
            <a:r>
              <a:rPr lang="en-US" sz="1400">
                <a:ea typeface="Calibri"/>
                <a:cs typeface="Calibri"/>
              </a:rPr>
              <a:t> </a:t>
            </a:r>
            <a:r>
              <a:rPr lang="en-US" sz="1400" err="1">
                <a:ea typeface="Calibri"/>
                <a:cs typeface="Calibri"/>
              </a:rPr>
              <a:t>Suomen</a:t>
            </a:r>
            <a:r>
              <a:rPr lang="en-US" sz="1400">
                <a:ea typeface="Calibri"/>
                <a:cs typeface="Calibri"/>
              </a:rPr>
              <a:t> </a:t>
            </a:r>
            <a:r>
              <a:rPr lang="en-US" sz="1400" err="1">
                <a:ea typeface="Calibri"/>
                <a:cs typeface="Calibri"/>
              </a:rPr>
              <a:t>tulevaisuusbarometrin</a:t>
            </a:r>
            <a:r>
              <a:rPr lang="en-US" sz="1400">
                <a:ea typeface="Calibri"/>
                <a:cs typeface="Calibri"/>
              </a:rPr>
              <a:t>, </a:t>
            </a:r>
            <a:r>
              <a:rPr lang="en-US" sz="1400" err="1">
                <a:ea typeface="Calibri"/>
                <a:cs typeface="Calibri"/>
              </a:rPr>
              <a:t>linkki</a:t>
            </a:r>
            <a:r>
              <a:rPr lang="en-US" sz="1400">
                <a:ea typeface="Calibri"/>
                <a:cs typeface="Calibri"/>
              </a:rPr>
              <a:t> </a:t>
            </a:r>
            <a:r>
              <a:rPr lang="en-US" sz="1400" err="1">
                <a:ea typeface="Calibri"/>
                <a:cs typeface="Calibri"/>
              </a:rPr>
              <a:t>uusimpaan</a:t>
            </a:r>
            <a:r>
              <a:rPr lang="en-US" sz="1400">
                <a:ea typeface="Calibri"/>
                <a:cs typeface="Calibri"/>
              </a:rPr>
              <a:t>: </a:t>
            </a:r>
            <a:r>
              <a:rPr lang="en-US" sz="1400">
                <a:ea typeface="+mn-lt"/>
                <a:cs typeface="+mn-lt"/>
                <a:hlinkClick r:id="rId10"/>
              </a:rPr>
              <a:t>https://www.sitra.fi/aiheet/tulevaisuusbarometri/</a:t>
            </a:r>
            <a:endParaRPr lang="en-US" sz="1400">
              <a:ea typeface="Calibri"/>
              <a:cs typeface="Calibri"/>
            </a:endParaRPr>
          </a:p>
          <a:p>
            <a:endParaRPr lang="en-US" sz="1400">
              <a:ea typeface="+mn-lt"/>
              <a:cs typeface="+mn-lt"/>
            </a:endParaRPr>
          </a:p>
          <a:p>
            <a:r>
              <a:rPr lang="en-US" sz="1400" err="1">
                <a:ea typeface="+mn-lt"/>
                <a:cs typeface="+mn-lt"/>
              </a:rPr>
              <a:t>Työterveyslaitos</a:t>
            </a:r>
            <a:r>
              <a:rPr lang="en-US" sz="1400">
                <a:ea typeface="+mn-lt"/>
                <a:cs typeface="+mn-lt"/>
              </a:rPr>
              <a:t>, TTL, </a:t>
            </a:r>
            <a:r>
              <a:rPr lang="en-US" sz="1400" err="1">
                <a:ea typeface="+mn-lt"/>
                <a:cs typeface="+mn-lt"/>
              </a:rPr>
              <a:t>linkki</a:t>
            </a:r>
            <a:r>
              <a:rPr lang="en-US" sz="1400">
                <a:ea typeface="+mn-lt"/>
                <a:cs typeface="+mn-lt"/>
              </a:rPr>
              <a:t> ; </a:t>
            </a:r>
            <a:r>
              <a:rPr lang="en-US" sz="1400">
                <a:ea typeface="+mn-lt"/>
                <a:cs typeface="+mn-lt"/>
                <a:hlinkClick r:id="rId11"/>
              </a:rPr>
              <a:t>https://www.ttl.fi/</a:t>
            </a:r>
          </a:p>
          <a:p>
            <a:pPr lvl="1"/>
            <a:r>
              <a:rPr lang="en-US" sz="1400">
                <a:ea typeface="+mn-lt"/>
                <a:cs typeface="+mn-lt"/>
              </a:rPr>
              <a:t>TYÖ2030-ohjelma, </a:t>
            </a:r>
            <a:r>
              <a:rPr lang="en-US" sz="1400" err="1">
                <a:ea typeface="+mn-lt"/>
                <a:cs typeface="+mn-lt"/>
              </a:rPr>
              <a:t>työn</a:t>
            </a:r>
            <a:r>
              <a:rPr lang="en-US" sz="1400">
                <a:ea typeface="+mn-lt"/>
                <a:cs typeface="+mn-lt"/>
              </a:rPr>
              <a:t> ja </a:t>
            </a:r>
            <a:r>
              <a:rPr lang="en-US" sz="1400" err="1">
                <a:ea typeface="+mn-lt"/>
                <a:cs typeface="+mn-lt"/>
              </a:rPr>
              <a:t>työhyvinvoinnin</a:t>
            </a:r>
            <a:r>
              <a:rPr lang="en-US" sz="1400">
                <a:ea typeface="+mn-lt"/>
                <a:cs typeface="+mn-lt"/>
              </a:rPr>
              <a:t> </a:t>
            </a:r>
            <a:r>
              <a:rPr lang="en-US" sz="1400" err="1">
                <a:ea typeface="+mn-lt"/>
                <a:cs typeface="+mn-lt"/>
              </a:rPr>
              <a:t>kehittämisohjelma</a:t>
            </a:r>
            <a:r>
              <a:rPr lang="en-US" sz="1400">
                <a:ea typeface="+mn-lt"/>
                <a:cs typeface="+mn-lt"/>
              </a:rPr>
              <a:t> </a:t>
            </a:r>
            <a:r>
              <a:rPr lang="en-US" sz="1400" err="1">
                <a:ea typeface="+mn-lt"/>
                <a:cs typeface="+mn-lt"/>
              </a:rPr>
              <a:t>linkki</a:t>
            </a:r>
            <a:r>
              <a:rPr lang="en-US" sz="1400">
                <a:ea typeface="+mn-lt"/>
                <a:cs typeface="+mn-lt"/>
              </a:rPr>
              <a:t>: </a:t>
            </a:r>
            <a:r>
              <a:rPr lang="en-US" sz="1400">
                <a:ea typeface="+mn-lt"/>
                <a:cs typeface="+mn-lt"/>
                <a:hlinkClick r:id="rId12"/>
              </a:rPr>
              <a:t>https://hyvatyo.ttl.fi/tyo2030</a:t>
            </a:r>
            <a:endParaRPr lang="en-US" sz="1400">
              <a:ea typeface="Calibri"/>
              <a:cs typeface="Calibri"/>
            </a:endParaRPr>
          </a:p>
        </p:txBody>
      </p:sp>
    </p:spTree>
    <p:extLst>
      <p:ext uri="{BB962C8B-B14F-4D97-AF65-F5344CB8AC3E}">
        <p14:creationId xmlns:p14="http://schemas.microsoft.com/office/powerpoint/2010/main" val="5860038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Otsikko 1">
            <a:extLst>
              <a:ext uri="{FF2B5EF4-FFF2-40B4-BE49-F238E27FC236}">
                <a16:creationId xmlns:a16="http://schemas.microsoft.com/office/drawing/2014/main" id="{478919ED-1033-6D54-2BA9-403AE74EE32A}"/>
              </a:ext>
            </a:extLst>
          </p:cNvPr>
          <p:cNvSpPr>
            <a:spLocks noGrp="1"/>
          </p:cNvSpPr>
          <p:nvPr>
            <p:ph type="title"/>
          </p:nvPr>
        </p:nvSpPr>
        <p:spPr>
          <a:xfrm>
            <a:off x="1179226" y="1594707"/>
            <a:ext cx="9833548" cy="1325563"/>
          </a:xfrm>
        </p:spPr>
        <p:txBody>
          <a:bodyPr anchor="b">
            <a:normAutofit/>
          </a:bodyPr>
          <a:lstStyle/>
          <a:p>
            <a:pPr algn="ctr"/>
            <a:r>
              <a:rPr lang="fi-FI" sz="3600" dirty="0">
                <a:solidFill>
                  <a:schemeClr val="tx2"/>
                </a:solidFill>
                <a:latin typeface="Arial Black"/>
                <a:ea typeface="Calibri Light"/>
                <a:cs typeface="Calibri Light"/>
              </a:rPr>
              <a:t>Tehtäviä opiskelijoiden kanssa</a:t>
            </a:r>
            <a:endParaRPr lang="fi-FI" sz="3600" dirty="0">
              <a:solidFill>
                <a:schemeClr val="tx2"/>
              </a:solidFill>
              <a:latin typeface="Arial Black"/>
            </a:endParaRPr>
          </a:p>
        </p:txBody>
      </p:sp>
      <p:grpSp>
        <p:nvGrpSpPr>
          <p:cNvPr id="26" name="Group 25">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isällön paikkamerkki 2">
            <a:extLst>
              <a:ext uri="{FF2B5EF4-FFF2-40B4-BE49-F238E27FC236}">
                <a16:creationId xmlns:a16="http://schemas.microsoft.com/office/drawing/2014/main" id="{CF10FDF6-125C-806E-52A8-450E97B6C305}"/>
              </a:ext>
            </a:extLst>
          </p:cNvPr>
          <p:cNvSpPr>
            <a:spLocks noGrp="1"/>
          </p:cNvSpPr>
          <p:nvPr>
            <p:ph idx="1"/>
          </p:nvPr>
        </p:nvSpPr>
        <p:spPr>
          <a:xfrm>
            <a:off x="1179226" y="3329677"/>
            <a:ext cx="9833548" cy="2457269"/>
          </a:xfrm>
        </p:spPr>
        <p:txBody>
          <a:bodyPr vert="horz" lIns="91440" tIns="45720" rIns="91440" bIns="45720" rtlCol="0" anchor="t">
            <a:noAutofit/>
          </a:bodyPr>
          <a:lstStyle/>
          <a:p>
            <a:pPr marL="0" indent="0">
              <a:lnSpc>
                <a:spcPct val="90000"/>
              </a:lnSpc>
              <a:buNone/>
            </a:pPr>
            <a:r>
              <a:rPr lang="fi-FI" sz="1800" dirty="0">
                <a:solidFill>
                  <a:schemeClr val="tx2"/>
                </a:solidFill>
                <a:cs typeface="Arial"/>
              </a:rPr>
              <a:t>Muiden tekemää materiaalia netissä</a:t>
            </a:r>
          </a:p>
          <a:p>
            <a:pPr marL="0" indent="0">
              <a:lnSpc>
                <a:spcPct val="90000"/>
              </a:lnSpc>
              <a:buNone/>
            </a:pPr>
            <a:endParaRPr lang="fi-FI" sz="1800" dirty="0">
              <a:solidFill>
                <a:schemeClr val="tx2"/>
              </a:solidFill>
              <a:ea typeface="+mn-lt"/>
              <a:cs typeface="+mn-lt"/>
            </a:endParaRPr>
          </a:p>
          <a:p>
            <a:pPr marL="0" indent="0">
              <a:lnSpc>
                <a:spcPct val="90000"/>
              </a:lnSpc>
              <a:buNone/>
            </a:pPr>
            <a:r>
              <a:rPr lang="fi-FI" sz="1800" dirty="0">
                <a:solidFill>
                  <a:schemeClr val="tx2"/>
                </a:solidFill>
                <a:ea typeface="+mn-lt"/>
                <a:cs typeface="+mn-lt"/>
                <a:hlinkClick r:id="rId2">
                  <a:extLst>
                    <a:ext uri="{A12FA001-AC4F-418D-AE19-62706E023703}">
                      <ahyp:hlinkClr xmlns:ahyp="http://schemas.microsoft.com/office/drawing/2018/hyperlinkcolor" val="tx"/>
                    </a:ext>
                  </a:extLst>
                </a:hlinkClick>
              </a:rPr>
              <a:t>https://www.nuori.fi/toiminta/tulevaisuuskoulu/</a:t>
            </a:r>
            <a:endParaRPr lang="fi-FI" sz="1800">
              <a:solidFill>
                <a:schemeClr val="tx2"/>
              </a:solidFill>
              <a:cs typeface="Calibri" panose="020F0502020204030204"/>
              <a:hlinkClick r:id="rId2">
                <a:extLst>
                  <a:ext uri="{A12FA001-AC4F-418D-AE19-62706E023703}">
                    <ahyp:hlinkClr xmlns:ahyp="http://schemas.microsoft.com/office/drawing/2018/hyperlinkcolor" val="tx"/>
                  </a:ext>
                </a:extLst>
              </a:hlinkClick>
            </a:endParaRPr>
          </a:p>
          <a:p>
            <a:pPr>
              <a:lnSpc>
                <a:spcPct val="90000"/>
              </a:lnSpc>
            </a:pPr>
            <a:endParaRPr lang="fi-FI" sz="1800" dirty="0">
              <a:solidFill>
                <a:schemeClr val="tx2"/>
              </a:solidFill>
              <a:cs typeface="Arial"/>
            </a:endParaRPr>
          </a:p>
          <a:p>
            <a:pPr marL="0" indent="0">
              <a:lnSpc>
                <a:spcPct val="90000"/>
              </a:lnSpc>
              <a:buNone/>
            </a:pPr>
            <a:r>
              <a:rPr lang="fi-FI" sz="1800" dirty="0">
                <a:solidFill>
                  <a:schemeClr val="tx2"/>
                </a:solidFill>
                <a:ea typeface="+mn-lt"/>
                <a:cs typeface="+mn-lt"/>
                <a:hlinkClick r:id="rId3"/>
              </a:rPr>
              <a:t>https://www.nuori.fi/static/80b205e504f8f252c4fbcd65df7fcf89/tulevaisuustyoskentelyn-harjoitukset-opas.pdf</a:t>
            </a:r>
            <a:endParaRPr lang="fi-FI" sz="1800">
              <a:solidFill>
                <a:schemeClr val="tx2"/>
              </a:solidFill>
              <a:cs typeface="Calibri" panose="020F0502020204030204"/>
              <a:hlinkClick r:id="rId3"/>
            </a:endParaRPr>
          </a:p>
          <a:p>
            <a:pPr>
              <a:lnSpc>
                <a:spcPct val="90000"/>
              </a:lnSpc>
            </a:pPr>
            <a:endParaRPr lang="fi-FI" sz="1800" dirty="0">
              <a:solidFill>
                <a:schemeClr val="tx2"/>
              </a:solidFill>
              <a:cs typeface="Arial"/>
            </a:endParaRPr>
          </a:p>
        </p:txBody>
      </p:sp>
      <p:grpSp>
        <p:nvGrpSpPr>
          <p:cNvPr id="27" name="Group 26">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5464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FB3D56-5154-8B6B-C5F6-D1554EFBF8A2}"/>
              </a:ext>
            </a:extLst>
          </p:cNvPr>
          <p:cNvSpPr>
            <a:spLocks noGrp="1"/>
          </p:cNvSpPr>
          <p:nvPr>
            <p:ph type="title"/>
          </p:nvPr>
        </p:nvSpPr>
        <p:spPr>
          <a:xfrm>
            <a:off x="1008069" y="186221"/>
            <a:ext cx="9559636" cy="1325563"/>
          </a:xfrm>
        </p:spPr>
        <p:txBody>
          <a:bodyPr/>
          <a:lstStyle/>
          <a:p>
            <a:r>
              <a:rPr lang="fi-FI" sz="3600" dirty="0">
                <a:latin typeface="Arial Black"/>
                <a:cs typeface="Calibri Light"/>
              </a:rPr>
              <a:t>Tehtäviä opiskelijoiden kanssa</a:t>
            </a:r>
            <a:endParaRPr lang="fi-FI" sz="3600" dirty="0">
              <a:latin typeface="Arial Black"/>
            </a:endParaRPr>
          </a:p>
        </p:txBody>
      </p:sp>
      <p:sp>
        <p:nvSpPr>
          <p:cNvPr id="3" name="Sisällön paikkamerkki 2">
            <a:extLst>
              <a:ext uri="{FF2B5EF4-FFF2-40B4-BE49-F238E27FC236}">
                <a16:creationId xmlns:a16="http://schemas.microsoft.com/office/drawing/2014/main" id="{86A81469-4CAB-B073-5F7A-B704A4C59521}"/>
              </a:ext>
            </a:extLst>
          </p:cNvPr>
          <p:cNvSpPr>
            <a:spLocks noGrp="1"/>
          </p:cNvSpPr>
          <p:nvPr>
            <p:ph idx="1"/>
          </p:nvPr>
        </p:nvSpPr>
        <p:spPr>
          <a:xfrm>
            <a:off x="1008069" y="1646721"/>
            <a:ext cx="9559636" cy="4351338"/>
          </a:xfrm>
        </p:spPr>
        <p:txBody>
          <a:bodyPr vert="horz" lIns="91440" tIns="45720" rIns="91440" bIns="45720" rtlCol="0" anchor="t">
            <a:normAutofit/>
          </a:bodyPr>
          <a:lstStyle/>
          <a:p>
            <a:pPr marL="0" indent="0">
              <a:buNone/>
            </a:pPr>
            <a:r>
              <a:rPr lang="fi-FI" sz="1800">
                <a:ea typeface="+mn-lt"/>
                <a:cs typeface="+mn-lt"/>
              </a:rPr>
              <a:t>Sitran materiaali</a:t>
            </a:r>
            <a:endParaRPr lang="fi-FI" sz="1800">
              <a:cs typeface="Calibri" panose="020F0502020204030204"/>
            </a:endParaRPr>
          </a:p>
          <a:p>
            <a:r>
              <a:rPr lang="fi-FI" sz="1800">
                <a:ea typeface="+mn-lt"/>
                <a:cs typeface="+mn-lt"/>
                <a:hlinkClick r:id="rId2"/>
              </a:rPr>
              <a:t>https://www.sitra.fi/</a:t>
            </a:r>
            <a:endParaRPr lang="fi-FI" sz="1800"/>
          </a:p>
          <a:p>
            <a:r>
              <a:rPr lang="fi-FI" sz="1800">
                <a:ea typeface="+mn-lt"/>
                <a:cs typeface="+mn-lt"/>
              </a:rPr>
              <a:t>Megatrendikortit sähköisenä tai voi tilata ja pelata niiden avulla</a:t>
            </a:r>
            <a:endParaRPr lang="fi-FI" sz="1800"/>
          </a:p>
          <a:p>
            <a:pPr marL="457200" lvl="1" indent="0">
              <a:buNone/>
            </a:pPr>
            <a:r>
              <a:rPr lang="fi-FI" sz="1800">
                <a:ea typeface="+mn-lt"/>
                <a:cs typeface="+mn-lt"/>
                <a:hlinkClick r:id="rId3"/>
              </a:rPr>
              <a:t>https://www.sitra.fi/megatrendikortit/</a:t>
            </a:r>
            <a:endParaRPr lang="fi-FI" sz="1800">
              <a:cs typeface="Calibri"/>
            </a:endParaRPr>
          </a:p>
          <a:p>
            <a:pPr marL="457200" lvl="1" indent="0">
              <a:buNone/>
            </a:pPr>
            <a:r>
              <a:rPr lang="fi-FI" sz="1800">
                <a:ea typeface="+mn-lt"/>
                <a:cs typeface="+mn-lt"/>
                <a:hlinkClick r:id="rId4"/>
              </a:rPr>
              <a:t>https://www.sitra.fi/julkaisut/megatrendikortit-2023/</a:t>
            </a:r>
            <a:endParaRPr lang="fi-FI" sz="1800">
              <a:cs typeface="Calibri"/>
            </a:endParaRPr>
          </a:p>
          <a:p>
            <a:r>
              <a:rPr lang="fi-FI" sz="1800">
                <a:ea typeface="+mn-lt"/>
                <a:cs typeface="+mn-lt"/>
              </a:rPr>
              <a:t>Megatrendikorttipeli</a:t>
            </a:r>
            <a:endParaRPr lang="fi-FI" sz="1800"/>
          </a:p>
          <a:p>
            <a:pPr marL="457200" lvl="1" indent="0">
              <a:buNone/>
            </a:pPr>
            <a:r>
              <a:rPr lang="fi-FI" sz="1800">
                <a:ea typeface="+mn-lt"/>
                <a:cs typeface="+mn-lt"/>
                <a:hlinkClick r:id="rId5"/>
              </a:rPr>
              <a:t>https://www.sitra.fi/caset/tulevaisuuksien-muistelu/</a:t>
            </a:r>
            <a:endParaRPr lang="fi-FI" sz="1800">
              <a:cs typeface="Calibri"/>
            </a:endParaRPr>
          </a:p>
          <a:p>
            <a:pPr marL="457200" lvl="1" indent="0">
              <a:buNone/>
            </a:pPr>
            <a:r>
              <a:rPr lang="fi-FI" sz="1800">
                <a:ea typeface="+mn-lt"/>
                <a:cs typeface="+mn-lt"/>
                <a:hlinkClick r:id="rId6"/>
              </a:rPr>
              <a:t>https://www.sitra.fi/artikkelit/hyvatkortit/</a:t>
            </a:r>
            <a:endParaRPr lang="fi-FI" sz="1800">
              <a:cs typeface="Calibri"/>
            </a:endParaRPr>
          </a:p>
          <a:p>
            <a:pPr marL="457200" lvl="1" indent="0">
              <a:buNone/>
            </a:pPr>
            <a:endParaRPr lang="fi-FI" sz="1800">
              <a:ea typeface="+mn-lt"/>
              <a:cs typeface="+mn-lt"/>
            </a:endParaRPr>
          </a:p>
          <a:p>
            <a:pPr marL="457200" lvl="1" indent="0">
              <a:buNone/>
            </a:pPr>
            <a:r>
              <a:rPr lang="fi-FI" sz="1800">
                <a:ea typeface="+mn-lt"/>
                <a:cs typeface="+mn-lt"/>
              </a:rPr>
              <a:t>Kortit voi tilata; </a:t>
            </a:r>
            <a:r>
              <a:rPr lang="fi-FI" sz="1800">
                <a:ea typeface="+mn-lt"/>
                <a:cs typeface="+mn-lt"/>
                <a:hlinkClick r:id="rId7"/>
              </a:rPr>
              <a:t>https://www.sitra.fi/julkaisut/hyvat-kortit-peli/</a:t>
            </a:r>
            <a:endParaRPr lang="fi-FI" sz="1800">
              <a:cs typeface="Calibri"/>
            </a:endParaRPr>
          </a:p>
          <a:p>
            <a:endParaRPr lang="fi-FI" sz="1800">
              <a:cs typeface="Calibri"/>
            </a:endParaRPr>
          </a:p>
          <a:p>
            <a:endParaRPr lang="fi-FI" sz="1800">
              <a:cs typeface="Calibri"/>
            </a:endParaRPr>
          </a:p>
          <a:p>
            <a:endParaRPr lang="fi-FI" sz="1800">
              <a:cs typeface="Calibri"/>
            </a:endParaRPr>
          </a:p>
          <a:p>
            <a:endParaRPr lang="fi-FI" sz="1800">
              <a:cs typeface="Calibri"/>
            </a:endParaRPr>
          </a:p>
        </p:txBody>
      </p:sp>
    </p:spTree>
    <p:extLst>
      <p:ext uri="{BB962C8B-B14F-4D97-AF65-F5344CB8AC3E}">
        <p14:creationId xmlns:p14="http://schemas.microsoft.com/office/powerpoint/2010/main" val="38398531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0C74EC-5A37-42DF-79DE-81B9C21F6E11}"/>
              </a:ext>
            </a:extLst>
          </p:cNvPr>
          <p:cNvSpPr>
            <a:spLocks noGrp="1"/>
          </p:cNvSpPr>
          <p:nvPr>
            <p:ph type="title"/>
          </p:nvPr>
        </p:nvSpPr>
        <p:spPr>
          <a:xfrm>
            <a:off x="998130" y="186221"/>
            <a:ext cx="9559636" cy="1325563"/>
          </a:xfrm>
        </p:spPr>
        <p:txBody>
          <a:bodyPr/>
          <a:lstStyle/>
          <a:p>
            <a:r>
              <a:rPr lang="fi-FI" sz="3600" dirty="0">
                <a:latin typeface="Arial Black"/>
                <a:cs typeface="Calibri Light"/>
              </a:rPr>
              <a:t>Tehtäviä opiskelijoiden kanssa</a:t>
            </a:r>
            <a:endParaRPr lang="fi-FI" sz="3600" dirty="0">
              <a:latin typeface="Arial Black"/>
              <a:cs typeface="Calibri"/>
            </a:endParaRPr>
          </a:p>
        </p:txBody>
      </p:sp>
      <p:sp>
        <p:nvSpPr>
          <p:cNvPr id="3" name="Sisällön paikkamerkki 2">
            <a:extLst>
              <a:ext uri="{FF2B5EF4-FFF2-40B4-BE49-F238E27FC236}">
                <a16:creationId xmlns:a16="http://schemas.microsoft.com/office/drawing/2014/main" id="{0EC39851-1510-5DC8-4005-1047E9192365}"/>
              </a:ext>
            </a:extLst>
          </p:cNvPr>
          <p:cNvSpPr>
            <a:spLocks noGrp="1"/>
          </p:cNvSpPr>
          <p:nvPr>
            <p:ph idx="1"/>
          </p:nvPr>
        </p:nvSpPr>
        <p:spPr>
          <a:xfrm>
            <a:off x="998130" y="1646721"/>
            <a:ext cx="9559636" cy="4351338"/>
          </a:xfrm>
        </p:spPr>
        <p:txBody>
          <a:bodyPr vert="horz" lIns="91440" tIns="45720" rIns="91440" bIns="45720" rtlCol="0" anchor="t">
            <a:normAutofit/>
          </a:bodyPr>
          <a:lstStyle/>
          <a:p>
            <a:pPr marL="0" indent="0">
              <a:buNone/>
            </a:pPr>
            <a:r>
              <a:rPr lang="fi-FI" sz="1800">
                <a:cs typeface="Calibri"/>
              </a:rPr>
              <a:t>Video tulevaisuuden ammateista: </a:t>
            </a:r>
            <a:r>
              <a:rPr lang="fi-FI" sz="1800">
                <a:cs typeface="Calibri"/>
                <a:hlinkClick r:id="rId2"/>
              </a:rPr>
              <a:t>http://tulevaisuudenammatit.fi/</a:t>
            </a:r>
            <a:endParaRPr lang="fi-FI" sz="1800">
              <a:cs typeface="Calibri"/>
            </a:endParaRPr>
          </a:p>
          <a:p>
            <a:pPr marL="0" indent="0">
              <a:buNone/>
            </a:pPr>
            <a:endParaRPr lang="fi-FI" sz="1800">
              <a:ea typeface="+mn-lt"/>
              <a:cs typeface="+mn-lt"/>
            </a:endParaRPr>
          </a:p>
          <a:p>
            <a:pPr marL="0" indent="0">
              <a:buNone/>
            </a:pPr>
            <a:r>
              <a:rPr lang="fi-FI" sz="1800">
                <a:ea typeface="+mn-lt"/>
                <a:cs typeface="+mn-lt"/>
              </a:rPr>
              <a:t>Opopassi</a:t>
            </a:r>
            <a:endParaRPr lang="fi-FI" sz="1800">
              <a:cs typeface="Calibri"/>
            </a:endParaRPr>
          </a:p>
          <a:p>
            <a:pPr marL="457200" lvl="1" indent="0">
              <a:buNone/>
            </a:pPr>
            <a:r>
              <a:rPr lang="fi-FI" sz="1800">
                <a:ea typeface="+mn-lt"/>
                <a:cs typeface="+mn-lt"/>
              </a:rPr>
              <a:t>Haluamani tulevaisuus- tehtävä;  </a:t>
            </a:r>
            <a:r>
              <a:rPr lang="fi-FI" sz="1800">
                <a:ea typeface="+mn-lt"/>
                <a:cs typeface="+mn-lt"/>
                <a:hlinkClick r:id="rId3"/>
              </a:rPr>
              <a:t>https://www.opopassi.com/haluamanitulevaisuus</a:t>
            </a:r>
            <a:endParaRPr lang="fi-FI" sz="1800">
              <a:cs typeface="Calibri"/>
            </a:endParaRPr>
          </a:p>
          <a:p>
            <a:pPr marL="457200" lvl="1" indent="0">
              <a:buNone/>
            </a:pPr>
            <a:r>
              <a:rPr lang="fi-FI" sz="1800">
                <a:ea typeface="+mn-lt"/>
                <a:cs typeface="+mn-lt"/>
              </a:rPr>
              <a:t>Tulevaisuuden taitoni – tehtävä ja teoriaa; </a:t>
            </a:r>
            <a:r>
              <a:rPr lang="fi-FI" sz="1800">
                <a:ea typeface="+mn-lt"/>
                <a:cs typeface="+mn-lt"/>
                <a:hlinkClick r:id="rId4"/>
              </a:rPr>
              <a:t>https://www.opopassi.com/tulevaisuudentaitoni</a:t>
            </a:r>
            <a:endParaRPr lang="fi-FI" sz="1800">
              <a:cs typeface="Calibri"/>
            </a:endParaRPr>
          </a:p>
          <a:p>
            <a:endParaRPr lang="fi-FI" sz="1800">
              <a:cs typeface="Calibri"/>
            </a:endParaRPr>
          </a:p>
        </p:txBody>
      </p:sp>
    </p:spTree>
    <p:extLst>
      <p:ext uri="{BB962C8B-B14F-4D97-AF65-F5344CB8AC3E}">
        <p14:creationId xmlns:p14="http://schemas.microsoft.com/office/powerpoint/2010/main" val="3462225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AF202-6862-D974-C24B-2E63A0986E4D}"/>
              </a:ext>
            </a:extLst>
          </p:cNvPr>
          <p:cNvSpPr>
            <a:spLocks noGrp="1"/>
          </p:cNvSpPr>
          <p:nvPr>
            <p:ph type="title"/>
          </p:nvPr>
        </p:nvSpPr>
        <p:spPr>
          <a:xfrm>
            <a:off x="938495" y="196160"/>
            <a:ext cx="9559636" cy="1325563"/>
          </a:xfrm>
        </p:spPr>
        <p:txBody>
          <a:bodyPr/>
          <a:lstStyle/>
          <a:p>
            <a:r>
              <a:rPr lang="en-US" err="1">
                <a:cs typeface="Calibri Light"/>
              </a:rPr>
              <a:t>Yrittäjyys</a:t>
            </a:r>
            <a:endParaRPr lang="en-US"/>
          </a:p>
        </p:txBody>
      </p:sp>
      <p:sp>
        <p:nvSpPr>
          <p:cNvPr id="3" name="Content Placeholder 2">
            <a:extLst>
              <a:ext uri="{FF2B5EF4-FFF2-40B4-BE49-F238E27FC236}">
                <a16:creationId xmlns:a16="http://schemas.microsoft.com/office/drawing/2014/main" id="{F8B840A8-2EEE-42E4-A3EF-2AFA81BC0A82}"/>
              </a:ext>
            </a:extLst>
          </p:cNvPr>
          <p:cNvSpPr>
            <a:spLocks noGrp="1"/>
          </p:cNvSpPr>
          <p:nvPr>
            <p:ph idx="1"/>
          </p:nvPr>
        </p:nvSpPr>
        <p:spPr>
          <a:xfrm>
            <a:off x="1615560" y="2451340"/>
            <a:ext cx="8205505" cy="1780935"/>
          </a:xfrm>
        </p:spPr>
        <p:txBody>
          <a:bodyPr vert="horz" lIns="91440" tIns="45720" rIns="91440" bIns="45720" rtlCol="0" anchor="t">
            <a:normAutofit/>
          </a:bodyPr>
          <a:lstStyle/>
          <a:p>
            <a:pPr marL="0" indent="0">
              <a:buNone/>
            </a:pPr>
            <a:r>
              <a:rPr lang="en-US" dirty="0" err="1">
                <a:ea typeface="+mn-lt"/>
                <a:cs typeface="+mn-lt"/>
              </a:rPr>
              <a:t>Muiden</a:t>
            </a:r>
            <a:r>
              <a:rPr lang="en-US" dirty="0">
                <a:ea typeface="+mn-lt"/>
                <a:cs typeface="+mn-lt"/>
              </a:rPr>
              <a:t> </a:t>
            </a:r>
            <a:r>
              <a:rPr lang="en-US" dirty="0" err="1">
                <a:ea typeface="+mn-lt"/>
                <a:cs typeface="+mn-lt"/>
              </a:rPr>
              <a:t>tekemää</a:t>
            </a:r>
            <a:r>
              <a:rPr lang="en-US" dirty="0">
                <a:ea typeface="+mn-lt"/>
                <a:cs typeface="+mn-lt"/>
              </a:rPr>
              <a:t> </a:t>
            </a:r>
            <a:r>
              <a:rPr lang="en-US" dirty="0" err="1">
                <a:ea typeface="+mn-lt"/>
                <a:cs typeface="+mn-lt"/>
              </a:rPr>
              <a:t>materiaalia</a:t>
            </a:r>
            <a:r>
              <a:rPr lang="en-US" dirty="0">
                <a:ea typeface="+mn-lt"/>
                <a:cs typeface="+mn-lt"/>
              </a:rPr>
              <a:t> </a:t>
            </a:r>
            <a:r>
              <a:rPr lang="en-US" dirty="0" err="1">
                <a:ea typeface="+mn-lt"/>
                <a:cs typeface="+mn-lt"/>
              </a:rPr>
              <a:t>netissä</a:t>
            </a:r>
          </a:p>
          <a:p>
            <a:pPr marL="0" indent="0">
              <a:buNone/>
            </a:pPr>
            <a:endParaRPr lang="en-US" dirty="0">
              <a:ea typeface="+mn-lt"/>
              <a:cs typeface="+mn-lt"/>
            </a:endParaRPr>
          </a:p>
          <a:p>
            <a:pPr marL="0" indent="0">
              <a:buNone/>
            </a:pPr>
            <a:r>
              <a:rPr lang="en-US" dirty="0">
                <a:ea typeface="+mn-lt"/>
                <a:cs typeface="+mn-lt"/>
                <a:hlinkClick r:id="rId2"/>
              </a:rPr>
              <a:t>Johdatus yrittäjyyteen</a:t>
            </a:r>
            <a:endParaRPr lang="en-US">
              <a:ea typeface="+mn-lt"/>
              <a:cs typeface="+mn-lt"/>
            </a:endParaRPr>
          </a:p>
        </p:txBody>
      </p:sp>
    </p:spTree>
    <p:extLst>
      <p:ext uri="{BB962C8B-B14F-4D97-AF65-F5344CB8AC3E}">
        <p14:creationId xmlns:p14="http://schemas.microsoft.com/office/powerpoint/2010/main" val="3127959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1927349" y="369707"/>
            <a:ext cx="10515600" cy="1325563"/>
          </a:xfrm>
        </p:spPr>
        <p:txBody>
          <a:bodyPr/>
          <a:lstStyle/>
          <a:p>
            <a:r>
              <a:rPr lang="fi-FI">
                <a:solidFill>
                  <a:schemeClr val="tx2"/>
                </a:solidFill>
                <a:latin typeface="Arial Nova" panose="020B0504020202020204" pitchFamily="34" charset="0"/>
                <a:cs typeface="Calibri Light"/>
              </a:rPr>
              <a:t>Tehtävä, vahvuudet/persoona </a:t>
            </a:r>
            <a:endParaRPr lang="fi-FI">
              <a:solidFill>
                <a:schemeClr val="tx2"/>
              </a:solidFill>
              <a:latin typeface="Arial Nova" panose="020B0504020202020204" pitchFamily="34" charset="0"/>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1690819" y="2077286"/>
            <a:ext cx="8483196" cy="435133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dirty="0">
                <a:cs typeface="Calibri"/>
              </a:rPr>
              <a:t>Valitse 3 henkilökohtaisiin ominaisuuksiin/persoonaan liittyvää asiaa/piirrettä, jotka koet vahvuutenasi.</a:t>
            </a:r>
          </a:p>
          <a:p>
            <a:pPr marL="0" indent="0">
              <a:buNone/>
            </a:pPr>
            <a:br>
              <a:rPr lang="en-US" sz="1800" dirty="0"/>
            </a:br>
            <a:r>
              <a:rPr lang="fi-FI" sz="1800" dirty="0">
                <a:cs typeface="Calibri"/>
              </a:rPr>
              <a:t>Kerro, miten ne vaikuttavat myönteisesti tapaasi toimia, tehdä päätöksiä, suhtautua asioihin jne. Kerro joku esimerkki siitä, missä tilanteessa ja millaisessa toiminnassa näistä vahvuuksista on erityisesti ollut hyötyä.</a:t>
            </a:r>
            <a:br>
              <a:rPr lang="en-US" sz="1800" dirty="0"/>
            </a:br>
            <a:endParaRPr lang="en-US" sz="1800">
              <a:cs typeface="Calibri" panose="020F0502020204030204"/>
            </a:endParaRPr>
          </a:p>
          <a:p>
            <a:endParaRPr lang="fi-FI" sz="1800" dirty="0">
              <a:solidFill>
                <a:srgbClr val="000000"/>
              </a:solidFill>
              <a:cs typeface="Calibri"/>
            </a:endParaRPr>
          </a:p>
          <a:p>
            <a:pPr marL="0" indent="0">
              <a:buNone/>
            </a:pPr>
            <a:br>
              <a:rPr lang="en-US" sz="1800" dirty="0"/>
            </a:br>
            <a:endParaRPr lang="en-US" sz="1800">
              <a:cs typeface="Calibri" panose="020F0502020204030204"/>
            </a:endParaRPr>
          </a:p>
          <a:p>
            <a:endParaRPr lang="fi-FI" sz="1800">
              <a:cs typeface="Calibri"/>
            </a:endParaRPr>
          </a:p>
        </p:txBody>
      </p:sp>
      <p:grpSp>
        <p:nvGrpSpPr>
          <p:cNvPr id="4" name="Ryhmä 3">
            <a:extLst>
              <a:ext uri="{FF2B5EF4-FFF2-40B4-BE49-F238E27FC236}">
                <a16:creationId xmlns:a16="http://schemas.microsoft.com/office/drawing/2014/main" id="{22C017C6-2DFE-693F-A884-7D9875B14582}"/>
              </a:ext>
              <a:ext uri="{C183D7F6-B498-43B3-948B-1728B52AA6E4}">
                <adec:decorative xmlns:adec="http://schemas.microsoft.com/office/drawing/2017/decorative" val="1"/>
              </a:ext>
            </a:extLst>
          </p:cNvPr>
          <p:cNvGrpSpPr>
            <a:grpSpLocks/>
          </p:cNvGrpSpPr>
          <p:nvPr/>
        </p:nvGrpSpPr>
        <p:grpSpPr>
          <a:xfrm>
            <a:off x="421002" y="334708"/>
            <a:ext cx="1235172" cy="1239968"/>
            <a:chOff x="4388636" y="2416245"/>
            <a:chExt cx="1372414" cy="1377742"/>
          </a:xfrm>
        </p:grpSpPr>
        <p:sp>
          <p:nvSpPr>
            <p:cNvPr id="5" name="Ellipsi 4">
              <a:extLst>
                <a:ext uri="{FF2B5EF4-FFF2-40B4-BE49-F238E27FC236}">
                  <a16:creationId xmlns:a16="http://schemas.microsoft.com/office/drawing/2014/main" id="{50A804E8-5B93-A029-0CA2-92BBDEE73290}"/>
                </a:ext>
              </a:extLst>
            </p:cNvPr>
            <p:cNvSpPr/>
            <p:nvPr/>
          </p:nvSpPr>
          <p:spPr>
            <a:xfrm>
              <a:off x="4388636" y="2416245"/>
              <a:ext cx="1372414" cy="1377742"/>
            </a:xfrm>
            <a:prstGeom prst="ellipse">
              <a:avLst/>
            </a:prstGeom>
            <a:solidFill>
              <a:schemeClr val="tx1">
                <a:alpha val="9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3"/>
                </a:solidFill>
              </a:endParaRPr>
            </a:p>
          </p:txBody>
        </p:sp>
        <p:pic>
          <p:nvPicPr>
            <p:cNvPr id="6" name="Kuva 5" descr="Kirjoituslevy osa merkitty tasaisella täytöllä">
              <a:extLst>
                <a:ext uri="{FF2B5EF4-FFF2-40B4-BE49-F238E27FC236}">
                  <a16:creationId xmlns:a16="http://schemas.microsoft.com/office/drawing/2014/main" id="{515AE2B0-4851-55F4-1122-4A6A9F7483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51448" y="2699216"/>
              <a:ext cx="807836" cy="807836"/>
            </a:xfrm>
            <a:prstGeom prst="rect">
              <a:avLst/>
            </a:prstGeom>
            <a:effectLst>
              <a:reflection blurRad="6350" stA="52000" endA="300" endPos="35000" dir="5400000" sy="-100000" algn="bl" rotWithShape="0"/>
            </a:effectLst>
          </p:spPr>
        </p:pic>
      </p:grpSp>
      <p:sp>
        <p:nvSpPr>
          <p:cNvPr id="8" name="Ellipsi 7">
            <a:extLst>
              <a:ext uri="{FF2B5EF4-FFF2-40B4-BE49-F238E27FC236}">
                <a16:creationId xmlns:a16="http://schemas.microsoft.com/office/drawing/2014/main" id="{D786F44F-4655-02A1-7F28-5073AD55C580}"/>
              </a:ext>
              <a:ext uri="{C183D7F6-B498-43B3-948B-1728B52AA6E4}">
                <adec:decorative xmlns:adec="http://schemas.microsoft.com/office/drawing/2017/decorative" val="1"/>
              </a:ext>
            </a:extLst>
          </p:cNvPr>
          <p:cNvSpPr>
            <a:spLocks noChangeAspect="1"/>
          </p:cNvSpPr>
          <p:nvPr/>
        </p:nvSpPr>
        <p:spPr>
          <a:xfrm>
            <a:off x="676786" y="3203373"/>
            <a:ext cx="742443" cy="745327"/>
          </a:xfrm>
          <a:prstGeom prst="ellipse">
            <a:avLst/>
          </a:prstGeom>
          <a:solidFill>
            <a:schemeClr val="accent3">
              <a:alpha val="90000"/>
            </a:schemeClr>
          </a:solidFill>
          <a:ln w="19050">
            <a:noFill/>
          </a:ln>
          <a:effectLst>
            <a:reflection stA="50000" endA="300" endPos="20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400" b="1">
                <a:solidFill>
                  <a:schemeClr val="bg1"/>
                </a:solidFill>
                <a:latin typeface="Arial Nova" panose="020B0504020202020204" pitchFamily="34" charset="0"/>
              </a:rPr>
              <a:t>2</a:t>
            </a:r>
          </a:p>
        </p:txBody>
      </p:sp>
      <p:sp>
        <p:nvSpPr>
          <p:cNvPr id="7" name="Ellipsi 6">
            <a:extLst>
              <a:ext uri="{FF2B5EF4-FFF2-40B4-BE49-F238E27FC236}">
                <a16:creationId xmlns:a16="http://schemas.microsoft.com/office/drawing/2014/main" id="{0E4CC3D8-0F24-6AC7-ABCB-BDCF655D00C2}"/>
              </a:ext>
              <a:ext uri="{C183D7F6-B498-43B3-948B-1728B52AA6E4}">
                <adec:decorative xmlns:adec="http://schemas.microsoft.com/office/drawing/2017/decorative" val="1"/>
              </a:ext>
            </a:extLst>
          </p:cNvPr>
          <p:cNvSpPr>
            <a:spLocks noChangeAspect="1"/>
          </p:cNvSpPr>
          <p:nvPr/>
        </p:nvSpPr>
        <p:spPr>
          <a:xfrm>
            <a:off x="667368" y="2016361"/>
            <a:ext cx="742443" cy="745327"/>
          </a:xfrm>
          <a:prstGeom prst="ellipse">
            <a:avLst/>
          </a:prstGeom>
          <a:solidFill>
            <a:schemeClr val="accent6">
              <a:alpha val="90000"/>
            </a:schemeClr>
          </a:solidFill>
          <a:ln w="19050">
            <a:noFill/>
          </a:ln>
          <a:effectLst>
            <a:reflection stA="53000" endPos="20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400" b="1">
                <a:solidFill>
                  <a:schemeClr val="bg1"/>
                </a:solidFill>
                <a:latin typeface="Arial Nova" panose="020B0504020202020204" pitchFamily="34" charset="0"/>
              </a:rPr>
              <a:t>1</a:t>
            </a:r>
          </a:p>
        </p:txBody>
      </p:sp>
    </p:spTree>
    <p:extLst>
      <p:ext uri="{BB962C8B-B14F-4D97-AF65-F5344CB8AC3E}">
        <p14:creationId xmlns:p14="http://schemas.microsoft.com/office/powerpoint/2010/main" val="1472472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2B29-4247-1D2F-3EA5-02C7617E9A5A}"/>
              </a:ext>
            </a:extLst>
          </p:cNvPr>
          <p:cNvSpPr>
            <a:spLocks noGrp="1"/>
          </p:cNvSpPr>
          <p:nvPr>
            <p:ph type="title"/>
          </p:nvPr>
        </p:nvSpPr>
        <p:spPr>
          <a:xfrm>
            <a:off x="958373" y="464517"/>
            <a:ext cx="9559636" cy="1325563"/>
          </a:xfrm>
        </p:spPr>
        <p:txBody>
          <a:bodyPr/>
          <a:lstStyle/>
          <a:p>
            <a:r>
              <a:rPr lang="en-US" sz="3600" dirty="0" err="1">
                <a:latin typeface="Arial Black"/>
                <a:ea typeface="Calibri Light"/>
                <a:cs typeface="Calibri Light"/>
              </a:rPr>
              <a:t>Kestävä</a:t>
            </a:r>
            <a:r>
              <a:rPr lang="en-US" sz="3600" dirty="0">
                <a:latin typeface="Arial Black"/>
                <a:ea typeface="Calibri Light"/>
                <a:cs typeface="Calibri Light"/>
              </a:rPr>
              <a:t> </a:t>
            </a:r>
            <a:r>
              <a:rPr lang="en-US" sz="3600" dirty="0" err="1">
                <a:latin typeface="Arial Black"/>
                <a:ea typeface="Calibri Light"/>
                <a:cs typeface="Calibri Light"/>
              </a:rPr>
              <a:t>kehitys</a:t>
            </a:r>
            <a:br>
              <a:rPr lang="en-US" sz="3600" dirty="0">
                <a:latin typeface="Arial Black"/>
                <a:ea typeface="Calibri Light"/>
                <a:cs typeface="Calibri Light"/>
              </a:rPr>
            </a:br>
            <a:r>
              <a:rPr lang="en-US" sz="3600" dirty="0" err="1">
                <a:latin typeface="Arial Black"/>
                <a:ea typeface="Calibri Light"/>
                <a:cs typeface="Calibri Light"/>
              </a:rPr>
              <a:t>Tehtäviä</a:t>
            </a:r>
            <a:r>
              <a:rPr lang="en-US" sz="3600" dirty="0">
                <a:latin typeface="Arial Black"/>
                <a:ea typeface="Calibri Light"/>
                <a:cs typeface="Calibri Light"/>
              </a:rPr>
              <a:t> </a:t>
            </a:r>
            <a:r>
              <a:rPr lang="en-US" sz="3600" dirty="0" err="1">
                <a:latin typeface="Arial Black"/>
                <a:ea typeface="Calibri Light"/>
                <a:cs typeface="Calibri Light"/>
              </a:rPr>
              <a:t>opiskelijoiden</a:t>
            </a:r>
            <a:r>
              <a:rPr lang="en-US" sz="3600" dirty="0">
                <a:latin typeface="Arial Black"/>
                <a:ea typeface="Calibri Light"/>
                <a:cs typeface="Calibri Light"/>
              </a:rPr>
              <a:t> </a:t>
            </a:r>
            <a:r>
              <a:rPr lang="en-US" sz="3600" dirty="0" err="1">
                <a:latin typeface="Arial Black"/>
                <a:ea typeface="Calibri Light"/>
                <a:cs typeface="Calibri Light"/>
              </a:rPr>
              <a:t>kanssa</a:t>
            </a:r>
            <a:endParaRPr lang="en-US" sz="3600" dirty="0" err="1">
              <a:latin typeface="Aria nova"/>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AE270269-7636-E3C7-4B04-D20514234FCF}"/>
              </a:ext>
            </a:extLst>
          </p:cNvPr>
          <p:cNvSpPr>
            <a:spLocks noGrp="1"/>
          </p:cNvSpPr>
          <p:nvPr>
            <p:ph idx="1"/>
          </p:nvPr>
        </p:nvSpPr>
        <p:spPr>
          <a:xfrm>
            <a:off x="958373" y="1925017"/>
            <a:ext cx="9559636" cy="4351338"/>
          </a:xfrm>
        </p:spPr>
        <p:txBody>
          <a:bodyPr vert="horz" lIns="91440" tIns="45720" rIns="91440" bIns="45720" rtlCol="0" anchor="t">
            <a:normAutofit/>
          </a:bodyPr>
          <a:lstStyle/>
          <a:p>
            <a:pPr marL="0" indent="0">
              <a:buNone/>
            </a:pPr>
            <a:r>
              <a:rPr lang="en-US" sz="1800" dirty="0">
                <a:ea typeface="+mn-lt"/>
                <a:cs typeface="+mn-lt"/>
              </a:rPr>
              <a:t>Video</a:t>
            </a:r>
          </a:p>
          <a:p>
            <a:pPr marL="0" indent="0">
              <a:buNone/>
            </a:pPr>
            <a:r>
              <a:rPr lang="en-US" sz="1800" dirty="0">
                <a:ea typeface="+mn-lt"/>
                <a:cs typeface="+mn-lt"/>
                <a:hlinkClick r:id="rId2"/>
              </a:rPr>
              <a:t>Supersankarihommia ja kestävää kehitystä 2030</a:t>
            </a:r>
            <a:endParaRPr lang="en-US" sz="1800" dirty="0">
              <a:ea typeface="+mn-lt"/>
              <a:cs typeface="+mn-lt"/>
            </a:endParaRPr>
          </a:p>
          <a:p>
            <a:pPr marL="0" indent="0">
              <a:buNone/>
            </a:pPr>
            <a:endParaRPr lang="en-US" sz="1800" dirty="0">
              <a:ea typeface="+mn-lt"/>
              <a:cs typeface="+mn-lt"/>
            </a:endParaRPr>
          </a:p>
          <a:p>
            <a:pPr marL="0" indent="0">
              <a:buNone/>
            </a:pPr>
            <a:r>
              <a:rPr lang="en-US" sz="1800" dirty="0">
                <a:ea typeface="+mn-lt"/>
                <a:cs typeface="+mn-lt"/>
              </a:rPr>
              <a:t>1. </a:t>
            </a:r>
            <a:r>
              <a:rPr lang="en-US" sz="1800" dirty="0" err="1">
                <a:ea typeface="+mn-lt"/>
                <a:cs typeface="+mn-lt"/>
              </a:rPr>
              <a:t>Millä</a:t>
            </a:r>
            <a:r>
              <a:rPr lang="en-US" sz="1800" dirty="0">
                <a:ea typeface="+mn-lt"/>
                <a:cs typeface="+mn-lt"/>
              </a:rPr>
              <a:t> </a:t>
            </a:r>
            <a:r>
              <a:rPr lang="en-US" sz="1800" dirty="0" err="1">
                <a:ea typeface="+mn-lt"/>
                <a:cs typeface="+mn-lt"/>
              </a:rPr>
              <a:t>perusteella</a:t>
            </a:r>
            <a:r>
              <a:rPr lang="en-US" sz="1800" dirty="0">
                <a:ea typeface="+mn-lt"/>
                <a:cs typeface="+mn-lt"/>
              </a:rPr>
              <a:t> </a:t>
            </a:r>
            <a:r>
              <a:rPr lang="en-US" sz="1800" dirty="0" err="1">
                <a:ea typeface="+mn-lt"/>
                <a:cs typeface="+mn-lt"/>
              </a:rPr>
              <a:t>voidaan</a:t>
            </a:r>
            <a:r>
              <a:rPr lang="en-US" sz="1800" dirty="0">
                <a:ea typeface="+mn-lt"/>
                <a:cs typeface="+mn-lt"/>
              </a:rPr>
              <a:t> </a:t>
            </a:r>
            <a:r>
              <a:rPr lang="en-US" sz="1800" dirty="0" err="1">
                <a:ea typeface="+mn-lt"/>
                <a:cs typeface="+mn-lt"/>
              </a:rPr>
              <a:t>ajatella</a:t>
            </a:r>
            <a:r>
              <a:rPr lang="en-US" sz="1800" dirty="0">
                <a:ea typeface="+mn-lt"/>
                <a:cs typeface="+mn-lt"/>
              </a:rPr>
              <a:t>, </a:t>
            </a:r>
            <a:r>
              <a:rPr lang="en-US" sz="1800" dirty="0" err="1">
                <a:ea typeface="+mn-lt"/>
                <a:cs typeface="+mn-lt"/>
              </a:rPr>
              <a:t>että</a:t>
            </a:r>
            <a:r>
              <a:rPr lang="en-US" sz="1800" dirty="0">
                <a:ea typeface="+mn-lt"/>
                <a:cs typeface="+mn-lt"/>
              </a:rPr>
              <a:t> </a:t>
            </a:r>
            <a:r>
              <a:rPr lang="en-US" sz="1800" dirty="0" err="1">
                <a:ea typeface="+mn-lt"/>
                <a:cs typeface="+mn-lt"/>
              </a:rPr>
              <a:t>opiskelemasi</a:t>
            </a:r>
            <a:r>
              <a:rPr lang="en-US" sz="1800" dirty="0">
                <a:ea typeface="+mn-lt"/>
                <a:cs typeface="+mn-lt"/>
              </a:rPr>
              <a:t> ala </a:t>
            </a:r>
            <a:r>
              <a:rPr lang="en-US" sz="1800" dirty="0" err="1">
                <a:ea typeface="+mn-lt"/>
                <a:cs typeface="+mn-lt"/>
              </a:rPr>
              <a:t>edistää</a:t>
            </a:r>
            <a:r>
              <a:rPr lang="en-US" sz="1800" dirty="0">
                <a:ea typeface="+mn-lt"/>
                <a:cs typeface="+mn-lt"/>
              </a:rPr>
              <a:t> </a:t>
            </a:r>
            <a:r>
              <a:rPr lang="en-US" sz="1800" dirty="0" err="1">
                <a:ea typeface="+mn-lt"/>
                <a:cs typeface="+mn-lt"/>
              </a:rPr>
              <a:t>kestävää</a:t>
            </a:r>
            <a:r>
              <a:rPr lang="en-US" sz="1800" dirty="0">
                <a:ea typeface="+mn-lt"/>
                <a:cs typeface="+mn-lt"/>
              </a:rPr>
              <a:t> </a:t>
            </a:r>
            <a:r>
              <a:rPr lang="en-US" sz="1800" dirty="0" err="1">
                <a:ea typeface="+mn-lt"/>
                <a:cs typeface="+mn-lt"/>
              </a:rPr>
              <a:t>kehitystä</a:t>
            </a:r>
            <a:r>
              <a:rPr lang="en-US" sz="1800" dirty="0">
                <a:ea typeface="+mn-lt"/>
                <a:cs typeface="+mn-lt"/>
              </a:rPr>
              <a:t>?</a:t>
            </a:r>
            <a:endParaRPr lang="en-US" sz="1800" dirty="0">
              <a:cs typeface="Calibri" panose="020F0502020204030204"/>
            </a:endParaRPr>
          </a:p>
          <a:p>
            <a:pPr marL="0" indent="0">
              <a:buNone/>
            </a:pPr>
            <a:r>
              <a:rPr lang="en-US" sz="1800" dirty="0">
                <a:ea typeface="+mn-lt"/>
                <a:cs typeface="+mn-lt"/>
              </a:rPr>
              <a:t>2. </a:t>
            </a:r>
            <a:r>
              <a:rPr lang="en-US" sz="1800" dirty="0" err="1">
                <a:ea typeface="+mn-lt"/>
                <a:cs typeface="+mn-lt"/>
              </a:rPr>
              <a:t>Mitä</a:t>
            </a:r>
            <a:r>
              <a:rPr lang="en-US" sz="1800" dirty="0">
                <a:ea typeface="+mn-lt"/>
                <a:cs typeface="+mn-lt"/>
              </a:rPr>
              <a:t> </a:t>
            </a:r>
            <a:r>
              <a:rPr lang="en-US" sz="1800" dirty="0" err="1">
                <a:ea typeface="+mn-lt"/>
                <a:cs typeface="+mn-lt"/>
              </a:rPr>
              <a:t>tarkoittaa</a:t>
            </a:r>
            <a:r>
              <a:rPr lang="en-US" sz="1800" dirty="0">
                <a:ea typeface="+mn-lt"/>
                <a:cs typeface="+mn-lt"/>
              </a:rPr>
              <a:t> </a:t>
            </a:r>
            <a:r>
              <a:rPr lang="en-US" sz="1800" dirty="0" err="1">
                <a:ea typeface="+mn-lt"/>
                <a:cs typeface="+mn-lt"/>
              </a:rPr>
              <a:t>eettinen</a:t>
            </a:r>
            <a:r>
              <a:rPr lang="en-US" sz="1800" dirty="0">
                <a:ea typeface="+mn-lt"/>
                <a:cs typeface="+mn-lt"/>
              </a:rPr>
              <a:t> </a:t>
            </a:r>
            <a:r>
              <a:rPr lang="en-US" sz="1800" dirty="0" err="1">
                <a:ea typeface="+mn-lt"/>
                <a:cs typeface="+mn-lt"/>
              </a:rPr>
              <a:t>kuluttaminen</a:t>
            </a:r>
            <a:r>
              <a:rPr lang="en-US" sz="1800" dirty="0">
                <a:ea typeface="+mn-lt"/>
                <a:cs typeface="+mn-lt"/>
              </a:rPr>
              <a:t>?</a:t>
            </a:r>
            <a:endParaRPr lang="en-US" sz="1800">
              <a:cs typeface="Calibri"/>
            </a:endParaRPr>
          </a:p>
          <a:p>
            <a:pPr marL="0" indent="0">
              <a:buNone/>
            </a:pPr>
            <a:r>
              <a:rPr lang="en-US" sz="1800" dirty="0">
                <a:ea typeface="+mn-lt"/>
                <a:cs typeface="+mn-lt"/>
              </a:rPr>
              <a:t>3. Miten </a:t>
            </a:r>
            <a:r>
              <a:rPr lang="en-US" sz="1800" dirty="0" err="1">
                <a:ea typeface="+mn-lt"/>
                <a:cs typeface="+mn-lt"/>
              </a:rPr>
              <a:t>kestävä</a:t>
            </a:r>
            <a:r>
              <a:rPr lang="en-US" sz="1800" dirty="0">
                <a:ea typeface="+mn-lt"/>
                <a:cs typeface="+mn-lt"/>
              </a:rPr>
              <a:t> </a:t>
            </a:r>
            <a:r>
              <a:rPr lang="en-US" sz="1800" dirty="0" err="1">
                <a:ea typeface="+mn-lt"/>
                <a:cs typeface="+mn-lt"/>
              </a:rPr>
              <a:t>kehitys</a:t>
            </a:r>
            <a:r>
              <a:rPr lang="en-US" sz="1800" dirty="0">
                <a:ea typeface="+mn-lt"/>
                <a:cs typeface="+mn-lt"/>
              </a:rPr>
              <a:t> </a:t>
            </a:r>
            <a:r>
              <a:rPr lang="en-US" sz="1800" dirty="0" err="1">
                <a:ea typeface="+mn-lt"/>
                <a:cs typeface="+mn-lt"/>
              </a:rPr>
              <a:t>voi</a:t>
            </a:r>
            <a:r>
              <a:rPr lang="en-US" sz="1800" dirty="0">
                <a:ea typeface="+mn-lt"/>
                <a:cs typeface="+mn-lt"/>
              </a:rPr>
              <a:t> </a:t>
            </a:r>
            <a:r>
              <a:rPr lang="en-US" sz="1800" dirty="0" err="1">
                <a:ea typeface="+mn-lt"/>
                <a:cs typeface="+mn-lt"/>
              </a:rPr>
              <a:t>näkyä</a:t>
            </a:r>
            <a:r>
              <a:rPr lang="en-US" sz="1800" dirty="0">
                <a:ea typeface="+mn-lt"/>
                <a:cs typeface="+mn-lt"/>
              </a:rPr>
              <a:t> </a:t>
            </a:r>
            <a:r>
              <a:rPr lang="en-US" sz="1800" dirty="0" err="1">
                <a:ea typeface="+mn-lt"/>
                <a:cs typeface="+mn-lt"/>
              </a:rPr>
              <a:t>opiskelemallasi</a:t>
            </a:r>
            <a:r>
              <a:rPr lang="en-US" sz="1800" dirty="0">
                <a:ea typeface="+mn-lt"/>
                <a:cs typeface="+mn-lt"/>
              </a:rPr>
              <a:t> </a:t>
            </a:r>
            <a:r>
              <a:rPr lang="en-US" sz="1800" dirty="0" err="1">
                <a:ea typeface="+mn-lt"/>
                <a:cs typeface="+mn-lt"/>
              </a:rPr>
              <a:t>alalla</a:t>
            </a:r>
            <a:r>
              <a:rPr lang="en-US" sz="1800" dirty="0">
                <a:ea typeface="+mn-lt"/>
                <a:cs typeface="+mn-lt"/>
              </a:rPr>
              <a:t>?</a:t>
            </a:r>
            <a:endParaRPr lang="en-US" sz="1800">
              <a:cs typeface="Calibri"/>
            </a:endParaRPr>
          </a:p>
          <a:p>
            <a:pPr marL="0" indent="0">
              <a:buNone/>
            </a:pPr>
            <a:r>
              <a:rPr lang="en-US" sz="1800" dirty="0">
                <a:ea typeface="+mn-lt"/>
                <a:cs typeface="+mn-lt"/>
              </a:rPr>
              <a:t>4. </a:t>
            </a:r>
            <a:r>
              <a:rPr lang="en-US" sz="1800" dirty="0" err="1">
                <a:ea typeface="+mn-lt"/>
                <a:cs typeface="+mn-lt"/>
              </a:rPr>
              <a:t>Muistele</a:t>
            </a:r>
            <a:r>
              <a:rPr lang="en-US" sz="1800" dirty="0">
                <a:ea typeface="+mn-lt"/>
                <a:cs typeface="+mn-lt"/>
              </a:rPr>
              <a:t>/</a:t>
            </a:r>
            <a:r>
              <a:rPr lang="en-US" sz="1800" dirty="0" err="1">
                <a:ea typeface="+mn-lt"/>
                <a:cs typeface="+mn-lt"/>
              </a:rPr>
              <a:t>peilaa</a:t>
            </a:r>
            <a:r>
              <a:rPr lang="en-US" sz="1800" dirty="0">
                <a:ea typeface="+mn-lt"/>
                <a:cs typeface="+mn-lt"/>
              </a:rPr>
              <a:t> </a:t>
            </a:r>
            <a:r>
              <a:rPr lang="en-US" sz="1800" dirty="0" err="1">
                <a:ea typeface="+mn-lt"/>
                <a:cs typeface="+mn-lt"/>
              </a:rPr>
              <a:t>kokemukseesi</a:t>
            </a:r>
            <a:r>
              <a:rPr lang="en-US" sz="1800" dirty="0">
                <a:ea typeface="+mn-lt"/>
                <a:cs typeface="+mn-lt"/>
              </a:rPr>
              <a:t> </a:t>
            </a:r>
            <a:r>
              <a:rPr lang="en-US" sz="1800" dirty="0" err="1">
                <a:ea typeface="+mn-lt"/>
                <a:cs typeface="+mn-lt"/>
              </a:rPr>
              <a:t>alan</a:t>
            </a:r>
            <a:r>
              <a:rPr lang="en-US" sz="1800" dirty="0">
                <a:ea typeface="+mn-lt"/>
                <a:cs typeface="+mn-lt"/>
              </a:rPr>
              <a:t> </a:t>
            </a:r>
            <a:r>
              <a:rPr lang="en-US" sz="1800" dirty="0" err="1">
                <a:ea typeface="+mn-lt"/>
                <a:cs typeface="+mn-lt"/>
              </a:rPr>
              <a:t>töistä</a:t>
            </a:r>
            <a:r>
              <a:rPr lang="en-US" sz="1800" dirty="0">
                <a:ea typeface="+mn-lt"/>
                <a:cs typeface="+mn-lt"/>
              </a:rPr>
              <a:t>: Miten </a:t>
            </a:r>
            <a:r>
              <a:rPr lang="en-US" sz="1800" dirty="0" err="1">
                <a:ea typeface="+mn-lt"/>
                <a:cs typeface="+mn-lt"/>
              </a:rPr>
              <a:t>kehittäisit</a:t>
            </a:r>
            <a:r>
              <a:rPr lang="en-US" sz="1800" dirty="0">
                <a:ea typeface="+mn-lt"/>
                <a:cs typeface="+mn-lt"/>
              </a:rPr>
              <a:t> </a:t>
            </a:r>
            <a:r>
              <a:rPr lang="en-US" sz="1800" dirty="0" err="1">
                <a:ea typeface="+mn-lt"/>
                <a:cs typeface="+mn-lt"/>
              </a:rPr>
              <a:t>työtä</a:t>
            </a:r>
            <a:r>
              <a:rPr lang="en-US" sz="1800" dirty="0">
                <a:ea typeface="+mn-lt"/>
                <a:cs typeface="+mn-lt"/>
              </a:rPr>
              <a:t> </a:t>
            </a:r>
            <a:r>
              <a:rPr lang="en-US" sz="1800" dirty="0" err="1">
                <a:ea typeface="+mn-lt"/>
                <a:cs typeface="+mn-lt"/>
              </a:rPr>
              <a:t>kestävän</a:t>
            </a:r>
            <a:r>
              <a:rPr lang="en-US" sz="1800" dirty="0">
                <a:ea typeface="+mn-lt"/>
                <a:cs typeface="+mn-lt"/>
              </a:rPr>
              <a:t> </a:t>
            </a:r>
            <a:r>
              <a:rPr lang="en-US" sz="1800" dirty="0" err="1">
                <a:ea typeface="+mn-lt"/>
                <a:cs typeface="+mn-lt"/>
              </a:rPr>
              <a:t>kehityksen</a:t>
            </a:r>
            <a:r>
              <a:rPr lang="en-US" sz="1800" dirty="0">
                <a:ea typeface="+mn-lt"/>
                <a:cs typeface="+mn-lt"/>
              </a:rPr>
              <a:t> </a:t>
            </a:r>
            <a:r>
              <a:rPr lang="en-US" sz="1800" dirty="0" err="1">
                <a:ea typeface="+mn-lt"/>
                <a:cs typeface="+mn-lt"/>
              </a:rPr>
              <a:t>näkökulmasta</a:t>
            </a:r>
            <a:r>
              <a:rPr lang="en-US" sz="1800" dirty="0">
                <a:ea typeface="+mn-lt"/>
                <a:cs typeface="+mn-lt"/>
              </a:rPr>
              <a:t>?</a:t>
            </a:r>
            <a:endParaRPr lang="en-US" sz="1800">
              <a:cs typeface="Calibri" panose="020F0502020204030204"/>
            </a:endParaRPr>
          </a:p>
          <a:p>
            <a:endParaRPr lang="en-US" sz="1800">
              <a:cs typeface="Calibri" panose="020F0502020204030204"/>
            </a:endParaRPr>
          </a:p>
          <a:p>
            <a:pPr marL="0" indent="0">
              <a:buNone/>
            </a:pPr>
            <a:endParaRPr lang="en-US" sz="1800">
              <a:cs typeface="Calibri" panose="020F0502020204030204"/>
            </a:endParaRPr>
          </a:p>
          <a:p>
            <a:pPr marL="0" indent="0">
              <a:buNone/>
            </a:pPr>
            <a:endParaRPr lang="en-US" sz="1800">
              <a:cs typeface="Calibri" panose="020F0502020204030204"/>
            </a:endParaRPr>
          </a:p>
        </p:txBody>
      </p:sp>
    </p:spTree>
    <p:extLst>
      <p:ext uri="{BB962C8B-B14F-4D97-AF65-F5344CB8AC3E}">
        <p14:creationId xmlns:p14="http://schemas.microsoft.com/office/powerpoint/2010/main" val="5252036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Kuva 9" descr="Logo OPVA Haltuun, Framåt med SSS, sekä logo opetus- ja kulttuuriministeriö, undervisnings- och kulturministeriet.">
            <a:extLst>
              <a:ext uri="{FF2B5EF4-FFF2-40B4-BE49-F238E27FC236}">
                <a16:creationId xmlns:a16="http://schemas.microsoft.com/office/drawing/2014/main" id="{A38EA8D1-21D0-EC64-60D3-799B65EBFFA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1516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4C041B-06E5-598A-678A-B40A22BDB35E}"/>
              </a:ext>
            </a:extLst>
          </p:cNvPr>
          <p:cNvSpPr>
            <a:spLocks noGrp="1"/>
          </p:cNvSpPr>
          <p:nvPr>
            <p:ph type="title"/>
          </p:nvPr>
        </p:nvSpPr>
        <p:spPr>
          <a:xfrm>
            <a:off x="792443" y="296135"/>
            <a:ext cx="10515600" cy="1325563"/>
          </a:xfrm>
        </p:spPr>
        <p:txBody>
          <a:bodyPr/>
          <a:lstStyle/>
          <a:p>
            <a:r>
              <a:rPr lang="fi-FI" dirty="0">
                <a:latin typeface="Arial Black"/>
                <a:cs typeface="Calibri Light"/>
              </a:rPr>
              <a:t>Ammatillinen osaaminen</a:t>
            </a:r>
            <a:endParaRPr lang="fi-FI" dirty="0">
              <a:solidFill>
                <a:srgbClr val="FF0000"/>
              </a:solidFill>
              <a:latin typeface="Arial Black"/>
              <a:ea typeface="Calibri Light"/>
              <a:cs typeface="Calibri Light"/>
            </a:endParaRPr>
          </a:p>
        </p:txBody>
      </p:sp>
      <p:sp>
        <p:nvSpPr>
          <p:cNvPr id="3" name="Sisällön paikkamerkki 2">
            <a:extLst>
              <a:ext uri="{FF2B5EF4-FFF2-40B4-BE49-F238E27FC236}">
                <a16:creationId xmlns:a16="http://schemas.microsoft.com/office/drawing/2014/main" id="{1F2C858B-B2EA-DB24-C3C4-1525A04B0D92}"/>
              </a:ext>
            </a:extLst>
          </p:cNvPr>
          <p:cNvSpPr txBox="1">
            <a:spLocks/>
          </p:cNvSpPr>
          <p:nvPr/>
        </p:nvSpPr>
        <p:spPr>
          <a:xfrm>
            <a:off x="792443" y="1481958"/>
            <a:ext cx="8593295" cy="501343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2400">
                <a:solidFill>
                  <a:srgbClr val="7030A0"/>
                </a:solidFill>
                <a:latin typeface="Arial Nova" panose="020B0504020202020204" pitchFamily="34" charset="0"/>
                <a:ea typeface="+mn-lt"/>
                <a:cs typeface="+mn-lt"/>
              </a:rPr>
              <a:t>Näyttö</a:t>
            </a:r>
            <a:endParaRPr lang="fi-FI" sz="2400">
              <a:solidFill>
                <a:srgbClr val="7030A0"/>
              </a:solidFill>
              <a:ea typeface="+mn-lt"/>
              <a:cs typeface="+mn-lt"/>
            </a:endParaRPr>
          </a:p>
          <a:p>
            <a:r>
              <a:rPr lang="fi-FI" sz="1800">
                <a:ea typeface="+mn-lt"/>
                <a:cs typeface="+mn-lt"/>
              </a:rPr>
              <a:t>Opiskelija näyttää eli osoittaa hankkimansa osaamisen käytännön työtehtäviä tekemällä työpaikalla.  </a:t>
            </a:r>
          </a:p>
          <a:p>
            <a:r>
              <a:rPr lang="fi-FI" sz="1800">
                <a:ea typeface="+mn-lt"/>
                <a:cs typeface="+mn-lt"/>
              </a:rPr>
              <a:t>Näyttöä seuraa arviointikeskustelu, jossa arvioidaan opiskelijan osaaminen suhteessa tutkinnon osan ammattitaitovaatimuksiin ja osaamistavoitteisiin.  </a:t>
            </a:r>
          </a:p>
          <a:p>
            <a:r>
              <a:rPr lang="fi-FI" sz="1800">
                <a:ea typeface="+mn-lt"/>
                <a:cs typeface="+mn-lt"/>
              </a:rPr>
              <a:t>Ammattitaitovaatimukset ja osaamisen arvioinnin  kriteerit on määritelty tutkinnon perusteissa.</a:t>
            </a:r>
          </a:p>
          <a:p>
            <a:r>
              <a:rPr lang="fi-FI" sz="1800">
                <a:ea typeface="+mn-lt"/>
                <a:cs typeface="+mn-lt"/>
              </a:rPr>
              <a:t>Osaamisen arviointiasteikko on 1–5.  Arvioinnin suorittavat nimetyt kaksi arvioijaa, jotka useimmiten ovat opettaja ja työpaikkaohjaaja. </a:t>
            </a:r>
          </a:p>
          <a:p>
            <a:r>
              <a:rPr lang="fi-FI" sz="1800">
                <a:ea typeface="+mn-lt"/>
                <a:cs typeface="+mn-lt"/>
              </a:rPr>
              <a:t>Opiskelijalle annetaan mahdollisuus arvioida omaa osaamistaan, mutta itsearviointi ei kuitenkaan vaikuta osaamisen arviointiin ja annettavaan arvosanaan. </a:t>
            </a:r>
          </a:p>
          <a:p>
            <a:endParaRPr lang="fi-FI" sz="1800">
              <a:ea typeface="+mn-lt"/>
              <a:cs typeface="+mn-lt"/>
            </a:endParaRPr>
          </a:p>
          <a:p>
            <a:endParaRPr lang="fi-FI" sz="1800">
              <a:ea typeface="+mn-lt"/>
              <a:cs typeface="+mn-lt"/>
            </a:endParaRPr>
          </a:p>
        </p:txBody>
      </p:sp>
    </p:spTree>
    <p:extLst>
      <p:ext uri="{BB962C8B-B14F-4D97-AF65-F5344CB8AC3E}">
        <p14:creationId xmlns:p14="http://schemas.microsoft.com/office/powerpoint/2010/main" val="3732638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teema">
  <a:themeElements>
    <a:clrScheme name="OPVA">
      <a:dk1>
        <a:srgbClr val="000000"/>
      </a:dk1>
      <a:lt1>
        <a:sysClr val="window" lastClr="FFFFFF"/>
      </a:lt1>
      <a:dk2>
        <a:srgbClr val="44546A"/>
      </a:dk2>
      <a:lt2>
        <a:srgbClr val="E7E6E6"/>
      </a:lt2>
      <a:accent1>
        <a:srgbClr val="BFE9DE"/>
      </a:accent1>
      <a:accent2>
        <a:srgbClr val="ED7D31"/>
      </a:accent2>
      <a:accent3>
        <a:srgbClr val="404040"/>
      </a:accent3>
      <a:accent4>
        <a:srgbClr val="FFC000"/>
      </a:accent4>
      <a:accent5>
        <a:srgbClr val="5B9BD5"/>
      </a:accent5>
      <a:accent6>
        <a:srgbClr val="00855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hje xmlns="9fd5d5ac-0589-4c2a-a5a3-715f97564b00" xsi:nil="true"/>
    <lcf76f155ced4ddcb4097134ff3c332f xmlns="9fd5d5ac-0589-4c2a-a5a3-715f97564b00">
      <Terms xmlns="http://schemas.microsoft.com/office/infopath/2007/PartnerControls"/>
    </lcf76f155ced4ddcb4097134ff3c332f>
    <TaxCatchAll xmlns="90585d02-f098-4b66-9e9b-c8e628037c7e" xsi:nil="true"/>
    <SharedWithUsers xmlns="90585d02-f098-4b66-9e9b-c8e628037c7e">
      <UserInfo>
        <DisplayName>Riikka Siira</DisplayName>
        <AccountId>444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3C7E8EE5B427E84C814C1C43F4283ED5" ma:contentTypeVersion="15" ma:contentTypeDescription="Luo uusi asiakirja." ma:contentTypeScope="" ma:versionID="b7cb42788a02007d4f871993e579dc6f">
  <xsd:schema xmlns:xsd="http://www.w3.org/2001/XMLSchema" xmlns:xs="http://www.w3.org/2001/XMLSchema" xmlns:p="http://schemas.microsoft.com/office/2006/metadata/properties" xmlns:ns2="9fd5d5ac-0589-4c2a-a5a3-715f97564b00" xmlns:ns3="90585d02-f098-4b66-9e9b-c8e628037c7e" targetNamespace="http://schemas.microsoft.com/office/2006/metadata/properties" ma:root="true" ma:fieldsID="78dfedf363297ad25e29b6b511d73f15" ns2:_="" ns3:_="">
    <xsd:import namespace="9fd5d5ac-0589-4c2a-a5a3-715f97564b00"/>
    <xsd:import namespace="90585d02-f098-4b66-9e9b-c8e628037c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Ohj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5d5ac-0589-4c2a-a5a3-715f97564b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5fb9b281-25f8-4ed3-b6e8-f02703d6e01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Ohje" ma:index="21" nillable="true" ma:displayName="Ohje" ma:format="Dropdown" ma:internalName="Ohj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585d02-f098-4b66-9e9b-c8e628037c7e"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4" nillable="true" ma:displayName="Taxonomy Catch All Column" ma:hidden="true" ma:list="{d0004512-f088-4111-aab8-e4d3d56dec56}" ma:internalName="TaxCatchAll" ma:showField="CatchAllData" ma:web="90585d02-f098-4b66-9e9b-c8e628037c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292A58-4EF1-4016-910F-BE1E3B515243}">
  <ds:schemaRefs>
    <ds:schemaRef ds:uri="http://schemas.microsoft.com/office/2006/documentManagement/types"/>
    <ds:schemaRef ds:uri="http://purl.org/dc/dcmitype/"/>
    <ds:schemaRef ds:uri="http://schemas.microsoft.com/office/2006/metadata/properties"/>
    <ds:schemaRef ds:uri="http://www.w3.org/XML/1998/namespace"/>
    <ds:schemaRef ds:uri="9fd5d5ac-0589-4c2a-a5a3-715f97564b00"/>
    <ds:schemaRef ds:uri="http://schemas.microsoft.com/office/infopath/2007/PartnerControls"/>
    <ds:schemaRef ds:uri="http://schemas.openxmlformats.org/package/2006/metadata/core-properties"/>
    <ds:schemaRef ds:uri="90585d02-f098-4b66-9e9b-c8e628037c7e"/>
    <ds:schemaRef ds:uri="http://purl.org/dc/terms/"/>
    <ds:schemaRef ds:uri="http://purl.org/dc/elements/1.1/"/>
  </ds:schemaRefs>
</ds:datastoreItem>
</file>

<file path=customXml/itemProps2.xml><?xml version="1.0" encoding="utf-8"?>
<ds:datastoreItem xmlns:ds="http://schemas.openxmlformats.org/officeDocument/2006/customXml" ds:itemID="{D0ABFDF0-58B7-4A47-B551-8327075AF827}">
  <ds:schemaRefs>
    <ds:schemaRef ds:uri="http://schemas.microsoft.com/sharepoint/v3/contenttype/forms"/>
  </ds:schemaRefs>
</ds:datastoreItem>
</file>

<file path=customXml/itemProps3.xml><?xml version="1.0" encoding="utf-8"?>
<ds:datastoreItem xmlns:ds="http://schemas.openxmlformats.org/officeDocument/2006/customXml" ds:itemID="{7C2CA78D-9D20-414C-A6BE-C37087EBCE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d5d5ac-0589-4c2a-a5a3-715f97564b00"/>
    <ds:schemaRef ds:uri="90585d02-f098-4b66-9e9b-c8e628037c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156</TotalTime>
  <Words>5942</Words>
  <Application>Microsoft Office PowerPoint</Application>
  <PresentationFormat>Laajakuva</PresentationFormat>
  <Paragraphs>778</Paragraphs>
  <Slides>81</Slides>
  <Notes>9</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81</vt:i4>
      </vt:variant>
    </vt:vector>
  </HeadingPairs>
  <TitlesOfParts>
    <vt:vector size="90" baseType="lpstr">
      <vt:lpstr>Aria nova</vt:lpstr>
      <vt:lpstr>Arial</vt:lpstr>
      <vt:lpstr>Arial Black</vt:lpstr>
      <vt:lpstr>Arial Nova</vt:lpstr>
      <vt:lpstr>Calibri</vt:lpstr>
      <vt:lpstr>Calibri Light</vt:lpstr>
      <vt:lpstr>Courier New</vt:lpstr>
      <vt:lpstr>Wingdings</vt:lpstr>
      <vt:lpstr>Office-teema</vt:lpstr>
      <vt:lpstr>PowerPoint-esitys</vt:lpstr>
      <vt:lpstr>PowerPoint-esitys</vt:lpstr>
      <vt:lpstr>1. Johdanto</vt:lpstr>
      <vt:lpstr>2. Taidot ja osaaminen</vt:lpstr>
      <vt:lpstr>Vahvuudet/persoona</vt:lpstr>
      <vt:lpstr>Yleiset taidot</vt:lpstr>
      <vt:lpstr>Vahvuudet/persoona (materiaalipankki)</vt:lpstr>
      <vt:lpstr>Tehtävä, vahvuudet/persoona </vt:lpstr>
      <vt:lpstr>Ammatillinen osaaminen</vt:lpstr>
      <vt:lpstr>Ammatillinen osaaminen, tehtävä</vt:lpstr>
      <vt:lpstr>3. Työelämäyhteistyö</vt:lpstr>
      <vt:lpstr>Työelämäyhteistyö</vt:lpstr>
      <vt:lpstr>Yritysvierailut</vt:lpstr>
      <vt:lpstr>Yritys vierailee koululla</vt:lpstr>
      <vt:lpstr>Projektit</vt:lpstr>
      <vt:lpstr>Opiskelijan tukeminen ja saattaminen työelämäjaksolle</vt:lpstr>
      <vt:lpstr>Työpaikkaohjaajakoulutus</vt:lpstr>
      <vt:lpstr>Itsenäisiä tehtäviä OPVA-harjoittelun alkuun</vt:lpstr>
      <vt:lpstr>Itsenäisiä tehtäviä OPVA-harjoittelun puolivälissä/lopussa (karsi käyttöön sopivimmat kysymykset)      1/2</vt:lpstr>
      <vt:lpstr>Itsenäisiä tehtäviä OPVA-harjoittelun puolivälissä/lopussa      2/2</vt:lpstr>
      <vt:lpstr>4. Työnhaku</vt:lpstr>
      <vt:lpstr>Työnhaku -Johdanto</vt:lpstr>
      <vt:lpstr>Sisältö</vt:lpstr>
      <vt:lpstr>Erilaiset työllistymisen keinot ja kanavat</vt:lpstr>
      <vt:lpstr>Esimerkkejä hyvistä työnhakusivustoista ja –palveluista  (muiden tuottamaa materiaalia)</vt:lpstr>
      <vt:lpstr>Työnhaun asiakirjat</vt:lpstr>
      <vt:lpstr>1. Työhakemus</vt:lpstr>
      <vt:lpstr>2. Ansioluettelo eli CV</vt:lpstr>
      <vt:lpstr> Osaamis- tai taitopohjainen CV</vt:lpstr>
      <vt:lpstr>PowerPoint-esitys</vt:lpstr>
      <vt:lpstr>Mikä on hissipuhe?</vt:lpstr>
      <vt:lpstr>Missä hissipuhetta käytetään?</vt:lpstr>
      <vt:lpstr>Yleisimmät työhaastattelukysymykset (muiden tuottamaa materiaalia)</vt:lpstr>
      <vt:lpstr>Videohaastattelu –Mikä, miksi?</vt:lpstr>
      <vt:lpstr>Videohaastattelu –Miten?</vt:lpstr>
      <vt:lpstr>Videohaastattelu –Miten? 1/2</vt:lpstr>
      <vt:lpstr>Videohaastattelu –Miten? 2/2</vt:lpstr>
      <vt:lpstr>Videohaastattelu –Yleisimmät kysymykset</vt:lpstr>
      <vt:lpstr>Ryhmähaastattelu –Vinkit</vt:lpstr>
      <vt:lpstr>Työnhaku, opetuksen tueksi</vt:lpstr>
      <vt:lpstr>Työnhaun toiminnalliset harjoitukset opetukseen</vt:lpstr>
      <vt:lpstr>Onnistuneen toiminnan kuvaaminen -harjoitus</vt:lpstr>
      <vt:lpstr>Työpaikkailmoituksen analysointi -harjoitus</vt:lpstr>
      <vt:lpstr>Hissipuhe -harjoitus</vt:lpstr>
      <vt:lpstr>Työhaastattelu -harjoitus</vt:lpstr>
      <vt:lpstr>PowerPoint-esitys</vt:lpstr>
      <vt:lpstr>Sisältö</vt:lpstr>
      <vt:lpstr>Suomalainen työkulttuuri</vt:lpstr>
      <vt:lpstr>Vuorovaikutustaidot työpaikalla 1/2</vt:lpstr>
      <vt:lpstr>Vuorovaikutustaidot työpaikalla 2/2</vt:lpstr>
      <vt:lpstr>Vuorovaikutustilanteet työpaikalla, esimerkkejä</vt:lpstr>
      <vt:lpstr>Vuorovaikutustaidot työpaikalla</vt:lpstr>
      <vt:lpstr>Tehtäviä, Vuorovaikutustilanteet työpaikalla </vt:lpstr>
      <vt:lpstr>Vuorovaikutustaidot</vt:lpstr>
      <vt:lpstr>Ohjaaminen ja arviointi työpaikalla</vt:lpstr>
      <vt:lpstr> Työpaikan hankkiminen työelämäjaksolle </vt:lpstr>
      <vt:lpstr>  Pukeutuminen</vt:lpstr>
      <vt:lpstr>Kulkeminen työpaikalle</vt:lpstr>
      <vt:lpstr>Työelämän pelisäännöt </vt:lpstr>
      <vt:lpstr>Kulttuurien huomioiminen työpaikalla</vt:lpstr>
      <vt:lpstr>Kulttuurien huomioiminen työpaikalla</vt:lpstr>
      <vt:lpstr>Työntekijän oikeudet ja velvollisuudet: </vt:lpstr>
      <vt:lpstr>Työntekijän oikeudet ja velvollisuudet: </vt:lpstr>
      <vt:lpstr>Työntekijän oikeudet ja velvollisuudet: </vt:lpstr>
      <vt:lpstr>Työsuhde, työsopimus</vt:lpstr>
      <vt:lpstr>Työsuhde, palkka</vt:lpstr>
      <vt:lpstr>Työehtosopimus ja työlainsäädäntö</vt:lpstr>
      <vt:lpstr>Ammattiliitto</vt:lpstr>
      <vt:lpstr>Kun työsuhde päättyy</vt:lpstr>
      <vt:lpstr>Työttömyys</vt:lpstr>
      <vt:lpstr>Tulevaisuuden  työelämätaidot</vt:lpstr>
      <vt:lpstr>Näkökulmia tulevaisuuden työelämätaitoihin</vt:lpstr>
      <vt:lpstr>PowerPoint-esitys</vt:lpstr>
      <vt:lpstr>Työelämän alueellisuus ja ajankohtaisuus</vt:lpstr>
      <vt:lpstr>Työelämän tulevaisuus / eri tietolähteitä ja linkkejä</vt:lpstr>
      <vt:lpstr>Tehtäviä opiskelijoiden kanssa</vt:lpstr>
      <vt:lpstr>Tehtäviä opiskelijoiden kanssa</vt:lpstr>
      <vt:lpstr>Tehtäviä opiskelijoiden kanssa</vt:lpstr>
      <vt:lpstr>Yrittäjyys</vt:lpstr>
      <vt:lpstr>Kestävä kehitys Tehtäviä opiskelijoiden kanssa</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Tuomas Laakkonen</dc:creator>
  <cp:lastModifiedBy>Tuomas Laakkonen</cp:lastModifiedBy>
  <cp:revision>609</cp:revision>
  <dcterms:created xsi:type="dcterms:W3CDTF">2023-08-29T09:36:32Z</dcterms:created>
  <dcterms:modified xsi:type="dcterms:W3CDTF">2024-04-15T12:18:07Z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0x0101003C7E8EE5B427E84C814C1C43F4283ED5</vt:lpwstr>
  </property>
  <property fmtid="{D5CDD505-2E9C-101B-9397-08002B2CF9AE}" pid="3" name="MediaServiceImageTags">
    <vt:lpwstr/>
  </property>
</Properties>
</file>