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63" r:id="rId4"/>
    <p:sldId id="271" r:id="rId5"/>
    <p:sldId id="264" r:id="rId6"/>
    <p:sldId id="258" r:id="rId7"/>
    <p:sldId id="262" r:id="rId8"/>
    <p:sldId id="257" r:id="rId9"/>
    <p:sldId id="270" r:id="rId10"/>
    <p:sldId id="269" r:id="rId11"/>
    <p:sldId id="259" r:id="rId12"/>
    <p:sldId id="267" r:id="rId13"/>
    <p:sldId id="266" r:id="rId14"/>
    <p:sldId id="272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B4BF-4A92-4DC4-B282-3322589938FC}" type="datetimeFigureOut">
              <a:rPr lang="fi-FI" smtClean="0"/>
              <a:pPr/>
              <a:t>27.3.2020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B7F1-B64A-4BFB-97E2-D4C2434E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KoneDigi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200" dirty="0"/>
              <a:t>Tekijät: Jaakko Ahoranta, Ville Salminen, Ari Haukijärvi, Kimmo Laaksonen, Ilkka Linnala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13"/>
            <a:ext cx="126198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9663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kehys 13"/>
          <p:cNvSpPr txBox="1"/>
          <p:nvPr/>
        </p:nvSpPr>
        <p:spPr>
          <a:xfrm>
            <a:off x="3419872" y="57239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2" action="ppaction://hlinksldjump"/>
              </a:rPr>
              <a:t>Mitattava akseli </a:t>
            </a:r>
            <a:r>
              <a:rPr lang="fi-FI" dirty="0">
                <a:latin typeface="Verdana"/>
                <a:hlinkClick r:id="rId2" action="ppaction://hlinksldjump"/>
              </a:rPr>
              <a:t>Ø 20h7</a:t>
            </a:r>
            <a:endParaRPr lang="fi-FI" dirty="0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732240" y="4653136"/>
            <a:ext cx="936104" cy="504056"/>
          </a:xfrm>
          <a:prstGeom prst="wedgeRoundRectCallout">
            <a:avLst>
              <a:gd name="adj1" fmla="val -99770"/>
              <a:gd name="adj2" fmla="val -31202"/>
              <a:gd name="adj3" fmla="val 16667"/>
            </a:avLst>
          </a:prstGeom>
          <a:solidFill>
            <a:srgbClr val="00B050"/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Meno</a:t>
            </a: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907704" y="4149080"/>
            <a:ext cx="829816" cy="504056"/>
          </a:xfrm>
          <a:prstGeom prst="wedgeRoundRectCallout">
            <a:avLst>
              <a:gd name="adj1" fmla="val 78140"/>
              <a:gd name="adj2" fmla="val -12036"/>
              <a:gd name="adj3" fmla="val 16667"/>
            </a:avLst>
          </a:prstGeom>
          <a:solidFill>
            <a:srgbClr val="FF00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Hylky</a:t>
            </a: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5" name="Ryhmä 24"/>
          <p:cNvGrpSpPr/>
          <p:nvPr/>
        </p:nvGrpSpPr>
        <p:grpSpPr>
          <a:xfrm>
            <a:off x="3203848" y="1468666"/>
            <a:ext cx="2877208" cy="3040454"/>
            <a:chOff x="3222382" y="964610"/>
            <a:chExt cx="2877208" cy="3040454"/>
          </a:xfrm>
        </p:grpSpPr>
        <p:pic>
          <p:nvPicPr>
            <p:cNvPr id="10" name="Kuva 9" descr="hakatulkki1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222382" y="964610"/>
              <a:ext cx="2877208" cy="3040454"/>
            </a:xfrm>
            <a:prstGeom prst="rect">
              <a:avLst/>
            </a:prstGeom>
          </p:spPr>
        </p:pic>
        <p:sp>
          <p:nvSpPr>
            <p:cNvPr id="24" name="Tekstikehys 23"/>
            <p:cNvSpPr txBox="1"/>
            <p:nvPr/>
          </p:nvSpPr>
          <p:spPr>
            <a:xfrm>
              <a:off x="5267634" y="2132856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20h7</a:t>
              </a:r>
            </a:p>
          </p:txBody>
        </p:sp>
      </p:grpSp>
      <p:sp>
        <p:nvSpPr>
          <p:cNvPr id="26" name="Ellipsi 25"/>
          <p:cNvSpPr/>
          <p:nvPr/>
        </p:nvSpPr>
        <p:spPr>
          <a:xfrm>
            <a:off x="4152308" y="4173792"/>
            <a:ext cx="1008112" cy="10081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uora yhdysviiva 12"/>
          <p:cNvCxnSpPr/>
          <p:nvPr/>
        </p:nvCxnSpPr>
        <p:spPr>
          <a:xfrm>
            <a:off x="4644008" y="4077072"/>
            <a:ext cx="32084" cy="1224136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3995936" y="4677018"/>
            <a:ext cx="1296144" cy="0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tekstiellipsi 17"/>
          <p:cNvSpPr/>
          <p:nvPr/>
        </p:nvSpPr>
        <p:spPr>
          <a:xfrm>
            <a:off x="5724128" y="980728"/>
            <a:ext cx="2771800" cy="1440160"/>
          </a:xfrm>
          <a:prstGeom prst="wedgeEllipseCallout">
            <a:avLst>
              <a:gd name="adj1" fmla="val -39577"/>
              <a:gd name="adj2" fmla="val 5528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3">
                    <a:lumMod val="50000"/>
                  </a:schemeClr>
                </a:solidFill>
              </a:rPr>
              <a:t>Menopään pitää mennä</a:t>
            </a:r>
            <a:r>
              <a:rPr lang="fi-FI" dirty="0">
                <a:solidFill>
                  <a:schemeClr val="accent3">
                    <a:lumMod val="50000"/>
                  </a:schemeClr>
                </a:solidFill>
              </a:rPr>
              <a:t> reikään tulkin omalla painolla</a:t>
            </a:r>
          </a:p>
        </p:txBody>
      </p:sp>
      <p:sp>
        <p:nvSpPr>
          <p:cNvPr id="19" name="Kuvatekstiellipsi 18"/>
          <p:cNvSpPr/>
          <p:nvPr/>
        </p:nvSpPr>
        <p:spPr>
          <a:xfrm>
            <a:off x="899592" y="1196752"/>
            <a:ext cx="2771800" cy="1440160"/>
          </a:xfrm>
          <a:prstGeom prst="wedgeEllipseCallout">
            <a:avLst>
              <a:gd name="adj1" fmla="val 27901"/>
              <a:gd name="adj2" fmla="val 5961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Hylkypää ei </a:t>
            </a:r>
            <a:r>
              <a:rPr lang="fi-FI" dirty="0">
                <a:solidFill>
                  <a:srgbClr val="FF0000"/>
                </a:solidFill>
              </a:rPr>
              <a:t>saa mahtua reikään tulkin omalla painolla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056E-7 L 5E-6 0.114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11458 L 1.11111E-6 0.1587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kie 0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3" y="3204463"/>
            <a:ext cx="3600400" cy="2716351"/>
          </a:xfrm>
          <a:prstGeom prst="rect">
            <a:avLst/>
          </a:prstGeom>
          <a:noFill/>
        </p:spPr>
      </p:pic>
      <p:pic>
        <p:nvPicPr>
          <p:cNvPr id="4112" name="Picture 16" descr="kie 0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23769" y="4293096"/>
            <a:ext cx="1952687" cy="1512168"/>
          </a:xfrm>
          <a:prstGeom prst="rect">
            <a:avLst/>
          </a:prstGeom>
          <a:noFill/>
        </p:spPr>
      </p:pic>
      <p:pic>
        <p:nvPicPr>
          <p:cNvPr id="4113" name="Picture 17" descr="kie%2000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861048"/>
            <a:ext cx="1806553" cy="1425334"/>
          </a:xfrm>
          <a:prstGeom prst="rect">
            <a:avLst/>
          </a:prstGeom>
          <a:noFill/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467170" y="5893038"/>
            <a:ext cx="936104" cy="547092"/>
          </a:xfrm>
          <a:prstGeom prst="wedgeRoundRectCallout">
            <a:avLst>
              <a:gd name="adj1" fmla="val -92123"/>
              <a:gd name="adj2" fmla="val -86961"/>
              <a:gd name="adj3" fmla="val 16667"/>
            </a:avLst>
          </a:prstGeom>
          <a:solidFill>
            <a:schemeClr val="accent3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Meno</a:t>
            </a: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971600" y="2924944"/>
            <a:ext cx="937766" cy="547092"/>
          </a:xfrm>
          <a:prstGeom prst="wedgeRoundRectCallout">
            <a:avLst>
              <a:gd name="adj1" fmla="val 81269"/>
              <a:gd name="adj2" fmla="val 77524"/>
              <a:gd name="adj3" fmla="val 16667"/>
            </a:avLst>
          </a:prstGeom>
          <a:solidFill>
            <a:srgbClr val="FF00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Hylky</a:t>
            </a: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3" name="Kuva 22" descr="kie 005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40438" y="1484784"/>
            <a:ext cx="4844174" cy="1440160"/>
          </a:xfrm>
          <a:prstGeom prst="rect">
            <a:avLst/>
          </a:prstGeom>
        </p:spPr>
      </p:pic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3491880" y="836712"/>
            <a:ext cx="936104" cy="547092"/>
          </a:xfrm>
          <a:prstGeom prst="wedgeRoundRectCallout">
            <a:avLst>
              <a:gd name="adj1" fmla="val 41079"/>
              <a:gd name="adj2" fmla="val 125760"/>
              <a:gd name="adj3" fmla="val 16667"/>
            </a:avLst>
          </a:prstGeom>
          <a:solidFill>
            <a:schemeClr val="accent3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Meno</a:t>
            </a: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6732240" y="908720"/>
            <a:ext cx="937766" cy="547092"/>
          </a:xfrm>
          <a:prstGeom prst="wedgeRoundRectCallout">
            <a:avLst>
              <a:gd name="adj1" fmla="val 33992"/>
              <a:gd name="adj2" fmla="val 120575"/>
              <a:gd name="adj3" fmla="val 16667"/>
            </a:avLst>
          </a:prstGeom>
          <a:solidFill>
            <a:srgbClr val="FF00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Hylky</a:t>
            </a: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5220072" y="2924944"/>
            <a:ext cx="936104" cy="547092"/>
          </a:xfrm>
          <a:prstGeom prst="wedgeRoundRectCallout">
            <a:avLst>
              <a:gd name="adj1" fmla="val -4393"/>
              <a:gd name="adj2" fmla="val 143050"/>
              <a:gd name="adj3" fmla="val 16667"/>
            </a:avLst>
          </a:prstGeom>
          <a:solidFill>
            <a:schemeClr val="accent3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Meno</a:t>
            </a: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7236296" y="3241948"/>
            <a:ext cx="937766" cy="547092"/>
          </a:xfrm>
          <a:prstGeom prst="wedgeRoundRectCallout">
            <a:avLst>
              <a:gd name="adj1" fmla="val 5412"/>
              <a:gd name="adj2" fmla="val 155156"/>
              <a:gd name="adj3" fmla="val 16667"/>
            </a:avLst>
          </a:prstGeom>
          <a:solidFill>
            <a:srgbClr val="FF00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Hylky</a:t>
            </a: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kstikehys 11"/>
          <p:cNvSpPr txBox="1"/>
          <p:nvPr/>
        </p:nvSpPr>
        <p:spPr>
          <a:xfrm>
            <a:off x="0" y="980728"/>
            <a:ext cx="9144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MENOPÄÄ (GO)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0" y="5445224"/>
            <a:ext cx="9144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HYLKYPÄÄ (NOT GO)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107" grpId="0" animBg="1"/>
      <p:bldP spid="24" grpId="0" animBg="1"/>
      <p:bldP spid="25" grpId="0" animBg="1"/>
      <p:bldP spid="26" grpId="0" animBg="1"/>
      <p:bldP spid="27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sov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61101">
            <a:off x="1833719" y="2363882"/>
            <a:ext cx="5106033" cy="2246056"/>
          </a:xfrm>
          <a:prstGeom prst="rect">
            <a:avLst/>
          </a:prstGeom>
        </p:spPr>
      </p:pic>
      <p:sp>
        <p:nvSpPr>
          <p:cNvPr id="11" name="Tekstikehys 10"/>
          <p:cNvSpPr txBox="1"/>
          <p:nvPr/>
        </p:nvSpPr>
        <p:spPr>
          <a:xfrm>
            <a:off x="2987824" y="162880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Tosimitta  </a:t>
            </a:r>
            <a:r>
              <a:rPr lang="fi-FI" sz="2000" dirty="0"/>
              <a:t>= valmiin kappaleen mitta</a:t>
            </a:r>
          </a:p>
        </p:txBody>
      </p:sp>
      <p:cxnSp>
        <p:nvCxnSpPr>
          <p:cNvPr id="13" name="Suora yhdysviiva 12"/>
          <p:cNvCxnSpPr/>
          <p:nvPr/>
        </p:nvCxnSpPr>
        <p:spPr>
          <a:xfrm flipH="1">
            <a:off x="2195736" y="4005064"/>
            <a:ext cx="1922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6516216" y="4005064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/>
          <p:cNvCxnSpPr/>
          <p:nvPr/>
        </p:nvCxnSpPr>
        <p:spPr>
          <a:xfrm>
            <a:off x="2195736" y="4725144"/>
            <a:ext cx="4320480" cy="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>
            <a:off x="6382423" y="2967970"/>
            <a:ext cx="1213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/>
          <p:nvPr/>
        </p:nvCxnSpPr>
        <p:spPr>
          <a:xfrm>
            <a:off x="6372200" y="3994841"/>
            <a:ext cx="1269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 flipV="1">
            <a:off x="7452320" y="2984595"/>
            <a:ext cx="0" cy="1008112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Viisikulmio 48">
            <a:hlinkClick r:id="rId3" action="ppaction://hlinksldjump"/>
          </p:cNvPr>
          <p:cNvSpPr/>
          <p:nvPr/>
        </p:nvSpPr>
        <p:spPr>
          <a:xfrm flipH="1">
            <a:off x="2627784" y="5805264"/>
            <a:ext cx="3888432" cy="36004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Palaa </a:t>
            </a:r>
            <a:r>
              <a:rPr lang="fi-FI" dirty="0">
                <a:hlinkClick r:id="rId3" action="ppaction://hlinksldjump"/>
              </a:rPr>
              <a:t>takaisin  </a:t>
            </a:r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uora yhdysviiva 30"/>
          <p:cNvCxnSpPr/>
          <p:nvPr/>
        </p:nvCxnSpPr>
        <p:spPr>
          <a:xfrm>
            <a:off x="3831671" y="3461273"/>
            <a:ext cx="79818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>
            <a:off x="4773872" y="3461273"/>
            <a:ext cx="72008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/>
          <p:nvPr/>
        </p:nvCxnSpPr>
        <p:spPr>
          <a:xfrm>
            <a:off x="4989896" y="3461273"/>
            <a:ext cx="13681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/>
          <p:cNvCxnSpPr/>
          <p:nvPr/>
        </p:nvCxnSpPr>
        <p:spPr>
          <a:xfrm>
            <a:off x="4053792" y="5477497"/>
            <a:ext cx="201622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/>
          <p:cNvCxnSpPr/>
          <p:nvPr/>
        </p:nvCxnSpPr>
        <p:spPr>
          <a:xfrm>
            <a:off x="4053792" y="1661073"/>
            <a:ext cx="0" cy="381642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uolivapaa piirto 41"/>
          <p:cNvSpPr/>
          <p:nvPr/>
        </p:nvSpPr>
        <p:spPr>
          <a:xfrm>
            <a:off x="5493952" y="1661073"/>
            <a:ext cx="955862" cy="3856159"/>
          </a:xfrm>
          <a:custGeom>
            <a:avLst/>
            <a:gdLst>
              <a:gd name="connsiteX0" fmla="*/ 522158 w 1244184"/>
              <a:gd name="connsiteY0" fmla="*/ 0 h 3932420"/>
              <a:gd name="connsiteX1" fmla="*/ 821961 w 1244184"/>
              <a:gd name="connsiteY1" fmla="*/ 959371 h 3932420"/>
              <a:gd name="connsiteX2" fmla="*/ 87443 w 1244184"/>
              <a:gd name="connsiteY2" fmla="*/ 3087974 h 3932420"/>
              <a:gd name="connsiteX3" fmla="*/ 297305 w 1244184"/>
              <a:gd name="connsiteY3" fmla="*/ 3807502 h 3932420"/>
              <a:gd name="connsiteX4" fmla="*/ 896912 w 1244184"/>
              <a:gd name="connsiteY4" fmla="*/ 3837482 h 3932420"/>
              <a:gd name="connsiteX5" fmla="*/ 1181725 w 1244184"/>
              <a:gd name="connsiteY5" fmla="*/ 3297836 h 3932420"/>
              <a:gd name="connsiteX6" fmla="*/ 522158 w 1244184"/>
              <a:gd name="connsiteY6" fmla="*/ 1903751 h 393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4184" h="3932420">
                <a:moveTo>
                  <a:pt x="522158" y="0"/>
                </a:moveTo>
                <a:cubicBezTo>
                  <a:pt x="708285" y="222354"/>
                  <a:pt x="894413" y="444709"/>
                  <a:pt x="821961" y="959371"/>
                </a:cubicBezTo>
                <a:cubicBezTo>
                  <a:pt x="749509" y="1474033"/>
                  <a:pt x="174886" y="2613286"/>
                  <a:pt x="87443" y="3087974"/>
                </a:cubicBezTo>
                <a:cubicBezTo>
                  <a:pt x="0" y="3562662"/>
                  <a:pt x="162394" y="3682584"/>
                  <a:pt x="297305" y="3807502"/>
                </a:cubicBezTo>
                <a:cubicBezTo>
                  <a:pt x="432216" y="3932420"/>
                  <a:pt x="749509" y="3922426"/>
                  <a:pt x="896912" y="3837482"/>
                </a:cubicBezTo>
                <a:cubicBezTo>
                  <a:pt x="1044315" y="3752538"/>
                  <a:pt x="1244184" y="3620124"/>
                  <a:pt x="1181725" y="3297836"/>
                </a:cubicBezTo>
                <a:cubicBezTo>
                  <a:pt x="1119266" y="2975548"/>
                  <a:pt x="639581" y="2136099"/>
                  <a:pt x="522158" y="1903751"/>
                </a:cubicBezTo>
              </a:path>
            </a:pathLst>
          </a:cu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6" name="Suora yhdysviiva 55"/>
          <p:cNvCxnSpPr/>
          <p:nvPr/>
        </p:nvCxnSpPr>
        <p:spPr>
          <a:xfrm flipV="1">
            <a:off x="5584153" y="4549821"/>
            <a:ext cx="720080" cy="64807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/>
          <p:cNvCxnSpPr/>
          <p:nvPr/>
        </p:nvCxnSpPr>
        <p:spPr>
          <a:xfrm flipV="1">
            <a:off x="5702515" y="4770059"/>
            <a:ext cx="648072" cy="57606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/>
          <p:cNvCxnSpPr/>
          <p:nvPr/>
        </p:nvCxnSpPr>
        <p:spPr>
          <a:xfrm flipV="1">
            <a:off x="5889041" y="5045449"/>
            <a:ext cx="504056" cy="43205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/>
          <p:cNvCxnSpPr/>
          <p:nvPr/>
        </p:nvCxnSpPr>
        <p:spPr>
          <a:xfrm flipV="1">
            <a:off x="5592581" y="3965330"/>
            <a:ext cx="504056" cy="426509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uora yhdysviiva 59"/>
          <p:cNvCxnSpPr/>
          <p:nvPr/>
        </p:nvCxnSpPr>
        <p:spPr>
          <a:xfrm flipV="1">
            <a:off x="5571511" y="4181354"/>
            <a:ext cx="558900" cy="50405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uora yhdysviiva 60"/>
          <p:cNvCxnSpPr/>
          <p:nvPr/>
        </p:nvCxnSpPr>
        <p:spPr>
          <a:xfrm flipV="1">
            <a:off x="5536203" y="4325370"/>
            <a:ext cx="712878" cy="64807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yhdysviiva 63"/>
          <p:cNvCxnSpPr/>
          <p:nvPr/>
        </p:nvCxnSpPr>
        <p:spPr>
          <a:xfrm flipV="1">
            <a:off x="5745025" y="3774590"/>
            <a:ext cx="258534" cy="22524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kstikehys 99"/>
          <p:cNvSpPr txBox="1"/>
          <p:nvPr/>
        </p:nvSpPr>
        <p:spPr>
          <a:xfrm>
            <a:off x="4479743" y="266918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Akseli</a:t>
            </a:r>
          </a:p>
        </p:txBody>
      </p:sp>
      <p:cxnSp>
        <p:nvCxnSpPr>
          <p:cNvPr id="108" name="Suora yhdysviiva 107"/>
          <p:cNvCxnSpPr/>
          <p:nvPr/>
        </p:nvCxnSpPr>
        <p:spPr>
          <a:xfrm>
            <a:off x="3903679" y="1661073"/>
            <a:ext cx="2454369" cy="0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uora yhdysviiva 110"/>
          <p:cNvCxnSpPr/>
          <p:nvPr/>
        </p:nvCxnSpPr>
        <p:spPr>
          <a:xfrm>
            <a:off x="2967575" y="1661073"/>
            <a:ext cx="0" cy="3816424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kstikehys 111"/>
          <p:cNvSpPr txBox="1"/>
          <p:nvPr/>
        </p:nvSpPr>
        <p:spPr>
          <a:xfrm rot="16200000">
            <a:off x="2386865" y="324060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Verdana"/>
              </a:rPr>
              <a:t>Ø 20</a:t>
            </a:r>
            <a:endParaRPr lang="fi-FI" dirty="0"/>
          </a:p>
        </p:txBody>
      </p:sp>
      <p:cxnSp>
        <p:nvCxnSpPr>
          <p:cNvPr id="114" name="Suora yhdysviiva 113"/>
          <p:cNvCxnSpPr/>
          <p:nvPr/>
        </p:nvCxnSpPr>
        <p:spPr>
          <a:xfrm>
            <a:off x="2751551" y="5477497"/>
            <a:ext cx="129614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kstikehys 115"/>
          <p:cNvSpPr txBox="1"/>
          <p:nvPr/>
        </p:nvSpPr>
        <p:spPr>
          <a:xfrm>
            <a:off x="2123728" y="1332543"/>
            <a:ext cx="120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Nollaviiva</a:t>
            </a:r>
          </a:p>
        </p:txBody>
      </p:sp>
      <p:cxnSp>
        <p:nvCxnSpPr>
          <p:cNvPr id="124" name="Suora yhdysviiva 123"/>
          <p:cNvCxnSpPr/>
          <p:nvPr/>
        </p:nvCxnSpPr>
        <p:spPr>
          <a:xfrm flipV="1">
            <a:off x="4053792" y="1656885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uora yhdysviiva 124"/>
          <p:cNvCxnSpPr/>
          <p:nvPr/>
        </p:nvCxnSpPr>
        <p:spPr>
          <a:xfrm flipV="1">
            <a:off x="4147968" y="1662389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uora yhdysviiva 125"/>
          <p:cNvCxnSpPr/>
          <p:nvPr/>
        </p:nvCxnSpPr>
        <p:spPr>
          <a:xfrm flipV="1">
            <a:off x="4242106" y="1662427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uora yhdysviiva 126"/>
          <p:cNvCxnSpPr/>
          <p:nvPr/>
        </p:nvCxnSpPr>
        <p:spPr>
          <a:xfrm flipV="1">
            <a:off x="4341824" y="1656885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uora yhdysviiva 127"/>
          <p:cNvCxnSpPr/>
          <p:nvPr/>
        </p:nvCxnSpPr>
        <p:spPr>
          <a:xfrm flipV="1">
            <a:off x="4064876" y="1656885"/>
            <a:ext cx="105260" cy="10526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uora yhdysviiva 128"/>
          <p:cNvCxnSpPr/>
          <p:nvPr/>
        </p:nvCxnSpPr>
        <p:spPr>
          <a:xfrm flipV="1">
            <a:off x="4430534" y="1665193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uora yhdysviiva 129"/>
          <p:cNvCxnSpPr/>
          <p:nvPr/>
        </p:nvCxnSpPr>
        <p:spPr>
          <a:xfrm flipV="1">
            <a:off x="4524710" y="1670697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uora yhdysviiva 130"/>
          <p:cNvCxnSpPr/>
          <p:nvPr/>
        </p:nvCxnSpPr>
        <p:spPr>
          <a:xfrm flipV="1">
            <a:off x="4618848" y="1670735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uora yhdysviiva 131"/>
          <p:cNvCxnSpPr/>
          <p:nvPr/>
        </p:nvCxnSpPr>
        <p:spPr>
          <a:xfrm flipV="1">
            <a:off x="4718566" y="1665193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uora yhdysviiva 132"/>
          <p:cNvCxnSpPr/>
          <p:nvPr/>
        </p:nvCxnSpPr>
        <p:spPr>
          <a:xfrm flipV="1">
            <a:off x="4812552" y="1651343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uora yhdysviiva 133"/>
          <p:cNvCxnSpPr/>
          <p:nvPr/>
        </p:nvCxnSpPr>
        <p:spPr>
          <a:xfrm flipV="1">
            <a:off x="4906728" y="1656847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uora yhdysviiva 134"/>
          <p:cNvCxnSpPr/>
          <p:nvPr/>
        </p:nvCxnSpPr>
        <p:spPr>
          <a:xfrm flipV="1">
            <a:off x="5000866" y="1656885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uora yhdysviiva 135"/>
          <p:cNvCxnSpPr/>
          <p:nvPr/>
        </p:nvCxnSpPr>
        <p:spPr>
          <a:xfrm flipV="1">
            <a:off x="5100584" y="1651343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uora yhdysviiva 136"/>
          <p:cNvCxnSpPr/>
          <p:nvPr/>
        </p:nvCxnSpPr>
        <p:spPr>
          <a:xfrm flipV="1">
            <a:off x="5189294" y="1659651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uora yhdysviiva 137"/>
          <p:cNvCxnSpPr/>
          <p:nvPr/>
        </p:nvCxnSpPr>
        <p:spPr>
          <a:xfrm flipV="1">
            <a:off x="5283470" y="1665155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uora yhdysviiva 138"/>
          <p:cNvCxnSpPr/>
          <p:nvPr/>
        </p:nvCxnSpPr>
        <p:spPr>
          <a:xfrm flipV="1">
            <a:off x="5377608" y="1665193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uora yhdysviiva 139"/>
          <p:cNvCxnSpPr/>
          <p:nvPr/>
        </p:nvCxnSpPr>
        <p:spPr>
          <a:xfrm flipV="1">
            <a:off x="5477326" y="1659651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uora yhdysviiva 140"/>
          <p:cNvCxnSpPr/>
          <p:nvPr/>
        </p:nvCxnSpPr>
        <p:spPr>
          <a:xfrm flipV="1">
            <a:off x="5560494" y="1662417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uora yhdysviiva 141"/>
          <p:cNvCxnSpPr/>
          <p:nvPr/>
        </p:nvCxnSpPr>
        <p:spPr>
          <a:xfrm flipV="1">
            <a:off x="5654670" y="1667921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uora yhdysviiva 142"/>
          <p:cNvCxnSpPr/>
          <p:nvPr/>
        </p:nvCxnSpPr>
        <p:spPr>
          <a:xfrm flipV="1">
            <a:off x="5748808" y="1728893"/>
            <a:ext cx="155090" cy="15509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uora yhdysviiva 143"/>
          <p:cNvCxnSpPr/>
          <p:nvPr/>
        </p:nvCxnSpPr>
        <p:spPr>
          <a:xfrm flipV="1">
            <a:off x="5865152" y="1789883"/>
            <a:ext cx="77474" cy="7747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uora yhdysviiva 116"/>
          <p:cNvCxnSpPr/>
          <p:nvPr/>
        </p:nvCxnSpPr>
        <p:spPr>
          <a:xfrm>
            <a:off x="4053792" y="1872909"/>
            <a:ext cx="1944216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uora yhdysviiva 118"/>
          <p:cNvCxnSpPr/>
          <p:nvPr/>
        </p:nvCxnSpPr>
        <p:spPr>
          <a:xfrm>
            <a:off x="4053792" y="1656885"/>
            <a:ext cx="180020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uora yhdysviiva 121"/>
          <p:cNvCxnSpPr/>
          <p:nvPr/>
        </p:nvCxnSpPr>
        <p:spPr>
          <a:xfrm>
            <a:off x="4053792" y="1656885"/>
            <a:ext cx="0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uora yhdysviiva 174"/>
          <p:cNvCxnSpPr/>
          <p:nvPr/>
        </p:nvCxnSpPr>
        <p:spPr>
          <a:xfrm>
            <a:off x="2242502" y="1667488"/>
            <a:ext cx="1301137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kstikehys 183"/>
          <p:cNvSpPr txBox="1"/>
          <p:nvPr/>
        </p:nvSpPr>
        <p:spPr>
          <a:xfrm>
            <a:off x="4774996" y="10961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h7</a:t>
            </a:r>
          </a:p>
        </p:txBody>
      </p:sp>
      <p:sp>
        <p:nvSpPr>
          <p:cNvPr id="91" name="Tekstikehys 90"/>
          <p:cNvSpPr txBox="1"/>
          <p:nvPr/>
        </p:nvSpPr>
        <p:spPr>
          <a:xfrm>
            <a:off x="6495967" y="168988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- 0,021</a:t>
            </a:r>
          </a:p>
        </p:txBody>
      </p:sp>
      <p:grpSp>
        <p:nvGrpSpPr>
          <p:cNvPr id="6" name="Ryhmä 109"/>
          <p:cNvGrpSpPr/>
          <p:nvPr/>
        </p:nvGrpSpPr>
        <p:grpSpPr>
          <a:xfrm>
            <a:off x="4119703" y="3097041"/>
            <a:ext cx="1800200" cy="720080"/>
            <a:chOff x="2411760" y="5013176"/>
            <a:chExt cx="1800200" cy="720080"/>
          </a:xfrm>
        </p:grpSpPr>
        <p:sp>
          <p:nvSpPr>
            <p:cNvPr id="113" name="Suorakulmio 112"/>
            <p:cNvSpPr/>
            <p:nvPr/>
          </p:nvSpPr>
          <p:spPr>
            <a:xfrm>
              <a:off x="2411760" y="5013176"/>
              <a:ext cx="1800200" cy="72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7" name="Ryhmä 101"/>
            <p:cNvGrpSpPr/>
            <p:nvPr/>
          </p:nvGrpSpPr>
          <p:grpSpPr>
            <a:xfrm>
              <a:off x="2525296" y="5074136"/>
              <a:ext cx="1603608" cy="576064"/>
              <a:chOff x="2525296" y="5013176"/>
              <a:chExt cx="1603608" cy="576064"/>
            </a:xfrm>
          </p:grpSpPr>
          <p:sp>
            <p:nvSpPr>
              <p:cNvPr id="120" name="Tekstikehys 119"/>
              <p:cNvSpPr txBox="1"/>
              <p:nvPr/>
            </p:nvSpPr>
            <p:spPr>
              <a:xfrm>
                <a:off x="3327673" y="501317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0</a:t>
                </a:r>
              </a:p>
            </p:txBody>
          </p:sp>
          <p:sp>
            <p:nvSpPr>
              <p:cNvPr id="121" name="Tekstikehys 120"/>
              <p:cNvSpPr txBox="1"/>
              <p:nvPr/>
            </p:nvSpPr>
            <p:spPr>
              <a:xfrm>
                <a:off x="3003064" y="5219908"/>
                <a:ext cx="1125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    - 0,021</a:t>
                </a:r>
              </a:p>
            </p:txBody>
          </p:sp>
          <p:sp>
            <p:nvSpPr>
              <p:cNvPr id="123" name="Tekstikehys 122"/>
              <p:cNvSpPr txBox="1"/>
              <p:nvPr/>
            </p:nvSpPr>
            <p:spPr>
              <a:xfrm>
                <a:off x="2525296" y="5102180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000" dirty="0">
                    <a:latin typeface="Verdana"/>
                  </a:rPr>
                  <a:t>Ø 20</a:t>
                </a:r>
                <a:endParaRPr lang="fi-FI" sz="2000" dirty="0"/>
              </a:p>
            </p:txBody>
          </p:sp>
        </p:grpSp>
      </p:grpSp>
      <p:cxnSp>
        <p:nvCxnSpPr>
          <p:cNvPr id="118" name="Suora nuoliyhdysviiva 117"/>
          <p:cNvCxnSpPr/>
          <p:nvPr/>
        </p:nvCxnSpPr>
        <p:spPr>
          <a:xfrm>
            <a:off x="6159933" y="1877097"/>
            <a:ext cx="288032" cy="0"/>
          </a:xfrm>
          <a:prstGeom prst="straightConnector1">
            <a:avLst/>
          </a:prstGeom>
          <a:ln w="31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Viisikulmio 144"/>
          <p:cNvSpPr/>
          <p:nvPr/>
        </p:nvSpPr>
        <p:spPr>
          <a:xfrm flipH="1">
            <a:off x="2771800" y="5949280"/>
            <a:ext cx="3888432" cy="36004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Palaa </a:t>
            </a:r>
            <a:r>
              <a:rPr lang="fi-FI" dirty="0">
                <a:hlinkClick r:id="rId2" action="ppaction://hlinksldjump"/>
              </a:rPr>
              <a:t>takaisin</a:t>
            </a:r>
            <a:r>
              <a:rPr lang="fi-FI" dirty="0">
                <a:hlinkClick r:id="rId3" action="ppaction://hlinksldjump"/>
              </a:rPr>
              <a:t> </a:t>
            </a:r>
            <a:r>
              <a:rPr lang="fi-FI" dirty="0"/>
              <a:t> </a:t>
            </a:r>
          </a:p>
        </p:txBody>
      </p:sp>
      <p:cxnSp>
        <p:nvCxnSpPr>
          <p:cNvPr id="146" name="Suora yhdysviiva 145"/>
          <p:cNvCxnSpPr/>
          <p:nvPr/>
        </p:nvCxnSpPr>
        <p:spPr>
          <a:xfrm>
            <a:off x="3687655" y="1661073"/>
            <a:ext cx="72008" cy="0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00" grpId="0"/>
      <p:bldP spid="112" grpId="0"/>
      <p:bldP spid="116" grpId="0"/>
      <p:bldP spid="184" grpId="0"/>
      <p:bldP spid="91" grpId="0"/>
      <p:bldP spid="1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/>
          <p:cNvCxnSpPr/>
          <p:nvPr/>
        </p:nvCxnSpPr>
        <p:spPr>
          <a:xfrm>
            <a:off x="4146049" y="1268760"/>
            <a:ext cx="0" cy="475252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/>
          <p:cNvCxnSpPr/>
          <p:nvPr/>
        </p:nvCxnSpPr>
        <p:spPr>
          <a:xfrm>
            <a:off x="5442193" y="1268760"/>
            <a:ext cx="0" cy="46805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6049" y="5589240"/>
            <a:ext cx="129614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3714001" y="3573016"/>
            <a:ext cx="193811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5724128" y="3573016"/>
            <a:ext cx="72008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43"/>
          <p:cNvCxnSpPr/>
          <p:nvPr/>
        </p:nvCxnSpPr>
        <p:spPr>
          <a:xfrm flipV="1">
            <a:off x="4146049" y="1052736"/>
            <a:ext cx="432048" cy="50405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/>
          <p:nvPr/>
        </p:nvCxnSpPr>
        <p:spPr>
          <a:xfrm flipV="1">
            <a:off x="4259205" y="993300"/>
            <a:ext cx="720080" cy="79209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/>
          <p:nvPr/>
        </p:nvCxnSpPr>
        <p:spPr>
          <a:xfrm flipV="1">
            <a:off x="4607125" y="1124744"/>
            <a:ext cx="619044" cy="647512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 flipV="1">
            <a:off x="4938137" y="1268760"/>
            <a:ext cx="504056" cy="51205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/>
          <p:cNvCxnSpPr/>
          <p:nvPr/>
        </p:nvCxnSpPr>
        <p:spPr>
          <a:xfrm flipV="1">
            <a:off x="5226169" y="1556793"/>
            <a:ext cx="216024" cy="21602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/>
          <p:cNvCxnSpPr/>
          <p:nvPr/>
        </p:nvCxnSpPr>
        <p:spPr>
          <a:xfrm flipV="1">
            <a:off x="5271139" y="5733256"/>
            <a:ext cx="171054" cy="17399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uora yhdysviiva 52"/>
          <p:cNvCxnSpPr/>
          <p:nvPr/>
        </p:nvCxnSpPr>
        <p:spPr>
          <a:xfrm flipV="1">
            <a:off x="4866129" y="5589240"/>
            <a:ext cx="360040" cy="360042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/>
          <p:cNvCxnSpPr/>
          <p:nvPr/>
        </p:nvCxnSpPr>
        <p:spPr>
          <a:xfrm flipV="1">
            <a:off x="4506089" y="5589240"/>
            <a:ext cx="360040" cy="360042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/>
          <p:cNvCxnSpPr/>
          <p:nvPr/>
        </p:nvCxnSpPr>
        <p:spPr>
          <a:xfrm flipV="1">
            <a:off x="4146049" y="5589240"/>
            <a:ext cx="360040" cy="360042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kstikehys 100"/>
          <p:cNvSpPr txBox="1"/>
          <p:nvPr/>
        </p:nvSpPr>
        <p:spPr>
          <a:xfrm>
            <a:off x="4362073" y="27809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Reikä</a:t>
            </a:r>
          </a:p>
        </p:txBody>
      </p:sp>
      <p:cxnSp>
        <p:nvCxnSpPr>
          <p:cNvPr id="104" name="Suora yhdysviiva 103"/>
          <p:cNvCxnSpPr/>
          <p:nvPr/>
        </p:nvCxnSpPr>
        <p:spPr>
          <a:xfrm>
            <a:off x="3209945" y="1772816"/>
            <a:ext cx="1944216" cy="0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uora yhdysviiva 104"/>
          <p:cNvCxnSpPr/>
          <p:nvPr/>
        </p:nvCxnSpPr>
        <p:spPr>
          <a:xfrm>
            <a:off x="5226169" y="1772816"/>
            <a:ext cx="72008" cy="0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uora yhdysviiva 105"/>
          <p:cNvCxnSpPr/>
          <p:nvPr/>
        </p:nvCxnSpPr>
        <p:spPr>
          <a:xfrm>
            <a:off x="4283968" y="1772816"/>
            <a:ext cx="1368152" cy="0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uora yhdysviiva 110"/>
          <p:cNvCxnSpPr/>
          <p:nvPr/>
        </p:nvCxnSpPr>
        <p:spPr>
          <a:xfrm>
            <a:off x="3353961" y="1772816"/>
            <a:ext cx="0" cy="3816424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kstikehys 111"/>
          <p:cNvSpPr txBox="1"/>
          <p:nvPr/>
        </p:nvSpPr>
        <p:spPr>
          <a:xfrm rot="16200000">
            <a:off x="2701242" y="33523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Verdana"/>
              </a:rPr>
              <a:t>Ø 20</a:t>
            </a:r>
            <a:endParaRPr lang="fi-FI" dirty="0"/>
          </a:p>
        </p:txBody>
      </p:sp>
      <p:cxnSp>
        <p:nvCxnSpPr>
          <p:cNvPr id="114" name="Suora yhdysviiva 113"/>
          <p:cNvCxnSpPr/>
          <p:nvPr/>
        </p:nvCxnSpPr>
        <p:spPr>
          <a:xfrm>
            <a:off x="3209945" y="5589240"/>
            <a:ext cx="13681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kstikehys 115"/>
          <p:cNvSpPr txBox="1"/>
          <p:nvPr/>
        </p:nvSpPr>
        <p:spPr>
          <a:xfrm>
            <a:off x="1718026" y="1444286"/>
            <a:ext cx="120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Nollaviiva</a:t>
            </a:r>
          </a:p>
        </p:txBody>
      </p:sp>
      <p:cxnSp>
        <p:nvCxnSpPr>
          <p:cNvPr id="151" name="Suora yhdysviiva 150"/>
          <p:cNvCxnSpPr/>
          <p:nvPr/>
        </p:nvCxnSpPr>
        <p:spPr>
          <a:xfrm>
            <a:off x="1913801" y="1772816"/>
            <a:ext cx="1008112" cy="0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uora yhdysviiva 151"/>
          <p:cNvCxnSpPr/>
          <p:nvPr/>
        </p:nvCxnSpPr>
        <p:spPr>
          <a:xfrm>
            <a:off x="2993921" y="1772816"/>
            <a:ext cx="72008" cy="0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uora yhdysviiva 153"/>
          <p:cNvCxnSpPr/>
          <p:nvPr/>
        </p:nvCxnSpPr>
        <p:spPr>
          <a:xfrm flipV="1">
            <a:off x="4232649" y="1542942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uora yhdysviiva 154"/>
          <p:cNvCxnSpPr/>
          <p:nvPr/>
        </p:nvCxnSpPr>
        <p:spPr>
          <a:xfrm flipV="1">
            <a:off x="4312233" y="1548446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uora yhdysviiva 155"/>
          <p:cNvCxnSpPr/>
          <p:nvPr/>
        </p:nvCxnSpPr>
        <p:spPr>
          <a:xfrm flipV="1">
            <a:off x="4406371" y="1548484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uora yhdysviiva 156"/>
          <p:cNvCxnSpPr/>
          <p:nvPr/>
        </p:nvCxnSpPr>
        <p:spPr>
          <a:xfrm flipV="1">
            <a:off x="4506089" y="1542942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uora yhdysviiva 157"/>
          <p:cNvCxnSpPr/>
          <p:nvPr/>
        </p:nvCxnSpPr>
        <p:spPr>
          <a:xfrm flipV="1">
            <a:off x="4146845" y="1557534"/>
            <a:ext cx="105260" cy="10526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uora yhdysviiva 158"/>
          <p:cNvCxnSpPr/>
          <p:nvPr/>
        </p:nvCxnSpPr>
        <p:spPr>
          <a:xfrm flipV="1">
            <a:off x="4594799" y="1551250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uora yhdysviiva 159"/>
          <p:cNvCxnSpPr/>
          <p:nvPr/>
        </p:nvCxnSpPr>
        <p:spPr>
          <a:xfrm flipV="1">
            <a:off x="4688975" y="1556754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uora yhdysviiva 160"/>
          <p:cNvCxnSpPr/>
          <p:nvPr/>
        </p:nvCxnSpPr>
        <p:spPr>
          <a:xfrm flipV="1">
            <a:off x="4783113" y="1556792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uora yhdysviiva 161"/>
          <p:cNvCxnSpPr/>
          <p:nvPr/>
        </p:nvCxnSpPr>
        <p:spPr>
          <a:xfrm flipV="1">
            <a:off x="4882831" y="1551250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uora yhdysviiva 162"/>
          <p:cNvCxnSpPr/>
          <p:nvPr/>
        </p:nvCxnSpPr>
        <p:spPr>
          <a:xfrm flipV="1">
            <a:off x="4976817" y="1537400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uora yhdysviiva 163"/>
          <p:cNvCxnSpPr/>
          <p:nvPr/>
        </p:nvCxnSpPr>
        <p:spPr>
          <a:xfrm flipV="1">
            <a:off x="5070993" y="1542904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uora yhdysviiva 164"/>
          <p:cNvCxnSpPr/>
          <p:nvPr/>
        </p:nvCxnSpPr>
        <p:spPr>
          <a:xfrm flipV="1">
            <a:off x="5165131" y="1542942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uora yhdysviiva 165"/>
          <p:cNvCxnSpPr/>
          <p:nvPr/>
        </p:nvCxnSpPr>
        <p:spPr>
          <a:xfrm flipV="1">
            <a:off x="5264849" y="1576080"/>
            <a:ext cx="177344" cy="17734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uora yhdysviiva 166"/>
          <p:cNvCxnSpPr/>
          <p:nvPr/>
        </p:nvCxnSpPr>
        <p:spPr>
          <a:xfrm flipV="1">
            <a:off x="5353559" y="1673098"/>
            <a:ext cx="88634" cy="886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uora yhdysviiva 182"/>
          <p:cNvCxnSpPr/>
          <p:nvPr/>
        </p:nvCxnSpPr>
        <p:spPr>
          <a:xfrm flipV="1">
            <a:off x="4136321" y="1551928"/>
            <a:ext cx="216024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uora yhdysviiva 174"/>
          <p:cNvCxnSpPr/>
          <p:nvPr/>
        </p:nvCxnSpPr>
        <p:spPr>
          <a:xfrm>
            <a:off x="4141056" y="1779231"/>
            <a:ext cx="1301137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uora yhdysviiva 175"/>
          <p:cNvCxnSpPr/>
          <p:nvPr/>
        </p:nvCxnSpPr>
        <p:spPr>
          <a:xfrm>
            <a:off x="4146049" y="1511648"/>
            <a:ext cx="1296144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uora yhdysviiva 176"/>
          <p:cNvCxnSpPr/>
          <p:nvPr/>
        </p:nvCxnSpPr>
        <p:spPr>
          <a:xfrm>
            <a:off x="4146807" y="1528428"/>
            <a:ext cx="0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uora yhdysviiva 177"/>
          <p:cNvCxnSpPr/>
          <p:nvPr/>
        </p:nvCxnSpPr>
        <p:spPr>
          <a:xfrm>
            <a:off x="5442193" y="1527764"/>
            <a:ext cx="0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kstikehys 184"/>
          <p:cNvSpPr txBox="1"/>
          <p:nvPr/>
        </p:nvSpPr>
        <p:spPr>
          <a:xfrm>
            <a:off x="4506089" y="98072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H8</a:t>
            </a:r>
          </a:p>
        </p:txBody>
      </p:sp>
      <p:sp>
        <p:nvSpPr>
          <p:cNvPr id="92" name="Tekstikehys 91"/>
          <p:cNvSpPr txBox="1"/>
          <p:nvPr/>
        </p:nvSpPr>
        <p:spPr>
          <a:xfrm>
            <a:off x="3020209" y="13255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+ 0,033</a:t>
            </a:r>
          </a:p>
        </p:txBody>
      </p:sp>
      <p:cxnSp>
        <p:nvCxnSpPr>
          <p:cNvPr id="94" name="Suora nuoliyhdysviiva 93"/>
          <p:cNvCxnSpPr/>
          <p:nvPr/>
        </p:nvCxnSpPr>
        <p:spPr>
          <a:xfrm>
            <a:off x="3801249" y="1515264"/>
            <a:ext cx="288032" cy="0"/>
          </a:xfrm>
          <a:prstGeom prst="straightConnector1">
            <a:avLst/>
          </a:prstGeom>
          <a:ln w="31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Ryhmä 108"/>
          <p:cNvGrpSpPr/>
          <p:nvPr/>
        </p:nvGrpSpPr>
        <p:grpSpPr>
          <a:xfrm>
            <a:off x="3851920" y="3933056"/>
            <a:ext cx="1800200" cy="720080"/>
            <a:chOff x="2411760" y="5013176"/>
            <a:chExt cx="1800200" cy="720080"/>
          </a:xfrm>
        </p:grpSpPr>
        <p:sp>
          <p:nvSpPr>
            <p:cNvPr id="103" name="Suorakulmio 102"/>
            <p:cNvSpPr/>
            <p:nvPr/>
          </p:nvSpPr>
          <p:spPr>
            <a:xfrm>
              <a:off x="2411760" y="5013176"/>
              <a:ext cx="1800200" cy="72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5" name="Ryhmä 101"/>
            <p:cNvGrpSpPr/>
            <p:nvPr/>
          </p:nvGrpSpPr>
          <p:grpSpPr>
            <a:xfrm>
              <a:off x="2525296" y="5074136"/>
              <a:ext cx="1686664" cy="576064"/>
              <a:chOff x="2525296" y="5013176"/>
              <a:chExt cx="1686664" cy="576064"/>
            </a:xfrm>
          </p:grpSpPr>
          <p:sp>
            <p:nvSpPr>
              <p:cNvPr id="97" name="Tekstikehys 96"/>
              <p:cNvSpPr txBox="1"/>
              <p:nvPr/>
            </p:nvSpPr>
            <p:spPr>
              <a:xfrm>
                <a:off x="3203848" y="501317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+ 0,033</a:t>
                </a:r>
              </a:p>
            </p:txBody>
          </p:sp>
          <p:sp>
            <p:nvSpPr>
              <p:cNvPr id="98" name="Tekstikehys 97"/>
              <p:cNvSpPr txBox="1"/>
              <p:nvPr/>
            </p:nvSpPr>
            <p:spPr>
              <a:xfrm>
                <a:off x="3158128" y="5219908"/>
                <a:ext cx="776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    0</a:t>
                </a:r>
              </a:p>
            </p:txBody>
          </p:sp>
          <p:sp>
            <p:nvSpPr>
              <p:cNvPr id="99" name="Tekstikehys 98"/>
              <p:cNvSpPr txBox="1"/>
              <p:nvPr/>
            </p:nvSpPr>
            <p:spPr>
              <a:xfrm>
                <a:off x="2525296" y="5102180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000" dirty="0">
                    <a:latin typeface="Verdana"/>
                  </a:rPr>
                  <a:t>Ø 20</a:t>
                </a:r>
                <a:endParaRPr lang="fi-FI" sz="2000" dirty="0"/>
              </a:p>
            </p:txBody>
          </p:sp>
        </p:grpSp>
      </p:grpSp>
      <p:sp>
        <p:nvSpPr>
          <p:cNvPr id="145" name="Viisikulmio 144">
            <a:hlinkClick r:id="rId2" action="ppaction://hlinksldjump"/>
          </p:cNvPr>
          <p:cNvSpPr/>
          <p:nvPr/>
        </p:nvSpPr>
        <p:spPr>
          <a:xfrm flipH="1">
            <a:off x="2659316" y="6187892"/>
            <a:ext cx="3888432" cy="36004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Palaa </a:t>
            </a:r>
            <a:r>
              <a:rPr lang="fi-FI" dirty="0">
                <a:hlinkClick r:id="rId2" action="ppaction://hlinksldjump"/>
              </a:rPr>
              <a:t>takaisin</a:t>
            </a:r>
            <a:r>
              <a:rPr lang="fi-FI" dirty="0"/>
              <a:t>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2" grpId="0"/>
      <p:bldP spid="116" grpId="0"/>
      <p:bldP spid="185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mit 0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42875" y="2939494"/>
            <a:ext cx="2737624" cy="1969236"/>
          </a:xfrm>
          <a:prstGeom prst="rect">
            <a:avLst/>
          </a:prstGeom>
        </p:spPr>
      </p:pic>
      <p:sp>
        <p:nvSpPr>
          <p:cNvPr id="4" name="Tekstikehys 3"/>
          <p:cNvSpPr txBox="1"/>
          <p:nvPr/>
        </p:nvSpPr>
        <p:spPr>
          <a:xfrm>
            <a:off x="1475656" y="83671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Mittauksissa käytetään vain kalibroituja mittavälineitä.</a:t>
            </a:r>
          </a:p>
        </p:txBody>
      </p:sp>
      <p:sp>
        <p:nvSpPr>
          <p:cNvPr id="5" name="Ellipsi 4"/>
          <p:cNvSpPr/>
          <p:nvPr/>
        </p:nvSpPr>
        <p:spPr>
          <a:xfrm>
            <a:off x="7020272" y="3395346"/>
            <a:ext cx="432048" cy="5287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" name="Suora nuoliyhdysviiva 6"/>
          <p:cNvCxnSpPr>
            <a:cxnSpLocks/>
          </p:cNvCxnSpPr>
          <p:nvPr/>
        </p:nvCxnSpPr>
        <p:spPr>
          <a:xfrm flipH="1">
            <a:off x="4716016" y="3849867"/>
            <a:ext cx="2304256" cy="7424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ast 0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406695"/>
            <a:ext cx="6512742" cy="5398569"/>
          </a:xfrm>
          <a:prstGeom prst="rect">
            <a:avLst/>
          </a:prstGeom>
        </p:spPr>
      </p:pic>
      <p:pic>
        <p:nvPicPr>
          <p:cNvPr id="3" name="Kuva 2" descr="ast 0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8144" y="3284984"/>
            <a:ext cx="2968812" cy="2088232"/>
          </a:xfrm>
          <a:prstGeom prst="rect">
            <a:avLst/>
          </a:prstGeom>
        </p:spPr>
      </p:pic>
      <p:sp>
        <p:nvSpPr>
          <p:cNvPr id="4" name="Tekstikehys 3"/>
          <p:cNvSpPr txBox="1"/>
          <p:nvPr/>
        </p:nvSpPr>
        <p:spPr>
          <a:xfrm>
            <a:off x="7020272" y="1268760"/>
            <a:ext cx="1872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Tarkista mittavälineen näytön oikeellisuus  aika ajoin.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52940" y="5914594"/>
            <a:ext cx="7848872" cy="7200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i-FI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Käsittele mittavälineitä</a:t>
            </a:r>
            <a:r>
              <a:rPr kumimoji="0" lang="fi-FI" sz="20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varoen ja huolellisesti!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i-FI" sz="20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Säilytä mittalaitteet </a:t>
            </a:r>
            <a:r>
              <a:rPr lang="fi-FI" sz="2000" b="1" dirty="0">
                <a:solidFill>
                  <a:srgbClr val="000000"/>
                </a:solidFill>
              </a:rPr>
              <a:t>asiallisesti!</a:t>
            </a:r>
            <a:endParaRPr kumimoji="0" 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i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7613" y="3717032"/>
            <a:ext cx="330069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 rot="3091110">
            <a:off x="5394894" y="3872398"/>
            <a:ext cx="598671" cy="496625"/>
          </a:xfrm>
          <a:prstGeom prst="line">
            <a:avLst/>
          </a:prstGeom>
          <a:noFill/>
          <a:ln w="1682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rot="6522527">
            <a:off x="6331594" y="4745298"/>
            <a:ext cx="242888" cy="2032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870581" y="4100297"/>
            <a:ext cx="984473" cy="5715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Ei vinosti!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520780" y="4419566"/>
            <a:ext cx="571500" cy="3429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Ei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051720" y="2370177"/>
            <a:ext cx="5572100" cy="410752"/>
          </a:xfrm>
          <a:prstGeom prst="wedgeRoundRectCallout">
            <a:avLst>
              <a:gd name="adj1" fmla="val -18806"/>
              <a:gd name="adj2" fmla="val -40417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Ole huolellinen. Käytä oikeaa mittausvoimaa. </a:t>
            </a: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3635896" y="6165304"/>
            <a:ext cx="3888432" cy="397362"/>
          </a:xfrm>
          <a:prstGeom prst="wedgeRoundRectCallout">
            <a:avLst>
              <a:gd name="adj1" fmla="val -23056"/>
              <a:gd name="adj2" fmla="val 19340"/>
              <a:gd name="adj3" fmla="val 16667"/>
            </a:avLst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Lue asteikko kohtisuoraan!</a:t>
            </a: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2843808" y="1916832"/>
            <a:ext cx="3771900" cy="342900"/>
          </a:xfrm>
          <a:prstGeom prst="wedgeRoundRectCallout">
            <a:avLst>
              <a:gd name="adj1" fmla="val -42241"/>
              <a:gd name="adj2" fmla="val 18333"/>
              <a:gd name="adj3" fmla="val 16667"/>
            </a:avLst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Keskity. Älä hätäile!</a:t>
            </a: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2489040" y="1484784"/>
            <a:ext cx="4536504" cy="360040"/>
          </a:xfrm>
          <a:prstGeom prst="wedgeRoundRectCallout">
            <a:avLst>
              <a:gd name="adj1" fmla="val -24884"/>
              <a:gd name="adj2" fmla="val -35556"/>
              <a:gd name="adj3" fmla="val 16667"/>
            </a:avLst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Hyvä valaistus!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55576" y="548680"/>
            <a:ext cx="7848872" cy="7200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000000"/>
                </a:solidFill>
              </a:rPr>
              <a:t>Vältä mittausvirheitä.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000000"/>
                </a:solidFill>
              </a:rPr>
              <a:t>Muista mittauksen tärkeät asiat.</a:t>
            </a:r>
            <a:endParaRPr kumimoji="0" 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842295" y="4456796"/>
            <a:ext cx="241300" cy="201612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2809122" y="3212976"/>
            <a:ext cx="3888432" cy="432048"/>
          </a:xfrm>
          <a:prstGeom prst="wedgeRoundRectCallout">
            <a:avLst>
              <a:gd name="adj1" fmla="val -23056"/>
              <a:gd name="adj2" fmla="val 19340"/>
              <a:gd name="adj3" fmla="val 16667"/>
            </a:avLst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Lue mitta-asteikkoa oikein!</a:t>
            </a:r>
          </a:p>
        </p:txBody>
      </p:sp>
      <p:sp>
        <p:nvSpPr>
          <p:cNvPr id="17" name="Kuvatekstiellipsi 16"/>
          <p:cNvSpPr/>
          <p:nvPr/>
        </p:nvSpPr>
        <p:spPr>
          <a:xfrm>
            <a:off x="971600" y="3789040"/>
            <a:ext cx="2664296" cy="1584176"/>
          </a:xfrm>
          <a:prstGeom prst="wedgeEllipseCallout">
            <a:avLst>
              <a:gd name="adj1" fmla="val -19432"/>
              <a:gd name="adj2" fmla="val 36585"/>
            </a:avLst>
          </a:prstGeom>
          <a:gradFill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Oikeat olosuhteet ja oikea mittauslämpötila.</a:t>
            </a:r>
          </a:p>
        </p:txBody>
      </p:sp>
      <p:sp>
        <p:nvSpPr>
          <p:cNvPr id="18" name="Tekstikehys 17"/>
          <p:cNvSpPr txBox="1"/>
          <p:nvPr/>
        </p:nvSpPr>
        <p:spPr>
          <a:xfrm>
            <a:off x="2824758" y="281064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dirty="0"/>
              <a:t>Toista mittaus!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9" grpId="0" animBg="1"/>
      <p:bldP spid="1030" grpId="0"/>
      <p:bldP spid="1031" grpId="0"/>
      <p:bldP spid="1032" grpId="0"/>
      <p:bldP spid="1033" grpId="0"/>
      <p:bldP spid="1034" grpId="0"/>
      <p:bldP spid="1035" grpId="0"/>
      <p:bldP spid="13" grpId="0"/>
      <p:bldP spid="1037" grpId="0" animBg="1"/>
      <p:bldP spid="16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mikro_iso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2348880"/>
            <a:ext cx="5400040" cy="3495040"/>
          </a:xfrm>
          <a:prstGeom prst="rect">
            <a:avLst/>
          </a:prstGeom>
        </p:spPr>
      </p:pic>
      <p:pic>
        <p:nvPicPr>
          <p:cNvPr id="3" name="Kuva 2" descr="mikro_iso1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6237" y="2852936"/>
            <a:ext cx="2154155" cy="1296144"/>
          </a:xfrm>
          <a:prstGeom prst="rect">
            <a:avLst/>
          </a:prstGeom>
        </p:spPr>
      </p:pic>
      <p:pic>
        <p:nvPicPr>
          <p:cNvPr id="4" name="Kuva 3" descr="ku 0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260648"/>
            <a:ext cx="3888432" cy="2462528"/>
          </a:xfrm>
          <a:prstGeom prst="rect">
            <a:avLst/>
          </a:prstGeom>
        </p:spPr>
      </p:pic>
      <p:pic>
        <p:nvPicPr>
          <p:cNvPr id="5" name="Kuva 4" descr="kie 0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31982" y="4293096"/>
            <a:ext cx="2164604" cy="1584176"/>
          </a:xfrm>
          <a:prstGeom prst="rect">
            <a:avLst/>
          </a:prstGeom>
        </p:spPr>
      </p:pic>
      <p:sp>
        <p:nvSpPr>
          <p:cNvPr id="6" name="Tekstikehys 5"/>
          <p:cNvSpPr txBox="1"/>
          <p:nvPr/>
        </p:nvSpPr>
        <p:spPr>
          <a:xfrm>
            <a:off x="1259632" y="90872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Osoittavilla mittavälineillä mitataan </a:t>
            </a:r>
            <a:r>
              <a:rPr lang="fi-FI" sz="2000" b="1" dirty="0">
                <a:hlinkClick r:id="rId6" action="ppaction://hlinksldjump"/>
              </a:rPr>
              <a:t>kappaleen tosimitta</a:t>
            </a:r>
            <a:r>
              <a:rPr lang="fi-FI" sz="2000" b="1" dirty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3928" y="1556792"/>
            <a:ext cx="4814389" cy="39604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1" name="Picture 3" descr="mi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924944"/>
            <a:ext cx="2882195" cy="208823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Tekstikehys 3"/>
          <p:cNvSpPr txBox="1"/>
          <p:nvPr/>
        </p:nvSpPr>
        <p:spPr>
          <a:xfrm>
            <a:off x="683568" y="1412776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Tulkeilla todetaan onko akseli, reikä, kierre tms. toleranssialueella.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i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772816"/>
            <a:ext cx="224155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ikehys 2"/>
          <p:cNvSpPr txBox="1"/>
          <p:nvPr/>
        </p:nvSpPr>
        <p:spPr>
          <a:xfrm>
            <a:off x="3491880" y="55892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Tappitulkit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ulkki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23352" y="4889941"/>
            <a:ext cx="2304258" cy="1008113"/>
          </a:xfrm>
          <a:prstGeom prst="rect">
            <a:avLst/>
          </a:prstGeom>
        </p:spPr>
      </p:pic>
      <p:sp>
        <p:nvSpPr>
          <p:cNvPr id="14" name="Tekstikehys 13"/>
          <p:cNvSpPr txBox="1"/>
          <p:nvPr/>
        </p:nvSpPr>
        <p:spPr>
          <a:xfrm>
            <a:off x="3419872" y="60840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 action="ppaction://hlinksldjump"/>
              </a:rPr>
              <a:t>Mitattava reikä </a:t>
            </a:r>
            <a:r>
              <a:rPr lang="fi-FI" dirty="0">
                <a:latin typeface="Verdana"/>
                <a:hlinkClick r:id="rId3" action="ppaction://hlinksldjump"/>
              </a:rPr>
              <a:t>Ø 20H8</a:t>
            </a:r>
            <a:endParaRPr lang="fi-FI" dirty="0"/>
          </a:p>
        </p:txBody>
      </p:sp>
      <p:pic>
        <p:nvPicPr>
          <p:cNvPr id="15" name="Kuva 14" descr="tulkki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800000">
            <a:off x="4118530" y="435108"/>
            <a:ext cx="1152128" cy="4250955"/>
          </a:xfrm>
          <a:prstGeom prst="rect">
            <a:avLst/>
          </a:prstGeom>
        </p:spPr>
      </p:pic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444208" y="5229200"/>
            <a:ext cx="936104" cy="504056"/>
          </a:xfrm>
          <a:prstGeom prst="wedgeRoundRectCallout">
            <a:avLst>
              <a:gd name="adj1" fmla="val -104421"/>
              <a:gd name="adj2" fmla="val -68636"/>
              <a:gd name="adj3" fmla="val 16667"/>
            </a:avLst>
          </a:prstGeom>
          <a:solidFill>
            <a:srgbClr val="00B050"/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Meno</a:t>
            </a: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46114" y="4169862"/>
            <a:ext cx="829816" cy="504056"/>
          </a:xfrm>
          <a:prstGeom prst="wedgeRoundRectCallout">
            <a:avLst>
              <a:gd name="adj1" fmla="val 78140"/>
              <a:gd name="adj2" fmla="val 51313"/>
              <a:gd name="adj3" fmla="val 16667"/>
            </a:avLst>
          </a:prstGeom>
          <a:solidFill>
            <a:srgbClr val="FF00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Hylky</a:t>
            </a: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Kuvatekstiellipsi 17"/>
          <p:cNvSpPr/>
          <p:nvPr/>
        </p:nvSpPr>
        <p:spPr>
          <a:xfrm>
            <a:off x="5796136" y="1988840"/>
            <a:ext cx="2771800" cy="1440160"/>
          </a:xfrm>
          <a:prstGeom prst="wedgeEllipseCallout">
            <a:avLst>
              <a:gd name="adj1" fmla="val -39577"/>
              <a:gd name="adj2" fmla="val 5528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3">
                    <a:lumMod val="50000"/>
                  </a:schemeClr>
                </a:solidFill>
              </a:rPr>
              <a:t>Menopään pitää mennä</a:t>
            </a:r>
            <a:r>
              <a:rPr lang="fi-FI" dirty="0">
                <a:solidFill>
                  <a:schemeClr val="accent3">
                    <a:lumMod val="50000"/>
                  </a:schemeClr>
                </a:solidFill>
              </a:rPr>
              <a:t> reikään tulkin omalla painolla</a:t>
            </a:r>
          </a:p>
        </p:txBody>
      </p:sp>
      <p:sp>
        <p:nvSpPr>
          <p:cNvPr id="19" name="Kuvatekstiellipsi 18"/>
          <p:cNvSpPr/>
          <p:nvPr/>
        </p:nvSpPr>
        <p:spPr>
          <a:xfrm>
            <a:off x="899592" y="2060848"/>
            <a:ext cx="2771800" cy="1440160"/>
          </a:xfrm>
          <a:prstGeom prst="wedgeEllipseCallout">
            <a:avLst>
              <a:gd name="adj1" fmla="val 27901"/>
              <a:gd name="adj2" fmla="val 5961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Hylkypää ei </a:t>
            </a:r>
            <a:r>
              <a:rPr lang="fi-FI" dirty="0">
                <a:solidFill>
                  <a:srgbClr val="FF0000"/>
                </a:solidFill>
              </a:rPr>
              <a:t>saa mahtua reikään tulkin omalla painolla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1.11111E-6 0.1942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-1.11111E-6 -7.40741E-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1.11111E-6 0.036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2060848"/>
            <a:ext cx="4025411" cy="236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ikehys 2"/>
          <p:cNvSpPr txBox="1"/>
          <p:nvPr/>
        </p:nvSpPr>
        <p:spPr>
          <a:xfrm>
            <a:off x="3347864" y="465313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Hakatulkit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Mittaaminen_tol</Template>
  <TotalTime>6</TotalTime>
  <Words>199</Words>
  <Application>Microsoft Office PowerPoint</Application>
  <PresentationFormat>Näytössä katseltava diaesitys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Office-teema</vt:lpstr>
      <vt:lpstr>KoneDigi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KONEDIGI</dc:title>
  <dc:creator>Ville Salminen</dc:creator>
  <cp:lastModifiedBy>Ville Salminen</cp:lastModifiedBy>
  <cp:revision>3</cp:revision>
  <dcterms:created xsi:type="dcterms:W3CDTF">2020-01-23T12:32:34Z</dcterms:created>
  <dcterms:modified xsi:type="dcterms:W3CDTF">2020-03-27T06:11:59Z</dcterms:modified>
</cp:coreProperties>
</file>