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91" d="100"/>
          <a:sy n="91" d="100"/>
        </p:scale>
        <p:origin x="9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447610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93462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400229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4769481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417850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238774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620114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95115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530872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3141755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24915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480A0-4182-46AC-B27E-FFA6487B85A4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B050B-4B53-4F5F-A721-82DE019B8B4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8123-3D82-4068-8247-5ED2BEFCA865}" type="datetimeFigureOut">
              <a:rPr lang="fi-FI" smtClean="0"/>
              <a:pPr/>
              <a:t>5.2.2020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DD357-B442-46BC-AAD3-6E23D1D89F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30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txBody>
          <a:bodyPr>
            <a:normAutofit/>
          </a:bodyPr>
          <a:lstStyle/>
          <a:p>
            <a:r>
              <a:rPr lang="fi-FI" sz="1200" dirty="0" smtClean="0"/>
              <a:t>Tekijät: Ville Salminen, Jaakko </a:t>
            </a:r>
            <a:r>
              <a:rPr lang="fi-FI" sz="1200" dirty="0" smtClean="0"/>
              <a:t>Ahoranta, Ari Haukijärvi, Kimmo Laaksonen, Ilkka Linnala, Jari Honkanen</a:t>
            </a:r>
            <a:endParaRPr lang="fi-FI" sz="1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74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llipsi 45"/>
          <p:cNvSpPr/>
          <p:nvPr/>
        </p:nvSpPr>
        <p:spPr>
          <a:xfrm>
            <a:off x="5566160" y="793732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Ellipsi 46"/>
          <p:cNvSpPr/>
          <p:nvPr/>
        </p:nvSpPr>
        <p:spPr>
          <a:xfrm>
            <a:off x="7106794" y="764704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Ellipsi 49"/>
          <p:cNvSpPr/>
          <p:nvPr/>
        </p:nvSpPr>
        <p:spPr>
          <a:xfrm>
            <a:off x="7164288" y="2175836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7" name="Picture 3" descr="ku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581338"/>
            <a:ext cx="3652833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Ellipsi 51"/>
          <p:cNvSpPr/>
          <p:nvPr/>
        </p:nvSpPr>
        <p:spPr>
          <a:xfrm>
            <a:off x="5594626" y="2190350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kiderak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68120" y="3707740"/>
            <a:ext cx="2570366" cy="2376264"/>
          </a:xfrm>
          <a:prstGeom prst="rect">
            <a:avLst/>
          </a:prstGeom>
        </p:spPr>
      </p:pic>
      <p:grpSp>
        <p:nvGrpSpPr>
          <p:cNvPr id="28" name="Ryhmä 27"/>
          <p:cNvGrpSpPr/>
          <p:nvPr/>
        </p:nvGrpSpPr>
        <p:grpSpPr>
          <a:xfrm>
            <a:off x="5479076" y="1109668"/>
            <a:ext cx="2088232" cy="1944216"/>
            <a:chOff x="6156176" y="692696"/>
            <a:chExt cx="2088232" cy="1944216"/>
          </a:xfrm>
        </p:grpSpPr>
        <p:sp>
          <p:nvSpPr>
            <p:cNvPr id="7" name="Kuutio 6"/>
            <p:cNvSpPr/>
            <p:nvPr/>
          </p:nvSpPr>
          <p:spPr>
            <a:xfrm>
              <a:off x="6156176" y="692696"/>
              <a:ext cx="2088232" cy="1944216"/>
            </a:xfrm>
            <a:prstGeom prst="cube">
              <a:avLst/>
            </a:prstGeom>
            <a:noFill/>
            <a:ln w="31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1" name="Suora yhdysviiva 10"/>
            <p:cNvCxnSpPr/>
            <p:nvPr/>
          </p:nvCxnSpPr>
          <p:spPr>
            <a:xfrm rot="5400000">
              <a:off x="5940152" y="1412776"/>
              <a:ext cx="1440160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uora yhdysviiva 12"/>
            <p:cNvCxnSpPr/>
            <p:nvPr/>
          </p:nvCxnSpPr>
          <p:spPr>
            <a:xfrm rot="5400000" flipH="1" flipV="1">
              <a:off x="6156176" y="2132856"/>
              <a:ext cx="504056" cy="504056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uora yhdysviiva 14"/>
            <p:cNvCxnSpPr/>
            <p:nvPr/>
          </p:nvCxnSpPr>
          <p:spPr>
            <a:xfrm>
              <a:off x="6660232" y="2132856"/>
              <a:ext cx="1584176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uora yhdysviiva 15"/>
            <p:cNvCxnSpPr/>
            <p:nvPr/>
          </p:nvCxnSpPr>
          <p:spPr>
            <a:xfrm rot="10800000" flipV="1">
              <a:off x="6156176" y="692696"/>
              <a:ext cx="2088232" cy="1944216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uora yhdysviiva 19"/>
            <p:cNvCxnSpPr/>
            <p:nvPr/>
          </p:nvCxnSpPr>
          <p:spPr>
            <a:xfrm rot="16200000" flipH="1">
              <a:off x="6228184" y="1124744"/>
              <a:ext cx="1944216" cy="108012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uora yhdysviiva 22"/>
            <p:cNvCxnSpPr/>
            <p:nvPr/>
          </p:nvCxnSpPr>
          <p:spPr>
            <a:xfrm>
              <a:off x="6170244" y="1182684"/>
              <a:ext cx="2074164" cy="936104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Ellipsi 44"/>
          <p:cNvSpPr/>
          <p:nvPr/>
        </p:nvSpPr>
        <p:spPr>
          <a:xfrm>
            <a:off x="5061542" y="1239170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Ellipsi 47"/>
          <p:cNvSpPr/>
          <p:nvPr/>
        </p:nvSpPr>
        <p:spPr>
          <a:xfrm>
            <a:off x="6631204" y="2621836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Ellipsi 48"/>
          <p:cNvSpPr/>
          <p:nvPr/>
        </p:nvSpPr>
        <p:spPr>
          <a:xfrm>
            <a:off x="5047028" y="2621836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Ellipsi 52"/>
          <p:cNvSpPr/>
          <p:nvPr/>
        </p:nvSpPr>
        <p:spPr>
          <a:xfrm>
            <a:off x="6083606" y="1671218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Ellipsi 50"/>
          <p:cNvSpPr/>
          <p:nvPr/>
        </p:nvSpPr>
        <p:spPr>
          <a:xfrm>
            <a:off x="6631204" y="1253684"/>
            <a:ext cx="792088" cy="720080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71" name="Ryhmä 70"/>
          <p:cNvGrpSpPr/>
          <p:nvPr/>
        </p:nvGrpSpPr>
        <p:grpSpPr>
          <a:xfrm>
            <a:off x="6918466" y="3717594"/>
            <a:ext cx="1527452" cy="1353076"/>
            <a:chOff x="5652120" y="3300060"/>
            <a:chExt cx="2909348" cy="2577212"/>
          </a:xfrm>
        </p:grpSpPr>
        <p:sp>
          <p:nvSpPr>
            <p:cNvPr id="54" name="Ellipsi 53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5" name="Ellipsi 54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6" name="Ellipsi 55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7" name="Ellipsi 56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58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59" name="Kuutio 58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60" name="Suora yhdysviiva 59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uora yhdysviiva 60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uora yhdysviiva 61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uora yhdysviiva 62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uora yhdysviiva 63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uora yhdysviiva 64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Ellipsi 65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7" name="Ellipsi 66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8" name="Ellipsi 67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9" name="Ellipsi 68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0" name="Ellipsi 69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2" name="Ryhmä 71"/>
          <p:cNvGrpSpPr/>
          <p:nvPr/>
        </p:nvGrpSpPr>
        <p:grpSpPr>
          <a:xfrm>
            <a:off x="6082836" y="3717594"/>
            <a:ext cx="1527452" cy="1353076"/>
            <a:chOff x="5652120" y="3300060"/>
            <a:chExt cx="2909348" cy="2577212"/>
          </a:xfrm>
        </p:grpSpPr>
        <p:sp>
          <p:nvSpPr>
            <p:cNvPr id="73" name="Ellipsi 72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4" name="Ellipsi 73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5" name="Ellipsi 74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6" name="Ellipsi 75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77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83" name="Kuutio 82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84" name="Suora yhdysviiva 83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uora yhdysviiva 84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uora yhdysviiva 85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uora yhdysviiva 86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uora yhdysviiva 87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uora yhdysviiva 88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Ellipsi 77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79" name="Ellipsi 78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0" name="Ellipsi 79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1" name="Ellipsi 80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2" name="Ellipsi 81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90" name="Ryhmä 89"/>
          <p:cNvGrpSpPr/>
          <p:nvPr/>
        </p:nvGrpSpPr>
        <p:grpSpPr>
          <a:xfrm>
            <a:off x="5262282" y="3717594"/>
            <a:ext cx="1527452" cy="1353076"/>
            <a:chOff x="5652120" y="3300060"/>
            <a:chExt cx="2909348" cy="2577212"/>
          </a:xfrm>
        </p:grpSpPr>
        <p:sp>
          <p:nvSpPr>
            <p:cNvPr id="91" name="Ellipsi 90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2" name="Ellipsi 91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3" name="Ellipsi 92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4" name="Ellipsi 93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95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01" name="Kuutio 100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02" name="Suora yhdysviiva 101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uora yhdysviiva 102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uora yhdysviiva 103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uora yhdysviiva 104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uora yhdysviiva 105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uora yhdysviiva 106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Ellipsi 95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7" name="Ellipsi 96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8" name="Ellipsi 97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9" name="Ellipsi 98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0" name="Ellipsi 99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08" name="Ryhmä 107"/>
          <p:cNvGrpSpPr/>
          <p:nvPr/>
        </p:nvGrpSpPr>
        <p:grpSpPr>
          <a:xfrm>
            <a:off x="6932980" y="4437674"/>
            <a:ext cx="1527452" cy="1353076"/>
            <a:chOff x="5652120" y="3300060"/>
            <a:chExt cx="2909348" cy="2577212"/>
          </a:xfrm>
        </p:grpSpPr>
        <p:sp>
          <p:nvSpPr>
            <p:cNvPr id="109" name="Ellipsi 108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0" name="Ellipsi 109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1" name="Ellipsi 110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2" name="Ellipsi 111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13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19" name="Kuutio 118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20" name="Suora yhdysviiva 119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uora yhdysviiva 120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uora yhdysviiva 121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uora yhdysviiva 122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uora yhdysviiva 123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uora yhdysviiva 124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4" name="Ellipsi 113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5" name="Ellipsi 114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6" name="Ellipsi 115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7" name="Ellipsi 116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8" name="Ellipsi 117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26" name="Ryhmä 125"/>
          <p:cNvGrpSpPr/>
          <p:nvPr/>
        </p:nvGrpSpPr>
        <p:grpSpPr>
          <a:xfrm>
            <a:off x="6096580" y="4452188"/>
            <a:ext cx="1527452" cy="1353076"/>
            <a:chOff x="5652120" y="3300060"/>
            <a:chExt cx="2909348" cy="2577212"/>
          </a:xfrm>
        </p:grpSpPr>
        <p:sp>
          <p:nvSpPr>
            <p:cNvPr id="127" name="Ellipsi 126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8" name="Ellipsi 127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9" name="Ellipsi 128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0" name="Ellipsi 129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31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37" name="Kuutio 136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38" name="Suora yhdysviiva 137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uora yhdysviiva 138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uora yhdysviiva 139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uora yhdysviiva 140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uora yhdysviiva 141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uora yhdysviiva 142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2" name="Ellipsi 131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3" name="Ellipsi 132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4" name="Ellipsi 133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5" name="Ellipsi 134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36" name="Ellipsi 135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44" name="Ryhmä 143"/>
          <p:cNvGrpSpPr/>
          <p:nvPr/>
        </p:nvGrpSpPr>
        <p:grpSpPr>
          <a:xfrm>
            <a:off x="5261720" y="4452188"/>
            <a:ext cx="1527452" cy="1353076"/>
            <a:chOff x="5652120" y="3300060"/>
            <a:chExt cx="2909348" cy="2577212"/>
          </a:xfrm>
        </p:grpSpPr>
        <p:sp>
          <p:nvSpPr>
            <p:cNvPr id="145" name="Ellipsi 144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6" name="Ellipsi 145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7" name="Ellipsi 146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8" name="Ellipsi 147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49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55" name="Kuutio 154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56" name="Suora yhdysviiva 155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uora yhdysviiva 156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uora yhdysviiva 157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uora yhdysviiva 158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uora yhdysviiva 159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uora yhdysviiva 160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Ellipsi 149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1" name="Ellipsi 150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2" name="Ellipsi 151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3" name="Ellipsi 152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4" name="Ellipsi 153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62" name="Ryhmä 161"/>
          <p:cNvGrpSpPr/>
          <p:nvPr/>
        </p:nvGrpSpPr>
        <p:grpSpPr>
          <a:xfrm>
            <a:off x="4454910" y="3717594"/>
            <a:ext cx="1527452" cy="1353076"/>
            <a:chOff x="5652120" y="3300060"/>
            <a:chExt cx="2909348" cy="2577212"/>
          </a:xfrm>
        </p:grpSpPr>
        <p:sp>
          <p:nvSpPr>
            <p:cNvPr id="163" name="Ellipsi 162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4" name="Ellipsi 163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5" name="Ellipsi 164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6" name="Ellipsi 165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67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73" name="Kuutio 172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74" name="Suora yhdysviiva 173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uora yhdysviiva 174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uora yhdysviiva 175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uora yhdysviiva 176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uora yhdysviiva 177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uora yhdysviiva 178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8" name="Ellipsi 167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9" name="Ellipsi 168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0" name="Ellipsi 169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1" name="Ellipsi 170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2" name="Ellipsi 171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80" name="Ryhmä 179"/>
          <p:cNvGrpSpPr/>
          <p:nvPr/>
        </p:nvGrpSpPr>
        <p:grpSpPr>
          <a:xfrm>
            <a:off x="4455680" y="4452188"/>
            <a:ext cx="1527452" cy="1353076"/>
            <a:chOff x="5652120" y="3300060"/>
            <a:chExt cx="2909348" cy="2577212"/>
          </a:xfrm>
        </p:grpSpPr>
        <p:sp>
          <p:nvSpPr>
            <p:cNvPr id="181" name="Ellipsi 180"/>
            <p:cNvSpPr/>
            <p:nvPr/>
          </p:nvSpPr>
          <p:spPr>
            <a:xfrm>
              <a:off x="6171252" y="3329088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2" name="Ellipsi 181"/>
            <p:cNvSpPr/>
            <p:nvPr/>
          </p:nvSpPr>
          <p:spPr>
            <a:xfrm>
              <a:off x="7711886" y="330006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3" name="Ellipsi 182"/>
            <p:cNvSpPr/>
            <p:nvPr/>
          </p:nvSpPr>
          <p:spPr>
            <a:xfrm>
              <a:off x="7769380" y="4711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4" name="Ellipsi 183"/>
            <p:cNvSpPr/>
            <p:nvPr/>
          </p:nvSpPr>
          <p:spPr>
            <a:xfrm>
              <a:off x="6199718" y="472570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85" name="Ryhmä 57"/>
            <p:cNvGrpSpPr/>
            <p:nvPr/>
          </p:nvGrpSpPr>
          <p:grpSpPr>
            <a:xfrm>
              <a:off x="6084168" y="3645024"/>
              <a:ext cx="2088232" cy="1944216"/>
              <a:chOff x="6156176" y="692696"/>
              <a:chExt cx="2088232" cy="1944216"/>
            </a:xfrm>
          </p:grpSpPr>
          <p:sp>
            <p:nvSpPr>
              <p:cNvPr id="191" name="Kuutio 190"/>
              <p:cNvSpPr/>
              <p:nvPr/>
            </p:nvSpPr>
            <p:spPr>
              <a:xfrm>
                <a:off x="6156176" y="692696"/>
                <a:ext cx="2088232" cy="1944216"/>
              </a:xfrm>
              <a:prstGeom prst="cube">
                <a:avLst/>
              </a:prstGeom>
              <a:noFill/>
              <a:ln w="31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cxnSp>
            <p:nvCxnSpPr>
              <p:cNvPr id="192" name="Suora yhdysviiva 191"/>
              <p:cNvCxnSpPr/>
              <p:nvPr/>
            </p:nvCxnSpPr>
            <p:spPr>
              <a:xfrm rot="5400000">
                <a:off x="5940152" y="1412776"/>
                <a:ext cx="1440160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uora yhdysviiva 192"/>
              <p:cNvCxnSpPr/>
              <p:nvPr/>
            </p:nvCxnSpPr>
            <p:spPr>
              <a:xfrm rot="5400000" flipH="1" flipV="1">
                <a:off x="6156176" y="2132856"/>
                <a:ext cx="504056" cy="50405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uora yhdysviiva 193"/>
              <p:cNvCxnSpPr/>
              <p:nvPr/>
            </p:nvCxnSpPr>
            <p:spPr>
              <a:xfrm>
                <a:off x="6660232" y="2132856"/>
                <a:ext cx="1584176" cy="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uora yhdysviiva 194"/>
              <p:cNvCxnSpPr/>
              <p:nvPr/>
            </p:nvCxnSpPr>
            <p:spPr>
              <a:xfrm rot="10800000" flipV="1">
                <a:off x="6156176" y="692696"/>
                <a:ext cx="2088232" cy="194421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uora yhdysviiva 195"/>
              <p:cNvCxnSpPr/>
              <p:nvPr/>
            </p:nvCxnSpPr>
            <p:spPr>
              <a:xfrm rot="16200000" flipH="1">
                <a:off x="6228184" y="1124744"/>
                <a:ext cx="1944216" cy="108012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uora yhdysviiva 196"/>
              <p:cNvCxnSpPr/>
              <p:nvPr/>
            </p:nvCxnSpPr>
            <p:spPr>
              <a:xfrm>
                <a:off x="6170244" y="1182684"/>
                <a:ext cx="2074164" cy="936104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Ellipsi 185"/>
            <p:cNvSpPr/>
            <p:nvPr/>
          </p:nvSpPr>
          <p:spPr>
            <a:xfrm>
              <a:off x="5666634" y="3774526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7" name="Ellipsi 186"/>
            <p:cNvSpPr/>
            <p:nvPr/>
          </p:nvSpPr>
          <p:spPr>
            <a:xfrm>
              <a:off x="7236296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8" name="Ellipsi 187"/>
            <p:cNvSpPr/>
            <p:nvPr/>
          </p:nvSpPr>
          <p:spPr>
            <a:xfrm>
              <a:off x="5652120" y="5157192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9" name="Ellipsi 188"/>
            <p:cNvSpPr/>
            <p:nvPr/>
          </p:nvSpPr>
          <p:spPr>
            <a:xfrm>
              <a:off x="6688698" y="4206574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0" name="Ellipsi 189"/>
            <p:cNvSpPr/>
            <p:nvPr/>
          </p:nvSpPr>
          <p:spPr>
            <a:xfrm>
              <a:off x="7236296" y="3789040"/>
              <a:ext cx="792088" cy="720080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198" name="Ellipsi 197"/>
          <p:cNvSpPr/>
          <p:nvPr/>
        </p:nvSpPr>
        <p:spPr>
          <a:xfrm>
            <a:off x="2367888" y="2359612"/>
            <a:ext cx="72008" cy="72008"/>
          </a:xfrm>
          <a:prstGeom prst="ellipse">
            <a:avLst/>
          </a:prstGeom>
          <a:solidFill>
            <a:schemeClr val="accent1"/>
          </a:solidFill>
          <a:ln w="31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0" name="Suora yhdysviiva 199"/>
          <p:cNvCxnSpPr/>
          <p:nvPr/>
        </p:nvCxnSpPr>
        <p:spPr>
          <a:xfrm rot="5400000">
            <a:off x="1623264" y="3026019"/>
            <a:ext cx="1368153" cy="19055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Ellipsi 201"/>
          <p:cNvSpPr/>
          <p:nvPr/>
        </p:nvSpPr>
        <p:spPr>
          <a:xfrm>
            <a:off x="2987824" y="4797152"/>
            <a:ext cx="72008" cy="72008"/>
          </a:xfrm>
          <a:prstGeom prst="ellipse">
            <a:avLst/>
          </a:prstGeom>
          <a:solidFill>
            <a:schemeClr val="accent1"/>
          </a:solidFill>
          <a:ln w="31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3" name="Suora yhdysviiva 202"/>
          <p:cNvCxnSpPr/>
          <p:nvPr/>
        </p:nvCxnSpPr>
        <p:spPr>
          <a:xfrm>
            <a:off x="3077422" y="4835833"/>
            <a:ext cx="1206546" cy="3332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uora yhdysviiva 208"/>
          <p:cNvCxnSpPr/>
          <p:nvPr/>
        </p:nvCxnSpPr>
        <p:spPr>
          <a:xfrm rot="5400000" flipH="1" flipV="1">
            <a:off x="6012160" y="3472872"/>
            <a:ext cx="432048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kstikehys 210"/>
          <p:cNvSpPr txBox="1"/>
          <p:nvPr/>
        </p:nvSpPr>
        <p:spPr>
          <a:xfrm>
            <a:off x="971600" y="26064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METALLIN SISÄINEN RAKENNE</a:t>
            </a:r>
            <a:endParaRPr lang="fi-F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3" name="Tekstikehys 212"/>
          <p:cNvSpPr txBox="1"/>
          <p:nvPr/>
        </p:nvSpPr>
        <p:spPr>
          <a:xfrm>
            <a:off x="400540" y="2996952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Peilipinnasta</a:t>
            </a:r>
          </a:p>
          <a:p>
            <a:pPr algn="ctr"/>
            <a:r>
              <a:rPr lang="fi-FI" dirty="0" smtClean="0"/>
              <a:t>otettu valtava</a:t>
            </a:r>
          </a:p>
          <a:p>
            <a:pPr algn="ctr"/>
            <a:r>
              <a:rPr lang="fi-FI" dirty="0" smtClean="0"/>
              <a:t>suurennus</a:t>
            </a:r>
            <a:endParaRPr lang="fi-FI" dirty="0"/>
          </a:p>
        </p:txBody>
      </p:sp>
      <p:sp>
        <p:nvSpPr>
          <p:cNvPr id="214" name="Tekstikehys 213"/>
          <p:cNvSpPr txBox="1"/>
          <p:nvPr/>
        </p:nvSpPr>
        <p:spPr>
          <a:xfrm>
            <a:off x="176176" y="615601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Rae eli kide</a:t>
            </a:r>
            <a:endParaRPr lang="fi-FI" dirty="0"/>
          </a:p>
        </p:txBody>
      </p:sp>
      <p:sp>
        <p:nvSpPr>
          <p:cNvPr id="215" name="Tekstikehys 214"/>
          <p:cNvSpPr txBox="1"/>
          <p:nvPr/>
        </p:nvSpPr>
        <p:spPr>
          <a:xfrm>
            <a:off x="2164264" y="615601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Raeraja</a:t>
            </a:r>
            <a:endParaRPr lang="fi-FI" dirty="0"/>
          </a:p>
        </p:txBody>
      </p:sp>
      <p:cxnSp>
        <p:nvCxnSpPr>
          <p:cNvPr id="217" name="Suora nuoliyhdysviiva 216"/>
          <p:cNvCxnSpPr>
            <a:stCxn id="214" idx="0"/>
          </p:cNvCxnSpPr>
          <p:nvPr/>
        </p:nvCxnSpPr>
        <p:spPr>
          <a:xfrm rot="5400000" flipH="1" flipV="1">
            <a:off x="864186" y="5071958"/>
            <a:ext cx="1152128" cy="1015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uora nuoliyhdysviiva 218"/>
          <p:cNvCxnSpPr/>
          <p:nvPr/>
        </p:nvCxnSpPr>
        <p:spPr>
          <a:xfrm rot="16200000" flipV="1">
            <a:off x="2006180" y="5407796"/>
            <a:ext cx="864096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kstikehys 219"/>
          <p:cNvSpPr txBox="1"/>
          <p:nvPr/>
        </p:nvSpPr>
        <p:spPr>
          <a:xfrm>
            <a:off x="2987824" y="3369766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Rakeesta</a:t>
            </a:r>
          </a:p>
          <a:p>
            <a:pPr algn="ctr"/>
            <a:r>
              <a:rPr lang="fi-FI" dirty="0" smtClean="0"/>
              <a:t>otettu valtava</a:t>
            </a:r>
          </a:p>
          <a:p>
            <a:pPr algn="ctr"/>
            <a:r>
              <a:rPr lang="fi-FI" dirty="0" smtClean="0"/>
              <a:t>suurennus</a:t>
            </a:r>
            <a:endParaRPr lang="fi-FI" dirty="0"/>
          </a:p>
        </p:txBody>
      </p:sp>
      <p:cxnSp>
        <p:nvCxnSpPr>
          <p:cNvPr id="222" name="Suora nuoliyhdysviiva 221"/>
          <p:cNvCxnSpPr/>
          <p:nvPr/>
        </p:nvCxnSpPr>
        <p:spPr>
          <a:xfrm>
            <a:off x="4922504" y="1335483"/>
            <a:ext cx="367908" cy="1211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kstikehys 223"/>
          <p:cNvSpPr txBox="1"/>
          <p:nvPr/>
        </p:nvSpPr>
        <p:spPr>
          <a:xfrm>
            <a:off x="4283968" y="58772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Metalliatomit ovat hyvässä</a:t>
            </a:r>
          </a:p>
          <a:p>
            <a:pPr algn="ctr"/>
            <a:r>
              <a:rPr lang="fi-FI" dirty="0" smtClean="0"/>
              <a:t>ja täsmällisessä järjestyksessä</a:t>
            </a:r>
            <a:endParaRPr lang="fi-FI" dirty="0"/>
          </a:p>
        </p:txBody>
      </p:sp>
      <p:sp>
        <p:nvSpPr>
          <p:cNvPr id="226" name="Tekstikehys 225"/>
          <p:cNvSpPr txBox="1"/>
          <p:nvPr/>
        </p:nvSpPr>
        <p:spPr>
          <a:xfrm>
            <a:off x="3950396" y="950924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Metalli-atomi esim. </a:t>
            </a:r>
            <a:r>
              <a:rPr lang="fi-FI" dirty="0" err="1" smtClean="0"/>
              <a:t>Fe</a:t>
            </a:r>
            <a:endParaRPr lang="fi-FI" dirty="0"/>
          </a:p>
        </p:txBody>
      </p:sp>
      <p:pic>
        <p:nvPicPr>
          <p:cNvPr id="201" name="Kuva 200" descr="Kider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11960" y="1765361"/>
            <a:ext cx="4032448" cy="3928078"/>
          </a:xfrm>
          <a:prstGeom prst="rect">
            <a:avLst/>
          </a:prstGeom>
        </p:spPr>
      </p:pic>
      <p:sp>
        <p:nvSpPr>
          <p:cNvPr id="207" name="Tekstikehys 206"/>
          <p:cNvSpPr txBox="1"/>
          <p:nvPr/>
        </p:nvSpPr>
        <p:spPr>
          <a:xfrm>
            <a:off x="3563888" y="249289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Ja vieläkin</a:t>
            </a:r>
          </a:p>
          <a:p>
            <a:pPr algn="ctr"/>
            <a:r>
              <a:rPr lang="fi-FI" dirty="0" smtClean="0"/>
              <a:t>suurennetaan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0" grpId="0" animBg="1"/>
      <p:bldP spid="52" grpId="0" animBg="1"/>
      <p:bldP spid="45" grpId="0" animBg="1"/>
      <p:bldP spid="48" grpId="0" animBg="1"/>
      <p:bldP spid="49" grpId="0" animBg="1"/>
      <p:bldP spid="53" grpId="0" animBg="1"/>
      <p:bldP spid="51" grpId="0" animBg="1"/>
      <p:bldP spid="198" grpId="0" animBg="1"/>
      <p:bldP spid="202" grpId="0" animBg="1"/>
      <p:bldP spid="211" grpId="0"/>
      <p:bldP spid="213" grpId="0"/>
      <p:bldP spid="214" grpId="0"/>
      <p:bldP spid="214" grpId="1"/>
      <p:bldP spid="215" grpId="0"/>
      <p:bldP spid="215" grpId="1"/>
      <p:bldP spid="220" grpId="0"/>
      <p:bldP spid="224" grpId="0"/>
      <p:bldP spid="226" grpId="0"/>
      <p:bldP spid="20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mat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08" y="692696"/>
            <a:ext cx="514457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 descr="Bront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580112" y="404664"/>
            <a:ext cx="2974198" cy="5904656"/>
          </a:xfrm>
          <a:prstGeom prst="rect">
            <a:avLst/>
          </a:prstGeom>
        </p:spPr>
      </p:pic>
      <p:pic>
        <p:nvPicPr>
          <p:cNvPr id="5" name="Kuva 4" descr="hitsi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67230" y="3573016"/>
            <a:ext cx="4485384" cy="1224136"/>
          </a:xfrm>
          <a:prstGeom prst="rect">
            <a:avLst/>
          </a:prstGeom>
        </p:spPr>
      </p:pic>
      <p:sp>
        <p:nvSpPr>
          <p:cNvPr id="6" name="Tekstikehys 5"/>
          <p:cNvSpPr txBox="1"/>
          <p:nvPr/>
        </p:nvSpPr>
        <p:spPr>
          <a:xfrm>
            <a:off x="5292080" y="2636912"/>
            <a:ext cx="1584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 2.</a:t>
            </a:r>
          </a:p>
          <a:p>
            <a:r>
              <a:rPr lang="fi-FI" dirty="0" smtClean="0"/>
              <a:t>Nosturin </a:t>
            </a:r>
            <a:r>
              <a:rPr lang="fi-FI" dirty="0" err="1" smtClean="0"/>
              <a:t>puo-mi</a:t>
            </a:r>
            <a:r>
              <a:rPr lang="fi-FI" dirty="0" smtClean="0"/>
              <a:t> on </a:t>
            </a:r>
            <a:r>
              <a:rPr lang="fi-FI" dirty="0" err="1" smtClean="0"/>
              <a:t>hienora-keista</a:t>
            </a:r>
            <a:r>
              <a:rPr lang="fi-FI" dirty="0" smtClean="0"/>
              <a:t> ja </a:t>
            </a:r>
            <a:r>
              <a:rPr lang="fi-FI" dirty="0" err="1" smtClean="0"/>
              <a:t>erit-täin</a:t>
            </a:r>
            <a:r>
              <a:rPr lang="fi-FI" dirty="0" smtClean="0"/>
              <a:t> lujaa </a:t>
            </a:r>
            <a:r>
              <a:rPr lang="fi-FI" dirty="0" err="1" smtClean="0"/>
              <a:t>ra-kenneterästä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683568" y="417064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 1.</a:t>
            </a:r>
          </a:p>
          <a:p>
            <a:r>
              <a:rPr lang="fi-FI" dirty="0" smtClean="0"/>
              <a:t>Hitsiin muodostuu erilaisia raerakenteita.</a:t>
            </a:r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669500" y="301102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Hieno raerakenne</a:t>
            </a:r>
          </a:p>
          <a:p>
            <a:r>
              <a:rPr lang="fi-FI" dirty="0" smtClean="0">
                <a:sym typeface="Wingdings"/>
              </a:rPr>
              <a:t> luja ja sitkeä</a:t>
            </a:r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2973756" y="301102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Karkea raerakenne</a:t>
            </a:r>
          </a:p>
          <a:p>
            <a:r>
              <a:rPr lang="fi-FI" dirty="0" smtClean="0">
                <a:sym typeface="Wingdings"/>
              </a:rPr>
              <a:t> Kova ja hauras</a:t>
            </a:r>
            <a:endParaRPr lang="fi-FI" dirty="0"/>
          </a:p>
        </p:txBody>
      </p:sp>
      <p:cxnSp>
        <p:nvCxnSpPr>
          <p:cNvPr id="11" name="Suora nuoliyhdysviiva 10"/>
          <p:cNvCxnSpPr/>
          <p:nvPr/>
        </p:nvCxnSpPr>
        <p:spPr>
          <a:xfrm rot="16200000" flipH="1">
            <a:off x="1367644" y="3753036"/>
            <a:ext cx="432048" cy="72008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rot="5400000">
            <a:off x="3155444" y="3767104"/>
            <a:ext cx="574396" cy="186220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nuoliyhdysviiva 14"/>
          <p:cNvCxnSpPr/>
          <p:nvPr/>
        </p:nvCxnSpPr>
        <p:spPr>
          <a:xfrm flipV="1">
            <a:off x="6819984" y="2967148"/>
            <a:ext cx="386508" cy="216024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ikehys 2"/>
          <p:cNvSpPr txBox="1"/>
          <p:nvPr/>
        </p:nvSpPr>
        <p:spPr>
          <a:xfrm>
            <a:off x="611560" y="4869160"/>
            <a:ext cx="576064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 smtClean="0"/>
              <a:t>Muista!</a:t>
            </a:r>
          </a:p>
          <a:p>
            <a:pPr>
              <a:buFont typeface="Arial" pitchFamily="34" charset="0"/>
              <a:buChar char="•"/>
            </a:pPr>
            <a:r>
              <a:rPr lang="fi-FI" sz="2000" b="1" dirty="0"/>
              <a:t> </a:t>
            </a:r>
            <a:r>
              <a:rPr lang="fi-FI" sz="2000" dirty="0" smtClean="0"/>
              <a:t>Metalli on rakeista.</a:t>
            </a:r>
          </a:p>
          <a:p>
            <a:pPr>
              <a:buFont typeface="Arial" pitchFamily="34" charset="0"/>
              <a:buChar char="•"/>
            </a:pPr>
            <a:r>
              <a:rPr lang="fi-FI" sz="2000" dirty="0" smtClean="0"/>
              <a:t> Raerakenne vaikuttaa metallin ominaisuuksiin.</a:t>
            </a:r>
          </a:p>
          <a:p>
            <a:pPr>
              <a:buFont typeface="Arial" pitchFamily="34" charset="0"/>
              <a:buChar char="•"/>
            </a:pPr>
            <a:r>
              <a:rPr lang="fi-FI" sz="2000" dirty="0" smtClean="0"/>
              <a:t>  Raerakenteeseen vaikutetaan esim. seostuksella ja</a:t>
            </a:r>
          </a:p>
          <a:p>
            <a:r>
              <a:rPr lang="fi-FI" sz="2000" dirty="0" smtClean="0"/>
              <a:t>    lämpökäsittelyllä.</a:t>
            </a:r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3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Metallin_sisaeinen_rakenne</Template>
  <TotalTime>0</TotalTime>
  <Words>102</Words>
  <Application>Microsoft Office PowerPoint</Application>
  <PresentationFormat>Näytössä katseltava diaesitys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Office-teema</vt:lpstr>
      <vt:lpstr>1_Office-teema</vt:lpstr>
      <vt:lpstr>KoneDigi</vt:lpstr>
      <vt:lpstr>PowerPoint-esitys</vt:lpstr>
      <vt:lpstr>PowerPoint-esitys</vt:lpstr>
    </vt:vector>
  </TitlesOfParts>
  <Company>WinNova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1</cp:revision>
  <dcterms:created xsi:type="dcterms:W3CDTF">2020-02-05T11:00:42Z</dcterms:created>
  <dcterms:modified xsi:type="dcterms:W3CDTF">2020-02-05T11:01:33Z</dcterms:modified>
</cp:coreProperties>
</file>