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jk5DffkIzRQZ1UbGldlovIsnMu7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9"/>
        <p:cNvGrpSpPr/>
        <p:nvPr/>
      </p:nvGrpSpPr>
      <p:grpSpPr>
        <a:xfrm>
          <a:off x="0" y="0"/>
          <a:ext cx="0" cy="0"/>
          <a:chOff x="0" y="0"/>
          <a:chExt cx="0" cy="0"/>
        </a:xfrm>
      </p:grpSpPr>
      <p:sp>
        <p:nvSpPr>
          <p:cNvPr id="70" name="Google Shape;70;p1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inkkeja_ja_materiaaleja">
  <p:cSld name="Linkkeja_ja_materiaaleja">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77" name="Google Shape;77;p19"/>
          <p:cNvPicPr preferRelativeResize="0"/>
          <p:nvPr/>
        </p:nvPicPr>
        <p:blipFill rotWithShape="1">
          <a:blip r:embed="rId2">
            <a:alphaModFix/>
          </a:blip>
          <a:srcRect/>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1" name="Google Shape;81;p2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2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2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9"/>
        <p:cNvGrpSpPr/>
        <p:nvPr/>
      </p:nvGrpSpPr>
      <p:grpSpPr>
        <a:xfrm>
          <a:off x="0" y="0"/>
          <a:ext cx="0" cy="0"/>
          <a:chOff x="0" y="0"/>
          <a:chExt cx="0" cy="0"/>
        </a:xfrm>
      </p:grpSpPr>
      <p:sp>
        <p:nvSpPr>
          <p:cNvPr id="90" name="Google Shape;90;p22"/>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2"/>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2" name="Google Shape;92;p22"/>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22"/>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4" name="Google Shape;94;p22"/>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2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2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04" name="Google Shape;104;p24"/>
          <p:cNvPicPr preferRelativeResize="0"/>
          <p:nvPr/>
        </p:nvPicPr>
        <p:blipFill rotWithShape="1">
          <a:blip r:embed="rId2">
            <a:alphaModFix/>
          </a:blip>
          <a:srcRect/>
          <a:stretch/>
        </p:blipFill>
        <p:spPr>
          <a:xfrm>
            <a:off x="241121" y="5670696"/>
            <a:ext cx="992988" cy="1050781"/>
          </a:xfrm>
          <a:prstGeom prst="rect">
            <a:avLst/>
          </a:prstGeom>
          <a:noFill/>
          <a:ln>
            <a:noFill/>
          </a:ln>
        </p:spPr>
      </p:pic>
      <p:pic>
        <p:nvPicPr>
          <p:cNvPr id="105" name="Google Shape;105;p24"/>
          <p:cNvPicPr preferRelativeResize="0"/>
          <p:nvPr/>
        </p:nvPicPr>
        <p:blipFill rotWithShape="1">
          <a:blip r:embed="rId3">
            <a:alphaModFix/>
          </a:blip>
          <a:srcRect/>
          <a:stretch/>
        </p:blipFill>
        <p:spPr>
          <a:xfrm>
            <a:off x="3829485" y="5948481"/>
            <a:ext cx="772995" cy="772994"/>
          </a:xfrm>
          <a:prstGeom prst="rect">
            <a:avLst/>
          </a:prstGeom>
          <a:noFill/>
          <a:ln>
            <a:noFill/>
          </a:ln>
        </p:spPr>
      </p:pic>
      <p:pic>
        <p:nvPicPr>
          <p:cNvPr id="106" name="Google Shape;106;p24" descr="https://lh5.googleusercontent.com/8Fi91AgiqqSWztsOpmjYwiENY3ahA9O_O8vcYwW98fuiMapEf0XRHl3_36xGvLcgnviWfZYbmARGy0hRgkfffFnLv5byVvD4OQggBm1FnB9O99iZsmJm_ta1itqkkOxefcFvppkIVRY"/>
          <p:cNvPicPr preferRelativeResize="0"/>
          <p:nvPr/>
        </p:nvPicPr>
        <p:blipFill rotWithShape="1">
          <a:blip r:embed="rId4">
            <a:alphaModFix/>
          </a:blip>
          <a:srcRect/>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7"/>
        <p:cNvGrpSpPr/>
        <p:nvPr/>
      </p:nvGrpSpPr>
      <p:grpSpPr>
        <a:xfrm>
          <a:off x="0" y="0"/>
          <a:ext cx="0" cy="0"/>
          <a:chOff x="0" y="0"/>
          <a:chExt cx="0" cy="0"/>
        </a:xfrm>
      </p:grpSpPr>
      <p:sp>
        <p:nvSpPr>
          <p:cNvPr id="108" name="Google Shape;108;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5"/>
          <p:cNvSpPr>
            <a:spLocks noGrp="1"/>
          </p:cNvSpPr>
          <p:nvPr>
            <p:ph type="pic" idx="2"/>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0" name="Google Shape;110;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1" name="Google Shape;111;p2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2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Google Shape;119;p27"/>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27"/>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2"/>
        <p:cNvGrpSpPr/>
        <p:nvPr/>
      </p:nvGrpSpPr>
      <p:grpSpPr>
        <a:xfrm>
          <a:off x="0" y="0"/>
          <a:ext cx="0" cy="0"/>
          <a:chOff x="0" y="0"/>
          <a:chExt cx="0" cy="0"/>
        </a:xfrm>
      </p:grpSpPr>
      <p:sp>
        <p:nvSpPr>
          <p:cNvPr id="23" name="Google Shape;23;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0"/>
          <p:cNvSpPr txBox="1">
            <a:spLocks noGrp="1"/>
          </p:cNvSpPr>
          <p:nvPr>
            <p:ph type="body" idx="1"/>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5" name="Google Shape;25;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6" name="Google Shape;26;p1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gelma" type="obj">
  <p:cSld name="OBJEC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3" name="Google Shape;33;p11"/>
          <p:cNvPicPr preferRelativeResize="0"/>
          <p:nvPr/>
        </p:nvPicPr>
        <p:blipFill rotWithShape="1">
          <a:blip r:embed="rId2">
            <a:alphaModFix/>
          </a:blip>
          <a:srcRect/>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atkaisu">
  <p:cSld name="Ratkaisu">
    <p:spTree>
      <p:nvGrpSpPr>
        <p:cNvPr id="1" name="Shape 34"/>
        <p:cNvGrpSpPr/>
        <p:nvPr/>
      </p:nvGrpSpPr>
      <p:grpSpPr>
        <a:xfrm>
          <a:off x="0" y="0"/>
          <a:ext cx="0" cy="0"/>
          <a:chOff x="0" y="0"/>
          <a:chExt cx="0" cy="0"/>
        </a:xfrm>
      </p:grpSpPr>
      <p:sp>
        <p:nvSpPr>
          <p:cNvPr id="35" name="Google Shape;35;p1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9" name="Google Shape;39;p12"/>
          <p:cNvPicPr preferRelativeResize="0"/>
          <p:nvPr/>
        </p:nvPicPr>
        <p:blipFill rotWithShape="1">
          <a:blip r:embed="rId2">
            <a:alphaModFix/>
          </a:blip>
          <a:srcRect/>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onteksti">
  <p:cSld name="Konteksti">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45" name="Google Shape;45;p13"/>
          <p:cNvPicPr preferRelativeResize="0"/>
          <p:nvPr/>
        </p:nvPicPr>
        <p:blipFill rotWithShape="1">
          <a:blip r:embed="rId2">
            <a:alphaModFix/>
          </a:blip>
          <a:srcRect/>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simerkki">
  <p:cSld name="Esimerkki">
    <p:spTree>
      <p:nvGrpSpPr>
        <p:cNvPr id="1" name="Shape 46"/>
        <p:cNvGrpSpPr/>
        <p:nvPr/>
      </p:nvGrpSpPr>
      <p:grpSpPr>
        <a:xfrm>
          <a:off x="0" y="0"/>
          <a:ext cx="0" cy="0"/>
          <a:chOff x="0" y="0"/>
          <a:chExt cx="0" cy="0"/>
        </a:xfrm>
      </p:grpSpPr>
      <p:sp>
        <p:nvSpPr>
          <p:cNvPr id="47" name="Google Shape;47;p1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1" name="Google Shape;51;p14"/>
          <p:cNvPicPr preferRelativeResize="0"/>
          <p:nvPr/>
        </p:nvPicPr>
        <p:blipFill rotWithShape="1">
          <a:blip r:embed="rId2">
            <a:alphaModFix/>
          </a:blip>
          <a:srcRect/>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ppimateriaali">
  <p:cSld name="Oppimateriaali">
    <p:spTree>
      <p:nvGrpSpPr>
        <p:cNvPr id="1" name="Shape 52"/>
        <p:cNvGrpSpPr/>
        <p:nvPr/>
      </p:nvGrpSpPr>
      <p:grpSpPr>
        <a:xfrm>
          <a:off x="0" y="0"/>
          <a:ext cx="0" cy="0"/>
          <a:chOff x="0" y="0"/>
          <a:chExt cx="0" cy="0"/>
        </a:xfrm>
      </p:grpSpPr>
      <p:sp>
        <p:nvSpPr>
          <p:cNvPr id="53" name="Google Shape;53;p1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7" name="Google Shape;57;p15"/>
          <p:cNvPicPr preferRelativeResize="0"/>
          <p:nvPr/>
        </p:nvPicPr>
        <p:blipFill rotWithShape="1">
          <a:blip r:embed="rId2">
            <a:alphaModFix/>
          </a:blip>
          <a:srcRect/>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Linkkeja/materiaalia">
  <p:cSld name="Linkkeja/materiaalia">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63" name="Google Shape;63;p16"/>
          <p:cNvPicPr preferRelativeResize="0"/>
          <p:nvPr/>
        </p:nvPicPr>
        <p:blipFill rotWithShape="1">
          <a:blip r:embed="rId2">
            <a:alphaModFix/>
          </a:blip>
          <a:srcRect/>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sic Layout">
  <p:cSld name="Basic Layout">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pic>
        <p:nvPicPr>
          <p:cNvPr id="14" name="Google Shape;14;p8"/>
          <p:cNvPicPr preferRelativeResize="0"/>
          <p:nvPr/>
        </p:nvPicPr>
        <p:blipFill rotWithShape="1">
          <a:blip r:embed="rId21">
            <a:alphaModFix/>
          </a:blip>
          <a:srcRect/>
          <a:stretch/>
        </p:blipFill>
        <p:spPr>
          <a:xfrm>
            <a:off x="241121" y="5631517"/>
            <a:ext cx="992988" cy="1050781"/>
          </a:xfrm>
          <a:prstGeom prst="rect">
            <a:avLst/>
          </a:prstGeom>
          <a:noFill/>
          <a:ln>
            <a:noFill/>
          </a:ln>
        </p:spPr>
      </p:pic>
      <p:pic>
        <p:nvPicPr>
          <p:cNvPr id="15" name="Google Shape;15;p8"/>
          <p:cNvPicPr preferRelativeResize="0"/>
          <p:nvPr/>
        </p:nvPicPr>
        <p:blipFill rotWithShape="1">
          <a:blip r:embed="rId22">
            <a:alphaModFix/>
          </a:blip>
          <a:srcRect/>
          <a:stretch/>
        </p:blipFill>
        <p:spPr>
          <a:xfrm>
            <a:off x="3829487" y="6034224"/>
            <a:ext cx="648072" cy="648072"/>
          </a:xfrm>
          <a:prstGeom prst="rect">
            <a:avLst/>
          </a:prstGeom>
          <a:noFill/>
          <a:ln>
            <a:noFill/>
          </a:ln>
        </p:spPr>
      </p:pic>
      <p:pic>
        <p:nvPicPr>
          <p:cNvPr id="16" name="Google Shape;16;p8" descr="https://lh5.googleusercontent.com/8Fi91AgiqqSWztsOpmjYwiENY3ahA9O_O8vcYwW98fuiMapEf0XRHl3_36xGvLcgnviWfZYbmARGy0hRgkfffFnLv5byVvD4OQggBm1FnB9O99iZsmJm_ta1itqkkOxefcFvppkIVRY"/>
          <p:cNvPicPr preferRelativeResize="0"/>
          <p:nvPr/>
        </p:nvPicPr>
        <p:blipFill rotWithShape="1">
          <a:blip r:embed="rId23">
            <a:alphaModFix/>
          </a:blip>
          <a:srcRect/>
          <a:stretch/>
        </p:blipFill>
        <p:spPr>
          <a:xfrm>
            <a:off x="1569065" y="5941504"/>
            <a:ext cx="2012337" cy="74079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creativecommons.fi/lisenssit" TargetMode="External"/><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tricider.com/home"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marL="0" lvl="0" indent="457200" algn="l" rtl="0">
              <a:lnSpc>
                <a:spcPct val="90000"/>
              </a:lnSpc>
              <a:spcBef>
                <a:spcPts val="0"/>
              </a:spcBef>
              <a:spcAft>
                <a:spcPts val="0"/>
              </a:spcAft>
              <a:buClr>
                <a:schemeClr val="dk1"/>
              </a:buClr>
              <a:buSzPts val="5400"/>
              <a:buFont typeface="Calibri"/>
              <a:buNone/>
            </a:pPr>
            <a:r>
              <a:rPr lang="fi-FI" sz="5400"/>
              <a:t>Argumentointitaitojen harjoitteleminen: Virtuaalinen kirjallisuuskeskustelu ja argumentointi</a:t>
            </a:r>
            <a:endParaRPr sz="5400"/>
          </a:p>
        </p:txBody>
      </p:sp>
      <p:sp>
        <p:nvSpPr>
          <p:cNvPr id="128" name="Google Shape;128;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fi-FI"/>
              <a:t>Kirjoittaja: Arja Kangasharju</a:t>
            </a:r>
            <a:endParaRPr/>
          </a:p>
          <a:p>
            <a:pPr marL="0" lvl="0" indent="0" algn="ctr" rtl="0">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
          <p:cNvSpPr txBox="1">
            <a:spLocks noGrp="1"/>
          </p:cNvSpPr>
          <p:nvPr>
            <p:ph type="body" idx="2"/>
          </p:nvPr>
        </p:nvSpPr>
        <p:spPr>
          <a:xfrm>
            <a:off x="7201278" y="2057400"/>
            <a:ext cx="3932237" cy="381158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marL="0" lvl="0" indent="0" algn="l" rtl="0">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marL="342900" lvl="0" indent="-342900" algn="l" rtl="0">
              <a:lnSpc>
                <a:spcPct val="80000"/>
              </a:lnSpc>
              <a:spcBef>
                <a:spcPts val="1000"/>
              </a:spcBef>
              <a:spcAft>
                <a:spcPts val="0"/>
              </a:spcAft>
              <a:buClr>
                <a:schemeClr val="dk1"/>
              </a:buClr>
              <a:buSzPts val="2000"/>
              <a:buFont typeface="Arial"/>
              <a:buChar char="•"/>
            </a:pPr>
            <a:r>
              <a:rPr lang="fi-FI" sz="2000"/>
              <a:t>Kirjoittajien nimet</a:t>
            </a:r>
            <a:endParaRPr/>
          </a:p>
          <a:p>
            <a:pPr marL="342900" lvl="0" indent="-342900" algn="l" rtl="0">
              <a:lnSpc>
                <a:spcPct val="80000"/>
              </a:lnSpc>
              <a:spcBef>
                <a:spcPts val="1000"/>
              </a:spcBef>
              <a:spcAft>
                <a:spcPts val="0"/>
              </a:spcAft>
              <a:buClr>
                <a:schemeClr val="dk1"/>
              </a:buClr>
              <a:buSzPts val="2000"/>
              <a:buFont typeface="Arial"/>
              <a:buChar char="•"/>
            </a:pPr>
            <a:r>
              <a:rPr lang="fi-FI" sz="2000"/>
              <a:t>Otsikko</a:t>
            </a:r>
            <a:endParaRPr/>
          </a:p>
          <a:p>
            <a:pPr marL="0" lvl="0" indent="0" algn="l" rtl="0">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marL="0" lvl="0" indent="0" algn="l" rtl="0">
              <a:lnSpc>
                <a:spcPct val="80000"/>
              </a:lnSpc>
              <a:spcBef>
                <a:spcPts val="1000"/>
              </a:spcBef>
              <a:spcAft>
                <a:spcPts val="0"/>
              </a:spcAft>
              <a:buClr>
                <a:schemeClr val="dk1"/>
              </a:buClr>
              <a:buSzPts val="2000"/>
              <a:buNone/>
            </a:pPr>
            <a:r>
              <a:rPr lang="fi-FI" sz="2000"/>
              <a:t>Tekijänoikeus säilyy aina kirjoittajilla.</a:t>
            </a:r>
            <a:endParaRPr/>
          </a:p>
          <a:p>
            <a:pPr marL="0" lvl="0" indent="0" algn="l" rtl="0">
              <a:lnSpc>
                <a:spcPct val="80000"/>
              </a:lnSpc>
              <a:spcBef>
                <a:spcPts val="1000"/>
              </a:spcBef>
              <a:spcAft>
                <a:spcPts val="0"/>
              </a:spcAft>
              <a:buClr>
                <a:schemeClr val="dk1"/>
              </a:buClr>
              <a:buSzPts val="2000"/>
              <a:buNone/>
            </a:pPr>
            <a:endParaRPr sz="2000"/>
          </a:p>
        </p:txBody>
      </p:sp>
      <p:sp>
        <p:nvSpPr>
          <p:cNvPr id="134" name="Google Shape;134;p2"/>
          <p:cNvSpPr txBox="1"/>
          <p:nvPr/>
        </p:nvSpPr>
        <p:spPr>
          <a:xfrm>
            <a:off x="7098021"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Kuvauksen rakenne </a:t>
            </a:r>
            <a:endParaRPr/>
          </a:p>
        </p:txBody>
      </p:sp>
      <p:sp>
        <p:nvSpPr>
          <p:cNvPr id="136" name="Google Shape;136;p2"/>
          <p:cNvSpPr txBox="1">
            <a:spLocks noGrp="1"/>
          </p:cNvSpPr>
          <p:nvPr>
            <p:ph type="title"/>
          </p:nvPr>
        </p:nvSpPr>
        <p:spPr>
          <a:xfrm>
            <a:off x="838200" y="365128"/>
            <a:ext cx="10515600" cy="770946"/>
          </a:xfrm>
          <a:prstGeom prst="rect">
            <a:avLst/>
          </a:prstGeom>
          <a:noFill/>
          <a:ln>
            <a:noFill/>
          </a:ln>
        </p:spPr>
        <p:txBody>
          <a:bodyPr spcFirstLastPara="1" wrap="square" lIns="91425" tIns="45700" rIns="91425" bIns="45700" anchor="b" anchorCtr="0">
            <a:normAutofit/>
          </a:bodyPr>
          <a:lstStyle/>
          <a:p>
            <a:pPr lvl="0"/>
            <a:r>
              <a:rPr lang="fi-FI" sz="1800" dirty="0"/>
              <a:t>Opettajana virtuaaliluokassa -hankkeessa kehitetty materiaali, joka on tarkoitettu tueksi virtuaalista luokkaopetusta opettaville opettajille ja kouluttajille.</a:t>
            </a:r>
            <a:endParaRPr sz="1800" dirty="0"/>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Opiskelijoilla on heikot argumentointitaidot eivätkä he ole tottuneet keskustelemaan kirjallisuudesta virtuaalisesti.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Harjoitellaan argumentaatiota virtuaalisen kirjallisuuskeskustelun yhteydessä.</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Äidinkielen ja kirjallisuuden kurssi.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69" name="Google Shape;169;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590"/>
              <a:buNone/>
            </a:pPr>
            <a:r>
              <a:rPr lang="fi-FI" sz="2590" b="0"/>
              <a:t>Harjoitus voidaan toteuttaa esim. novellin lukemisen jälkeen, mutta se soveltuu toteutettavaksi myös kokonaisteoksen lukemisen yhteydessä. </a:t>
            </a:r>
            <a:endParaRPr/>
          </a:p>
          <a:p>
            <a:pPr marL="0" lvl="0" indent="0" algn="l" rtl="0">
              <a:lnSpc>
                <a:spcPct val="80000"/>
              </a:lnSpc>
              <a:spcBef>
                <a:spcPts val="1000"/>
              </a:spcBef>
              <a:spcAft>
                <a:spcPts val="0"/>
              </a:spcAft>
              <a:buClr>
                <a:schemeClr val="dk1"/>
              </a:buClr>
              <a:buSzPts val="2590"/>
              <a:buNone/>
            </a:pPr>
            <a:r>
              <a:rPr lang="fi-FI" sz="2590" b="0"/>
              <a:t>Tekstin lukemisen jälkeen pyydetään opiskelijoita kirjoittamaan virtuaalisessa ympäristössä perusteltu kommentti tai väite kirjaan liittyen päähenkilöstä, teemasta tms. Tämän jälkeen toisen opiskelijan tulee lukea edellinen mielipide ja kommentoida sitä perustellen. Kolmas opiskelija lukee kummatkin edelliset kommentit ja valitsee niistä jommankumman. Hänen tulee esittää siitä perusteltu mielipiteensä, jossa hän osoittaa olevansa samaa mieltä kirjoittajan kanssa. Kannattaa muistuttaa, että viestistä tulee käydä ilmi, kenen kanssa opiskelija jakaa mielipiteensä. Lopuksi jokainen lukee koko keskustelun ja kirjoittaa siihen loppukommentin (esim. yhteenvedon), jossa hän huomioi muiden kommentit.</a:t>
            </a:r>
            <a:endParaRPr sz="259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75" name="Google Shape;175;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Argumentoinnin harjoitteluun sopivat erilaiset yhteisöllisen kirjoittamisen välineet, joiden avulla opiskelijat näkevät toistensa kirjoitukset. Argumentointia voi harjoitella erityisesti Tricider-pilvipalvelun avulla. Siinä opiskelijat vastaavat annettuun kysymykseen ja perustelevat vastauksensa. Näitä vastauksia voivat muut opiskelijat joko kannattaa ja vastustaa, ja heidän on samaten perusteltava mielipiteensä. </a:t>
            </a:r>
            <a:endParaRPr/>
          </a:p>
          <a:p>
            <a:pPr marL="0" lvl="0" indent="0" algn="l" rtl="0">
              <a:lnSpc>
                <a:spcPct val="90000"/>
              </a:lnSpc>
              <a:spcBef>
                <a:spcPts val="1000"/>
              </a:spcBef>
              <a:spcAft>
                <a:spcPts val="0"/>
              </a:spcAft>
              <a:buClr>
                <a:schemeClr val="dk1"/>
              </a:buClr>
              <a:buSzPts val="2800"/>
              <a:buNone/>
            </a:pPr>
            <a:r>
              <a:rPr lang="fi-FI" b="0"/>
              <a:t>Tricider: </a:t>
            </a:r>
            <a:r>
              <a:rPr lang="fi-FI" b="0" u="sng">
                <a:solidFill>
                  <a:schemeClr val="hlink"/>
                </a:solidFill>
                <a:hlinkClick r:id="rId3"/>
              </a:rPr>
              <a:t>www.tricider.com/home</a:t>
            </a:r>
            <a:r>
              <a:rPr lang="fi-FI" b="0"/>
              <a:t>, käyttö ei vaadi kirjautumista.</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Words>
  <Application>Microsoft Office PowerPoint</Application>
  <PresentationFormat>Laajakuva</PresentationFormat>
  <Paragraphs>24</Paragraphs>
  <Slides>7</Slides>
  <Notes>7</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7</vt:i4>
      </vt:variant>
    </vt:vector>
  </HeadingPairs>
  <TitlesOfParts>
    <vt:vector size="10" baseType="lpstr">
      <vt:lpstr>Arial</vt:lpstr>
      <vt:lpstr>Calibri</vt:lpstr>
      <vt:lpstr>Office Theme</vt:lpstr>
      <vt:lpstr>Argumentointitaitojen harjoitteleminen: Virtuaalinen kirjallisuuskeskustelu ja argumentointi</vt:lpstr>
      <vt:lpstr>Opettajana virtuaaliluokassa -hankkeessa kehitetty materiaali, joka on tarkoitettu tueksi virtuaalista luokkaopetusta opettaville opettajille ja kouluttajille.</vt:lpstr>
      <vt:lpstr>Ongelma</vt:lpstr>
      <vt:lpstr>Ratkaisu </vt:lpstr>
      <vt:lpstr>Konteksti </vt:lpstr>
      <vt:lpstr>Esimerkki mallin toteuttamisesta </vt:lpstr>
      <vt:lpstr>Esimerkki mallin toteuttamisesta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Argumentointitaitojen harjoitteleminen: Virtuaalinen kirjallisuuskeskustelu ja argumentointi</dc:title>
  <dc:creator>Ahlholm Outi</dc:creator>
  <cp:lastModifiedBy>Kangasharju, Arja I</cp:lastModifiedBy>
  <cp:revision>1</cp:revision>
  <dcterms:created xsi:type="dcterms:W3CDTF">2019-11-29T16:13:11Z</dcterms:created>
  <dcterms:modified xsi:type="dcterms:W3CDTF">2020-01-14T11:27:43Z</dcterms:modified>
</cp:coreProperties>
</file>