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0" r:id="rId3"/>
    <p:sldId id="289" r:id="rId4"/>
    <p:sldId id="290" r:id="rId5"/>
    <p:sldId id="291" r:id="rId6"/>
    <p:sldId id="292" r:id="rId7"/>
    <p:sldId id="298" r:id="rId8"/>
    <p:sldId id="299"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99F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3" autoAdjust="0"/>
    <p:restoredTop sz="93979" autoAdjust="0"/>
  </p:normalViewPr>
  <p:slideViewPr>
    <p:cSldViewPr snapToGrid="0">
      <p:cViewPr varScale="1">
        <p:scale>
          <a:sx n="114" d="100"/>
          <a:sy n="114" d="100"/>
        </p:scale>
        <p:origin x="48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7D69E-8121-40F3-98BD-84B80016DDB1}" type="datetimeFigureOut">
              <a:rPr lang="en-GB" smtClean="0"/>
              <a:t>14/01/2020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F8328-DB0F-4CDE-860A-7B498B2FF68F}" type="slidenum">
              <a:rPr lang="en-GB" smtClean="0"/>
              <a:t>‹#›</a:t>
            </a:fld>
            <a:endParaRPr lang="en-GB"/>
          </a:p>
        </p:txBody>
      </p:sp>
    </p:spTree>
    <p:extLst>
      <p:ext uri="{BB962C8B-B14F-4D97-AF65-F5344CB8AC3E}">
        <p14:creationId xmlns:p14="http://schemas.microsoft.com/office/powerpoint/2010/main" val="421867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51515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nkkeja_ja_materiaale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Footer Placeholder 2"/>
          <p:cNvSpPr>
            <a:spLocks noGrp="1"/>
          </p:cNvSpPr>
          <p:nvPr>
            <p:ph type="ftr" sz="quarter" idx="10"/>
          </p:nvPr>
        </p:nvSpPr>
        <p:spPr/>
        <p:txBody>
          <a:bodyPr/>
          <a:lstStyle/>
          <a:p>
            <a:endParaRPr lang="fi-FI"/>
          </a:p>
        </p:txBody>
      </p:sp>
      <p:sp>
        <p:nvSpPr>
          <p:cNvPr id="4" name="Slide Number Placeholder 3"/>
          <p:cNvSpPr>
            <a:spLocks noGrp="1"/>
          </p:cNvSpPr>
          <p:nvPr>
            <p:ph type="sldNum" sz="quarter" idx="11"/>
          </p:nvPr>
        </p:nvSpPr>
        <p:spPr/>
        <p:txBody>
          <a:bodyPr/>
          <a:lstStyle/>
          <a:p>
            <a:fld id="{A3C905A0-DF2E-48F3-9F72-2E7788909298}" type="slidenum">
              <a:rPr lang="fi-FI" smtClean="0"/>
              <a:t>‹#›</a:t>
            </a:fld>
            <a:endParaRPr lang="fi-FI"/>
          </a:p>
        </p:txBody>
      </p:sp>
      <p:pic>
        <p:nvPicPr>
          <p:cNvPr id="6" name="Picture 5"/>
          <p:cNvPicPr>
            <a:picLocks noChangeAspect="1"/>
          </p:cNvPicPr>
          <p:nvPr userDrawn="1"/>
        </p:nvPicPr>
        <p:blipFill>
          <a:blip r:embed="rId2"/>
          <a:stretch>
            <a:fillRect/>
          </a:stretch>
        </p:blipFill>
        <p:spPr>
          <a:xfrm>
            <a:off x="11490556" y="6178626"/>
            <a:ext cx="545401" cy="542851"/>
          </a:xfrm>
          <a:prstGeom prst="rect">
            <a:avLst/>
          </a:prstGeom>
        </p:spPr>
      </p:pic>
    </p:spTree>
    <p:extLst>
      <p:ext uri="{BB962C8B-B14F-4D97-AF65-F5344CB8AC3E}">
        <p14:creationId xmlns:p14="http://schemas.microsoft.com/office/powerpoint/2010/main" val="76918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405953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17132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42861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97605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3C905A0-DF2E-48F3-9F72-2E7788909298}" type="slidenum">
              <a:rPr lang="fi-FI" smtClean="0"/>
              <a:t>‹#›</a:t>
            </a:fld>
            <a:endParaRPr lang="fi-FI"/>
          </a:p>
        </p:txBody>
      </p:sp>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1121" y="5670696"/>
            <a:ext cx="992988" cy="1050781"/>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9485" y="5948481"/>
            <a:ext cx="772995" cy="772994"/>
          </a:xfrm>
          <a:prstGeom prst="rect">
            <a:avLst/>
          </a:prstGeom>
        </p:spPr>
      </p:pic>
      <p:pic>
        <p:nvPicPr>
          <p:cNvPr id="7" name="Picture 6" descr="https://lh5.googleusercontent.com/8Fi91AgiqqSWztsOpmjYwiENY3ahA9O_O8vcYwW98fuiMapEf0XRHl3_36xGvLcgnviWfZYbmARGy0hRgkfffFnLv5byVvD4OQggBm1FnB9O99iZsmJm_ta1itqkkOxefcFvppkIVRY"/>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69065" y="5980683"/>
            <a:ext cx="2012337" cy="74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439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697861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246925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28748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49382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ngel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7" name="Picture 6"/>
          <p:cNvPicPr>
            <a:picLocks noChangeAspect="1"/>
          </p:cNvPicPr>
          <p:nvPr userDrawn="1"/>
        </p:nvPicPr>
        <p:blipFill>
          <a:blip r:embed="rId2"/>
          <a:stretch>
            <a:fillRect/>
          </a:stretch>
        </p:blipFill>
        <p:spPr>
          <a:xfrm>
            <a:off x="11457890" y="6078420"/>
            <a:ext cx="558474" cy="555863"/>
          </a:xfrm>
          <a:prstGeom prst="rect">
            <a:avLst/>
          </a:prstGeom>
        </p:spPr>
      </p:pic>
    </p:spTree>
    <p:extLst>
      <p:ext uri="{BB962C8B-B14F-4D97-AF65-F5344CB8AC3E}">
        <p14:creationId xmlns:p14="http://schemas.microsoft.com/office/powerpoint/2010/main" val="351185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atka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8" name="Picture 7"/>
          <p:cNvPicPr>
            <a:picLocks noChangeAspect="1"/>
          </p:cNvPicPr>
          <p:nvPr userDrawn="1"/>
        </p:nvPicPr>
        <p:blipFill>
          <a:blip r:embed="rId2"/>
          <a:stretch>
            <a:fillRect/>
          </a:stretch>
        </p:blipFill>
        <p:spPr>
          <a:xfrm>
            <a:off x="11457890" y="6078420"/>
            <a:ext cx="558474" cy="555864"/>
          </a:xfrm>
          <a:prstGeom prst="rect">
            <a:avLst/>
          </a:prstGeom>
        </p:spPr>
      </p:pic>
    </p:spTree>
    <p:extLst>
      <p:ext uri="{BB962C8B-B14F-4D97-AF65-F5344CB8AC3E}">
        <p14:creationId xmlns:p14="http://schemas.microsoft.com/office/powerpoint/2010/main" val="24827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Kon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7" name="Picture 6"/>
          <p:cNvPicPr>
            <a:picLocks noChangeAspect="1"/>
          </p:cNvPicPr>
          <p:nvPr userDrawn="1"/>
        </p:nvPicPr>
        <p:blipFill>
          <a:blip r:embed="rId2"/>
          <a:stretch>
            <a:fillRect/>
          </a:stretch>
        </p:blipFill>
        <p:spPr>
          <a:xfrm>
            <a:off x="11457889" y="6078420"/>
            <a:ext cx="558475" cy="555864"/>
          </a:xfrm>
          <a:prstGeom prst="rect">
            <a:avLst/>
          </a:prstGeom>
        </p:spPr>
      </p:pic>
    </p:spTree>
    <p:extLst>
      <p:ext uri="{BB962C8B-B14F-4D97-AF65-F5344CB8AC3E}">
        <p14:creationId xmlns:p14="http://schemas.microsoft.com/office/powerpoint/2010/main" val="418740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Esimerk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9" name="Picture 8"/>
          <p:cNvPicPr>
            <a:picLocks noChangeAspect="1"/>
          </p:cNvPicPr>
          <p:nvPr userDrawn="1"/>
        </p:nvPicPr>
        <p:blipFill>
          <a:blip r:embed="rId2"/>
          <a:stretch>
            <a:fillRect/>
          </a:stretch>
        </p:blipFill>
        <p:spPr>
          <a:xfrm>
            <a:off x="11420595" y="6078420"/>
            <a:ext cx="633061" cy="558198"/>
          </a:xfrm>
          <a:prstGeom prst="rect">
            <a:avLst/>
          </a:prstGeom>
        </p:spPr>
      </p:pic>
    </p:spTree>
    <p:extLst>
      <p:ext uri="{BB962C8B-B14F-4D97-AF65-F5344CB8AC3E}">
        <p14:creationId xmlns:p14="http://schemas.microsoft.com/office/powerpoint/2010/main" val="356093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ppimateriaal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7" name="Picture 6"/>
          <p:cNvPicPr>
            <a:picLocks noChangeAspect="1"/>
          </p:cNvPicPr>
          <p:nvPr userDrawn="1"/>
        </p:nvPicPr>
        <p:blipFill>
          <a:blip r:embed="rId2"/>
          <a:stretch>
            <a:fillRect/>
          </a:stretch>
        </p:blipFill>
        <p:spPr>
          <a:xfrm>
            <a:off x="11464424" y="6063113"/>
            <a:ext cx="589232" cy="586477"/>
          </a:xfrm>
          <a:prstGeom prst="rect">
            <a:avLst/>
          </a:prstGeom>
        </p:spPr>
      </p:pic>
    </p:spTree>
    <p:extLst>
      <p:ext uri="{BB962C8B-B14F-4D97-AF65-F5344CB8AC3E}">
        <p14:creationId xmlns:p14="http://schemas.microsoft.com/office/powerpoint/2010/main" val="53895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Linkkeja/materia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8" name="Picture 7"/>
          <p:cNvPicPr>
            <a:picLocks noChangeAspect="1"/>
          </p:cNvPicPr>
          <p:nvPr userDrawn="1"/>
        </p:nvPicPr>
        <p:blipFill>
          <a:blip r:embed="rId2"/>
          <a:stretch>
            <a:fillRect/>
          </a:stretch>
        </p:blipFill>
        <p:spPr>
          <a:xfrm>
            <a:off x="11464424" y="6063112"/>
            <a:ext cx="589232" cy="586477"/>
          </a:xfrm>
          <a:prstGeom prst="rect">
            <a:avLst/>
          </a:prstGeom>
        </p:spPr>
      </p:pic>
    </p:spTree>
    <p:extLst>
      <p:ext uri="{BB962C8B-B14F-4D97-AF65-F5344CB8AC3E}">
        <p14:creationId xmlns:p14="http://schemas.microsoft.com/office/powerpoint/2010/main" val="42349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asic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65591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dirty="0"/>
          </a:p>
        </p:txBody>
      </p:sp>
      <p:sp>
        <p:nvSpPr>
          <p:cNvPr id="3" name="Footer Placeholder 2"/>
          <p:cNvSpPr>
            <a:spLocks noGrp="1"/>
          </p:cNvSpPr>
          <p:nvPr>
            <p:ph type="ftr" sz="quarter" idx="10"/>
          </p:nvPr>
        </p:nvSpPr>
        <p:spPr/>
        <p:txBody>
          <a:bodyPr/>
          <a:lstStyle/>
          <a:p>
            <a:endParaRPr lang="fi-FI"/>
          </a:p>
        </p:txBody>
      </p:sp>
      <p:sp>
        <p:nvSpPr>
          <p:cNvPr id="4" name="Slide Number Placeholder 3"/>
          <p:cNvSpPr>
            <a:spLocks noGrp="1"/>
          </p:cNvSpPr>
          <p:nvPr>
            <p:ph type="sldNum" sz="quarter" idx="11"/>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426553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3"/>
            <a:ext cx="1965960" cy="325944"/>
          </a:xfrm>
          <a:prstGeom prst="rect">
            <a:avLst/>
          </a:prstGeom>
        </p:spPr>
        <p:txBody>
          <a:bodyPr vert="horz" lIns="91440" tIns="45720" rIns="91440" bIns="45720" rtlCol="0" anchor="ctr"/>
          <a:lstStyle>
            <a:lvl1pPr algn="r">
              <a:defRPr sz="1200">
                <a:solidFill>
                  <a:schemeClr val="tx1">
                    <a:tint val="75000"/>
                  </a:schemeClr>
                </a:solidFill>
              </a:defRPr>
            </a:lvl1pPr>
          </a:lstStyle>
          <a:p>
            <a:fld id="{A3C905A0-DF2E-48F3-9F72-2E7788909298}" type="slidenum">
              <a:rPr lang="fi-FI" smtClean="0"/>
              <a:t>‹#›</a:t>
            </a:fld>
            <a:endParaRPr lang="fi-FI"/>
          </a:p>
        </p:txBody>
      </p:sp>
      <p:pic>
        <p:nvPicPr>
          <p:cNvPr id="7" name="Content Placeholder 5"/>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41121" y="5631517"/>
            <a:ext cx="992988" cy="1050781"/>
          </a:xfrm>
          <a:prstGeom prst="rect">
            <a:avLst/>
          </a:prstGeom>
        </p:spPr>
      </p:pic>
      <p:pic>
        <p:nvPicPr>
          <p:cNvPr id="8" name="Picture 7"/>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3829487" y="6034224"/>
            <a:ext cx="648072" cy="648072"/>
          </a:xfrm>
          <a:prstGeom prst="rect">
            <a:avLst/>
          </a:prstGeom>
        </p:spPr>
      </p:pic>
      <p:pic>
        <p:nvPicPr>
          <p:cNvPr id="9" name="Picture 8" descr="https://lh5.googleusercontent.com/8Fi91AgiqqSWztsOpmjYwiENY3ahA9O_O8vcYwW98fuiMapEf0XRHl3_36xGvLcgnviWfZYbmARGy0hRgkfffFnLv5byVvD4OQggBm1FnB9O99iZsmJm_ta1itqkkOxefcFvppkIVRY"/>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569065" y="5941504"/>
            <a:ext cx="2012337" cy="74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33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71" r:id="rId4"/>
    <p:sldLayoutId id="2147483672" r:id="rId5"/>
    <p:sldLayoutId id="2147483673" r:id="rId6"/>
    <p:sldLayoutId id="2147483674" r:id="rId7"/>
    <p:sldLayoutId id="2147483669" r:id="rId8"/>
    <p:sldLayoutId id="2147483665" r:id="rId9"/>
    <p:sldLayoutId id="2147483662"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0.png"/><Relationship Id="rId7" Type="http://schemas.openxmlformats.org/officeDocument/2006/relationships/image" Target="../media/image9.emf"/><Relationship Id="rId2" Type="http://schemas.openxmlformats.org/officeDocument/2006/relationships/hyperlink" Target="http://creativecommons.fi/lisenssit" TargetMode="External"/><Relationship Id="rId1" Type="http://schemas.openxmlformats.org/officeDocument/2006/relationships/slideLayout" Target="../slideLayouts/slideLayout16.xml"/><Relationship Id="rId6" Type="http://schemas.openxmlformats.org/officeDocument/2006/relationships/image" Target="../media/image8.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a:t>Arviointi virtuaaliluokassa:  Miten opettaja voi valvoa opiskelijan työskentelyä?</a:t>
            </a:r>
          </a:p>
        </p:txBody>
      </p:sp>
      <p:sp>
        <p:nvSpPr>
          <p:cNvPr id="3" name="Subtitle 2"/>
          <p:cNvSpPr>
            <a:spLocks noGrp="1"/>
          </p:cNvSpPr>
          <p:nvPr>
            <p:ph type="subTitle" idx="1"/>
          </p:nvPr>
        </p:nvSpPr>
        <p:spPr/>
        <p:txBody>
          <a:bodyPr/>
          <a:lstStyle/>
          <a:p>
            <a:r>
              <a:rPr lang="fi-FI" dirty="0"/>
              <a:t>Kirjoittaja: Sari Hopeakoski</a:t>
            </a:r>
          </a:p>
          <a:p>
            <a:r>
              <a:rPr lang="fi-FI" dirty="0"/>
              <a:t>Esimerkit: Sari Hopeakoski ja Salli Nurminen</a:t>
            </a:r>
          </a:p>
          <a:p>
            <a:r>
              <a:rPr lang="fi-FI" dirty="0"/>
              <a:t>2019</a:t>
            </a:r>
          </a:p>
        </p:txBody>
      </p:sp>
    </p:spTree>
    <p:extLst>
      <p:ext uri="{BB962C8B-B14F-4D97-AF65-F5344CB8AC3E}">
        <p14:creationId xmlns:p14="http://schemas.microsoft.com/office/powerpoint/2010/main" val="161072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201278" y="2057400"/>
            <a:ext cx="3932237" cy="3811588"/>
          </a:xfrm>
        </p:spPr>
        <p:txBody>
          <a:bodyPr>
            <a:normAutofit lnSpcReduction="10000"/>
          </a:bodyPr>
          <a:lstStyle/>
          <a:p>
            <a:r>
              <a:rPr lang="fi-FI" sz="2000" dirty="0"/>
              <a:t>Näitä materiaaleja saa käyttää, jakaa, muokata ja kääntää, myös kaupallisesti. </a:t>
            </a:r>
          </a:p>
          <a:p>
            <a:r>
              <a:rPr lang="fi-FI" sz="2000" dirty="0"/>
              <a:t>Ehtona on, tämä materiaali mainitaan asianmukaisesti seuraavalla tavalla: </a:t>
            </a:r>
          </a:p>
          <a:p>
            <a:pPr marL="342900" indent="-342900">
              <a:buFont typeface="Arial" panose="020B0604020202020204" pitchFamily="34" charset="0"/>
              <a:buChar char="•"/>
            </a:pPr>
            <a:r>
              <a:rPr lang="fi-FI" sz="2000" dirty="0"/>
              <a:t>Kirjoittajien nimet</a:t>
            </a:r>
          </a:p>
          <a:p>
            <a:pPr marL="342900" indent="-342900">
              <a:buFont typeface="Arial" panose="020B0604020202020204" pitchFamily="34" charset="0"/>
              <a:buChar char="•"/>
            </a:pPr>
            <a:r>
              <a:rPr lang="fi-FI" sz="2000" dirty="0"/>
              <a:t>Otsikko</a:t>
            </a:r>
          </a:p>
          <a:p>
            <a:r>
              <a:rPr lang="fi-FI" sz="2000" dirty="0"/>
              <a:t>Lisää tietoa CC BY 4.0 -lisenssistä: </a:t>
            </a:r>
            <a:r>
              <a:rPr lang="fi-FI" sz="2000" dirty="0">
                <a:hlinkClick r:id="rId2"/>
              </a:rPr>
              <a:t>http://creativecommons.fi/lisenssit</a:t>
            </a:r>
            <a:r>
              <a:rPr lang="fi-FI" sz="2000" dirty="0"/>
              <a:t>  </a:t>
            </a:r>
          </a:p>
          <a:p>
            <a:r>
              <a:rPr lang="fi-FI" sz="2000" dirty="0"/>
              <a:t>Tekijänoikeus säilyy aina kirjoittajilla.</a:t>
            </a:r>
          </a:p>
          <a:p>
            <a:endParaRPr lang="fi-FI" sz="2000" dirty="0"/>
          </a:p>
        </p:txBody>
      </p:sp>
      <p:sp>
        <p:nvSpPr>
          <p:cNvPr id="6" name="Title 1"/>
          <p:cNvSpPr txBox="1">
            <a:spLocks/>
          </p:cNvSpPr>
          <p:nvPr/>
        </p:nvSpPr>
        <p:spPr>
          <a:xfrm>
            <a:off x="7098021" y="334297"/>
            <a:ext cx="3932237" cy="16002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3200" kern="1200">
                <a:solidFill>
                  <a:schemeClr val="tx1"/>
                </a:solidFill>
                <a:latin typeface="+mj-lt"/>
                <a:ea typeface="+mj-ea"/>
                <a:cs typeface="+mj-cs"/>
              </a:defRPr>
            </a:lvl1pPr>
          </a:lstStyle>
          <a:p>
            <a:r>
              <a:rPr lang="fi-FI" b="1" dirty="0"/>
              <a:t>Tekijänoikeudet  </a:t>
            </a:r>
          </a:p>
        </p:txBody>
      </p:sp>
      <p:sp>
        <p:nvSpPr>
          <p:cNvPr id="9" name="Title 1"/>
          <p:cNvSpPr txBox="1">
            <a:spLocks/>
          </p:cNvSpPr>
          <p:nvPr/>
        </p:nvSpPr>
        <p:spPr>
          <a:xfrm>
            <a:off x="933176" y="334297"/>
            <a:ext cx="3932237" cy="16002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3200" kern="1200">
                <a:solidFill>
                  <a:schemeClr val="tx1"/>
                </a:solidFill>
                <a:latin typeface="+mj-lt"/>
                <a:ea typeface="+mj-ea"/>
                <a:cs typeface="+mj-cs"/>
              </a:defRPr>
            </a:lvl1pPr>
          </a:lstStyle>
          <a:p>
            <a:r>
              <a:rPr lang="fi-FI" b="1" dirty="0"/>
              <a:t>Kuvauksen rakenne </a:t>
            </a:r>
          </a:p>
        </p:txBody>
      </p:sp>
      <p:sp>
        <p:nvSpPr>
          <p:cNvPr id="10" name="Title 1"/>
          <p:cNvSpPr>
            <a:spLocks noGrp="1"/>
          </p:cNvSpPr>
          <p:nvPr>
            <p:ph type="title"/>
          </p:nvPr>
        </p:nvSpPr>
        <p:spPr>
          <a:xfrm>
            <a:off x="838200" y="365128"/>
            <a:ext cx="10515600" cy="770946"/>
          </a:xfrm>
        </p:spPr>
        <p:txBody>
          <a:bodyPr>
            <a:normAutofit/>
          </a:bodyPr>
          <a:lstStyle/>
          <a:p>
            <a:r>
              <a:rPr lang="fi-FI" sz="1800" dirty="0"/>
              <a:t>Opettajana virtuaaliluokassa -hankkeessa kehitetty materiaali, joka on tarkoitettu tueksi virtuaalista luokkaopetusta opettaville opettajille ja kouluttajille.</a:t>
            </a:r>
          </a:p>
        </p:txBody>
      </p:sp>
      <p:grpSp>
        <p:nvGrpSpPr>
          <p:cNvPr id="18" name="Group 17">
            <a:extLst>
              <a:ext uri="{FF2B5EF4-FFF2-40B4-BE49-F238E27FC236}">
                <a16:creationId xmlns:a16="http://schemas.microsoft.com/office/drawing/2014/main" id="{33D6320E-683C-8643-B734-D09F849939D8}"/>
              </a:ext>
            </a:extLst>
          </p:cNvPr>
          <p:cNvGrpSpPr/>
          <p:nvPr/>
        </p:nvGrpSpPr>
        <p:grpSpPr>
          <a:xfrm>
            <a:off x="838200" y="2057400"/>
            <a:ext cx="6046386" cy="2801190"/>
            <a:chOff x="838200" y="2057400"/>
            <a:chExt cx="6046386" cy="280119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rcRect/>
            <a:stretch/>
          </p:blipFill>
          <p:spPr>
            <a:xfrm>
              <a:off x="933175" y="2057400"/>
              <a:ext cx="5951411" cy="2801190"/>
            </a:xfrm>
            <a:prstGeom prst="rect">
              <a:avLst/>
            </a:prstGeom>
          </p:spPr>
        </p:pic>
        <p:grpSp>
          <p:nvGrpSpPr>
            <p:cNvPr id="8" name="Group 7">
              <a:extLst>
                <a:ext uri="{FF2B5EF4-FFF2-40B4-BE49-F238E27FC236}">
                  <a16:creationId xmlns:a16="http://schemas.microsoft.com/office/drawing/2014/main" id="{649D1539-59FF-2B43-98DA-3F1A4BD1B039}"/>
                </a:ext>
              </a:extLst>
            </p:cNvPr>
            <p:cNvGrpSpPr/>
            <p:nvPr/>
          </p:nvGrpSpPr>
          <p:grpSpPr>
            <a:xfrm>
              <a:off x="838200" y="2976337"/>
              <a:ext cx="3302000" cy="1252763"/>
              <a:chOff x="838200" y="2950937"/>
              <a:chExt cx="3302000" cy="1252763"/>
            </a:xfrm>
          </p:grpSpPr>
          <p:pic>
            <p:nvPicPr>
              <p:cNvPr id="11" name="Picture 10">
                <a:extLst>
                  <a:ext uri="{FF2B5EF4-FFF2-40B4-BE49-F238E27FC236}">
                    <a16:creationId xmlns:a16="http://schemas.microsoft.com/office/drawing/2014/main" id="{6A50B208-E4B4-7649-A386-703F5E718B41}"/>
                  </a:ext>
                </a:extLst>
              </p:cNvPr>
              <p:cNvPicPr>
                <a:picLocks noChangeAspect="1"/>
              </p:cNvPicPr>
              <p:nvPr/>
            </p:nvPicPr>
            <p:blipFill>
              <a:blip r:embed="rId4"/>
              <a:stretch>
                <a:fillRect/>
              </a:stretch>
            </p:blipFill>
            <p:spPr>
              <a:xfrm>
                <a:off x="2351862" y="2950937"/>
                <a:ext cx="290551" cy="290325"/>
              </a:xfrm>
              <a:prstGeom prst="rect">
                <a:avLst/>
              </a:prstGeom>
            </p:spPr>
          </p:pic>
          <p:pic>
            <p:nvPicPr>
              <p:cNvPr id="12" name="Picture 11">
                <a:extLst>
                  <a:ext uri="{FF2B5EF4-FFF2-40B4-BE49-F238E27FC236}">
                    <a16:creationId xmlns:a16="http://schemas.microsoft.com/office/drawing/2014/main" id="{B34FBD2D-6816-C545-A244-5BBAB1685158}"/>
                  </a:ext>
                </a:extLst>
              </p:cNvPr>
              <p:cNvPicPr>
                <a:picLocks noChangeAspect="1"/>
              </p:cNvPicPr>
              <p:nvPr/>
            </p:nvPicPr>
            <p:blipFill>
              <a:blip r:embed="rId5"/>
              <a:stretch>
                <a:fillRect/>
              </a:stretch>
            </p:blipFill>
            <p:spPr>
              <a:xfrm>
                <a:off x="3830582" y="2957229"/>
                <a:ext cx="291198" cy="290971"/>
              </a:xfrm>
              <a:prstGeom prst="rect">
                <a:avLst/>
              </a:prstGeom>
            </p:spPr>
          </p:pic>
          <p:pic>
            <p:nvPicPr>
              <p:cNvPr id="13" name="Picture 12">
                <a:extLst>
                  <a:ext uri="{FF2B5EF4-FFF2-40B4-BE49-F238E27FC236}">
                    <a16:creationId xmlns:a16="http://schemas.microsoft.com/office/drawing/2014/main" id="{7FE942A4-D53A-0740-99A6-357CC520919D}"/>
                  </a:ext>
                </a:extLst>
              </p:cNvPr>
              <p:cNvPicPr>
                <a:picLocks noChangeAspect="1"/>
              </p:cNvPicPr>
              <p:nvPr/>
            </p:nvPicPr>
            <p:blipFill>
              <a:blip r:embed="rId6"/>
              <a:stretch>
                <a:fillRect/>
              </a:stretch>
            </p:blipFill>
            <p:spPr>
              <a:xfrm>
                <a:off x="2351862" y="3912729"/>
                <a:ext cx="286949" cy="286725"/>
              </a:xfrm>
              <a:prstGeom prst="rect">
                <a:avLst/>
              </a:prstGeom>
            </p:spPr>
          </p:pic>
          <p:pic>
            <p:nvPicPr>
              <p:cNvPr id="14" name="Picture 13">
                <a:extLst>
                  <a:ext uri="{FF2B5EF4-FFF2-40B4-BE49-F238E27FC236}">
                    <a16:creationId xmlns:a16="http://schemas.microsoft.com/office/drawing/2014/main" id="{A766D72C-65D4-4446-B180-FC579B78FBBD}"/>
                  </a:ext>
                </a:extLst>
              </p:cNvPr>
              <p:cNvPicPr>
                <a:picLocks noChangeAspect="1"/>
              </p:cNvPicPr>
              <p:nvPr/>
            </p:nvPicPr>
            <p:blipFill>
              <a:blip r:embed="rId7"/>
              <a:stretch>
                <a:fillRect/>
              </a:stretch>
            </p:blipFill>
            <p:spPr>
              <a:xfrm>
                <a:off x="3849649" y="3913375"/>
                <a:ext cx="290551" cy="290325"/>
              </a:xfrm>
              <a:prstGeom prst="rect">
                <a:avLst/>
              </a:prstGeom>
            </p:spPr>
          </p:pic>
          <p:pic>
            <p:nvPicPr>
              <p:cNvPr id="15" name="Picture 14">
                <a:extLst>
                  <a:ext uri="{FF2B5EF4-FFF2-40B4-BE49-F238E27FC236}">
                    <a16:creationId xmlns:a16="http://schemas.microsoft.com/office/drawing/2014/main" id="{5A9E6DBB-C2BE-824E-BD54-57EB9986E579}"/>
                  </a:ext>
                </a:extLst>
              </p:cNvPr>
              <p:cNvPicPr>
                <a:picLocks noChangeAspect="1"/>
              </p:cNvPicPr>
              <p:nvPr/>
            </p:nvPicPr>
            <p:blipFill>
              <a:blip r:embed="rId8"/>
              <a:stretch>
                <a:fillRect/>
              </a:stretch>
            </p:blipFill>
            <p:spPr>
              <a:xfrm>
                <a:off x="838200" y="3912729"/>
                <a:ext cx="328709" cy="290971"/>
              </a:xfrm>
              <a:prstGeom prst="rect">
                <a:avLst/>
              </a:prstGeom>
            </p:spPr>
          </p:pic>
          <p:pic>
            <p:nvPicPr>
              <p:cNvPr id="16" name="Picture 15">
                <a:extLst>
                  <a:ext uri="{FF2B5EF4-FFF2-40B4-BE49-F238E27FC236}">
                    <a16:creationId xmlns:a16="http://schemas.microsoft.com/office/drawing/2014/main" id="{78B7A385-9153-0544-B75B-5DE91BEEB539}"/>
                  </a:ext>
                </a:extLst>
              </p:cNvPr>
              <p:cNvPicPr>
                <a:picLocks noChangeAspect="1"/>
              </p:cNvPicPr>
              <p:nvPr/>
            </p:nvPicPr>
            <p:blipFill>
              <a:blip r:embed="rId9"/>
              <a:stretch>
                <a:fillRect/>
              </a:stretch>
            </p:blipFill>
            <p:spPr>
              <a:xfrm>
                <a:off x="857279" y="2950937"/>
                <a:ext cx="290551" cy="290325"/>
              </a:xfrm>
              <a:prstGeom prst="rect">
                <a:avLst/>
              </a:prstGeom>
            </p:spPr>
          </p:pic>
        </p:grpSp>
      </p:grpSp>
    </p:spTree>
    <p:extLst>
      <p:ext uri="{BB962C8B-B14F-4D97-AF65-F5344CB8AC3E}">
        <p14:creationId xmlns:p14="http://schemas.microsoft.com/office/powerpoint/2010/main" val="189049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Ongelma</a:t>
            </a:r>
          </a:p>
        </p:txBody>
      </p:sp>
      <p:sp>
        <p:nvSpPr>
          <p:cNvPr id="3" name="Content Placeholder 2"/>
          <p:cNvSpPr>
            <a:spLocks noGrp="1"/>
          </p:cNvSpPr>
          <p:nvPr>
            <p:ph idx="1"/>
          </p:nvPr>
        </p:nvSpPr>
        <p:spPr/>
        <p:txBody>
          <a:bodyPr/>
          <a:lstStyle/>
          <a:p>
            <a:pPr marL="0" indent="0">
              <a:buNone/>
            </a:pPr>
            <a:r>
              <a:rPr lang="fi-FI" b="0" dirty="0"/>
              <a:t>Perinteiset kokeet ovat mahdottomia toteuttaa virtuaaliluokassa, koska opettaja ei voi nähdä, onko opiskelijalla esimerkiksi oppikirja auki. Miten arviointi kannattaa toteuttaa?</a:t>
            </a:r>
          </a:p>
        </p:txBody>
      </p:sp>
    </p:spTree>
    <p:extLst>
      <p:ext uri="{BB962C8B-B14F-4D97-AF65-F5344CB8AC3E}">
        <p14:creationId xmlns:p14="http://schemas.microsoft.com/office/powerpoint/2010/main" val="1145926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Ratkaisu </a:t>
            </a:r>
          </a:p>
        </p:txBody>
      </p:sp>
      <p:sp>
        <p:nvSpPr>
          <p:cNvPr id="3" name="Content Placeholder 2"/>
          <p:cNvSpPr>
            <a:spLocks noGrp="1"/>
          </p:cNvSpPr>
          <p:nvPr>
            <p:ph idx="1"/>
          </p:nvPr>
        </p:nvSpPr>
        <p:spPr/>
        <p:txBody>
          <a:bodyPr>
            <a:normAutofit/>
          </a:bodyPr>
          <a:lstStyle/>
          <a:p>
            <a:pPr marL="0" indent="0">
              <a:buNone/>
            </a:pPr>
            <a:r>
              <a:rPr lang="fi-FI" sz="2500" b="0" dirty="0"/>
              <a:t>Vaihtoehtoja on monia, ja arviointi voi vaihdella eri kursseilla. Jokaisen virtuaaliluokan kurssin alussa tulee selvittää opiskelijoille, miten kurssi arvioidaan. Voidaan arvioida useita osasuorituksia, jotka ovat mahdollisimman soveltavia. Reaaliaineissa plagioinnin välttää suullisilla kokeilla. Kielissä voidaan loppukokeina tehtävät digikokeet ajastaa, jolloin ei ole aikaa lunttaamiselle tai Google-kääntäjän hyödyntämiselle. Sanakokeet voidaan kielissä pitää suullisesti opiskelija kerrallaan siten, että opettaja näkee opiskelijan. </a:t>
            </a:r>
            <a:r>
              <a:rPr lang="fi-FI" sz="2500" b="0" dirty="0" err="1"/>
              <a:t>Whatsapp</a:t>
            </a:r>
            <a:r>
              <a:rPr lang="fi-FI" sz="2500" b="0" dirty="0"/>
              <a:t> on myös kätevä nopeaan testaukseen. Suullisen kielitaidon testaaminen soveltuu hyvin virtuaaliseen luokkaan. Lisäksi voidaan teettää portfolioita, jotka arvioidaan itsearviointikeskusteluna opiskelijan ja opettajan välillä.</a:t>
            </a:r>
          </a:p>
        </p:txBody>
      </p:sp>
    </p:spTree>
    <p:extLst>
      <p:ext uri="{BB962C8B-B14F-4D97-AF65-F5344CB8AC3E}">
        <p14:creationId xmlns:p14="http://schemas.microsoft.com/office/powerpoint/2010/main" val="276889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Konteksti </a:t>
            </a:r>
          </a:p>
        </p:txBody>
      </p:sp>
      <p:sp>
        <p:nvSpPr>
          <p:cNvPr id="3" name="Content Placeholder 2"/>
          <p:cNvSpPr>
            <a:spLocks noGrp="1"/>
          </p:cNvSpPr>
          <p:nvPr>
            <p:ph idx="1"/>
          </p:nvPr>
        </p:nvSpPr>
        <p:spPr/>
        <p:txBody>
          <a:bodyPr/>
          <a:lstStyle/>
          <a:p>
            <a:pPr marL="0" indent="0">
              <a:buNone/>
            </a:pPr>
            <a:r>
              <a:rPr lang="fi-FI" b="0" dirty="0"/>
              <a:t>Kaikki kouluasteet, kaikki oppiaineet</a:t>
            </a:r>
          </a:p>
        </p:txBody>
      </p:sp>
    </p:spTree>
    <p:extLst>
      <p:ext uri="{BB962C8B-B14F-4D97-AF65-F5344CB8AC3E}">
        <p14:creationId xmlns:p14="http://schemas.microsoft.com/office/powerpoint/2010/main" val="141423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mallin toteuttamisesta </a:t>
            </a:r>
          </a:p>
        </p:txBody>
      </p:sp>
      <p:sp>
        <p:nvSpPr>
          <p:cNvPr id="3" name="Content Placeholder 2"/>
          <p:cNvSpPr>
            <a:spLocks noGrp="1"/>
          </p:cNvSpPr>
          <p:nvPr>
            <p:ph idx="1"/>
          </p:nvPr>
        </p:nvSpPr>
        <p:spPr/>
        <p:txBody>
          <a:bodyPr>
            <a:normAutofit lnSpcReduction="10000"/>
          </a:bodyPr>
          <a:lstStyle/>
          <a:p>
            <a:pPr marL="0" indent="0">
              <a:buNone/>
            </a:pPr>
            <a:r>
              <a:rPr lang="fi-FI" b="0" dirty="0"/>
              <a:t>Portfolioarviointi (Sari Hopeakoski)</a:t>
            </a:r>
          </a:p>
          <a:p>
            <a:pPr marL="0" indent="0">
              <a:buNone/>
            </a:pPr>
            <a:r>
              <a:rPr lang="fi-FI" b="0" dirty="0"/>
              <a:t>RAB36-kurssilla opiskelijat tekivät portfolion, joka sisälsi 4 kirjallista työtä kulttuuriaiheista (“Moi et la </a:t>
            </a:r>
            <a:r>
              <a:rPr lang="fi-FI" b="0" dirty="0" err="1"/>
              <a:t>musique</a:t>
            </a:r>
            <a:r>
              <a:rPr lang="fi-FI" b="0" dirty="0"/>
              <a:t>”, “Moi et la </a:t>
            </a:r>
            <a:r>
              <a:rPr lang="fi-FI" b="0" dirty="0" err="1"/>
              <a:t>lecture</a:t>
            </a:r>
            <a:r>
              <a:rPr lang="fi-FI" b="0" dirty="0"/>
              <a:t>” ,”Moi et </a:t>
            </a:r>
            <a:r>
              <a:rPr lang="fi-FI" b="0" dirty="0" err="1"/>
              <a:t>l’art</a:t>
            </a:r>
            <a:r>
              <a:rPr lang="fi-FI" b="0" dirty="0"/>
              <a:t>” ja elokuva-arvostelu), yhden suullisen kulttuuriesitelmän sekä “</a:t>
            </a:r>
            <a:r>
              <a:rPr lang="fi-FI" b="0" dirty="0" err="1"/>
              <a:t>Mon</a:t>
            </a:r>
            <a:r>
              <a:rPr lang="fi-FI" b="0" dirty="0"/>
              <a:t> </a:t>
            </a:r>
            <a:r>
              <a:rPr lang="fi-FI" b="0" dirty="0" err="1"/>
              <a:t>grammaire</a:t>
            </a:r>
            <a:r>
              <a:rPr lang="fi-FI" b="0" dirty="0"/>
              <a:t>”- kielioppipankin (omakohtaisia kielioppilauseita). Kirjoitelmissa opiskelijat hyödynsivät heille tärkeää sanastoa kurssin aiheista, kulttuuriesitelmien kautta he laajensivat Ranskan kulttuurin tuntemustaan ja kielioppilauseet testasivat hyvin todellista soveltamiskykyä. Itsearviointikeskustelussa opiskelijat saivat henkilökohtaista palautetta ja motivointia tuleviin kursseihin kohti ylioppilaskirjoituksia.</a:t>
            </a:r>
          </a:p>
        </p:txBody>
      </p:sp>
    </p:spTree>
    <p:extLst>
      <p:ext uri="{BB962C8B-B14F-4D97-AF65-F5344CB8AC3E}">
        <p14:creationId xmlns:p14="http://schemas.microsoft.com/office/powerpoint/2010/main" val="379918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mallin toteuttamisesta </a:t>
            </a:r>
          </a:p>
        </p:txBody>
      </p:sp>
      <p:sp>
        <p:nvSpPr>
          <p:cNvPr id="3" name="Content Placeholder 2"/>
          <p:cNvSpPr>
            <a:spLocks noGrp="1"/>
          </p:cNvSpPr>
          <p:nvPr>
            <p:ph idx="1"/>
          </p:nvPr>
        </p:nvSpPr>
        <p:spPr/>
        <p:txBody>
          <a:bodyPr>
            <a:normAutofit/>
          </a:bodyPr>
          <a:lstStyle/>
          <a:p>
            <a:pPr marL="0" indent="0">
              <a:buNone/>
            </a:pPr>
            <a:r>
              <a:rPr lang="fi-FI" sz="2300" b="0" dirty="0"/>
              <a:t>Sarjakuvan tekeminen arvioitavana työnä (Salli Nurminen)</a:t>
            </a:r>
          </a:p>
          <a:p>
            <a:pPr marL="0" indent="0">
              <a:buNone/>
            </a:pPr>
            <a:r>
              <a:rPr lang="fi-FI" sz="2300" b="0" dirty="0"/>
              <a:t>EAB33-kurssilla opiskelijat tekivät sarjakuvan, jossa harjoiteltiin ja testattiin refleksiiviverbien hallintaa. Sarjakuva ohjeistettiin niin, että ohjeistuksessa määriteltiin tarkasti, mitä kaikkea sarjakuvassa pitää olla: vähintään kuusi ruutua, tarinassa  joku yllättävä juonenkäänne ja teksteissä käytetty kuutta refleksiiviverbiä vähintään kolmessa eri persoonamuodossa. Lisäksi kerrottiin, mihin kannattaa panostaa, jos tavoittelee korkeampaa arvosanaa: vaihteleva kieli, sarjakuvan ulkoasu. Töiden palautuksen jälkeen jokainen kurssin osallistujista antoi ohjeiden mukaan vertaispalautetta kahdesta sarjakuvasta. Opiskelijoiden tuli arvioida annetun ohjeistuksen mukaisia asioita. Heidän tuli myös kommentoida, miten sarjakuvaa olisi vielä voinut parantaa jollain tavalla. Työn pisteet tulivat vertaisarvioiden ja opettajan arvion perusteella.</a:t>
            </a:r>
          </a:p>
        </p:txBody>
      </p:sp>
    </p:spTree>
    <p:extLst>
      <p:ext uri="{BB962C8B-B14F-4D97-AF65-F5344CB8AC3E}">
        <p14:creationId xmlns:p14="http://schemas.microsoft.com/office/powerpoint/2010/main" val="292575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mallin toteuttamisesta </a:t>
            </a:r>
          </a:p>
        </p:txBody>
      </p:sp>
      <p:sp>
        <p:nvSpPr>
          <p:cNvPr id="3" name="Content Placeholder 2"/>
          <p:cNvSpPr>
            <a:spLocks noGrp="1"/>
          </p:cNvSpPr>
          <p:nvPr>
            <p:ph idx="1"/>
          </p:nvPr>
        </p:nvSpPr>
        <p:spPr/>
        <p:txBody>
          <a:bodyPr>
            <a:normAutofit/>
          </a:bodyPr>
          <a:lstStyle/>
          <a:p>
            <a:pPr marL="0" indent="0">
              <a:buNone/>
            </a:pPr>
            <a:r>
              <a:rPr lang="fi-FI" sz="2300" b="0" dirty="0"/>
              <a:t>Ohjeistettu esittely arvioitavana (Salli Nurminen)</a:t>
            </a:r>
          </a:p>
          <a:p>
            <a:pPr marL="0" indent="0">
              <a:buNone/>
            </a:pPr>
            <a:r>
              <a:rPr lang="fi-FI" sz="2300" b="0" dirty="0"/>
              <a:t>EAB33-kurssilla opiskelijat valmistautuivat ohjeiden mukaan esittelemään kotiaan (jos ei halunnut esitellä kotiaan, sai esitellä unelmiensa kodin pohjapiirustuksen). Ohjeissa kerrottiin, kuinka paljon (kuinka monta lausetta) piti omasta kodistaan tai huoneestaan kertoa ja että esittelyssä arvioidaan yleistä ymmärrettävyyttä prepositioiden ja verbien käyttöä painottaen. Suoritukseen valmistauduttiin ennalta, ja esittely hoidettiin tunnilla niin, että esittelijä kulki kodissaan tai kuvasi huonettaan kertoessaan siitä.</a:t>
            </a:r>
          </a:p>
        </p:txBody>
      </p:sp>
    </p:spTree>
    <p:extLst>
      <p:ext uri="{BB962C8B-B14F-4D97-AF65-F5344CB8AC3E}">
        <p14:creationId xmlns:p14="http://schemas.microsoft.com/office/powerpoint/2010/main" val="1128647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DE900D7-C278-BB47-890B-FFA1247D9AB1}" vid="{DC944132-2CDB-3D4F-A36B-110504B49F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502</Words>
  <Application>Microsoft Office PowerPoint</Application>
  <PresentationFormat>Laajakuva</PresentationFormat>
  <Paragraphs>28</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Calibri Light</vt:lpstr>
      <vt:lpstr>Office Theme</vt:lpstr>
      <vt:lpstr>Arviointi virtuaaliluokassa:  Miten opettaja voi valvoa opiskelijan työskentelyä?</vt:lpstr>
      <vt:lpstr>Opettajana virtuaaliluokassa -hankkeessa kehitetty materiaali, joka on tarkoitettu tueksi virtuaalista luokkaopetusta opettaville opettajille ja kouluttajille.</vt:lpstr>
      <vt:lpstr>Ongelma</vt:lpstr>
      <vt:lpstr>Ratkaisu </vt:lpstr>
      <vt:lpstr>Konteksti </vt:lpstr>
      <vt:lpstr>Esimerkki mallin toteuttamisesta </vt:lpstr>
      <vt:lpstr>Esimerkki mallin toteuttamisesta </vt:lpstr>
      <vt:lpstr>Esimerkki mallin toteuttamisesta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Arviointi virtuaaliluokassa:  Miten opettaja voi valvoa opiskelijan työskentelyä?</dc:title>
  <dc:creator>Ahlholm Outi</dc:creator>
  <cp:lastModifiedBy>Kangasharju, Arja I</cp:lastModifiedBy>
  <cp:revision>7</cp:revision>
  <dcterms:created xsi:type="dcterms:W3CDTF">2019-06-11T14:22:30Z</dcterms:created>
  <dcterms:modified xsi:type="dcterms:W3CDTF">2020-01-14T11:27:01Z</dcterms:modified>
</cp:coreProperties>
</file>