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vebqr6ZzT3DrfZheIosCY9Eaxc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 name="Google Shape;14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6" name="Google Shape;16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69"/>
        <p:cNvGrpSpPr/>
        <p:nvPr/>
      </p:nvGrpSpPr>
      <p:grpSpPr>
        <a:xfrm>
          <a:off x="0" y="0"/>
          <a:ext cx="0" cy="0"/>
          <a:chOff x="0" y="0"/>
          <a:chExt cx="0" cy="0"/>
        </a:xfrm>
      </p:grpSpPr>
      <p:sp>
        <p:nvSpPr>
          <p:cNvPr id="70" name="Google Shape;70;p22"/>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2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2"/>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inkkeja_ja_materiaaleja">
  <p:cSld name="Linkkeja_ja_materiaaleja">
    <p:spTree>
      <p:nvGrpSpPr>
        <p:cNvPr id="1" name="Shape 73"/>
        <p:cNvGrpSpPr/>
        <p:nvPr/>
      </p:nvGrpSpPr>
      <p:grpSpPr>
        <a:xfrm>
          <a:off x="0" y="0"/>
          <a:ext cx="0" cy="0"/>
          <a:chOff x="0" y="0"/>
          <a:chExt cx="0" cy="0"/>
        </a:xfrm>
      </p:grpSpPr>
      <p:sp>
        <p:nvSpPr>
          <p:cNvPr id="74" name="Google Shape;74;p2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3"/>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3"/>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77" name="Google Shape;77;p23"/>
          <p:cNvPicPr preferRelativeResize="0"/>
          <p:nvPr/>
        </p:nvPicPr>
        <p:blipFill rotWithShape="1">
          <a:blip r:embed="rId2">
            <a:alphaModFix/>
          </a:blip>
          <a:srcRect/>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24"/>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4"/>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81" name="Google Shape;81;p2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4"/>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3"/>
        <p:cNvGrpSpPr/>
        <p:nvPr/>
      </p:nvGrpSpPr>
      <p:grpSpPr>
        <a:xfrm>
          <a:off x="0" y="0"/>
          <a:ext cx="0" cy="0"/>
          <a:chOff x="0" y="0"/>
          <a:chExt cx="0" cy="0"/>
        </a:xfrm>
      </p:grpSpPr>
      <p:sp>
        <p:nvSpPr>
          <p:cNvPr id="84" name="Google Shape;84;p25"/>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6" name="Google Shape;86;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25"/>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5"/>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9"/>
        <p:cNvGrpSpPr/>
        <p:nvPr/>
      </p:nvGrpSpPr>
      <p:grpSpPr>
        <a:xfrm>
          <a:off x="0" y="0"/>
          <a:ext cx="0" cy="0"/>
          <a:chOff x="0" y="0"/>
          <a:chExt cx="0" cy="0"/>
        </a:xfrm>
      </p:grpSpPr>
      <p:sp>
        <p:nvSpPr>
          <p:cNvPr id="90" name="Google Shape;90;p26"/>
          <p:cNvSpPr txBox="1">
            <a:spLocks noGrp="1"/>
          </p:cNvSpPr>
          <p:nvPr>
            <p:ph type="title"/>
          </p:nvPr>
        </p:nvSpPr>
        <p:spPr>
          <a:xfrm>
            <a:off x="839788"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26"/>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2" name="Google Shape;92;p26"/>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26"/>
          <p:cNvSpPr txBox="1">
            <a:spLocks noGrp="1"/>
          </p:cNvSpPr>
          <p:nvPr>
            <p:ph type="body" idx="3"/>
          </p:nvPr>
        </p:nvSpPr>
        <p:spPr>
          <a:xfrm>
            <a:off x="6172201"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4" name="Google Shape;94;p26"/>
          <p:cNvSpPr txBox="1">
            <a:spLocks noGrp="1"/>
          </p:cNvSpPr>
          <p:nvPr>
            <p:ph type="body" idx="4"/>
          </p:nvPr>
        </p:nvSpPr>
        <p:spPr>
          <a:xfrm>
            <a:off x="6172201"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26"/>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6"/>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7"/>
        <p:cNvGrpSpPr/>
        <p:nvPr/>
      </p:nvGrpSpPr>
      <p:grpSpPr>
        <a:xfrm>
          <a:off x="0" y="0"/>
          <a:ext cx="0" cy="0"/>
          <a:chOff x="0" y="0"/>
          <a:chExt cx="0" cy="0"/>
        </a:xfrm>
      </p:grpSpPr>
      <p:sp>
        <p:nvSpPr>
          <p:cNvPr id="98" name="Google Shape;98;p2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9" name="Google Shape;99;p27"/>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7"/>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1"/>
        <p:cNvGrpSpPr/>
        <p:nvPr/>
      </p:nvGrpSpPr>
      <p:grpSpPr>
        <a:xfrm>
          <a:off x="0" y="0"/>
          <a:ext cx="0" cy="0"/>
          <a:chOff x="0" y="0"/>
          <a:chExt cx="0" cy="0"/>
        </a:xfrm>
      </p:grpSpPr>
      <p:sp>
        <p:nvSpPr>
          <p:cNvPr id="102" name="Google Shape;102;p28"/>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8"/>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104" name="Google Shape;104;p28"/>
          <p:cNvPicPr preferRelativeResize="0"/>
          <p:nvPr/>
        </p:nvPicPr>
        <p:blipFill rotWithShape="1">
          <a:blip r:embed="rId2">
            <a:alphaModFix/>
          </a:blip>
          <a:srcRect/>
          <a:stretch/>
        </p:blipFill>
        <p:spPr>
          <a:xfrm>
            <a:off x="241121" y="5670696"/>
            <a:ext cx="992988" cy="1050781"/>
          </a:xfrm>
          <a:prstGeom prst="rect">
            <a:avLst/>
          </a:prstGeom>
          <a:noFill/>
          <a:ln>
            <a:noFill/>
          </a:ln>
        </p:spPr>
      </p:pic>
      <p:pic>
        <p:nvPicPr>
          <p:cNvPr id="105" name="Google Shape;105;p28"/>
          <p:cNvPicPr preferRelativeResize="0"/>
          <p:nvPr/>
        </p:nvPicPr>
        <p:blipFill rotWithShape="1">
          <a:blip r:embed="rId3">
            <a:alphaModFix/>
          </a:blip>
          <a:srcRect/>
          <a:stretch/>
        </p:blipFill>
        <p:spPr>
          <a:xfrm>
            <a:off x="3829485" y="5948481"/>
            <a:ext cx="772995" cy="772994"/>
          </a:xfrm>
          <a:prstGeom prst="rect">
            <a:avLst/>
          </a:prstGeom>
          <a:noFill/>
          <a:ln>
            <a:noFill/>
          </a:ln>
        </p:spPr>
      </p:pic>
      <p:pic>
        <p:nvPicPr>
          <p:cNvPr id="106" name="Google Shape;106;p28" descr="https://lh5.googleusercontent.com/8Fi91AgiqqSWztsOpmjYwiENY3ahA9O_O8vcYwW98fuiMapEf0XRHl3_36xGvLcgnviWfZYbmARGy0hRgkfffFnLv5byVvD4OQggBm1FnB9O99iZsmJm_ta1itqkkOxefcFvppkIVRY"/>
          <p:cNvPicPr preferRelativeResize="0"/>
          <p:nvPr/>
        </p:nvPicPr>
        <p:blipFill rotWithShape="1">
          <a:blip r:embed="rId4">
            <a:alphaModFix/>
          </a:blip>
          <a:srcRect/>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7"/>
        <p:cNvGrpSpPr/>
        <p:nvPr/>
      </p:nvGrpSpPr>
      <p:grpSpPr>
        <a:xfrm>
          <a:off x="0" y="0"/>
          <a:ext cx="0" cy="0"/>
          <a:chOff x="0" y="0"/>
          <a:chExt cx="0" cy="0"/>
        </a:xfrm>
      </p:grpSpPr>
      <p:sp>
        <p:nvSpPr>
          <p:cNvPr id="108" name="Google Shape;108;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29"/>
          <p:cNvSpPr>
            <a:spLocks noGrp="1"/>
          </p:cNvSpPr>
          <p:nvPr>
            <p:ph type="pic" idx="2"/>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10" name="Google Shape;110;p2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1" name="Google Shape;111;p29"/>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9"/>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30"/>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3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30"/>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0"/>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8"/>
        <p:cNvGrpSpPr/>
        <p:nvPr/>
      </p:nvGrpSpPr>
      <p:grpSpPr>
        <a:xfrm>
          <a:off x="0" y="0"/>
          <a:ext cx="0" cy="0"/>
          <a:chOff x="0" y="0"/>
          <a:chExt cx="0" cy="0"/>
        </a:xfrm>
      </p:grpSpPr>
      <p:sp>
        <p:nvSpPr>
          <p:cNvPr id="119" name="Google Shape;119;p31"/>
          <p:cNvSpPr txBox="1">
            <a:spLocks noGrp="1"/>
          </p:cNvSpPr>
          <p:nvPr>
            <p:ph type="title"/>
          </p:nvPr>
        </p:nvSpPr>
        <p:spPr>
          <a:xfrm rot="5400000">
            <a:off x="7133432"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0" name="Google Shape;120;p31"/>
          <p:cNvSpPr txBox="1">
            <a:spLocks noGrp="1"/>
          </p:cNvSpPr>
          <p:nvPr>
            <p:ph type="body" idx="1"/>
          </p:nvPr>
        </p:nvSpPr>
        <p:spPr>
          <a:xfrm rot="5400000">
            <a:off x="1799432"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3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1"/>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2"/>
        <p:cNvGrpSpPr/>
        <p:nvPr/>
      </p:nvGrpSpPr>
      <p:grpSpPr>
        <a:xfrm>
          <a:off x="0" y="0"/>
          <a:ext cx="0" cy="0"/>
          <a:chOff x="0" y="0"/>
          <a:chExt cx="0" cy="0"/>
        </a:xfrm>
      </p:grpSpPr>
      <p:sp>
        <p:nvSpPr>
          <p:cNvPr id="23" name="Google Shape;23;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14"/>
          <p:cNvSpPr txBox="1">
            <a:spLocks noGrp="1"/>
          </p:cNvSpPr>
          <p:nvPr>
            <p:ph type="body" idx="1"/>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5" name="Google Shape;25;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26" name="Google Shape;26;p1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4"/>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gelma" type="obj">
  <p:cSld name="OBJECT">
    <p:spTree>
      <p:nvGrpSpPr>
        <p:cNvPr id="1" name="Shape 28"/>
        <p:cNvGrpSpPr/>
        <p:nvPr/>
      </p:nvGrpSpPr>
      <p:grpSpPr>
        <a:xfrm>
          <a:off x="0" y="0"/>
          <a:ext cx="0" cy="0"/>
          <a:chOff x="0" y="0"/>
          <a:chExt cx="0" cy="0"/>
        </a:xfrm>
      </p:grpSpPr>
      <p:sp>
        <p:nvSpPr>
          <p:cNvPr id="29" name="Google Shape;29;p15"/>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5"/>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5"/>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33" name="Google Shape;33;p15"/>
          <p:cNvPicPr preferRelativeResize="0"/>
          <p:nvPr/>
        </p:nvPicPr>
        <p:blipFill rotWithShape="1">
          <a:blip r:embed="rId2">
            <a:alphaModFix/>
          </a:blip>
          <a:srcRect/>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Ratkaisu">
  <p:cSld name="Ratkaisu">
    <p:spTree>
      <p:nvGrpSpPr>
        <p:cNvPr id="1" name="Shape 34"/>
        <p:cNvGrpSpPr/>
        <p:nvPr/>
      </p:nvGrpSpPr>
      <p:grpSpPr>
        <a:xfrm>
          <a:off x="0" y="0"/>
          <a:ext cx="0" cy="0"/>
          <a:chOff x="0" y="0"/>
          <a:chExt cx="0" cy="0"/>
        </a:xfrm>
      </p:grpSpPr>
      <p:sp>
        <p:nvSpPr>
          <p:cNvPr id="35" name="Google Shape;35;p1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6"/>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6"/>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39" name="Google Shape;39;p16"/>
          <p:cNvPicPr preferRelativeResize="0"/>
          <p:nvPr/>
        </p:nvPicPr>
        <p:blipFill rotWithShape="1">
          <a:blip r:embed="rId2">
            <a:alphaModFix/>
          </a:blip>
          <a:srcRect/>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Esimerkki">
  <p:cSld name="Esimerkki">
    <p:spTree>
      <p:nvGrpSpPr>
        <p:cNvPr id="1" name="Shape 40"/>
        <p:cNvGrpSpPr/>
        <p:nvPr/>
      </p:nvGrpSpPr>
      <p:grpSpPr>
        <a:xfrm>
          <a:off x="0" y="0"/>
          <a:ext cx="0" cy="0"/>
          <a:chOff x="0" y="0"/>
          <a:chExt cx="0" cy="0"/>
        </a:xfrm>
      </p:grpSpPr>
      <p:sp>
        <p:nvSpPr>
          <p:cNvPr id="41" name="Google Shape;41;p1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17"/>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7"/>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45" name="Google Shape;45;p17"/>
          <p:cNvPicPr preferRelativeResize="0"/>
          <p:nvPr/>
        </p:nvPicPr>
        <p:blipFill rotWithShape="1">
          <a:blip r:embed="rId2">
            <a:alphaModFix/>
          </a:blip>
          <a:srcRect/>
          <a:stretch/>
        </p:blipFill>
        <p:spPr>
          <a:xfrm>
            <a:off x="11420595" y="6078420"/>
            <a:ext cx="633061" cy="55819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Linkkeja/materiaalia">
  <p:cSld name="Linkkeja/materiaalia">
    <p:spTree>
      <p:nvGrpSpPr>
        <p:cNvPr id="1" name="Shape 46"/>
        <p:cNvGrpSpPr/>
        <p:nvPr/>
      </p:nvGrpSpPr>
      <p:grpSpPr>
        <a:xfrm>
          <a:off x="0" y="0"/>
          <a:ext cx="0" cy="0"/>
          <a:chOff x="0" y="0"/>
          <a:chExt cx="0" cy="0"/>
        </a:xfrm>
      </p:grpSpPr>
      <p:sp>
        <p:nvSpPr>
          <p:cNvPr id="47" name="Google Shape;47;p18"/>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18"/>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8"/>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51" name="Google Shape;51;p18"/>
          <p:cNvPicPr preferRelativeResize="0"/>
          <p:nvPr/>
        </p:nvPicPr>
        <p:blipFill rotWithShape="1">
          <a:blip r:embed="rId2">
            <a:alphaModFix/>
          </a:blip>
          <a:srcRect/>
          <a:stretch/>
        </p:blipFill>
        <p:spPr>
          <a:xfrm>
            <a:off x="11464424" y="6063112"/>
            <a:ext cx="589232" cy="5864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Konteksti">
  <p:cSld name="Konteksti">
    <p:spTree>
      <p:nvGrpSpPr>
        <p:cNvPr id="1" name="Shape 52"/>
        <p:cNvGrpSpPr/>
        <p:nvPr/>
      </p:nvGrpSpPr>
      <p:grpSpPr>
        <a:xfrm>
          <a:off x="0" y="0"/>
          <a:ext cx="0" cy="0"/>
          <a:chOff x="0" y="0"/>
          <a:chExt cx="0" cy="0"/>
        </a:xfrm>
      </p:grpSpPr>
      <p:sp>
        <p:nvSpPr>
          <p:cNvPr id="53" name="Google Shape;53;p19"/>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19"/>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9"/>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57" name="Google Shape;57;p19"/>
          <p:cNvPicPr preferRelativeResize="0"/>
          <p:nvPr/>
        </p:nvPicPr>
        <p:blipFill rotWithShape="1">
          <a:blip r:embed="rId2">
            <a:alphaModFix/>
          </a:blip>
          <a:srcRect/>
          <a:stretch/>
        </p:blipFill>
        <p:spPr>
          <a:xfrm>
            <a:off x="11457889" y="6078420"/>
            <a:ext cx="558475" cy="555864"/>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ppimateriaali">
  <p:cSld name="Oppimateriaali">
    <p:spTree>
      <p:nvGrpSpPr>
        <p:cNvPr id="1" name="Shape 58"/>
        <p:cNvGrpSpPr/>
        <p:nvPr/>
      </p:nvGrpSpPr>
      <p:grpSpPr>
        <a:xfrm>
          <a:off x="0" y="0"/>
          <a:ext cx="0" cy="0"/>
          <a:chOff x="0" y="0"/>
          <a:chExt cx="0" cy="0"/>
        </a:xfrm>
      </p:grpSpPr>
      <p:sp>
        <p:nvSpPr>
          <p:cNvPr id="59" name="Google Shape;59;p20"/>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20"/>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0"/>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pic>
        <p:nvPicPr>
          <p:cNvPr id="63" name="Google Shape;63;p20"/>
          <p:cNvPicPr preferRelativeResize="0"/>
          <p:nvPr/>
        </p:nvPicPr>
        <p:blipFill rotWithShape="1">
          <a:blip r:embed="rId2">
            <a:alphaModFix/>
          </a:blip>
          <a:srcRect/>
          <a:stretch/>
        </p:blipFill>
        <p:spPr>
          <a:xfrm>
            <a:off x="11464424" y="6063113"/>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sic Layout">
  <p:cSld name="Basic Layout">
    <p:spTree>
      <p:nvGrpSpPr>
        <p:cNvPr id="1" name="Shape 64"/>
        <p:cNvGrpSpPr/>
        <p:nvPr/>
      </p:nvGrpSpPr>
      <p:grpSpPr>
        <a:xfrm>
          <a:off x="0" y="0"/>
          <a:ext cx="0" cy="0"/>
          <a:chOff x="0" y="0"/>
          <a:chExt cx="0" cy="0"/>
        </a:xfrm>
      </p:grpSpPr>
      <p:sp>
        <p:nvSpPr>
          <p:cNvPr id="65" name="Google Shape;65;p2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Clr>
                <a:schemeClr val="dk1"/>
              </a:buClr>
              <a:buSzPts val="2800"/>
              <a:buChar char="•"/>
              <a:defRPr b="1"/>
            </a:lvl1pPr>
            <a:lvl2pPr marL="914400" lvl="1" indent="-381000" algn="l">
              <a:lnSpc>
                <a:spcPct val="90000"/>
              </a:lnSpc>
              <a:spcBef>
                <a:spcPts val="500"/>
              </a:spcBef>
              <a:spcAft>
                <a:spcPts val="0"/>
              </a:spcAft>
              <a:buClr>
                <a:schemeClr val="dk1"/>
              </a:buClr>
              <a:buSzPts val="2400"/>
              <a:buChar char="•"/>
              <a:defRPr b="1"/>
            </a:lvl2pPr>
            <a:lvl3pPr marL="1371600" lvl="2" indent="-355600" algn="l">
              <a:lnSpc>
                <a:spcPct val="90000"/>
              </a:lnSpc>
              <a:spcBef>
                <a:spcPts val="500"/>
              </a:spcBef>
              <a:spcAft>
                <a:spcPts val="0"/>
              </a:spcAft>
              <a:buClr>
                <a:schemeClr val="dk1"/>
              </a:buClr>
              <a:buSzPts val="2000"/>
              <a:buChar char="•"/>
              <a:defRPr b="1"/>
            </a:lvl3pPr>
            <a:lvl4pPr marL="1828800" lvl="3" indent="-342900" algn="l">
              <a:lnSpc>
                <a:spcPct val="90000"/>
              </a:lnSpc>
              <a:spcBef>
                <a:spcPts val="500"/>
              </a:spcBef>
              <a:spcAft>
                <a:spcPts val="0"/>
              </a:spcAft>
              <a:buClr>
                <a:schemeClr val="dk1"/>
              </a:buClr>
              <a:buSzPts val="1800"/>
              <a:buChar char="•"/>
              <a:defRPr b="1"/>
            </a:lvl4pPr>
            <a:lvl5pPr marL="2286000" lvl="4" indent="-342900" algn="l">
              <a:lnSpc>
                <a:spcPct val="90000"/>
              </a:lnSpc>
              <a:spcBef>
                <a:spcPts val="500"/>
              </a:spcBef>
              <a:spcAft>
                <a:spcPts val="0"/>
              </a:spcAft>
              <a:buClr>
                <a:schemeClr val="dk1"/>
              </a:buClr>
              <a:buSzPts val="1800"/>
              <a:buChar char="•"/>
              <a:defRPr b="1"/>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2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1"/>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sldNum" idx="12"/>
          </p:nvPr>
        </p:nvSpPr>
        <p:spPr>
          <a:xfrm>
            <a:off x="8610600" y="6356353"/>
            <a:ext cx="1965960" cy="3259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pic>
        <p:nvPicPr>
          <p:cNvPr id="14" name="Google Shape;14;p12"/>
          <p:cNvPicPr preferRelativeResize="0"/>
          <p:nvPr/>
        </p:nvPicPr>
        <p:blipFill rotWithShape="1">
          <a:blip r:embed="rId21">
            <a:alphaModFix/>
          </a:blip>
          <a:srcRect/>
          <a:stretch/>
        </p:blipFill>
        <p:spPr>
          <a:xfrm>
            <a:off x="241121" y="5631517"/>
            <a:ext cx="992988" cy="1050781"/>
          </a:xfrm>
          <a:prstGeom prst="rect">
            <a:avLst/>
          </a:prstGeom>
          <a:noFill/>
          <a:ln>
            <a:noFill/>
          </a:ln>
        </p:spPr>
      </p:pic>
      <p:pic>
        <p:nvPicPr>
          <p:cNvPr id="15" name="Google Shape;15;p12"/>
          <p:cNvPicPr preferRelativeResize="0"/>
          <p:nvPr/>
        </p:nvPicPr>
        <p:blipFill rotWithShape="1">
          <a:blip r:embed="rId22">
            <a:alphaModFix/>
          </a:blip>
          <a:srcRect/>
          <a:stretch/>
        </p:blipFill>
        <p:spPr>
          <a:xfrm>
            <a:off x="3829487" y="6034224"/>
            <a:ext cx="648072" cy="648072"/>
          </a:xfrm>
          <a:prstGeom prst="rect">
            <a:avLst/>
          </a:prstGeom>
          <a:noFill/>
          <a:ln>
            <a:noFill/>
          </a:ln>
        </p:spPr>
      </p:pic>
      <p:pic>
        <p:nvPicPr>
          <p:cNvPr id="16" name="Google Shape;16;p12" descr="https://lh5.googleusercontent.com/8Fi91AgiqqSWztsOpmjYwiENY3ahA9O_O8vcYwW98fuiMapEf0XRHl3_36xGvLcgnviWfZYbmARGy0hRgkfffFnLv5byVvD4OQggBm1FnB9O99iZsmJm_ta1itqkkOxefcFvppkIVRY"/>
          <p:cNvPicPr preferRelativeResize="0"/>
          <p:nvPr/>
        </p:nvPicPr>
        <p:blipFill rotWithShape="1">
          <a:blip r:embed="rId23">
            <a:alphaModFix/>
          </a:blip>
          <a:srcRect/>
          <a:stretch/>
        </p:blipFill>
        <p:spPr>
          <a:xfrm>
            <a:off x="1569065" y="5941504"/>
            <a:ext cx="2012337" cy="74079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earningapps.org/display?v=pkw2dp8za17"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unlimited.hamk.fi/ammatillinen-osaaminen-ja-opetus/digitaaliset-tyokalut-ratkaisu-kieltenopetuksen-haasteisiin"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hyperlink" Target="https://www.slideshare.net/MatleenaLaakso/some-opetuksessa-polamk-26319/"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creativecommons.fi/lisenssit" TargetMode="External"/><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storyjumper.co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www.renderforest.com/" TargetMode="External"/><Relationship Id="rId5" Type="http://schemas.openxmlformats.org/officeDocument/2006/relationships/hyperlink" Target="http://www.sway.com/" TargetMode="External"/><Relationship Id="rId4" Type="http://schemas.openxmlformats.org/officeDocument/2006/relationships/hyperlink" Target="http://www.canva.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learningapp.co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hyperlink" Target="https://oppimisanalytiikka.fi/fi/ville" TargetMode="External"/><Relationship Id="rId4" Type="http://schemas.openxmlformats.org/officeDocument/2006/relationships/hyperlink" Target="http://www.educaplay.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toryjumper.com/book/index/60935265/5be0ad676e1d1"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sway.office.com/Pvuy0V8YHW2ASHJA?ref=Link"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hkiopev-my.sharepoint.com/:v:/g/personal/hopesar_edu_hel_fi/ETuFkWNRYI1Fp4H7kakUcYIBH1_VdTLoR2uWN6lwV_5W5Q"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dk1"/>
              </a:buClr>
              <a:buSzPts val="5400"/>
              <a:buFont typeface="Calibri"/>
              <a:buNone/>
            </a:pPr>
            <a:r>
              <a:rPr lang="fi-FI" sz="5400"/>
              <a:t>Digiteknologia: Mitkä asiat ovat oleellisia digiteknologian ja -pedagogiikan suhteen virtuaaliluokassa?</a:t>
            </a:r>
            <a:endParaRPr sz="5400"/>
          </a:p>
        </p:txBody>
      </p:sp>
      <p:sp>
        <p:nvSpPr>
          <p:cNvPr id="128" name="Google Shape;128;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fi-FI"/>
              <a:t>Kirjoittajat: Sari Hopeakoski ja Minna Lakkala</a:t>
            </a:r>
            <a:endParaRPr/>
          </a:p>
          <a:p>
            <a:pPr marL="0" lvl="0" indent="0" algn="ctr" rtl="0">
              <a:lnSpc>
                <a:spcPct val="90000"/>
              </a:lnSpc>
              <a:spcBef>
                <a:spcPts val="1000"/>
              </a:spcBef>
              <a:spcAft>
                <a:spcPts val="0"/>
              </a:spcAft>
              <a:buClr>
                <a:schemeClr val="dk1"/>
              </a:buClr>
              <a:buSzPts val="2400"/>
              <a:buNone/>
            </a:pPr>
            <a:r>
              <a:rPr lang="fi-FI"/>
              <a:t>2019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0"/>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fi-FI" sz="4000"/>
              <a:t>Esimerkki LearningAppilla tehdystä adjektiivitehtävästä RAB32-kurssilla</a:t>
            </a:r>
            <a:endParaRPr sz="4000"/>
          </a:p>
        </p:txBody>
      </p:sp>
      <p:sp>
        <p:nvSpPr>
          <p:cNvPr id="193" name="Google Shape;19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LearningApp-sovellus on  kieltenopettajalle monipuolinen apuneuvo, jolla pystyy havainnollistamaan tai monipuolistamaan opetusta. Esimerkissä opiskelija on tutustunut ranskan adjektiiveihin, joissa on eri muodot maskuliinille ja feminiinille. Tehtävässä tulee yhdistää sanojen ranskankielinen vastine suomenkieliseen ja kiinnittää huomiota adjektiivin sukuun. Opettaja voi tehdä myöhemmille kursseille kollegan kanssa yhdessä myös pitkään kieleen hauskoja LearningApp-tehtäviä, joiden suoritus otetaan mukaan kurssiarviointiin.</a:t>
            </a:r>
            <a:endParaRPr/>
          </a:p>
          <a:p>
            <a:pPr marL="0" lvl="0" indent="0" algn="l" rtl="0">
              <a:lnSpc>
                <a:spcPct val="90000"/>
              </a:lnSpc>
              <a:spcBef>
                <a:spcPts val="1000"/>
              </a:spcBef>
              <a:spcAft>
                <a:spcPts val="0"/>
              </a:spcAft>
              <a:buClr>
                <a:schemeClr val="dk1"/>
              </a:buClr>
              <a:buSzPts val="2800"/>
              <a:buNone/>
            </a:pPr>
            <a:r>
              <a:rPr lang="fi-FI" b="0" u="sng">
                <a:solidFill>
                  <a:schemeClr val="hlink"/>
                </a:solidFill>
                <a:hlinkClick r:id="rId3"/>
              </a:rPr>
              <a:t>https://learningapps.org/display?v=pkw2dp8za17</a:t>
            </a:r>
            <a:endParaRPr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Linkkejä ja lisämateriaalia</a:t>
            </a:r>
            <a:endParaRPr/>
          </a:p>
        </p:txBody>
      </p:sp>
      <p:sp>
        <p:nvSpPr>
          <p:cNvPr id="199" name="Google Shape;199;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594" lvl="0" indent="-228594" algn="l" rtl="0">
              <a:lnSpc>
                <a:spcPct val="90000"/>
              </a:lnSpc>
              <a:spcBef>
                <a:spcPts val="0"/>
              </a:spcBef>
              <a:spcAft>
                <a:spcPts val="0"/>
              </a:spcAft>
              <a:buClr>
                <a:schemeClr val="dk1"/>
              </a:buClr>
              <a:buSzPts val="2800"/>
              <a:buChar char="•"/>
            </a:pPr>
            <a:r>
              <a:rPr lang="fi-FI" b="0"/>
              <a:t>Rönkkönen, K., Susimetsä, M., Rahkala-Simberg, M-J. &amp; Mosconi, M-L. (2018). Digitaaliset työkalut − ratkaisu kieltenopetuksen haasteisiin? </a:t>
            </a:r>
            <a:r>
              <a:rPr lang="fi-FI" b="0" i="1"/>
              <a:t>HAMK Unlimited Journal</a:t>
            </a:r>
            <a:r>
              <a:rPr lang="fi-FI" b="0"/>
              <a:t> 19.6.2018. </a:t>
            </a:r>
            <a:r>
              <a:rPr lang="fi-FI" b="0" u="sng">
                <a:solidFill>
                  <a:schemeClr val="hlink"/>
                </a:solidFill>
                <a:hlinkClick r:id="rId3"/>
              </a:rPr>
              <a:t>https://unlimited.hamk.fi/ammatillinen-osaaminen-ja-opetus/digitaaliset-tyokalut-ratkaisu-kieltenopetuksen-haasteisiin</a:t>
            </a:r>
            <a:r>
              <a:rPr lang="fi-FI" b="0"/>
              <a:t>.</a:t>
            </a:r>
            <a:br>
              <a:rPr lang="fi-FI" b="0"/>
            </a:br>
            <a:endParaRPr b="0"/>
          </a:p>
          <a:p>
            <a:pPr marL="228594" lvl="0" indent="-228594" algn="l" rtl="0">
              <a:lnSpc>
                <a:spcPct val="90000"/>
              </a:lnSpc>
              <a:spcBef>
                <a:spcPts val="1000"/>
              </a:spcBef>
              <a:spcAft>
                <a:spcPts val="0"/>
              </a:spcAft>
              <a:buClr>
                <a:schemeClr val="dk1"/>
              </a:buClr>
              <a:buSzPts val="2800"/>
              <a:buChar char="•"/>
            </a:pPr>
            <a:r>
              <a:rPr lang="fi-FI" b="0"/>
              <a:t>Laakso, M. (2019). Sosiaalinen media opetuksessa. Esitysmateriaali SlideSharessa. </a:t>
            </a:r>
            <a:r>
              <a:rPr lang="fi-FI" b="0" u="sng">
                <a:solidFill>
                  <a:schemeClr val="hlink"/>
                </a:solidFill>
                <a:hlinkClick r:id="rId4"/>
              </a:rPr>
              <a:t>https://www.slideshare.net/MatleenaLaakso/some-opetuksessa-polamk-26319/</a:t>
            </a:r>
            <a:r>
              <a:rPr lang="fi-FI" b="0"/>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
          <p:cNvSpPr txBox="1">
            <a:spLocks noGrp="1"/>
          </p:cNvSpPr>
          <p:nvPr>
            <p:ph type="body" idx="2"/>
          </p:nvPr>
        </p:nvSpPr>
        <p:spPr>
          <a:xfrm>
            <a:off x="7201278" y="2057400"/>
            <a:ext cx="3932237" cy="381158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marL="0" lvl="0" indent="0" algn="l" rtl="0">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marL="342900" lvl="0" indent="-342900" algn="l" rtl="0">
              <a:lnSpc>
                <a:spcPct val="80000"/>
              </a:lnSpc>
              <a:spcBef>
                <a:spcPts val="1000"/>
              </a:spcBef>
              <a:spcAft>
                <a:spcPts val="0"/>
              </a:spcAft>
              <a:buClr>
                <a:schemeClr val="dk1"/>
              </a:buClr>
              <a:buSzPts val="2000"/>
              <a:buFont typeface="Arial"/>
              <a:buChar char="•"/>
            </a:pPr>
            <a:r>
              <a:rPr lang="fi-FI" sz="2000"/>
              <a:t>Kirjoittajien nimet</a:t>
            </a:r>
            <a:endParaRPr/>
          </a:p>
          <a:p>
            <a:pPr marL="342900" lvl="0" indent="-342900" algn="l" rtl="0">
              <a:lnSpc>
                <a:spcPct val="80000"/>
              </a:lnSpc>
              <a:spcBef>
                <a:spcPts val="1000"/>
              </a:spcBef>
              <a:spcAft>
                <a:spcPts val="0"/>
              </a:spcAft>
              <a:buClr>
                <a:schemeClr val="dk1"/>
              </a:buClr>
              <a:buSzPts val="2000"/>
              <a:buFont typeface="Arial"/>
              <a:buChar char="•"/>
            </a:pPr>
            <a:r>
              <a:rPr lang="fi-FI" sz="2000"/>
              <a:t>Otsikko</a:t>
            </a:r>
            <a:endParaRPr/>
          </a:p>
          <a:p>
            <a:pPr marL="0" lvl="0" indent="0" algn="l" rtl="0">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marL="0" lvl="0" indent="0" algn="l" rtl="0">
              <a:lnSpc>
                <a:spcPct val="80000"/>
              </a:lnSpc>
              <a:spcBef>
                <a:spcPts val="1000"/>
              </a:spcBef>
              <a:spcAft>
                <a:spcPts val="0"/>
              </a:spcAft>
              <a:buClr>
                <a:schemeClr val="dk1"/>
              </a:buClr>
              <a:buSzPts val="2000"/>
              <a:buNone/>
            </a:pPr>
            <a:r>
              <a:rPr lang="fi-FI" sz="2000"/>
              <a:t>Tekijänoikeus säilyy aina kirjoittajilla.</a:t>
            </a:r>
            <a:endParaRPr/>
          </a:p>
          <a:p>
            <a:pPr marL="0" lvl="0" indent="0" algn="l" rtl="0">
              <a:lnSpc>
                <a:spcPct val="80000"/>
              </a:lnSpc>
              <a:spcBef>
                <a:spcPts val="1000"/>
              </a:spcBef>
              <a:spcAft>
                <a:spcPts val="0"/>
              </a:spcAft>
              <a:buClr>
                <a:schemeClr val="dk1"/>
              </a:buClr>
              <a:buSzPts val="2000"/>
              <a:buNone/>
            </a:pPr>
            <a:endParaRPr sz="2000"/>
          </a:p>
        </p:txBody>
      </p:sp>
      <p:sp>
        <p:nvSpPr>
          <p:cNvPr id="134" name="Google Shape;134;p2"/>
          <p:cNvSpPr txBox="1"/>
          <p:nvPr/>
        </p:nvSpPr>
        <p:spPr>
          <a:xfrm>
            <a:off x="7098021" y="334297"/>
            <a:ext cx="3932237" cy="16002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3200"/>
              <a:buFont typeface="Calibri"/>
              <a:buNone/>
            </a:pPr>
            <a:r>
              <a:rPr lang="fi-FI" sz="3200" b="1" i="0" u="none" strike="noStrike" cap="non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dk1"/>
              </a:buClr>
              <a:buSzPts val="3200"/>
              <a:buFont typeface="Calibri"/>
              <a:buNone/>
            </a:pPr>
            <a:r>
              <a:rPr lang="fi-FI" sz="3200" b="1" i="0" u="none" strike="noStrike" cap="none">
                <a:solidFill>
                  <a:schemeClr val="dk1"/>
                </a:solidFill>
                <a:latin typeface="Calibri"/>
                <a:ea typeface="Calibri"/>
                <a:cs typeface="Calibri"/>
                <a:sym typeface="Calibri"/>
              </a:rPr>
              <a:t>Kuvauksen rakenne </a:t>
            </a:r>
            <a:endParaRPr/>
          </a:p>
        </p:txBody>
      </p:sp>
      <p:sp>
        <p:nvSpPr>
          <p:cNvPr id="136" name="Google Shape;136;p2"/>
          <p:cNvSpPr txBox="1">
            <a:spLocks noGrp="1"/>
          </p:cNvSpPr>
          <p:nvPr>
            <p:ph type="title"/>
          </p:nvPr>
        </p:nvSpPr>
        <p:spPr>
          <a:xfrm>
            <a:off x="838200" y="365128"/>
            <a:ext cx="10515600" cy="770946"/>
          </a:xfrm>
          <a:prstGeom prst="rect">
            <a:avLst/>
          </a:prstGeom>
          <a:noFill/>
          <a:ln>
            <a:noFill/>
          </a:ln>
        </p:spPr>
        <p:txBody>
          <a:bodyPr spcFirstLastPara="1" wrap="square" lIns="91425" tIns="45700" rIns="91425" bIns="45700" anchor="b" anchorCtr="0">
            <a:normAutofit/>
          </a:bodyPr>
          <a:lstStyle/>
          <a:p>
            <a:pPr lvl="0"/>
            <a:r>
              <a:rPr lang="fi-FI" sz="1800" dirty="0"/>
              <a:t>Opettajana virtuaaliluokassa -hankkeessa kehitetty materiaali, joka on tarkoitettu tueksi virtuaalista luokkaopetusta opettaville opettajille ja kouluttajille.</a:t>
            </a:r>
            <a:endParaRPr sz="1800" dirty="0"/>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3"/>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Opettajalle on tarjolla useita ja monenlaisia digisovelluksia opiskelijoiden työskentelyyn ja tehtävien tekemiseen. Miten opettaja osaa valita käytännöllisimmät kullekin kurssille ja kuhunkin tehtävään?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4"/>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Ratkaisu </a:t>
            </a:r>
            <a:endParaRPr/>
          </a:p>
        </p:txBody>
      </p:sp>
      <p:sp>
        <p:nvSpPr>
          <p:cNvPr id="157" name="Google Shape;15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Kuhunkin tilanteeseen ja tehtävään valitaan työkalut ja työtavat pedagogisin perustein, jotka määräytyvät opetuksen tavoitteista, oppiaineesta, tehtävän luonteesta jne. Koska mahdollisuuksia on paljon, opettajan on syytä tutustua monipuolisesti erilaisiin vaihtoehtoihin ja esimerkkeihin.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5"/>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Ratkaisu </a:t>
            </a:r>
            <a:endParaRPr/>
          </a:p>
        </p:txBody>
      </p:sp>
      <p:sp>
        <p:nvSpPr>
          <p:cNvPr id="163" name="Google Shape;163;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600"/>
              <a:buNone/>
            </a:pPr>
            <a:r>
              <a:rPr lang="fi-FI" sz="2600" b="0"/>
              <a:t>Oppimisen kannalta on tehokasta teettää opiskelijoilla tehtäviä, joissa he tekevät itse jonkin tuotoksen. Tällöin kannattaa käyttää nykyaikaisia verkkoversioita perinteisistä toimistosovelluksista (esim. Microsoftin Office365-sovellukset tai Googlen vastaavat), koska ne mahdollistavat jakamisen ja yhteistyöskentelyn. Joissakin tapauksissa voi olla järkevää tarjota opiskelijalle vaihtoehtoja tuotoksen tekemiseen. PowerPointin sijasta esityksiä voidaan tuottaa esim. kirjoina (</a:t>
            </a:r>
            <a:r>
              <a:rPr lang="fi-FI" sz="2600" b="0" u="sng">
                <a:solidFill>
                  <a:schemeClr val="hlink"/>
                </a:solidFill>
                <a:hlinkClick r:id="rId3"/>
              </a:rPr>
              <a:t>www.storyjumper.com</a:t>
            </a:r>
            <a:r>
              <a:rPr lang="fi-FI" sz="2600" b="0"/>
              <a:t>),  julisteina ( </a:t>
            </a:r>
            <a:r>
              <a:rPr lang="fi-FI" sz="2600" b="0" u="sng">
                <a:solidFill>
                  <a:schemeClr val="hlink"/>
                </a:solidFill>
                <a:hlinkClick r:id="rId4"/>
              </a:rPr>
              <a:t>www.canva.com</a:t>
            </a:r>
            <a:r>
              <a:rPr lang="fi-FI" sz="2600" b="0"/>
              <a:t> ), sähköisinä esityksinä (</a:t>
            </a:r>
            <a:r>
              <a:rPr lang="fi-FI" sz="2600" b="0" u="sng">
                <a:solidFill>
                  <a:schemeClr val="hlink"/>
                </a:solidFill>
                <a:hlinkClick r:id="rId5"/>
              </a:rPr>
              <a:t>www.sway.com</a:t>
            </a:r>
            <a:r>
              <a:rPr lang="fi-FI" sz="2600" b="0"/>
              <a:t>) tai animaatioina (</a:t>
            </a:r>
            <a:r>
              <a:rPr lang="fi-FI" sz="2600" b="0" u="sng">
                <a:solidFill>
                  <a:schemeClr val="hlink"/>
                </a:solidFill>
                <a:hlinkClick r:id="rId6"/>
              </a:rPr>
              <a:t>www.renderforest.com</a:t>
            </a:r>
            <a:r>
              <a:rPr lang="fi-FI" sz="2600" b="0"/>
              <a:t>). Esimerkiksi englannin tiede- ja teknologiakurssilla tuotoksen sai tehdä joko O356-ympäristön Sway-työkalulla tai Storyjumperilla.</a:t>
            </a:r>
            <a:endParaRPr sz="2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6"/>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a:t>Ratkaisu </a:t>
            </a:r>
            <a:endParaRPr/>
          </a:p>
        </p:txBody>
      </p:sp>
      <p:sp>
        <p:nvSpPr>
          <p:cNvPr id="169" name="Google Shape;169;p6"/>
          <p:cNvSpPr txBox="1">
            <a:spLocks noGrp="1"/>
          </p:cNvSpPr>
          <p:nvPr>
            <p:ph type="body" idx="1"/>
          </p:nvPr>
        </p:nvSpPr>
        <p:spPr>
          <a:xfrm>
            <a:off x="838199" y="1825625"/>
            <a:ext cx="10738449"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Opettajan kannattaa käyttää vaihtelevia työtapoja pitäen kuitenkin mielessä, että kullakin työtavalla pitää olla pedagogiset tavoitteet. Jos on tarkoituksenmukaista teettää opiskelijoilla valmiiksi laadittuja harjoitustehtäviä (drill and practice), niiden toteuttamiseen on paljon digitaalisia välineitä ja valmiita esimerkkejä. Vaihtelua perustehtäviin saa tekemällä niitä itse esim. </a:t>
            </a:r>
            <a:r>
              <a:rPr lang="fi-FI" b="0" u="sng">
                <a:solidFill>
                  <a:schemeClr val="hlink"/>
                </a:solidFill>
                <a:hlinkClick r:id="rId3"/>
              </a:rPr>
              <a:t>www.learningapp.com</a:t>
            </a:r>
            <a:r>
              <a:rPr lang="fi-FI" b="0"/>
              <a:t> tai </a:t>
            </a:r>
            <a:r>
              <a:rPr lang="fi-FI" b="0" u="sng">
                <a:solidFill>
                  <a:schemeClr val="hlink"/>
                </a:solidFill>
                <a:hlinkClick r:id="rId4"/>
              </a:rPr>
              <a:t>www.educaplay.com</a:t>
            </a:r>
            <a:r>
              <a:rPr lang="fi-FI" b="0"/>
              <a:t> -sovelluksilla. Pelillisiä tehtäviä voi tehdä esim. Turun yliopiston ViLLe- ympäristössä (</a:t>
            </a:r>
            <a:r>
              <a:rPr lang="fi-FI" b="0" u="sng">
                <a:solidFill>
                  <a:schemeClr val="hlink"/>
                </a:solidFill>
                <a:hlinkClick r:id="rId5"/>
              </a:rPr>
              <a:t>https://oppimisanalytiikka.fi/fi/ville</a:t>
            </a:r>
            <a:r>
              <a:rPr lang="fi-FI" b="0"/>
              <a:t>). Oppimisen näkökulmasta tehokas vaihtoehto on antaa opiskelijoiden laatia tällaisilla sovelluksilla tehtäviä itse sekä itselleen että toisilleen.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7"/>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fi-FI" sz="4000"/>
              <a:t>Esimerkkikirja Storyjumperilla B3-ranskan 1. kurssilla</a:t>
            </a:r>
            <a:endParaRPr sz="4000"/>
          </a:p>
        </p:txBody>
      </p:sp>
      <p:sp>
        <p:nvSpPr>
          <p:cNvPr id="175" name="Google Shape;175;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590"/>
              <a:buNone/>
            </a:pPr>
            <a:r>
              <a:rPr lang="fi-FI" sz="2590" b="0"/>
              <a:t>Storyjumper-kirja soveltuu hyvin kielen oppimiseen riippumatta kielitaidon tasosta. Lyhyen kielen oppimäärissä sitä voidaan käyttää jo ensimmäisestä kurssista lähtien. Pitkän kielen oppimäärissä se soveltuu esim. tietyn teemasanaston ympärillä tuotettavaan sovellukseen. Esimerkissä ranskan opiskelijat kirjoittavat pareittain tarinan, jossa he soveltavat 1. kurssilla oppimaansa: he osaavat esitellä henkilöitä, kuvailla huoneita, tehdä ravintolakeskusteluja yms. Koko ryhmä voi tehdä myös yhteisen kirjan. Tuotokset ovat osa kurssin arviointia ja ne esitellään koko ryhmälle. Storyjumper-kirjan hyviä puolia tavalliseen kirjoitelmatekstiin verrattuna ovat kuvitus ja yhdessä tekeminen. Kirjan tekeminen on helppoa, ja siihen voi liittää editointivaiheessa myös ääntä.</a:t>
            </a:r>
            <a:endParaRPr/>
          </a:p>
          <a:p>
            <a:pPr marL="0" lvl="0" indent="0" algn="l" rtl="0">
              <a:lnSpc>
                <a:spcPct val="80000"/>
              </a:lnSpc>
              <a:spcBef>
                <a:spcPts val="1000"/>
              </a:spcBef>
              <a:spcAft>
                <a:spcPts val="0"/>
              </a:spcAft>
              <a:buClr>
                <a:schemeClr val="dk1"/>
              </a:buClr>
              <a:buSzPts val="2590"/>
              <a:buNone/>
            </a:pPr>
            <a:r>
              <a:rPr lang="fi-FI" sz="2590" b="0" u="sng">
                <a:solidFill>
                  <a:schemeClr val="hlink"/>
                </a:solidFill>
                <a:hlinkClick r:id="rId3"/>
              </a:rPr>
              <a:t>https://www.storyjumper.com/book/index/60935265/5be0ad676e1d1</a:t>
            </a:r>
            <a:endParaRPr sz="259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8"/>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fi-FI" sz="4000"/>
              <a:t>Esimerkkituotos tieteellisestä esityksestä Swaylla A-englannin 5. kurssilla</a:t>
            </a:r>
            <a:endParaRPr sz="4000"/>
          </a:p>
        </p:txBody>
      </p:sp>
      <p:sp>
        <p:nvSpPr>
          <p:cNvPr id="181" name="Google Shape;181;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fi-FI" b="0"/>
              <a:t>Sway-esitys Office365-ympäristössä mahdollistaa ryhmissä suunniteltavan ja esiteltävän kirjallisen esityksen tekemisen, johon voi näppärästi liittää kuvia ja videoita.  Se sopii erinomaisesti esimerkiksi A-kielen 5. kurssiin, jonka teemana on tiede ja tekniikka. Opiskelijat valitsevat ryhmissä aiheeksi esim. sähköautot, matkapuhelimet ja jakavat osuutensa . He tutustuvat etukäteen toistensa töihin ja esittelytilanteessa esittelevät oman tuotoksensa suullisesti referoiden ja vastaavat muiden opiskelijoiden kysymyksiin. Arvioinnissa on oleellista sekä oman työskentelyn itsearviointi että vertaisarviointi.</a:t>
            </a:r>
            <a:endParaRPr/>
          </a:p>
          <a:p>
            <a:pPr marL="0" lvl="0" indent="0" algn="l" rtl="0">
              <a:lnSpc>
                <a:spcPct val="90000"/>
              </a:lnSpc>
              <a:spcBef>
                <a:spcPts val="1000"/>
              </a:spcBef>
              <a:spcAft>
                <a:spcPts val="0"/>
              </a:spcAft>
              <a:buClr>
                <a:schemeClr val="dk1"/>
              </a:buClr>
              <a:buSzPts val="2800"/>
              <a:buNone/>
            </a:pPr>
            <a:r>
              <a:rPr lang="fi-FI" b="0" u="sng">
                <a:solidFill>
                  <a:schemeClr val="hlink"/>
                </a:solidFill>
                <a:hlinkClick r:id="rId3"/>
              </a:rPr>
              <a:t>https://sway.office.com/Pvuy0V8YHW2ASHJA?ref=Link</a:t>
            </a:r>
            <a:endParaRPr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9"/>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600"/>
              <a:buFont typeface="Calibri"/>
              <a:buNone/>
            </a:pPr>
            <a:r>
              <a:rPr lang="fi-FI" sz="3600"/>
              <a:t>Esimerkki psykologiateemasanaston tuotoksesta: sanaselityksiä animaationa Renderforestilla A-englannin 5.kurssilla</a:t>
            </a:r>
            <a:endParaRPr sz="3600"/>
          </a:p>
        </p:txBody>
      </p:sp>
      <p:sp>
        <p:nvSpPr>
          <p:cNvPr id="187" name="Google Shape;18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Clr>
                <a:schemeClr val="dk1"/>
              </a:buClr>
              <a:buSzPts val="2800"/>
              <a:buNone/>
            </a:pPr>
            <a:r>
              <a:rPr lang="fi-FI" b="0"/>
              <a:t>Renderforest-animaatiolla voi tuottaa esimerkiksi lyhyen tai keskipitkän kielen oppimäärän dialogeja tai pitkän kielen mielipiteitä jostain teemasta tai sanaselityksiä. Dialogeista tulee hauskoja, koska animaation valmiit, valittavissa olevat hahmot ovat erikoisia, taustoja on monenlaisia ja mielikuvitusta saa käyttää. Pitkässä kielessä "tylsempiinkin" tehtäviin saadaan lisää motivaatiota vaihtelua tuovan työskentelytavan ansiosta. Animaation avulla voidaan myös tehdä omia esittelyitä virtuaaliluokan oppimisympäristöön.</a:t>
            </a:r>
            <a:endParaRPr/>
          </a:p>
          <a:p>
            <a:pPr marL="0" lvl="0" indent="0" algn="l" rtl="0">
              <a:lnSpc>
                <a:spcPct val="80000"/>
              </a:lnSpc>
              <a:spcBef>
                <a:spcPts val="1000"/>
              </a:spcBef>
              <a:spcAft>
                <a:spcPts val="0"/>
              </a:spcAft>
              <a:buClr>
                <a:schemeClr val="dk1"/>
              </a:buClr>
              <a:buSzPts val="2800"/>
              <a:buNone/>
            </a:pPr>
            <a:r>
              <a:rPr lang="fi-FI" b="0" u="sng">
                <a:solidFill>
                  <a:schemeClr val="hlink"/>
                </a:solidFill>
                <a:hlinkClick r:id="rId3"/>
              </a:rPr>
              <a:t>https://hkiopev-my.sharepoint.com/:v:/g/personal/hopesar_edu_hel_fi/ETuFkWNRYI1Fp4H7kakUcYIBH1_VdTLoR2uWN6lwV_5W5Q</a:t>
            </a:r>
            <a:endParaRPr b="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620</Words>
  <Application>Microsoft Office PowerPoint</Application>
  <PresentationFormat>Laajakuva</PresentationFormat>
  <Paragraphs>35</Paragraphs>
  <Slides>11</Slides>
  <Notes>11</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11</vt:i4>
      </vt:variant>
    </vt:vector>
  </HeadingPairs>
  <TitlesOfParts>
    <vt:vector size="14" baseType="lpstr">
      <vt:lpstr>Arial</vt:lpstr>
      <vt:lpstr>Calibri</vt:lpstr>
      <vt:lpstr>Office Theme</vt:lpstr>
      <vt:lpstr>Digiteknologia: Mitkä asiat ovat oleellisia digiteknologian ja -pedagogiikan suhteen virtuaaliluokassa?</vt:lpstr>
      <vt:lpstr>Opettajana virtuaaliluokassa -hankkeessa kehitetty materiaali, joka on tarkoitettu tueksi virtuaalista luokkaopetusta opettaville opettajille ja kouluttajille.</vt:lpstr>
      <vt:lpstr>Ongelma</vt:lpstr>
      <vt:lpstr>Ratkaisu </vt:lpstr>
      <vt:lpstr>Ratkaisu </vt:lpstr>
      <vt:lpstr>Ratkaisu </vt:lpstr>
      <vt:lpstr>Esimerkkikirja Storyjumperilla B3-ranskan 1. kurssilla</vt:lpstr>
      <vt:lpstr>Esimerkkituotos tieteellisestä esityksestä Swaylla A-englannin 5. kurssilla</vt:lpstr>
      <vt:lpstr>Esimerkki psykologiateemasanaston tuotoksesta: sanaselityksiä animaationa Renderforestilla A-englannin 5.kurssilla</vt:lpstr>
      <vt:lpstr>Esimerkki LearningAppilla tehdystä adjektiivitehtävästä RAB32-kurssilla</vt:lpstr>
      <vt:lpstr>Linkkejä ja lisämateriaalia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Digiteknologia: Mitkä asiat ovat oleellisia digiteknologian ja -pedagogiikan suhteen virtuaaliluokassa?</dc:title>
  <dc:creator>Ahlholm Outi</dc:creator>
  <cp:lastModifiedBy>Kangasharju, Arja I</cp:lastModifiedBy>
  <cp:revision>1</cp:revision>
  <dcterms:created xsi:type="dcterms:W3CDTF">2019-11-29T00:33:12Z</dcterms:created>
  <dcterms:modified xsi:type="dcterms:W3CDTF">2020-01-14T11:25:50Z</dcterms:modified>
</cp:coreProperties>
</file>