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HGxubeQrIQZHEHONSB7NvTxZp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5e4a5b36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75e4a5b36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5e4a5b360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75e4a5b360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e4a5b36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75e4a5b360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5e4a5b360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5e4a5b360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e4a5b360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75e4a5b360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5e4a5b360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75e4a5b360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5e4a5b360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75e4a5b360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5e4a5b360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75e4a5b360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e4a5b360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75e4a5b360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e4a5b360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75e4a5b360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5e4a5b360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5e4a5b360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e4a5b36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75e4a5b36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nkkeja_ja_materiaaleja">
  <p:cSld name="Linkkeja_ja_materiaaleja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90556" y="6178626"/>
            <a:ext cx="545401" cy="5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21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121" y="5670696"/>
            <a:ext cx="992988" cy="105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9485" y="5948481"/>
            <a:ext cx="772995" cy="772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8Fi91AgiqqSWztsOpmjYwiENY3ahA9O_O8vcYwW98fuiMapEf0XRHl3_36xGvLcgnviWfZYbmARGy0hRgkfffFnLv5byVvD4OQggBm1FnB9O99iZsmJm_ta1itqkkOxefcFvppkIVRY" id="106" name="Google Shape;1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065" y="5980683"/>
            <a:ext cx="2012337" cy="74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" name="Google Shape;25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gelma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57890" y="6078420"/>
            <a:ext cx="558474" cy="55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atkaisu">
  <p:cSld name="Ratkaisu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57890" y="6078420"/>
            <a:ext cx="558474" cy="55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onteksti">
  <p:cSld name="Konteksti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57889" y="6078420"/>
            <a:ext cx="558475" cy="55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pimateriaali">
  <p:cSld name="Oppimateriaali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4424" y="6063113"/>
            <a:ext cx="589232" cy="5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simerkki">
  <p:cSld name="Esimerkki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0595" y="6078420"/>
            <a:ext cx="633061" cy="55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nkkeja/materiaalia">
  <p:cSld name="Linkkeja/materiaali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4424" y="6063112"/>
            <a:ext cx="589232" cy="5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c Layout">
  <p:cSld name="Basic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23" Type="http://schemas.openxmlformats.org/officeDocument/2006/relationships/theme" Target="../theme/theme1.xml"/><Relationship Id="rId1" Type="http://schemas.openxmlformats.org/officeDocument/2006/relationships/image" Target="../media/image9.jpg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8610600" y="6356353"/>
            <a:ext cx="1965960" cy="325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1121" y="5631517"/>
            <a:ext cx="992988" cy="105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9487" y="6034224"/>
            <a:ext cx="64807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8Fi91AgiqqSWztsOpmjYwiENY3ahA9O_O8vcYwW98fuiMapEf0XRHl3_36xGvLcgnviWfZYbmARGy0hRgkfffFnLv5byVvD4OQggBm1FnB9O99iZsmJm_ta1itqkkOxefcFvppkIVRY" id="16" name="Google Shape;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9065" y="5941504"/>
            <a:ext cx="2012337" cy="74079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-FHQJEo38Vk" TargetMode="Externa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reativecommons.fi/lisenssit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wikipedia.org/wiki/History_of_the_International_Phonetic_Alphab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Kirjain–äänne-vastaavuus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Päivi Virkkunen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5e4a5b360_0_32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Konsonantit: artikulaatiopaikka</a:t>
            </a:r>
            <a:endParaRPr/>
          </a:p>
        </p:txBody>
      </p:sp>
      <p:sp>
        <p:nvSpPr>
          <p:cNvPr id="193" name="Google Shape;193;g75e4a5b360_0_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1800">
                <a:latin typeface="Arial"/>
                <a:ea typeface="Arial"/>
                <a:cs typeface="Arial"/>
                <a:sym typeface="Arial"/>
              </a:rPr>
              <a:t>Konsonanttien artikulaatiopaikka kertoo, missä kohdassa ääntöväylää artikulaatio tapahtuu.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1800">
                <a:latin typeface="Arial"/>
                <a:ea typeface="Arial"/>
                <a:cs typeface="Arial"/>
                <a:sym typeface="Arial"/>
              </a:rPr>
              <a:t>Esim. äänne [t] on alveolaarinen, koska se muodostetaan painamalla kielen kärki hammasvallia (alveolar ridge, kuvassa paikka 4) vasten. Vertaa kielen asentoa äänteissä [t] ja [k] alla olevissa kuvissa.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  <p:pic>
        <p:nvPicPr>
          <p:cNvPr id="194" name="Google Shape;194;g75e4a5b360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925" y="4019675"/>
            <a:ext cx="45395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75e4a5b360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800" y="1558625"/>
            <a:ext cx="5272800" cy="44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e4a5b360_0_47"/>
          <p:cNvSpPr txBox="1"/>
          <p:nvPr>
            <p:ph type="title"/>
          </p:nvPr>
        </p:nvSpPr>
        <p:spPr>
          <a:xfrm>
            <a:off x="838200" y="126650"/>
            <a:ext cx="10515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Konsonantit IPA-taulukossa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75e4a5b360_0_47"/>
          <p:cNvSpPr txBox="1"/>
          <p:nvPr>
            <p:ph idx="1" type="body"/>
          </p:nvPr>
        </p:nvSpPr>
        <p:spPr>
          <a:xfrm>
            <a:off x="915700" y="1116000"/>
            <a:ext cx="47442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Konsonanttien luokitteluperusteet: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•Artikulaatiotapa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(ääntöväylän avoimuusaste)</a:t>
            </a:r>
            <a:endParaRPr b="0" sz="2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•Artikulaatiopaikka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(artikulaattorin sijainti)</a:t>
            </a:r>
            <a:endParaRPr b="0"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•Sointiaste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(soinnillinen vs. soinniton)</a:t>
            </a:r>
            <a:endParaRPr b="0" sz="22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2" name="Google Shape;202;g75e4a5b360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300" y="1363300"/>
            <a:ext cx="6227299" cy="40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e4a5b360_0_60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Konsonantit: artikulaatiopaikka</a:t>
            </a:r>
            <a:endParaRPr/>
          </a:p>
        </p:txBody>
      </p:sp>
      <p:sp>
        <p:nvSpPr>
          <p:cNvPr id="208" name="Google Shape;208;g75e4a5b360_0_6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1800">
                <a:latin typeface="Arial"/>
                <a:ea typeface="Arial"/>
                <a:cs typeface="Arial"/>
                <a:sym typeface="Arial"/>
              </a:rPr>
              <a:t>Konsonanttien artikulaatiopaikka kertoo, missä kohdassa ääntöväylää artikulaatio tapahtuu.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1800">
                <a:latin typeface="Arial"/>
                <a:ea typeface="Arial"/>
                <a:cs typeface="Arial"/>
                <a:sym typeface="Arial"/>
              </a:rPr>
              <a:t>Esim. äänne [t] on alveolaarinen, koska se muodostetaan painamalla kielen kärki hammasvallia (alveolar ridge, kuvassa paikka 4) vasten. Vertaa kielen asentoa äänteissä [t] ja [k] alla olevissa kuvissa.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  <p:pic>
        <p:nvPicPr>
          <p:cNvPr id="209" name="Google Shape;209;g75e4a5b360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925" y="4019675"/>
            <a:ext cx="45395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75e4a5b360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800" y="1558625"/>
            <a:ext cx="5272800" cy="44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e4a5b360_0_67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Vokaalit</a:t>
            </a:r>
            <a:endParaRPr/>
          </a:p>
        </p:txBody>
      </p:sp>
      <p:sp>
        <p:nvSpPr>
          <p:cNvPr id="216" name="Google Shape;216;g75e4a5b360_0_67"/>
          <p:cNvSpPr txBox="1"/>
          <p:nvPr>
            <p:ph idx="1" type="body"/>
          </p:nvPr>
        </p:nvSpPr>
        <p:spPr>
          <a:xfrm>
            <a:off x="838200" y="1340050"/>
            <a:ext cx="10515600" cy="4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Vokaalit kuvataan kolmen piirteen avulla: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Kielen sijainti suussa pystysuunnassa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, eli kuinka auki suu on vokaalia äännettäessä. Suppeassa vokaalissa kieli on korkealla (kuten vokaalissa [i]), väljässä vokaalissa kieli on matalalla (kuten vokaalissa [</a:t>
            </a:r>
            <a:r>
              <a:rPr b="0" lang="fi-FI" sz="2400"/>
              <a:t>ɑ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]).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Kielen sijainti suussa pituussuunnassa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, eli onko kieli suussa edessä (kuten vokaalissa [e]) vai takana (kuten vokaalissa [</a:t>
            </a:r>
            <a:r>
              <a:rPr b="0" lang="fi-FI" sz="2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]). Tämä jakaa vokaalit etu-, keski- ja takavokaaleihin.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Huulten asento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, lavea (kuten vokaalissa [</a:t>
            </a:r>
            <a:r>
              <a:rPr b="0" lang="fi-FI" sz="20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]) tai pyöreä (kuten vokaalissa [</a:t>
            </a:r>
            <a:r>
              <a:rPr b="0" lang="fi-FI" sz="20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]).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Lisäksi vokaalien ääntämiseen vaikuttaa ilman ulostulo, eli se, tuleeko ilma suusta (oraalinen vokaali) vai nenästä (nasaalinen vokaali).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e4a5b360_0_76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Vokaalit ääntöväylässä</a:t>
            </a:r>
            <a:endParaRPr/>
          </a:p>
        </p:txBody>
      </p:sp>
      <p:pic>
        <p:nvPicPr>
          <p:cNvPr id="222" name="Google Shape;222;g75e4a5b360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1038" y="365127"/>
            <a:ext cx="3348538" cy="48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75e4a5b360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425" y="2346175"/>
            <a:ext cx="3841600" cy="25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75e4a5b360_0_76"/>
          <p:cNvSpPr txBox="1"/>
          <p:nvPr/>
        </p:nvSpPr>
        <p:spPr>
          <a:xfrm>
            <a:off x="4422625" y="5757225"/>
            <a:ext cx="73647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</a:rPr>
              <a:t>Piirroskuvat kirjasta Aho et. al. Fonetiikkaa suomen kielen oppijoille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5" name="Google Shape;225;g75e4a5b360_0_76"/>
          <p:cNvSpPr txBox="1"/>
          <p:nvPr/>
        </p:nvSpPr>
        <p:spPr>
          <a:xfrm>
            <a:off x="9234925" y="1690825"/>
            <a:ext cx="30000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IPA-vokaalinelikulmio kuvaa suoraan kielen asentoa ääntöväylässä vokaalia äännettäessä.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5e4a5b360_0_91"/>
          <p:cNvSpPr txBox="1"/>
          <p:nvPr>
            <p:ph type="title"/>
          </p:nvPr>
        </p:nvSpPr>
        <p:spPr>
          <a:xfrm>
            <a:off x="838200" y="126650"/>
            <a:ext cx="10515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Konsonantit IPA-taulukossa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75e4a5b360_0_91"/>
          <p:cNvSpPr txBox="1"/>
          <p:nvPr>
            <p:ph idx="1" type="body"/>
          </p:nvPr>
        </p:nvSpPr>
        <p:spPr>
          <a:xfrm>
            <a:off x="915700" y="1116000"/>
            <a:ext cx="47442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Konsonanttien luokitteluperusteet: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•Artikulaatiotapa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(ääntöväylän avoimuusaste)</a:t>
            </a:r>
            <a:endParaRPr b="0" sz="2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•Artikulaatiopaikka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(artikulaattorin sijainti)</a:t>
            </a:r>
            <a:endParaRPr b="0"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•Sointiaste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(soinnillinen vs. soinniton)</a:t>
            </a:r>
            <a:endParaRPr b="0" sz="22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2" name="Google Shape;232;g75e4a5b360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300" y="1363300"/>
            <a:ext cx="6227299" cy="40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5e4a5b360_0_97"/>
          <p:cNvSpPr txBox="1"/>
          <p:nvPr>
            <p:ph type="title"/>
          </p:nvPr>
        </p:nvSpPr>
        <p:spPr>
          <a:xfrm>
            <a:off x="838200" y="126650"/>
            <a:ext cx="10515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Vokaalit IPA-kartassa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75e4a5b360_0_97"/>
          <p:cNvSpPr txBox="1"/>
          <p:nvPr>
            <p:ph idx="1" type="body"/>
          </p:nvPr>
        </p:nvSpPr>
        <p:spPr>
          <a:xfrm>
            <a:off x="915700" y="1116000"/>
            <a:ext cx="4744200" cy="3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Vokaalien luokitteluperusteet: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•Kielen sijainti ylä-alasuunnassa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(suppeat ja väljät vokaalit)</a:t>
            </a:r>
            <a:endParaRPr b="0" sz="2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•Kielen sijainti etu-takasuunnassa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(etu- ja takavokaalit)</a:t>
            </a:r>
            <a:endParaRPr b="0"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latin typeface="Arial"/>
                <a:ea typeface="Arial"/>
                <a:cs typeface="Arial"/>
                <a:sym typeface="Arial"/>
              </a:rPr>
              <a:t>•Huulten pyöreys vs. laveus</a:t>
            </a:r>
            <a:endParaRPr b="0"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(pyöreät ja laveat vokaalit)</a:t>
            </a:r>
            <a:endParaRPr b="0" sz="22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9" name="Google Shape;239;g75e4a5b360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350" y="1354075"/>
            <a:ext cx="5542901" cy="39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5e4a5b360_0_107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Lue lisää!</a:t>
            </a:r>
            <a:endParaRPr/>
          </a:p>
        </p:txBody>
      </p:sp>
      <p:sp>
        <p:nvSpPr>
          <p:cNvPr id="245" name="Google Shape;245;g75e4a5b360_0_107"/>
          <p:cNvSpPr txBox="1"/>
          <p:nvPr>
            <p:ph idx="1" type="body"/>
          </p:nvPr>
        </p:nvSpPr>
        <p:spPr>
          <a:xfrm>
            <a:off x="838200" y="1340050"/>
            <a:ext cx="10515600" cy="4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•IPAsta ja fonetiikasta voit lukea lisää esim. seuraavista linkeistä ja kirjoista: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fi-FI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https://www.youtube.com/watch?v=-FHQJEo38Vk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 (Hyvä perusvideo, englanniksi, n. 15 min.)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•Aho, Huhtaniemi &amp; Nikonen (2016), 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Fonetiikkaa suomen kielen oppijoille 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(nimestään huolimatta hyvä ja selkeä kirja 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kaikille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 fonetiikasta ja ääntämisestä kiinnostuneille)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•Pietilä &amp; Lintunen (2014), 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Kuinka kieltä opitaan</a:t>
            </a:r>
            <a:endParaRPr b="0" i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>
            <p:ph idx="2" type="body"/>
          </p:nvPr>
        </p:nvSpPr>
        <p:spPr>
          <a:xfrm>
            <a:off x="720127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Näitä materiaaleja saa käyttää, jakaa, muokata ja kääntää, myös kaupallisesti.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Ehtona on, tämä materiaali mainitaan asianmukaisesti seuraavalla tavalla: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/>
              <a:t>Kirjoittajien nimet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/>
              <a:t>Otsikko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Lisää tietoa CC BY 4.0 -lisenssistä: </a:t>
            </a:r>
            <a:r>
              <a:rPr lang="fi-FI" sz="2000" u="sng">
                <a:solidFill>
                  <a:schemeClr val="hlink"/>
                </a:solidFill>
                <a:hlinkClick r:id="rId3"/>
              </a:rPr>
              <a:t>http://creativecommons.fi/lisenssit</a:t>
            </a:r>
            <a:r>
              <a:rPr lang="fi-FI" sz="2000"/>
              <a:t>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Tekijänoikeus säilyy aina kirjoittajilla.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34" name="Google Shape;134;p2"/>
          <p:cNvSpPr txBox="1"/>
          <p:nvPr/>
        </p:nvSpPr>
        <p:spPr>
          <a:xfrm>
            <a:off x="7098021" y="334297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i-FI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Tekijänoikeudet  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933176" y="334297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fi-FI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Kuvauksen rakenne </a:t>
            </a:r>
            <a:endParaRPr/>
          </a:p>
        </p:txBody>
      </p:sp>
      <p:sp>
        <p:nvSpPr>
          <p:cNvPr id="136" name="Google Shape;136;p2"/>
          <p:cNvSpPr txBox="1"/>
          <p:nvPr>
            <p:ph type="title"/>
          </p:nvPr>
        </p:nvSpPr>
        <p:spPr>
          <a:xfrm>
            <a:off x="838200" y="365128"/>
            <a:ext cx="10515600" cy="7709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/>
              <a:t>Hyvä tietää </a:t>
            </a:r>
            <a:endParaRPr/>
          </a:p>
        </p:txBody>
      </p:sp>
      <p:grpSp>
        <p:nvGrpSpPr>
          <p:cNvPr id="137" name="Google Shape;137;p2"/>
          <p:cNvGrpSpPr/>
          <p:nvPr/>
        </p:nvGrpSpPr>
        <p:grpSpPr>
          <a:xfrm>
            <a:off x="838200" y="2057400"/>
            <a:ext cx="6046386" cy="2801190"/>
            <a:chOff x="838200" y="2057400"/>
            <a:chExt cx="6046386" cy="2801190"/>
          </a:xfrm>
        </p:grpSpPr>
        <p:pic>
          <p:nvPicPr>
            <p:cNvPr id="138" name="Google Shape;13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3175" y="2057400"/>
              <a:ext cx="5951411" cy="28011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9" name="Google Shape;139;p2"/>
            <p:cNvGrpSpPr/>
            <p:nvPr/>
          </p:nvGrpSpPr>
          <p:grpSpPr>
            <a:xfrm>
              <a:off x="838200" y="2976337"/>
              <a:ext cx="3302000" cy="1252763"/>
              <a:chOff x="838200" y="2950937"/>
              <a:chExt cx="3302000" cy="1252763"/>
            </a:xfrm>
          </p:grpSpPr>
          <p:pic>
            <p:nvPicPr>
              <p:cNvPr id="140" name="Google Shape;140;p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351862" y="2950937"/>
                <a:ext cx="290551" cy="290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830582" y="2957229"/>
                <a:ext cx="291198" cy="290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351862" y="3912729"/>
                <a:ext cx="286949" cy="286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849649" y="3913375"/>
                <a:ext cx="290551" cy="290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838200" y="3912729"/>
                <a:ext cx="328709" cy="290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857279" y="2950937"/>
                <a:ext cx="290551" cy="290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e4a5b360_0_42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Kirjain–äänne-vastaavuus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75e4a5b360_0_42"/>
          <p:cNvSpPr txBox="1"/>
          <p:nvPr>
            <p:ph idx="1" type="body"/>
          </p:nvPr>
        </p:nvSpPr>
        <p:spPr>
          <a:xfrm>
            <a:off x="915700" y="1116000"/>
            <a:ext cx="10306500" cy="4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•Kirjain–äänne-vastaavuus kertoo, kuinka hyvin kirjoitusasu vastaa ääntämisasua. ​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•Huomioi, että kirjoitus ja ääntäminen ovat kielen eri tasoja eikä niitä voi suoraan verrata toisiinsa. Emme koskaan puhu kirjaimia (vaan äänteitä)!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•Äidinkielestä poikkeava kirjain–äänne-vastaavuus voi aiheuttaa ongelmia kielenoppijalle. Uusien sanojen opettelu voi olla hankalaa, kun ääntämisasua ei voi päätellä kirjoitusasusta.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•Kun opit tuntemaan IPA-merkkejä (foneettisia aakkosia), voit aina olla varma oikeasta ääntämisestä!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Läpinäkyvät kielet</a:t>
            </a:r>
            <a:endParaRPr/>
          </a:p>
        </p:txBody>
      </p:sp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Läpinäkyvän kielen kirjain–äänne-vastaavuus on suuri. Esimerkiksi suomen sana /lumi/ ääntyy [lumi]. Suomen kielen yleisin äännepoikkeama lienee nk-kirjainyhdistelmä, joka ääntyy äng-äänteenä [ŋ]. Tällöin esim. sana /kenkä/ ääntyy [keŋkæ]. Tunnustele kielen kärjen liikettä, jos sanot sanan kenkä siten, että siinä kuuluu selkeä n, eli [kenkæ] vs. [keŋkæ]. 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Läpinäkymättömät kielet</a:t>
            </a:r>
            <a:endParaRPr/>
          </a:p>
        </p:txBody>
      </p:sp>
      <p:sp>
        <p:nvSpPr>
          <p:cNvPr id="163" name="Google Shape;163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•Läpinäkymättömän kielen kirjain–äänne-vastaavuus on pieni, eikä ääntämistä voida juurikaan päätellä kirjoitusasusta.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•Vertaa seuraavien ranskan- ja englanninkielisten lauseiden kirjoitus- ja ääntämisasua: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fi-FI" sz="2200"/>
              <a:t>My name is Laura.   [maɪ neɪm ɪz ˈlɔːrə]</a:t>
            </a:r>
            <a:endParaRPr b="0" sz="2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200"/>
              <a:t>  I live in London.   [aɪ lɪv ɪn ˈlʌndən]</a:t>
            </a:r>
            <a:endParaRPr b="0" sz="2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200"/>
              <a:t>  Je m'appelle Laura.   [ʒə mapɛl loʁa]</a:t>
            </a:r>
            <a:endParaRPr b="0" sz="22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fi-FI" sz="2200"/>
              <a:t>  J’habite a Paris.   [ʒabit a paʁi]</a:t>
            </a:r>
            <a:endParaRPr b="0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3400">
                <a:latin typeface="Arial"/>
                <a:ea typeface="Arial"/>
                <a:cs typeface="Arial"/>
                <a:sym typeface="Arial"/>
              </a:rPr>
              <a:t>Ääntämistä ei myöskään voi päätellä kirjainyhdistelmästä: </a:t>
            </a:r>
            <a:r>
              <a:rPr lang="fi-FI" sz="3000">
                <a:latin typeface="Arial"/>
                <a:ea typeface="Arial"/>
                <a:cs typeface="Arial"/>
                <a:sym typeface="Arial"/>
              </a:rPr>
              <a:t>nämä kaikki ääntyvät: [ ʃ ]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>
            <p:ph idx="1" type="body"/>
          </p:nvPr>
        </p:nvSpPr>
        <p:spPr>
          <a:xfrm>
            <a:off x="838200" y="1276125"/>
            <a:ext cx="10515600" cy="45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suomi: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akki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englanti: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eep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ranska: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er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saksa: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sch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ön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italia: fa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sc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e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portugali: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amã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slovenia: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š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ola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turkki: güne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tagalog: 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siy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a</a:t>
            </a:r>
            <a:endParaRPr b="0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5e4a5b360_0_11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Mikä ihmeen IPA?</a:t>
            </a:r>
            <a:endParaRPr/>
          </a:p>
        </p:txBody>
      </p:sp>
      <p:sp>
        <p:nvSpPr>
          <p:cNvPr id="175" name="Google Shape;175;g75e4a5b360_0_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fi-FI" sz="2600">
                <a:latin typeface="Arial"/>
                <a:ea typeface="Arial"/>
                <a:cs typeface="Arial"/>
                <a:sym typeface="Arial"/>
              </a:rPr>
              <a:t>IPA = International Phonetic Alphabet = Kansainvälinen foneettinen aakkosto</a:t>
            </a:r>
            <a:endParaRPr b="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600">
                <a:latin typeface="Arial"/>
                <a:ea typeface="Arial"/>
                <a:cs typeface="Arial"/>
                <a:sym typeface="Arial"/>
              </a:rPr>
              <a:t>•Julkaistu v. 1888. Viimeisin versio vuodelta 2015</a:t>
            </a:r>
            <a:endParaRPr b="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600">
                <a:latin typeface="Arial"/>
                <a:ea typeface="Arial"/>
                <a:cs typeface="Arial"/>
                <a:sym typeface="Arial"/>
              </a:rPr>
              <a:t>•Tarkoituksena luoda kirjoitusjärjestelmä, jolla voidaan kuvata kaikkia maailman äänteitä</a:t>
            </a:r>
            <a:endParaRPr b="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600">
                <a:latin typeface="Arial"/>
                <a:ea typeface="Arial"/>
                <a:cs typeface="Arial"/>
                <a:sym typeface="Arial"/>
              </a:rPr>
              <a:t>•Kehitetty kieltenopetuksen avuksi</a:t>
            </a:r>
            <a:endParaRPr b="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fi-FI" sz="2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Wikipedia</a:t>
            </a:r>
            <a:r>
              <a:rPr b="0" lang="fi-FI" sz="2600">
                <a:latin typeface="Arial"/>
                <a:ea typeface="Arial"/>
                <a:cs typeface="Arial"/>
                <a:sym typeface="Arial"/>
              </a:rPr>
              <a:t>sta löytyy kattavasti tietoa IPAn muutoksista vuosikymmenten varrella historiasta kiinnostuneille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5e4a5b360_0_18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Konsonantit</a:t>
            </a:r>
            <a:endParaRPr/>
          </a:p>
        </p:txBody>
      </p:sp>
      <p:sp>
        <p:nvSpPr>
          <p:cNvPr id="181" name="Google Shape;181;g75e4a5b360_0_18"/>
          <p:cNvSpPr txBox="1"/>
          <p:nvPr>
            <p:ph idx="1" type="body"/>
          </p:nvPr>
        </p:nvSpPr>
        <p:spPr>
          <a:xfrm>
            <a:off x="770025" y="16502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Konsonantit kuvataan kolmen piirteen avulla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Artikulaatiotapa. 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Kuvaa ääntöväylän muotoa, eli miten vapaasti ilma pääsee kulkemaan ääntöväylässä.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Artikulaatiopaikka. 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Kuvaa, missä ääntöväylän kohdassa konsonantti ääntyy.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1" lang="fi-FI" sz="2400">
                <a:latin typeface="Arial"/>
                <a:ea typeface="Arial"/>
                <a:cs typeface="Arial"/>
                <a:sym typeface="Arial"/>
              </a:rPr>
              <a:t>Äänihuulten värähtely </a:t>
            </a: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määrittää, onko konsonantti soinnillinen (äänihuulet värähtelevät, esim. [m]) vai soinniton (äänihuulet eivät värähtele, esim. [t])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5e4a5b360_0_25"/>
          <p:cNvSpPr txBox="1"/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Konsonantit: artikulaatiotapa</a:t>
            </a:r>
            <a:endParaRPr/>
          </a:p>
        </p:txBody>
      </p:sp>
      <p:sp>
        <p:nvSpPr>
          <p:cNvPr id="187" name="Google Shape;187;g75e4a5b360_0_25"/>
          <p:cNvSpPr txBox="1"/>
          <p:nvPr>
            <p:ph idx="1" type="body"/>
          </p:nvPr>
        </p:nvSpPr>
        <p:spPr>
          <a:xfrm>
            <a:off x="838200" y="1470975"/>
            <a:ext cx="10515600" cy="47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0" lang="fi-FI">
                <a:latin typeface="Arial"/>
                <a:ea typeface="Arial"/>
                <a:cs typeface="Arial"/>
                <a:sym typeface="Arial"/>
              </a:rPr>
              <a:t>Artikulaatiotapa kertoo ääntöväylän avoimuusasteen, eli miten vapaasti ilmavirta pääsee kulkemaan ääntöväylässä konsonanttia äännettäessä. Alla muutamia esimerkkejä: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•Klusiili (umpiäänne), esim. [p], [t] ja [k]. Ääntöväylään muodostuu sulku, jonka ohi ilma ei pääse kulkemaan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•Frikatiivi, esim. [s]. Ääntöväylään muodostuu kapeikko, jonka läpi ilma puristuu ja pyörteilee (suhisee).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fi-FI" sz="2400">
                <a:latin typeface="Arial"/>
                <a:ea typeface="Arial"/>
                <a:cs typeface="Arial"/>
                <a:sym typeface="Arial"/>
              </a:rPr>
              <a:t>•Lateraali, esim. [l]. Ääntöväylän keskilinjalla on sulkeuma (esim. [l] äännettäessä kieli on kiinni yläetuhampaiden takana), mutta ilma pääsee kulkemaan vapaasti kielen laitojen yli.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2019-06-18T09:29:39Z</dcterms:created>
  <dc:creator>Ahlholm Outi</dc:creator>
</cp:coreProperties>
</file>