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2" roundtripDataSignature="AMtx7mjeH4p3LPxWYqZEgaOGMU3gaoJG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1" name="Google Shape;17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3" name="Google Shape;18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9"/>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9"/>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1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8"/>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inkkeja_ja_materiaaleja">
  <p:cSld name="Linkkeja_ja_materiaaleja">
    <p:spTree>
      <p:nvGrpSpPr>
        <p:cNvPr id="1" name="Shape 73"/>
        <p:cNvGrpSpPr/>
        <p:nvPr/>
      </p:nvGrpSpPr>
      <p:grpSpPr>
        <a:xfrm>
          <a:off x="0" y="0"/>
          <a:ext cx="0" cy="0"/>
          <a:chOff x="0" y="0"/>
          <a:chExt cx="0" cy="0"/>
        </a:xfrm>
      </p:grpSpPr>
      <p:sp>
        <p:nvSpPr>
          <p:cNvPr id="74" name="Google Shape;74;p19"/>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9"/>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9"/>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77" name="Google Shape;77;p19"/>
          <p:cNvPicPr preferRelativeResize="0"/>
          <p:nvPr/>
        </p:nvPicPr>
        <p:blipFill rotWithShape="1">
          <a:blip r:embed="rId2">
            <a:alphaModFix/>
          </a:blip>
          <a:srcRect/>
          <a:stretch/>
        </p:blipFill>
        <p:spPr>
          <a:xfrm>
            <a:off x="11490556" y="6178626"/>
            <a:ext cx="545401" cy="54285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81" name="Google Shape;81;p20"/>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83"/>
        <p:cNvGrpSpPr/>
        <p:nvPr/>
      </p:nvGrpSpPr>
      <p:grpSpPr>
        <a:xfrm>
          <a:off x="0" y="0"/>
          <a:ext cx="0" cy="0"/>
          <a:chOff x="0" y="0"/>
          <a:chExt cx="0" cy="0"/>
        </a:xfrm>
      </p:grpSpPr>
      <p:sp>
        <p:nvSpPr>
          <p:cNvPr id="84" name="Google Shape;84;p2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2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2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2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1"/>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9"/>
        <p:cNvGrpSpPr/>
        <p:nvPr/>
      </p:nvGrpSpPr>
      <p:grpSpPr>
        <a:xfrm>
          <a:off x="0" y="0"/>
          <a:ext cx="0" cy="0"/>
          <a:chOff x="0" y="0"/>
          <a:chExt cx="0" cy="0"/>
        </a:xfrm>
      </p:grpSpPr>
      <p:sp>
        <p:nvSpPr>
          <p:cNvPr id="90" name="Google Shape;90;p22"/>
          <p:cNvSpPr txBox="1">
            <a:spLocks noGrp="1"/>
          </p:cNvSpPr>
          <p:nvPr>
            <p:ph type="title"/>
          </p:nvPr>
        </p:nvSpPr>
        <p:spPr>
          <a:xfrm>
            <a:off x="839788"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22"/>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92" name="Google Shape;92;p22"/>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3" name="Google Shape;93;p22"/>
          <p:cNvSpPr txBox="1">
            <a:spLocks noGrp="1"/>
          </p:cNvSpPr>
          <p:nvPr>
            <p:ph type="body" idx="3"/>
          </p:nvPr>
        </p:nvSpPr>
        <p:spPr>
          <a:xfrm>
            <a:off x="6172201"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94" name="Google Shape;94;p22"/>
          <p:cNvSpPr txBox="1">
            <a:spLocks noGrp="1"/>
          </p:cNvSpPr>
          <p:nvPr>
            <p:ph type="body" idx="4"/>
          </p:nvPr>
        </p:nvSpPr>
        <p:spPr>
          <a:xfrm>
            <a:off x="6172201"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22"/>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2"/>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7"/>
        <p:cNvGrpSpPr/>
        <p:nvPr/>
      </p:nvGrpSpPr>
      <p:grpSpPr>
        <a:xfrm>
          <a:off x="0" y="0"/>
          <a:ext cx="0" cy="0"/>
          <a:chOff x="0" y="0"/>
          <a:chExt cx="0" cy="0"/>
        </a:xfrm>
      </p:grpSpPr>
      <p:sp>
        <p:nvSpPr>
          <p:cNvPr id="98" name="Google Shape;98;p23"/>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9" name="Google Shape;99;p23"/>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3"/>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1"/>
        <p:cNvGrpSpPr/>
        <p:nvPr/>
      </p:nvGrpSpPr>
      <p:grpSpPr>
        <a:xfrm>
          <a:off x="0" y="0"/>
          <a:ext cx="0" cy="0"/>
          <a:chOff x="0" y="0"/>
          <a:chExt cx="0" cy="0"/>
        </a:xfrm>
      </p:grpSpPr>
      <p:sp>
        <p:nvSpPr>
          <p:cNvPr id="102" name="Google Shape;102;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4"/>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104" name="Google Shape;104;p24"/>
          <p:cNvPicPr preferRelativeResize="0"/>
          <p:nvPr/>
        </p:nvPicPr>
        <p:blipFill rotWithShape="1">
          <a:blip r:embed="rId2">
            <a:alphaModFix/>
          </a:blip>
          <a:srcRect/>
          <a:stretch/>
        </p:blipFill>
        <p:spPr>
          <a:xfrm>
            <a:off x="241121" y="5670696"/>
            <a:ext cx="992988" cy="1050781"/>
          </a:xfrm>
          <a:prstGeom prst="rect">
            <a:avLst/>
          </a:prstGeom>
          <a:noFill/>
          <a:ln>
            <a:noFill/>
          </a:ln>
        </p:spPr>
      </p:pic>
      <p:pic>
        <p:nvPicPr>
          <p:cNvPr id="105" name="Google Shape;105;p24"/>
          <p:cNvPicPr preferRelativeResize="0"/>
          <p:nvPr/>
        </p:nvPicPr>
        <p:blipFill rotWithShape="1">
          <a:blip r:embed="rId3">
            <a:alphaModFix/>
          </a:blip>
          <a:srcRect/>
          <a:stretch/>
        </p:blipFill>
        <p:spPr>
          <a:xfrm>
            <a:off x="3829485" y="5948481"/>
            <a:ext cx="772995" cy="772994"/>
          </a:xfrm>
          <a:prstGeom prst="rect">
            <a:avLst/>
          </a:prstGeom>
          <a:noFill/>
          <a:ln>
            <a:noFill/>
          </a:ln>
        </p:spPr>
      </p:pic>
      <p:pic>
        <p:nvPicPr>
          <p:cNvPr id="106" name="Google Shape;106;p24" descr="https://lh5.googleusercontent.com/8Fi91AgiqqSWztsOpmjYwiENY3ahA9O_O8vcYwW98fuiMapEf0XRHl3_36xGvLcgnviWfZYbmARGy0hRgkfffFnLv5byVvD4OQggBm1FnB9O99iZsmJm_ta1itqkkOxefcFvppkIVRY"/>
          <p:cNvPicPr preferRelativeResize="0"/>
          <p:nvPr/>
        </p:nvPicPr>
        <p:blipFill rotWithShape="1">
          <a:blip r:embed="rId4">
            <a:alphaModFix/>
          </a:blip>
          <a:srcRect/>
          <a:stretch/>
        </p:blipFill>
        <p:spPr>
          <a:xfrm>
            <a:off x="1569065" y="5980683"/>
            <a:ext cx="2012337" cy="740792"/>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7"/>
        <p:cNvGrpSpPr/>
        <p:nvPr/>
      </p:nvGrpSpPr>
      <p:grpSpPr>
        <a:xfrm>
          <a:off x="0" y="0"/>
          <a:ext cx="0" cy="0"/>
          <a:chOff x="0" y="0"/>
          <a:chExt cx="0" cy="0"/>
        </a:xfrm>
      </p:grpSpPr>
      <p:sp>
        <p:nvSpPr>
          <p:cNvPr id="108" name="Google Shape;108;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 name="Google Shape;109;p25"/>
          <p:cNvSpPr>
            <a:spLocks noGrp="1"/>
          </p:cNvSpPr>
          <p:nvPr>
            <p:ph type="pic" idx="2"/>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10" name="Google Shape;110;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11" name="Google Shape;111;p25"/>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25"/>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26"/>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26"/>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8"/>
        <p:cNvGrpSpPr/>
        <p:nvPr/>
      </p:nvGrpSpPr>
      <p:grpSpPr>
        <a:xfrm>
          <a:off x="0" y="0"/>
          <a:ext cx="0" cy="0"/>
          <a:chOff x="0" y="0"/>
          <a:chExt cx="0" cy="0"/>
        </a:xfrm>
      </p:grpSpPr>
      <p:sp>
        <p:nvSpPr>
          <p:cNvPr id="119" name="Google Shape;119;p27"/>
          <p:cNvSpPr txBox="1">
            <a:spLocks noGrp="1"/>
          </p:cNvSpPr>
          <p:nvPr>
            <p:ph type="title"/>
          </p:nvPr>
        </p:nvSpPr>
        <p:spPr>
          <a:xfrm rot="5400000">
            <a:off x="7133432"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0" name="Google Shape;120;p27"/>
          <p:cNvSpPr txBox="1">
            <a:spLocks noGrp="1"/>
          </p:cNvSpPr>
          <p:nvPr>
            <p:ph type="body" idx="1"/>
          </p:nvPr>
        </p:nvSpPr>
        <p:spPr>
          <a:xfrm rot="5400000">
            <a:off x="1799432"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1" name="Google Shape;121;p27"/>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7"/>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2"/>
        <p:cNvGrpSpPr/>
        <p:nvPr/>
      </p:nvGrpSpPr>
      <p:grpSpPr>
        <a:xfrm>
          <a:off x="0" y="0"/>
          <a:ext cx="0" cy="0"/>
          <a:chOff x="0" y="0"/>
          <a:chExt cx="0" cy="0"/>
        </a:xfrm>
      </p:grpSpPr>
      <p:sp>
        <p:nvSpPr>
          <p:cNvPr id="23" name="Google Shape;23;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0"/>
          <p:cNvSpPr txBox="1">
            <a:spLocks noGrp="1"/>
          </p:cNvSpPr>
          <p:nvPr>
            <p:ph type="body" idx="1"/>
          </p:nvPr>
        </p:nvSpPr>
        <p:spPr>
          <a:xfrm>
            <a:off x="5183188" y="987427"/>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25" name="Google Shape;25;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26" name="Google Shape;26;p10"/>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gelma" type="obj">
  <p:cSld name="OBJEC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33" name="Google Shape;33;p11"/>
          <p:cNvPicPr preferRelativeResize="0"/>
          <p:nvPr/>
        </p:nvPicPr>
        <p:blipFill rotWithShape="1">
          <a:blip r:embed="rId2">
            <a:alphaModFix/>
          </a:blip>
          <a:srcRect/>
          <a:stretch/>
        </p:blipFill>
        <p:spPr>
          <a:xfrm>
            <a:off x="11457890" y="6078420"/>
            <a:ext cx="558474" cy="55586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Ratkaisu">
  <p:cSld name="Ratkaisu">
    <p:spTree>
      <p:nvGrpSpPr>
        <p:cNvPr id="1" name="Shape 34"/>
        <p:cNvGrpSpPr/>
        <p:nvPr/>
      </p:nvGrpSpPr>
      <p:grpSpPr>
        <a:xfrm>
          <a:off x="0" y="0"/>
          <a:ext cx="0" cy="0"/>
          <a:chOff x="0" y="0"/>
          <a:chExt cx="0" cy="0"/>
        </a:xfrm>
      </p:grpSpPr>
      <p:sp>
        <p:nvSpPr>
          <p:cNvPr id="35" name="Google Shape;35;p12"/>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39" name="Google Shape;39;p12"/>
          <p:cNvPicPr preferRelativeResize="0"/>
          <p:nvPr/>
        </p:nvPicPr>
        <p:blipFill rotWithShape="1">
          <a:blip r:embed="rId2">
            <a:alphaModFix/>
          </a:blip>
          <a:srcRect/>
          <a:stretch/>
        </p:blipFill>
        <p:spPr>
          <a:xfrm>
            <a:off x="11457890" y="6078420"/>
            <a:ext cx="558474" cy="55586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Konteksti">
  <p:cSld name="Konteksti">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13"/>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3"/>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45" name="Google Shape;45;p13"/>
          <p:cNvPicPr preferRelativeResize="0"/>
          <p:nvPr/>
        </p:nvPicPr>
        <p:blipFill rotWithShape="1">
          <a:blip r:embed="rId2">
            <a:alphaModFix/>
          </a:blip>
          <a:srcRect/>
          <a:stretch/>
        </p:blipFill>
        <p:spPr>
          <a:xfrm>
            <a:off x="11457889" y="6078420"/>
            <a:ext cx="558475" cy="55586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simerkki">
  <p:cSld name="Esimerkki">
    <p:spTree>
      <p:nvGrpSpPr>
        <p:cNvPr id="1" name="Shape 46"/>
        <p:cNvGrpSpPr/>
        <p:nvPr/>
      </p:nvGrpSpPr>
      <p:grpSpPr>
        <a:xfrm>
          <a:off x="0" y="0"/>
          <a:ext cx="0" cy="0"/>
          <a:chOff x="0" y="0"/>
          <a:chExt cx="0" cy="0"/>
        </a:xfrm>
      </p:grpSpPr>
      <p:sp>
        <p:nvSpPr>
          <p:cNvPr id="47" name="Google Shape;47;p1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1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14"/>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51" name="Google Shape;51;p14"/>
          <p:cNvPicPr preferRelativeResize="0"/>
          <p:nvPr/>
        </p:nvPicPr>
        <p:blipFill rotWithShape="1">
          <a:blip r:embed="rId2">
            <a:alphaModFix/>
          </a:blip>
          <a:srcRect/>
          <a:stretch/>
        </p:blipFill>
        <p:spPr>
          <a:xfrm>
            <a:off x="11420595" y="6078420"/>
            <a:ext cx="633061" cy="55819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ppimateriaali">
  <p:cSld name="Oppimateriaali">
    <p:spTree>
      <p:nvGrpSpPr>
        <p:cNvPr id="1" name="Shape 52"/>
        <p:cNvGrpSpPr/>
        <p:nvPr/>
      </p:nvGrpSpPr>
      <p:grpSpPr>
        <a:xfrm>
          <a:off x="0" y="0"/>
          <a:ext cx="0" cy="0"/>
          <a:chOff x="0" y="0"/>
          <a:chExt cx="0" cy="0"/>
        </a:xfrm>
      </p:grpSpPr>
      <p:sp>
        <p:nvSpPr>
          <p:cNvPr id="53" name="Google Shape;53;p15"/>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5"/>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57" name="Google Shape;57;p15"/>
          <p:cNvPicPr preferRelativeResize="0"/>
          <p:nvPr/>
        </p:nvPicPr>
        <p:blipFill rotWithShape="1">
          <a:blip r:embed="rId2">
            <a:alphaModFix/>
          </a:blip>
          <a:srcRect/>
          <a:stretch/>
        </p:blipFill>
        <p:spPr>
          <a:xfrm>
            <a:off x="11464424" y="6063113"/>
            <a:ext cx="589232" cy="5864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inkkeja/materiaalia">
  <p:cSld name="Linkkeja/materiaalia">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6"/>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6"/>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pic>
        <p:nvPicPr>
          <p:cNvPr id="63" name="Google Shape;63;p16"/>
          <p:cNvPicPr preferRelativeResize="0"/>
          <p:nvPr/>
        </p:nvPicPr>
        <p:blipFill rotWithShape="1">
          <a:blip r:embed="rId2">
            <a:alphaModFix/>
          </a:blip>
          <a:srcRect/>
          <a:stretch/>
        </p:blipFill>
        <p:spPr>
          <a:xfrm>
            <a:off x="11464424" y="6063112"/>
            <a:ext cx="589232" cy="5864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sic Layout">
  <p:cSld name="Basic Layout">
    <p:spTree>
      <p:nvGrpSpPr>
        <p:cNvPr id="1" name="Shape 64"/>
        <p:cNvGrpSpPr/>
        <p:nvPr/>
      </p:nvGrpSpPr>
      <p:grpSpPr>
        <a:xfrm>
          <a:off x="0" y="0"/>
          <a:ext cx="0" cy="0"/>
          <a:chOff x="0" y="0"/>
          <a:chExt cx="0" cy="0"/>
        </a:xfrm>
      </p:grpSpPr>
      <p:sp>
        <p:nvSpPr>
          <p:cNvPr id="65" name="Google Shape;65;p17"/>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b="1"/>
            </a:lvl1pPr>
            <a:lvl2pPr marL="914400" lvl="1" indent="-381000" algn="l">
              <a:lnSpc>
                <a:spcPct val="90000"/>
              </a:lnSpc>
              <a:spcBef>
                <a:spcPts val="500"/>
              </a:spcBef>
              <a:spcAft>
                <a:spcPts val="0"/>
              </a:spcAft>
              <a:buClr>
                <a:schemeClr val="dk1"/>
              </a:buClr>
              <a:buSzPts val="2400"/>
              <a:buChar char="•"/>
              <a:defRPr b="1"/>
            </a:lvl2pPr>
            <a:lvl3pPr marL="1371600" lvl="2" indent="-355600" algn="l">
              <a:lnSpc>
                <a:spcPct val="90000"/>
              </a:lnSpc>
              <a:spcBef>
                <a:spcPts val="500"/>
              </a:spcBef>
              <a:spcAft>
                <a:spcPts val="0"/>
              </a:spcAft>
              <a:buClr>
                <a:schemeClr val="dk1"/>
              </a:buClr>
              <a:buSzPts val="2000"/>
              <a:buChar char="•"/>
              <a:defRPr b="1"/>
            </a:lvl3pPr>
            <a:lvl4pPr marL="1828800" lvl="3" indent="-342900" algn="l">
              <a:lnSpc>
                <a:spcPct val="90000"/>
              </a:lnSpc>
              <a:spcBef>
                <a:spcPts val="500"/>
              </a:spcBef>
              <a:spcAft>
                <a:spcPts val="0"/>
              </a:spcAft>
              <a:buClr>
                <a:schemeClr val="dk1"/>
              </a:buClr>
              <a:buSzPts val="1800"/>
              <a:buChar char="•"/>
              <a:defRPr b="1"/>
            </a:lvl4pPr>
            <a:lvl5pPr marL="2286000" lvl="4" indent="-342900" algn="l">
              <a:lnSpc>
                <a:spcPct val="90000"/>
              </a:lnSpc>
              <a:spcBef>
                <a:spcPts val="500"/>
              </a:spcBef>
              <a:spcAft>
                <a:spcPts val="0"/>
              </a:spcAft>
              <a:buClr>
                <a:schemeClr val="dk1"/>
              </a:buClr>
              <a:buSzPts val="1800"/>
              <a:buChar char="•"/>
              <a:defRPr b="1"/>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7"/>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7"/>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sldNum" idx="12"/>
          </p:nvPr>
        </p:nvSpPr>
        <p:spPr>
          <a:xfrm>
            <a:off x="8610600" y="6356353"/>
            <a:ext cx="1965960" cy="3259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pic>
        <p:nvPicPr>
          <p:cNvPr id="14" name="Google Shape;14;p8"/>
          <p:cNvPicPr preferRelativeResize="0"/>
          <p:nvPr/>
        </p:nvPicPr>
        <p:blipFill rotWithShape="1">
          <a:blip r:embed="rId21">
            <a:alphaModFix/>
          </a:blip>
          <a:srcRect/>
          <a:stretch/>
        </p:blipFill>
        <p:spPr>
          <a:xfrm>
            <a:off x="241121" y="5631517"/>
            <a:ext cx="992988" cy="1050781"/>
          </a:xfrm>
          <a:prstGeom prst="rect">
            <a:avLst/>
          </a:prstGeom>
          <a:noFill/>
          <a:ln>
            <a:noFill/>
          </a:ln>
        </p:spPr>
      </p:pic>
      <p:pic>
        <p:nvPicPr>
          <p:cNvPr id="15" name="Google Shape;15;p8"/>
          <p:cNvPicPr preferRelativeResize="0"/>
          <p:nvPr/>
        </p:nvPicPr>
        <p:blipFill rotWithShape="1">
          <a:blip r:embed="rId22">
            <a:alphaModFix/>
          </a:blip>
          <a:srcRect/>
          <a:stretch/>
        </p:blipFill>
        <p:spPr>
          <a:xfrm>
            <a:off x="3829487" y="6034224"/>
            <a:ext cx="648072" cy="648072"/>
          </a:xfrm>
          <a:prstGeom prst="rect">
            <a:avLst/>
          </a:prstGeom>
          <a:noFill/>
          <a:ln>
            <a:noFill/>
          </a:ln>
        </p:spPr>
      </p:pic>
      <p:pic>
        <p:nvPicPr>
          <p:cNvPr id="16" name="Google Shape;16;p8" descr="https://lh5.googleusercontent.com/8Fi91AgiqqSWztsOpmjYwiENY3ahA9O_O8vcYwW98fuiMapEf0XRHl3_36xGvLcgnviWfZYbmARGy0hRgkfffFnLv5byVvD4OQggBm1FnB9O99iZsmJm_ta1itqkkOxefcFvppkIVRY"/>
          <p:cNvPicPr preferRelativeResize="0"/>
          <p:nvPr/>
        </p:nvPicPr>
        <p:blipFill rotWithShape="1">
          <a:blip r:embed="rId23">
            <a:alphaModFix/>
          </a:blip>
          <a:srcRect/>
          <a:stretch/>
        </p:blipFill>
        <p:spPr>
          <a:xfrm>
            <a:off x="1569065" y="5941504"/>
            <a:ext cx="2012337" cy="74079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creativecommons.fi/lisenssit" TargetMode="External"/><Relationship Id="rId7"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800"/>
              <a:buFont typeface="Calibri"/>
              <a:buNone/>
            </a:pPr>
            <a:r>
              <a:rPr lang="fi-FI" sz="4800"/>
              <a:t>Minkälaisia digitaalisia perustyökaluja opettaja tarvitsee virtuaalisen luokkaopetuksen organisoinnissa?</a:t>
            </a:r>
            <a:endParaRPr sz="4800"/>
          </a:p>
        </p:txBody>
      </p:sp>
      <p:sp>
        <p:nvSpPr>
          <p:cNvPr id="128" name="Google Shape;128;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fi-FI"/>
              <a:t>Kirjoittajat: Minna Lakkala ja Sari Hopeakoski</a:t>
            </a:r>
            <a:endParaRPr/>
          </a:p>
          <a:p>
            <a:pPr marL="0" lvl="0" indent="0" algn="ctr" rtl="0">
              <a:lnSpc>
                <a:spcPct val="90000"/>
              </a:lnSpc>
              <a:spcBef>
                <a:spcPts val="1000"/>
              </a:spcBef>
              <a:spcAft>
                <a:spcPts val="0"/>
              </a:spcAft>
              <a:buClr>
                <a:schemeClr val="dk1"/>
              </a:buClr>
              <a:buSzPts val="2400"/>
              <a:buNone/>
            </a:pPr>
            <a:r>
              <a:rPr lang="fi-FI"/>
              <a:t>2019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
          <p:cNvSpPr txBox="1">
            <a:spLocks noGrp="1"/>
          </p:cNvSpPr>
          <p:nvPr>
            <p:ph type="body" idx="2"/>
          </p:nvPr>
        </p:nvSpPr>
        <p:spPr>
          <a:xfrm>
            <a:off x="7201278" y="2057400"/>
            <a:ext cx="3932237" cy="3811588"/>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2000"/>
              <a:buNone/>
            </a:pPr>
            <a:r>
              <a:rPr lang="fi-FI" sz="2000"/>
              <a:t>Näitä materiaaleja saa käyttää, jakaa, muokata ja kääntää, myös kaupallisesti. </a:t>
            </a:r>
            <a:endParaRPr/>
          </a:p>
          <a:p>
            <a:pPr marL="0" lvl="0" indent="0" algn="l" rtl="0">
              <a:lnSpc>
                <a:spcPct val="80000"/>
              </a:lnSpc>
              <a:spcBef>
                <a:spcPts val="1000"/>
              </a:spcBef>
              <a:spcAft>
                <a:spcPts val="0"/>
              </a:spcAft>
              <a:buClr>
                <a:schemeClr val="dk1"/>
              </a:buClr>
              <a:buSzPts val="2000"/>
              <a:buNone/>
            </a:pPr>
            <a:r>
              <a:rPr lang="fi-FI" sz="2000"/>
              <a:t>Ehtona on, tämä materiaali mainitaan asianmukaisesti seuraavalla tavalla: </a:t>
            </a:r>
            <a:endParaRPr/>
          </a:p>
          <a:p>
            <a:pPr marL="342900" lvl="0" indent="-342900" algn="l" rtl="0">
              <a:lnSpc>
                <a:spcPct val="80000"/>
              </a:lnSpc>
              <a:spcBef>
                <a:spcPts val="1000"/>
              </a:spcBef>
              <a:spcAft>
                <a:spcPts val="0"/>
              </a:spcAft>
              <a:buClr>
                <a:schemeClr val="dk1"/>
              </a:buClr>
              <a:buSzPts val="2000"/>
              <a:buFont typeface="Arial"/>
              <a:buChar char="•"/>
            </a:pPr>
            <a:r>
              <a:rPr lang="fi-FI" sz="2000"/>
              <a:t>Kirjoittajien nimet</a:t>
            </a:r>
            <a:endParaRPr/>
          </a:p>
          <a:p>
            <a:pPr marL="342900" lvl="0" indent="-342900" algn="l" rtl="0">
              <a:lnSpc>
                <a:spcPct val="80000"/>
              </a:lnSpc>
              <a:spcBef>
                <a:spcPts val="1000"/>
              </a:spcBef>
              <a:spcAft>
                <a:spcPts val="0"/>
              </a:spcAft>
              <a:buClr>
                <a:schemeClr val="dk1"/>
              </a:buClr>
              <a:buSzPts val="2000"/>
              <a:buFont typeface="Arial"/>
              <a:buChar char="•"/>
            </a:pPr>
            <a:r>
              <a:rPr lang="fi-FI" sz="2000"/>
              <a:t>Otsikko</a:t>
            </a:r>
            <a:endParaRPr/>
          </a:p>
          <a:p>
            <a:pPr marL="0" lvl="0" indent="0" algn="l" rtl="0">
              <a:lnSpc>
                <a:spcPct val="80000"/>
              </a:lnSpc>
              <a:spcBef>
                <a:spcPts val="1000"/>
              </a:spcBef>
              <a:spcAft>
                <a:spcPts val="0"/>
              </a:spcAft>
              <a:buClr>
                <a:schemeClr val="dk1"/>
              </a:buClr>
              <a:buSzPts val="2000"/>
              <a:buNone/>
            </a:pPr>
            <a:r>
              <a:rPr lang="fi-FI" sz="2000"/>
              <a:t>Lisää tietoa CC BY 4.0 -lisenssistä: </a:t>
            </a:r>
            <a:r>
              <a:rPr lang="fi-FI" sz="2000" u="sng">
                <a:solidFill>
                  <a:schemeClr val="hlink"/>
                </a:solidFill>
                <a:hlinkClick r:id="rId3"/>
              </a:rPr>
              <a:t>http://creativecommons.fi/lisenssit</a:t>
            </a:r>
            <a:r>
              <a:rPr lang="fi-FI" sz="2000"/>
              <a:t>  </a:t>
            </a:r>
            <a:endParaRPr/>
          </a:p>
          <a:p>
            <a:pPr marL="0" lvl="0" indent="0" algn="l" rtl="0">
              <a:lnSpc>
                <a:spcPct val="80000"/>
              </a:lnSpc>
              <a:spcBef>
                <a:spcPts val="1000"/>
              </a:spcBef>
              <a:spcAft>
                <a:spcPts val="0"/>
              </a:spcAft>
              <a:buClr>
                <a:schemeClr val="dk1"/>
              </a:buClr>
              <a:buSzPts val="2000"/>
              <a:buNone/>
            </a:pPr>
            <a:r>
              <a:rPr lang="fi-FI" sz="2000"/>
              <a:t>Tekijänoikeus säilyy aina kirjoittajilla.</a:t>
            </a:r>
            <a:endParaRPr/>
          </a:p>
          <a:p>
            <a:pPr marL="0" lvl="0" indent="0" algn="l" rtl="0">
              <a:lnSpc>
                <a:spcPct val="80000"/>
              </a:lnSpc>
              <a:spcBef>
                <a:spcPts val="1000"/>
              </a:spcBef>
              <a:spcAft>
                <a:spcPts val="0"/>
              </a:spcAft>
              <a:buClr>
                <a:schemeClr val="dk1"/>
              </a:buClr>
              <a:buSzPts val="2000"/>
              <a:buNone/>
            </a:pPr>
            <a:endParaRPr sz="2000"/>
          </a:p>
        </p:txBody>
      </p:sp>
      <p:sp>
        <p:nvSpPr>
          <p:cNvPr id="134" name="Google Shape;134;p2"/>
          <p:cNvSpPr txBox="1"/>
          <p:nvPr/>
        </p:nvSpPr>
        <p:spPr>
          <a:xfrm>
            <a:off x="7098021" y="334297"/>
            <a:ext cx="3932237" cy="1600200"/>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dk1"/>
              </a:buClr>
              <a:buSzPts val="3200"/>
              <a:buFont typeface="Calibri"/>
              <a:buNone/>
            </a:pPr>
            <a:r>
              <a:rPr lang="fi-FI" sz="3200" b="1" i="0" u="none" strike="noStrike" cap="none">
                <a:solidFill>
                  <a:schemeClr val="dk1"/>
                </a:solidFill>
                <a:latin typeface="Calibri"/>
                <a:ea typeface="Calibri"/>
                <a:cs typeface="Calibri"/>
                <a:sym typeface="Calibri"/>
              </a:rPr>
              <a:t>Tekijänoikeudet  </a:t>
            </a:r>
            <a:endParaRPr/>
          </a:p>
        </p:txBody>
      </p:sp>
      <p:sp>
        <p:nvSpPr>
          <p:cNvPr id="135" name="Google Shape;135;p2"/>
          <p:cNvSpPr txBox="1"/>
          <p:nvPr/>
        </p:nvSpPr>
        <p:spPr>
          <a:xfrm>
            <a:off x="933176" y="334297"/>
            <a:ext cx="3932237" cy="1600200"/>
          </a:xfrm>
          <a:prstGeom prst="rect">
            <a:avLst/>
          </a:prstGeom>
          <a:noFill/>
          <a:ln>
            <a:noFill/>
          </a:ln>
        </p:spPr>
        <p:txBody>
          <a:bodyPr spcFirstLastPara="1" wrap="square" lIns="91425" tIns="45700" rIns="91425" bIns="45700" anchor="b" anchorCtr="0">
            <a:normAutofit/>
          </a:bodyPr>
          <a:lstStyle/>
          <a:p>
            <a:pPr marL="0" marR="0" lvl="0" indent="0" algn="l" rtl="0">
              <a:lnSpc>
                <a:spcPct val="90000"/>
              </a:lnSpc>
              <a:spcBef>
                <a:spcPts val="0"/>
              </a:spcBef>
              <a:spcAft>
                <a:spcPts val="0"/>
              </a:spcAft>
              <a:buClr>
                <a:schemeClr val="dk1"/>
              </a:buClr>
              <a:buSzPts val="3200"/>
              <a:buFont typeface="Calibri"/>
              <a:buNone/>
            </a:pPr>
            <a:r>
              <a:rPr lang="fi-FI" sz="3200" b="1" i="0" u="none" strike="noStrike" cap="none">
                <a:solidFill>
                  <a:schemeClr val="dk1"/>
                </a:solidFill>
                <a:latin typeface="Calibri"/>
                <a:ea typeface="Calibri"/>
                <a:cs typeface="Calibri"/>
                <a:sym typeface="Calibri"/>
              </a:rPr>
              <a:t>Kuvauksen rakenne </a:t>
            </a:r>
            <a:endParaRPr/>
          </a:p>
        </p:txBody>
      </p:sp>
      <p:sp>
        <p:nvSpPr>
          <p:cNvPr id="136" name="Google Shape;136;p2"/>
          <p:cNvSpPr txBox="1">
            <a:spLocks noGrp="1"/>
          </p:cNvSpPr>
          <p:nvPr>
            <p:ph type="title"/>
          </p:nvPr>
        </p:nvSpPr>
        <p:spPr>
          <a:xfrm>
            <a:off x="838200" y="365128"/>
            <a:ext cx="10515600" cy="770946"/>
          </a:xfrm>
          <a:prstGeom prst="rect">
            <a:avLst/>
          </a:prstGeom>
          <a:noFill/>
          <a:ln>
            <a:noFill/>
          </a:ln>
        </p:spPr>
        <p:txBody>
          <a:bodyPr spcFirstLastPara="1" wrap="square" lIns="91425" tIns="45700" rIns="91425" bIns="45700" anchor="b" anchorCtr="0">
            <a:normAutofit fontScale="90000"/>
          </a:bodyPr>
          <a:lstStyle/>
          <a:p>
            <a:pPr lvl="0"/>
            <a:r>
              <a:rPr lang="fi-FI" sz="2000" dirty="0"/>
              <a:t>Opettajana virtuaaliluokassa -hankkeessa kehitetty materiaali, joka on tarkoitettu tueksi virtuaalista luokkaopetusta opettaville opettajille ja kouluttajille</a:t>
            </a:r>
            <a:r>
              <a:rPr lang="fi-FI" dirty="0"/>
              <a:t>.</a:t>
            </a:r>
            <a:endParaRPr dirty="0"/>
          </a:p>
        </p:txBody>
      </p:sp>
      <p:grpSp>
        <p:nvGrpSpPr>
          <p:cNvPr id="137" name="Google Shape;137;p2"/>
          <p:cNvGrpSpPr/>
          <p:nvPr/>
        </p:nvGrpSpPr>
        <p:grpSpPr>
          <a:xfrm>
            <a:off x="838200" y="2057400"/>
            <a:ext cx="6046386" cy="2801190"/>
            <a:chOff x="838200" y="2057400"/>
            <a:chExt cx="6046386" cy="2801190"/>
          </a:xfrm>
        </p:grpSpPr>
        <p:pic>
          <p:nvPicPr>
            <p:cNvPr id="138" name="Google Shape;138;p2"/>
            <p:cNvPicPr preferRelativeResize="0"/>
            <p:nvPr/>
          </p:nvPicPr>
          <p:blipFill rotWithShape="1">
            <a:blip r:embed="rId4">
              <a:alphaModFix/>
            </a:blip>
            <a:srcRect/>
            <a:stretch/>
          </p:blipFill>
          <p:spPr>
            <a:xfrm>
              <a:off x="933175" y="2057400"/>
              <a:ext cx="5951411" cy="2801190"/>
            </a:xfrm>
            <a:prstGeom prst="rect">
              <a:avLst/>
            </a:prstGeom>
            <a:noFill/>
            <a:ln>
              <a:noFill/>
            </a:ln>
          </p:spPr>
        </p:pic>
        <p:grpSp>
          <p:nvGrpSpPr>
            <p:cNvPr id="139" name="Google Shape;139;p2"/>
            <p:cNvGrpSpPr/>
            <p:nvPr/>
          </p:nvGrpSpPr>
          <p:grpSpPr>
            <a:xfrm>
              <a:off x="838200" y="2976337"/>
              <a:ext cx="3302000" cy="1252763"/>
              <a:chOff x="838200" y="2950937"/>
              <a:chExt cx="3302000" cy="1252763"/>
            </a:xfrm>
          </p:grpSpPr>
          <p:pic>
            <p:nvPicPr>
              <p:cNvPr id="140" name="Google Shape;140;p2"/>
              <p:cNvPicPr preferRelativeResize="0"/>
              <p:nvPr/>
            </p:nvPicPr>
            <p:blipFill rotWithShape="1">
              <a:blip r:embed="rId5">
                <a:alphaModFix/>
              </a:blip>
              <a:srcRect/>
              <a:stretch/>
            </p:blipFill>
            <p:spPr>
              <a:xfrm>
                <a:off x="2351862" y="2950937"/>
                <a:ext cx="290551" cy="290325"/>
              </a:xfrm>
              <a:prstGeom prst="rect">
                <a:avLst/>
              </a:prstGeom>
              <a:noFill/>
              <a:ln>
                <a:noFill/>
              </a:ln>
            </p:spPr>
          </p:pic>
          <p:pic>
            <p:nvPicPr>
              <p:cNvPr id="141" name="Google Shape;141;p2"/>
              <p:cNvPicPr preferRelativeResize="0"/>
              <p:nvPr/>
            </p:nvPicPr>
            <p:blipFill rotWithShape="1">
              <a:blip r:embed="rId6">
                <a:alphaModFix/>
              </a:blip>
              <a:srcRect/>
              <a:stretch/>
            </p:blipFill>
            <p:spPr>
              <a:xfrm>
                <a:off x="3830582" y="2957229"/>
                <a:ext cx="291198" cy="290971"/>
              </a:xfrm>
              <a:prstGeom prst="rect">
                <a:avLst/>
              </a:prstGeom>
              <a:noFill/>
              <a:ln>
                <a:noFill/>
              </a:ln>
            </p:spPr>
          </p:pic>
          <p:pic>
            <p:nvPicPr>
              <p:cNvPr id="142" name="Google Shape;142;p2"/>
              <p:cNvPicPr preferRelativeResize="0"/>
              <p:nvPr/>
            </p:nvPicPr>
            <p:blipFill rotWithShape="1">
              <a:blip r:embed="rId7">
                <a:alphaModFix/>
              </a:blip>
              <a:srcRect/>
              <a:stretch/>
            </p:blipFill>
            <p:spPr>
              <a:xfrm>
                <a:off x="2351862" y="3912729"/>
                <a:ext cx="286949" cy="286725"/>
              </a:xfrm>
              <a:prstGeom prst="rect">
                <a:avLst/>
              </a:prstGeom>
              <a:noFill/>
              <a:ln>
                <a:noFill/>
              </a:ln>
            </p:spPr>
          </p:pic>
          <p:pic>
            <p:nvPicPr>
              <p:cNvPr id="143" name="Google Shape;143;p2"/>
              <p:cNvPicPr preferRelativeResize="0"/>
              <p:nvPr/>
            </p:nvPicPr>
            <p:blipFill rotWithShape="1">
              <a:blip r:embed="rId8">
                <a:alphaModFix/>
              </a:blip>
              <a:srcRect/>
              <a:stretch/>
            </p:blipFill>
            <p:spPr>
              <a:xfrm>
                <a:off x="3849649" y="3913375"/>
                <a:ext cx="290551" cy="290325"/>
              </a:xfrm>
              <a:prstGeom prst="rect">
                <a:avLst/>
              </a:prstGeom>
              <a:noFill/>
              <a:ln>
                <a:noFill/>
              </a:ln>
            </p:spPr>
          </p:pic>
          <p:pic>
            <p:nvPicPr>
              <p:cNvPr id="144" name="Google Shape;144;p2"/>
              <p:cNvPicPr preferRelativeResize="0"/>
              <p:nvPr/>
            </p:nvPicPr>
            <p:blipFill rotWithShape="1">
              <a:blip r:embed="rId9">
                <a:alphaModFix/>
              </a:blip>
              <a:srcRect/>
              <a:stretch/>
            </p:blipFill>
            <p:spPr>
              <a:xfrm>
                <a:off x="838200" y="3912729"/>
                <a:ext cx="328709" cy="290971"/>
              </a:xfrm>
              <a:prstGeom prst="rect">
                <a:avLst/>
              </a:prstGeom>
              <a:noFill/>
              <a:ln>
                <a:noFill/>
              </a:ln>
            </p:spPr>
          </p:pic>
          <p:pic>
            <p:nvPicPr>
              <p:cNvPr id="145" name="Google Shape;145;p2"/>
              <p:cNvPicPr preferRelativeResize="0"/>
              <p:nvPr/>
            </p:nvPicPr>
            <p:blipFill rotWithShape="1">
              <a:blip r:embed="rId10">
                <a:alphaModFix/>
              </a:blip>
              <a:srcRect/>
              <a:stretch/>
            </p:blipFill>
            <p:spPr>
              <a:xfrm>
                <a:off x="857279" y="2950937"/>
                <a:ext cx="290551" cy="290325"/>
              </a:xfrm>
              <a:prstGeom prst="rect">
                <a:avLst/>
              </a:prstGeom>
              <a:noFill/>
              <a:ln>
                <a:noFill/>
              </a:ln>
            </p:spPr>
          </p:pic>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Ongelma</a:t>
            </a:r>
            <a:endParaRPr/>
          </a:p>
        </p:txBody>
      </p:sp>
      <p:sp>
        <p:nvSpPr>
          <p:cNvPr id="151" name="Google Shape;151;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fi-FI" b="0"/>
              <a:t>Virtuaalisessa luokkaopetuksessa kaikki opetus, toiminta ja vuorovaikutus tapahtuvat virtuaalisesti teknologian välityksellä, joten opetuksen organisoinnissa digitaalisilla perusvälineillä on keskeinen rooli. Opettajan on opetuksen suunnittelun aluksi valittava, miten kokonaisuus toteutetaan. Opettajalle voi olla vaikeaa hahmottaa, mitä oikeastaan tarvitaan hyvään virtuaaliseen opetukseen ja opiskeluun.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4"/>
          <p:cNvSpPr txBox="1">
            <a:spLocks noGrp="1"/>
          </p:cNvSpPr>
          <p:nvPr>
            <p:ph type="title"/>
          </p:nvPr>
        </p:nvSpPr>
        <p:spPr>
          <a:xfrm>
            <a:off x="838200" y="365128"/>
            <a:ext cx="10515600" cy="921206"/>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3200"/>
              <a:buFont typeface="Calibri"/>
              <a:buNone/>
            </a:pPr>
            <a:r>
              <a:rPr lang="fi-FI" sz="3200"/>
              <a:t>Ratkaisu: </a:t>
            </a:r>
            <a:r>
              <a:rPr lang="fi-FI" sz="3200">
                <a:solidFill>
                  <a:srgbClr val="000000"/>
                </a:solidFill>
              </a:rPr>
              <a:t>Virtuaalisessa luokkaopetuksessa digitaalisen teknologian sovelluksilla on kolme pääroolia</a:t>
            </a:r>
            <a:endParaRPr sz="3200"/>
          </a:p>
        </p:txBody>
      </p:sp>
      <p:grpSp>
        <p:nvGrpSpPr>
          <p:cNvPr id="157" name="Google Shape;157;p4"/>
          <p:cNvGrpSpPr/>
          <p:nvPr/>
        </p:nvGrpSpPr>
        <p:grpSpPr>
          <a:xfrm>
            <a:off x="1709546" y="1682402"/>
            <a:ext cx="8772907" cy="4024174"/>
            <a:chOff x="1459981" y="1367590"/>
            <a:chExt cx="8772907" cy="4024174"/>
          </a:xfrm>
        </p:grpSpPr>
        <p:sp>
          <p:nvSpPr>
            <p:cNvPr id="158" name="Google Shape;158;p4"/>
            <p:cNvSpPr/>
            <p:nvPr/>
          </p:nvSpPr>
          <p:spPr>
            <a:xfrm>
              <a:off x="6344456" y="1769381"/>
              <a:ext cx="3888432" cy="2190512"/>
            </a:xfrm>
            <a:prstGeom prst="rect">
              <a:avLst/>
            </a:prstGeom>
            <a:solidFill>
              <a:srgbClr val="FFE263"/>
            </a:solidFill>
            <a:ln w="25400" cap="flat" cmpd="sng">
              <a:solidFill>
                <a:srgbClr val="FFE26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i-FI" sz="1800" b="1" i="0" u="none" strike="noStrike" cap="none">
                  <a:solidFill>
                    <a:srgbClr val="000000"/>
                  </a:solidFill>
                  <a:latin typeface="Arial"/>
                  <a:ea typeface="Arial"/>
                  <a:cs typeface="Arial"/>
                  <a:sym typeface="Arial"/>
                </a:rPr>
                <a:t>Virtuaalinen luokkahuonesovellus</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lista läsnäolijoista</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kommunikointi (ääni- ja videoyhteys, keskustelu, viittaus)</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yhteistyö (muistilehtiö, valkotaulu)</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esitysten ja näytön jakaminen</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virtuaalinen pienryhmätyöskentely</a:t>
              </a:r>
              <a:endParaRPr/>
            </a:p>
          </p:txBody>
        </p:sp>
        <p:grpSp>
          <p:nvGrpSpPr>
            <p:cNvPr id="159" name="Google Shape;159;p4"/>
            <p:cNvGrpSpPr/>
            <p:nvPr/>
          </p:nvGrpSpPr>
          <p:grpSpPr>
            <a:xfrm>
              <a:off x="1459981" y="1367590"/>
              <a:ext cx="8772907" cy="4024174"/>
              <a:chOff x="1459981" y="1367590"/>
              <a:chExt cx="8772907" cy="4024174"/>
            </a:xfrm>
          </p:grpSpPr>
          <p:sp>
            <p:nvSpPr>
              <p:cNvPr id="160" name="Google Shape;160;p4"/>
              <p:cNvSpPr/>
              <p:nvPr/>
            </p:nvSpPr>
            <p:spPr>
              <a:xfrm>
                <a:off x="2294006" y="1769381"/>
                <a:ext cx="2862318" cy="2190512"/>
              </a:xfrm>
              <a:prstGeom prst="rect">
                <a:avLst/>
              </a:prstGeom>
              <a:solidFill>
                <a:srgbClr val="C8EE9F"/>
              </a:solidFill>
              <a:ln w="25400" cap="flat" cmpd="sng">
                <a:solidFill>
                  <a:srgbClr val="C8EE9F"/>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i-FI" sz="1800" b="1" i="0" u="none" strike="noStrike" cap="none">
                    <a:solidFill>
                      <a:srgbClr val="000000"/>
                    </a:solidFill>
                    <a:latin typeface="Arial"/>
                    <a:ea typeface="Arial"/>
                    <a:cs typeface="Arial"/>
                    <a:sym typeface="Arial"/>
                  </a:rPr>
                  <a:t>Työskentelyn organisointisovellus</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aikataulut, ohjeet</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linkit materiaaleihin</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linkit eri sovelluksiin</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kurssipalautukset, linkit opiskelijoiden tuotoksiin</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arviointi</a:t>
                </a:r>
                <a:endParaRPr sz="1800" b="0" i="0" u="none" strike="noStrike" cap="none">
                  <a:solidFill>
                    <a:srgbClr val="000000"/>
                  </a:solidFill>
                  <a:latin typeface="Arial"/>
                  <a:ea typeface="Arial"/>
                  <a:cs typeface="Arial"/>
                  <a:sym typeface="Arial"/>
                </a:endParaRPr>
              </a:p>
            </p:txBody>
          </p:sp>
          <p:sp>
            <p:nvSpPr>
              <p:cNvPr id="161" name="Google Shape;161;p4"/>
              <p:cNvSpPr txBox="1"/>
              <p:nvPr/>
            </p:nvSpPr>
            <p:spPr>
              <a:xfrm>
                <a:off x="1459981" y="1367590"/>
                <a:ext cx="4411464" cy="276999"/>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Clr>
                    <a:srgbClr val="318BE7"/>
                  </a:buClr>
                  <a:buSzPts val="1800"/>
                  <a:buFont typeface="Arial"/>
                  <a:buNone/>
                </a:pPr>
                <a:r>
                  <a:rPr lang="fi-FI" sz="1800" b="0" i="0" u="none" strike="noStrike" cap="none">
                    <a:solidFill>
                      <a:srgbClr val="318BE7"/>
                    </a:solidFill>
                    <a:latin typeface="Arial"/>
                    <a:ea typeface="Arial"/>
                    <a:cs typeface="Arial"/>
                    <a:sym typeface="Arial"/>
                  </a:rPr>
                  <a:t>Käytössä yhteistapaamisissa ja etäjaksoilla</a:t>
                </a:r>
                <a:endParaRPr sz="1800" b="0" i="0" u="none" strike="noStrike" cap="none">
                  <a:solidFill>
                    <a:srgbClr val="318BE7"/>
                  </a:solidFill>
                  <a:latin typeface="Arial"/>
                  <a:ea typeface="Arial"/>
                  <a:cs typeface="Arial"/>
                  <a:sym typeface="Arial"/>
                </a:endParaRPr>
              </a:p>
            </p:txBody>
          </p:sp>
          <p:sp>
            <p:nvSpPr>
              <p:cNvPr id="162" name="Google Shape;162;p4"/>
              <p:cNvSpPr txBox="1"/>
              <p:nvPr/>
            </p:nvSpPr>
            <p:spPr>
              <a:xfrm>
                <a:off x="6982006" y="1367590"/>
                <a:ext cx="2962349" cy="276999"/>
              </a:xfrm>
              <a:prstGeom prst="rect">
                <a:avLst/>
              </a:prstGeom>
              <a:noFill/>
              <a:ln>
                <a:noFill/>
              </a:ln>
            </p:spPr>
            <p:txBody>
              <a:bodyPr spcFirstLastPara="1" wrap="square" lIns="0" tIns="0" rIns="0" bIns="0" anchor="ctr" anchorCtr="0">
                <a:spAutoFit/>
              </a:bodyPr>
              <a:lstStyle/>
              <a:p>
                <a:pPr marL="0" marR="0" lvl="0" indent="0" algn="l" rtl="0">
                  <a:spcBef>
                    <a:spcPts val="0"/>
                  </a:spcBef>
                  <a:spcAft>
                    <a:spcPts val="0"/>
                  </a:spcAft>
                  <a:buClr>
                    <a:srgbClr val="318BE7"/>
                  </a:buClr>
                  <a:buSzPts val="1800"/>
                  <a:buFont typeface="Arial"/>
                  <a:buNone/>
                </a:pPr>
                <a:r>
                  <a:rPr lang="fi-FI" sz="1800" b="0" i="0" u="none" strike="noStrike" cap="none">
                    <a:solidFill>
                      <a:srgbClr val="318BE7"/>
                    </a:solidFill>
                    <a:latin typeface="Arial"/>
                    <a:ea typeface="Arial"/>
                    <a:cs typeface="Arial"/>
                    <a:sym typeface="Arial"/>
                  </a:rPr>
                  <a:t>Käytössä yhteistapaamisissa</a:t>
                </a:r>
                <a:endParaRPr sz="1800" b="0" i="0" u="none" strike="noStrike" cap="none">
                  <a:solidFill>
                    <a:srgbClr val="318BE7"/>
                  </a:solidFill>
                  <a:latin typeface="Arial"/>
                  <a:ea typeface="Arial"/>
                  <a:cs typeface="Arial"/>
                  <a:sym typeface="Arial"/>
                </a:endParaRPr>
              </a:p>
            </p:txBody>
          </p:sp>
          <p:sp>
            <p:nvSpPr>
              <p:cNvPr id="163" name="Google Shape;163;p4"/>
              <p:cNvSpPr/>
              <p:nvPr/>
            </p:nvSpPr>
            <p:spPr>
              <a:xfrm>
                <a:off x="4609120" y="4258815"/>
                <a:ext cx="3303644" cy="1037039"/>
              </a:xfrm>
              <a:prstGeom prst="rect">
                <a:avLst/>
              </a:prstGeom>
              <a:solidFill>
                <a:srgbClr val="FFFFFF"/>
              </a:solidFill>
              <a:ln w="2540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i-FI" sz="1800" b="1" i="0" u="none" strike="noStrike" cap="none">
                    <a:solidFill>
                      <a:srgbClr val="000000"/>
                    </a:solidFill>
                    <a:latin typeface="Arial"/>
                    <a:ea typeface="Arial"/>
                    <a:cs typeface="Arial"/>
                    <a:sym typeface="Arial"/>
                  </a:rPr>
                  <a:t>Erilaiset työskentelyä tukevat verkkosovellukset</a:t>
                </a:r>
                <a:endParaRPr/>
              </a:p>
              <a:p>
                <a:pPr marL="257175" marR="0" lvl="0" indent="-257175" algn="l" rtl="0">
                  <a:lnSpc>
                    <a:spcPct val="90000"/>
                  </a:lnSpc>
                  <a:spcBef>
                    <a:spcPts val="45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motivointi, aktivointi, ideointi</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harjoittelu, tuottaminen</a:t>
                </a:r>
                <a:endParaRPr/>
              </a:p>
              <a:p>
                <a:pPr marL="257175" marR="0" lvl="0" indent="-257175" algn="l" rtl="0">
                  <a:lnSpc>
                    <a:spcPct val="90000"/>
                  </a:lnSpc>
                  <a:spcBef>
                    <a:spcPts val="0"/>
                  </a:spcBef>
                  <a:spcAft>
                    <a:spcPts val="0"/>
                  </a:spcAft>
                  <a:buClr>
                    <a:srgbClr val="000000"/>
                  </a:buClr>
                  <a:buSzPts val="1800"/>
                  <a:buFont typeface="Arial"/>
                  <a:buChar char="-"/>
                </a:pPr>
                <a:r>
                  <a:rPr lang="fi-FI" sz="1800" b="0" i="0" u="none" strike="noStrike" cap="none">
                    <a:solidFill>
                      <a:srgbClr val="000000"/>
                    </a:solidFill>
                    <a:latin typeface="Arial"/>
                    <a:ea typeface="Arial"/>
                    <a:cs typeface="Arial"/>
                    <a:sym typeface="Arial"/>
                  </a:rPr>
                  <a:t>jakaminen, yhteistyö</a:t>
                </a:r>
                <a:endParaRPr/>
              </a:p>
            </p:txBody>
          </p:sp>
          <p:cxnSp>
            <p:nvCxnSpPr>
              <p:cNvPr id="164" name="Google Shape;164;p4"/>
              <p:cNvCxnSpPr/>
              <p:nvPr/>
            </p:nvCxnSpPr>
            <p:spPr>
              <a:xfrm>
                <a:off x="5318342" y="2612473"/>
                <a:ext cx="864096" cy="0"/>
              </a:xfrm>
              <a:prstGeom prst="straightConnector1">
                <a:avLst/>
              </a:prstGeom>
              <a:noFill/>
              <a:ln w="38100" cap="flat" cmpd="sng">
                <a:solidFill>
                  <a:srgbClr val="000000"/>
                </a:solidFill>
                <a:prstDash val="solid"/>
                <a:round/>
                <a:headEnd type="triangle" w="med" len="med"/>
                <a:tailEnd type="triangle" w="med" len="med"/>
              </a:ln>
            </p:spPr>
          </p:cxnSp>
          <p:cxnSp>
            <p:nvCxnSpPr>
              <p:cNvPr id="165" name="Google Shape;165;p4"/>
              <p:cNvCxnSpPr/>
              <p:nvPr/>
            </p:nvCxnSpPr>
            <p:spPr>
              <a:xfrm rot="10800000" flipH="1">
                <a:off x="7579451" y="4013889"/>
                <a:ext cx="331180" cy="319983"/>
              </a:xfrm>
              <a:prstGeom prst="straightConnector1">
                <a:avLst/>
              </a:prstGeom>
              <a:noFill/>
              <a:ln w="38100" cap="flat" cmpd="sng">
                <a:solidFill>
                  <a:srgbClr val="000000"/>
                </a:solidFill>
                <a:prstDash val="solid"/>
                <a:round/>
                <a:headEnd type="triangle" w="med" len="med"/>
                <a:tailEnd type="triangle" w="med" len="med"/>
              </a:ln>
            </p:spPr>
          </p:cxnSp>
          <p:cxnSp>
            <p:nvCxnSpPr>
              <p:cNvPr id="166" name="Google Shape;166;p4"/>
              <p:cNvCxnSpPr/>
              <p:nvPr/>
            </p:nvCxnSpPr>
            <p:spPr>
              <a:xfrm>
                <a:off x="4266217" y="4056092"/>
                <a:ext cx="342904" cy="301075"/>
              </a:xfrm>
              <a:prstGeom prst="straightConnector1">
                <a:avLst/>
              </a:prstGeom>
              <a:noFill/>
              <a:ln w="38100" cap="flat" cmpd="sng">
                <a:solidFill>
                  <a:srgbClr val="000000"/>
                </a:solidFill>
                <a:prstDash val="solid"/>
                <a:round/>
                <a:headEnd type="triangle" w="med" len="med"/>
                <a:tailEnd type="triangle" w="med" len="med"/>
              </a:ln>
            </p:spPr>
          </p:cxnSp>
          <p:sp>
            <p:nvSpPr>
              <p:cNvPr id="167" name="Google Shape;167;p4"/>
              <p:cNvSpPr txBox="1"/>
              <p:nvPr/>
            </p:nvSpPr>
            <p:spPr>
              <a:xfrm>
                <a:off x="2476587" y="4519218"/>
                <a:ext cx="1984322" cy="747897"/>
              </a:xfrm>
              <a:prstGeom prst="rect">
                <a:avLst/>
              </a:prstGeom>
              <a:noFill/>
              <a:ln>
                <a:noFill/>
              </a:ln>
            </p:spPr>
            <p:txBody>
              <a:bodyPr spcFirstLastPara="1" wrap="square" lIns="0" tIns="0" rIns="0" bIns="0" anchor="ctr" anchorCtr="0">
                <a:spAutoFit/>
              </a:bodyPr>
              <a:lstStyle/>
              <a:p>
                <a:pPr marL="0" marR="0" lvl="0" indent="0" algn="l" rtl="0">
                  <a:lnSpc>
                    <a:spcPct val="90000"/>
                  </a:lnSpc>
                  <a:spcBef>
                    <a:spcPts val="0"/>
                  </a:spcBef>
                  <a:spcAft>
                    <a:spcPts val="0"/>
                  </a:spcAft>
                  <a:buClr>
                    <a:srgbClr val="318BE7"/>
                  </a:buClr>
                  <a:buSzPts val="1800"/>
                  <a:buFont typeface="Arial"/>
                  <a:buNone/>
                </a:pPr>
                <a:r>
                  <a:rPr lang="fi-FI" sz="1800" b="0" i="0" u="none" strike="noStrike" cap="none">
                    <a:solidFill>
                      <a:srgbClr val="318BE7"/>
                    </a:solidFill>
                    <a:latin typeface="Arial"/>
                    <a:ea typeface="Arial"/>
                    <a:cs typeface="Arial"/>
                    <a:sym typeface="Arial"/>
                  </a:rPr>
                  <a:t>Käytössä yhteistapaamisissa ja etäjaksoilla</a:t>
                </a:r>
                <a:endParaRPr sz="1800" b="0" i="0" u="none" strike="noStrike" cap="none">
                  <a:solidFill>
                    <a:srgbClr val="318BE7"/>
                  </a:solidFill>
                  <a:latin typeface="Arial"/>
                  <a:ea typeface="Arial"/>
                  <a:cs typeface="Arial"/>
                  <a:sym typeface="Arial"/>
                </a:endParaRPr>
              </a:p>
            </p:txBody>
          </p:sp>
          <p:sp>
            <p:nvSpPr>
              <p:cNvPr id="168" name="Google Shape;168;p4"/>
              <p:cNvSpPr txBox="1"/>
              <p:nvPr/>
            </p:nvSpPr>
            <p:spPr>
              <a:xfrm>
                <a:off x="8098359" y="4394568"/>
                <a:ext cx="2134529" cy="997196"/>
              </a:xfrm>
              <a:prstGeom prst="rect">
                <a:avLst/>
              </a:prstGeom>
              <a:noFill/>
              <a:ln>
                <a:noFill/>
              </a:ln>
            </p:spPr>
            <p:txBody>
              <a:bodyPr spcFirstLastPara="1" wrap="square" lIns="0" tIns="0" rIns="0" bIns="0" anchor="ctr" anchorCtr="0">
                <a:spAutoFit/>
              </a:bodyPr>
              <a:lstStyle/>
              <a:p>
                <a:pPr marL="0" marR="0" lvl="0" indent="0" algn="l" rtl="0">
                  <a:lnSpc>
                    <a:spcPct val="90000"/>
                  </a:lnSpc>
                  <a:spcBef>
                    <a:spcPts val="0"/>
                  </a:spcBef>
                  <a:spcAft>
                    <a:spcPts val="0"/>
                  </a:spcAft>
                  <a:buClr>
                    <a:srgbClr val="318BE7"/>
                  </a:buClr>
                  <a:buSzPts val="1800"/>
                  <a:buFont typeface="Arial"/>
                  <a:buNone/>
                </a:pPr>
                <a:r>
                  <a:rPr lang="fi-FI" sz="1800" b="0" i="0" u="none" strike="noStrike" cap="none">
                    <a:solidFill>
                      <a:srgbClr val="318BE7"/>
                    </a:solidFill>
                    <a:latin typeface="Arial"/>
                    <a:ea typeface="Arial"/>
                    <a:cs typeface="Arial"/>
                    <a:sym typeface="Arial"/>
                  </a:rPr>
                  <a:t>Opettajan valinnan ja pedagogisten tavoitteiden mukaisesti</a:t>
                </a:r>
                <a:endParaRPr sz="1800" b="0" i="0" u="none" strike="noStrike" cap="none">
                  <a:solidFill>
                    <a:srgbClr val="318BE7"/>
                  </a:solidFill>
                  <a:latin typeface="Arial"/>
                  <a:ea typeface="Arial"/>
                  <a:cs typeface="Arial"/>
                  <a:sym typeface="Arial"/>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5"/>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Ratkaisu </a:t>
            </a:r>
            <a:endParaRPr/>
          </a:p>
        </p:txBody>
      </p:sp>
      <p:sp>
        <p:nvSpPr>
          <p:cNvPr id="174" name="Google Shape;174;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fi-FI" b="0"/>
              <a:t>Ensinnäkin tarvitaan verkkosovellus, joka auttaa koko työskentelyn organisoinnissa. Sen kautta jaetaan kaikki yleiset tiedot opetuksesta (aikataulut ja ohjeet) sekä pääsy opetusmateriaaleihin, muihin digisovelluksiin, opiskelijoiden palautuksiin ja tuotoksiin sekä arviointiohjeisiin ja -palautteisiin. Verkkosovellus on “kotipesä”, johon osallistujat ohjataan ensimmäiseksi. Organisointiin voidaan käyttää suljettua verkko-oppimisympäristöä (esim. Moodle) tai jotakin pilvipalvelujen verkkosovellusta (esim. Teams, OneNote, Google Classroom).</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6"/>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Ratkaisu </a:t>
            </a:r>
            <a:endParaRPr/>
          </a:p>
        </p:txBody>
      </p:sp>
      <p:sp>
        <p:nvSpPr>
          <p:cNvPr id="180" name="Google Shape;180;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fi-FI" b="0"/>
              <a:t>Toiseksi tarvitaan etäkokoussovellus, joka mahdollistaa osallistujien samanaikaisen läsnäolon oppitunneille ääni- ja/tai videoyhteydellä. Tällaisia sovelluksia ovat esimerkiksi Adobe Connect, Zoom, Google Hangouts, Blackboardin Collaborate ja Microsoft Teamsin videokonferenssisovellus. Tärkeitä ominaisuuksia sovelluksissa ovat mm. mahdollisuus osallistua äänen, kuvan ja kirjoitettujen viestien avulla, esitysten ja oman näytön jakaminen sekä mahdollisuus jakaa osanottajat pienryhmiin. Sovelluksissa on eroja maksullisuuden, työkalujen ja käyttöönottorajoitusten suhteen sekä hallinnoijan, opettajan että osallistujan näkökulmasta.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7"/>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fi-FI"/>
              <a:t>Ratkaisu </a:t>
            </a:r>
            <a:endParaRPr/>
          </a:p>
        </p:txBody>
      </p:sp>
      <p:sp>
        <p:nvSpPr>
          <p:cNvPr id="186" name="Google Shape;186;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600"/>
              <a:buNone/>
            </a:pPr>
            <a:r>
              <a:rPr lang="fi-FI" sz="2600" b="0"/>
              <a:t>Kolmanneksi virtuaaliopetuksessa kannattaa käyttää monenlaisia digisovelluksia erilaisiin käytännöllisiin tai pedagogisiin tarkoituksiin. Verkosta löytyy lukuisia kokonaan tai osittain ilmaisia pilvipalveluja, joita on helppo linkittää kotipesänä toimivaan verkkoympäristöön tai etäkokoukseen. Jos omassa oppilaitoksessa on jo käytössä jokin perussovellus, kannattaa luonnollisesti käyttää sitä, mutta sen mahdollisuuksia voi täydentää muilla digisovelluksilla. Esimerkiksi WhatsApp toimii nopeana viestintäkanavana ryhmän kesken, ja sillä voi myös näppärästi lähettää pikavastauksia tehtäviin. Padlet-seinää voi käyttää ideoiden kokoamiseen, Tricideriä väittelyyn ja äänestämiseen tai Google-esitystä tai -asiakirjaa yhteisen tuotoksen työstämiseen.</a:t>
            </a:r>
            <a:endParaRPr sz="26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461</Words>
  <Application>Microsoft Office PowerPoint</Application>
  <PresentationFormat>Laajakuva</PresentationFormat>
  <Paragraphs>41</Paragraphs>
  <Slides>7</Slides>
  <Notes>7</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Arial</vt:lpstr>
      <vt:lpstr>Calibri</vt:lpstr>
      <vt:lpstr>Office Theme</vt:lpstr>
      <vt:lpstr>Minkälaisia digitaalisia perustyökaluja opettaja tarvitsee virtuaalisen luokkaopetuksen organisoinnissa?</vt:lpstr>
      <vt:lpstr>Opettajana virtuaaliluokassa -hankkeessa kehitetty materiaali, joka on tarkoitettu tueksi virtuaalista luokkaopetusta opettaville opettajille ja kouluttajille.</vt:lpstr>
      <vt:lpstr>Ongelma</vt:lpstr>
      <vt:lpstr>Ratkaisu: Virtuaalisessa luokkaopetuksessa digitaalisen teknologian sovelluksilla on kolme pääroolia</vt:lpstr>
      <vt:lpstr>Ratkaisu </vt:lpstr>
      <vt:lpstr>Ratkaisu </vt:lpstr>
      <vt:lpstr>Ratkaisu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Minkälaisia digitaalisia perustyökaluja opettaja tarvitsee virtuaalisen luokkaopetuksen organisoinnissa?</dc:title>
  <dc:creator>Ahlholm Outi</dc:creator>
  <cp:lastModifiedBy>Kangasharju, Arja I</cp:lastModifiedBy>
  <cp:revision>1</cp:revision>
  <dcterms:created xsi:type="dcterms:W3CDTF">2019-11-29T14:02:34Z</dcterms:created>
  <dcterms:modified xsi:type="dcterms:W3CDTF">2020-01-14T11:25:16Z</dcterms:modified>
</cp:coreProperties>
</file>