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hr0l1/sfQ/o26KV6ayeIFAhT02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9.jp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2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23"/>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4"/>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4"/>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6"/>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6"/>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6"/>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6"/>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6"/>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8"/>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8"/>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8"/>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9"/>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3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30"/>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3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3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31"/>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31"/>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3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4"/>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5"/>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6"/>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7"/>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8"/>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2" name="Shape 52"/>
        <p:cNvGrpSpPr/>
        <p:nvPr/>
      </p:nvGrpSpPr>
      <p:grpSpPr>
        <a:xfrm>
          <a:off x="0" y="0"/>
          <a:ext cx="0" cy="0"/>
          <a:chOff x="0" y="0"/>
          <a:chExt cx="0" cy="0"/>
        </a:xfrm>
      </p:grpSpPr>
      <p:sp>
        <p:nvSpPr>
          <p:cNvPr id="53" name="Google Shape;53;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9"/>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8" name="Shape 58"/>
        <p:cNvGrpSpPr/>
        <p:nvPr/>
      </p:nvGrpSpPr>
      <p:grpSpPr>
        <a:xfrm>
          <a:off x="0" y="0"/>
          <a:ext cx="0" cy="0"/>
          <a:chOff x="0" y="0"/>
          <a:chExt cx="0" cy="0"/>
        </a:xfrm>
      </p:grpSpPr>
      <p:sp>
        <p:nvSpPr>
          <p:cNvPr id="59" name="Google Shape;59;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20"/>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2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2.xml"/><Relationship Id="rId1" Type="http://schemas.openxmlformats.org/officeDocument/2006/relationships/image" Target="../media/image1.jpg"/><Relationship Id="rId2" Type="http://schemas.openxmlformats.org/officeDocument/2006/relationships/image" Target="../media/image9.jpg"/><Relationship Id="rId3" Type="http://schemas.openxmlformats.org/officeDocument/2006/relationships/image" Target="../media/image6.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12"/>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12"/>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12"/>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0"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4.png"/><Relationship Id="rId9" Type="http://schemas.openxmlformats.org/officeDocument/2006/relationships/image" Target="../media/image10.png"/><Relationship Id="rId5" Type="http://schemas.openxmlformats.org/officeDocument/2006/relationships/image" Target="../media/image13.png"/><Relationship Id="rId6" Type="http://schemas.openxmlformats.org/officeDocument/2006/relationships/image" Target="../media/image16.png"/><Relationship Id="rId7" Type="http://schemas.openxmlformats.org/officeDocument/2006/relationships/image" Target="../media/image15.png"/><Relationship Id="rId8"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Miten lukihäiriöiset lukiolaiset huomioidaan virtuaaliopetuksessa?</a:t>
            </a:r>
            <a:endParaRPr sz="5400"/>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Anne Hällfors</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10"/>
          <p:cNvSpPr txBox="1"/>
          <p:nvPr>
            <p:ph idx="1" type="body"/>
          </p:nvPr>
        </p:nvSpPr>
        <p:spPr>
          <a:xfrm>
            <a:off x="838200" y="261257"/>
            <a:ext cx="10515600" cy="556104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200"/>
              <a:buNone/>
            </a:pPr>
            <a:r>
              <a:rPr b="0" lang="fi-FI" sz="1200"/>
              <a:t>ESIMERKKI OPISKELIJAN TUEN TARPEEN KARTOITUKSESTA  / Opiskelijana Virtuaaliluokassa / Anne Hällfors</a:t>
            </a:r>
            <a:endParaRPr b="0" sz="1200"/>
          </a:p>
          <a:p>
            <a:pPr indent="0" lvl="0" marL="0" rtl="0" algn="l">
              <a:lnSpc>
                <a:spcPct val="90000"/>
              </a:lnSpc>
              <a:spcBef>
                <a:spcPts val="1000"/>
              </a:spcBef>
              <a:spcAft>
                <a:spcPts val="0"/>
              </a:spcAft>
              <a:buClr>
                <a:schemeClr val="dk1"/>
              </a:buClr>
              <a:buSzPts val="1200"/>
              <a:buNone/>
            </a:pPr>
            <a:r>
              <a:rPr b="0" lang="fi-FI" sz="1200"/>
              <a:t>Nimi___________________________________________________________________________ Ryhmä _________________</a:t>
            </a:r>
            <a:endParaRPr/>
          </a:p>
          <a:p>
            <a:pPr indent="0" lvl="0" marL="0" rtl="0" algn="l">
              <a:lnSpc>
                <a:spcPct val="90000"/>
              </a:lnSpc>
              <a:spcBef>
                <a:spcPts val="1000"/>
              </a:spcBef>
              <a:spcAft>
                <a:spcPts val="0"/>
              </a:spcAft>
              <a:buClr>
                <a:schemeClr val="dk1"/>
              </a:buClr>
              <a:buSzPts val="1200"/>
              <a:buNone/>
            </a:pPr>
            <a:r>
              <a:rPr b="0" lang="fi-FI" sz="1200"/>
              <a:t>Äidinkieli______________________________________________________________________</a:t>
            </a:r>
            <a:endParaRPr/>
          </a:p>
          <a:p>
            <a:pPr indent="0" lvl="0" marL="0" rtl="0" algn="l">
              <a:lnSpc>
                <a:spcPct val="90000"/>
              </a:lnSpc>
              <a:spcBef>
                <a:spcPts val="1000"/>
              </a:spcBef>
              <a:spcAft>
                <a:spcPts val="0"/>
              </a:spcAft>
              <a:buClr>
                <a:schemeClr val="dk1"/>
              </a:buClr>
              <a:buSzPts val="1200"/>
              <a:buNone/>
            </a:pPr>
            <a:r>
              <a:rPr b="0" lang="fi-FI" sz="1200"/>
              <a:t>Oletko saanut oppimisen tukea perusopetuksen aikana lukemisen tai kirjoittamisen vaikeuksiin?</a:t>
            </a:r>
            <a:endParaRPr/>
          </a:p>
          <a:p>
            <a:pPr indent="0" lvl="0" marL="0" rtl="0" algn="l">
              <a:lnSpc>
                <a:spcPct val="90000"/>
              </a:lnSpc>
              <a:spcBef>
                <a:spcPts val="1000"/>
              </a:spcBef>
              <a:spcAft>
                <a:spcPts val="0"/>
              </a:spcAft>
              <a:buClr>
                <a:schemeClr val="dk1"/>
              </a:buClr>
              <a:buSzPts val="1200"/>
              <a:buNone/>
            </a:pPr>
            <a:r>
              <a:rPr b="0" lang="fi-FI" sz="1200"/>
              <a:t>Jos Kyllä, kuvaile millaista tukea.</a:t>
            </a:r>
            <a:endParaRPr/>
          </a:p>
          <a:p>
            <a:pPr indent="0" lvl="0" marL="0" rtl="0" algn="l">
              <a:lnSpc>
                <a:spcPct val="90000"/>
              </a:lnSpc>
              <a:spcBef>
                <a:spcPts val="1000"/>
              </a:spcBef>
              <a:spcAft>
                <a:spcPts val="0"/>
              </a:spcAft>
              <a:buClr>
                <a:schemeClr val="dk1"/>
              </a:buClr>
              <a:buSzPts val="1200"/>
              <a:buNone/>
            </a:pPr>
            <a:r>
              <a:rPr b="0" lang="fi-FI" sz="1200"/>
              <a:t>Onko sinulla todettu tai epäilty lukemisen ja kirjoittamisen vaikeutta?</a:t>
            </a:r>
            <a:endParaRPr/>
          </a:p>
          <a:p>
            <a:pPr indent="0" lvl="0" marL="0" rtl="0" algn="l">
              <a:lnSpc>
                <a:spcPct val="90000"/>
              </a:lnSpc>
              <a:spcBef>
                <a:spcPts val="1000"/>
              </a:spcBef>
              <a:spcAft>
                <a:spcPts val="0"/>
              </a:spcAft>
              <a:buClr>
                <a:schemeClr val="dk1"/>
              </a:buClr>
              <a:buSzPts val="1200"/>
              <a:buNone/>
            </a:pPr>
            <a:r>
              <a:rPr b="0" lang="fi-FI" sz="1200"/>
              <a:t>Jos Kyllä, milloin lukivaikeus on todettu tai epäilty?</a:t>
            </a:r>
            <a:endParaRPr/>
          </a:p>
          <a:p>
            <a:pPr indent="0" lvl="0" marL="0" rtl="0" algn="l">
              <a:lnSpc>
                <a:spcPct val="90000"/>
              </a:lnSpc>
              <a:spcBef>
                <a:spcPts val="1000"/>
              </a:spcBef>
              <a:spcAft>
                <a:spcPts val="0"/>
              </a:spcAft>
              <a:buClr>
                <a:schemeClr val="dk1"/>
              </a:buClr>
              <a:buSzPts val="1200"/>
              <a:buNone/>
            </a:pPr>
            <a:r>
              <a:rPr b="0" lang="fi-FI" sz="1200"/>
              <a:t>Onko sinulla mielestäsi vaikeuksia (alleviivaa seuraavista)?</a:t>
            </a:r>
            <a:endParaRPr/>
          </a:p>
          <a:p>
            <a:pPr indent="0" lvl="0" marL="0" rtl="0" algn="l">
              <a:lnSpc>
                <a:spcPct val="90000"/>
              </a:lnSpc>
              <a:spcBef>
                <a:spcPts val="1000"/>
              </a:spcBef>
              <a:spcAft>
                <a:spcPts val="0"/>
              </a:spcAft>
              <a:buClr>
                <a:schemeClr val="dk1"/>
              </a:buClr>
              <a:buSzPts val="1200"/>
              <a:buNone/>
            </a:pPr>
            <a:r>
              <a:t/>
            </a:r>
            <a:endParaRPr b="0" sz="1200"/>
          </a:p>
          <a:p>
            <a:pPr indent="0" lvl="1" marL="457189" rtl="0" algn="l">
              <a:lnSpc>
                <a:spcPct val="90000"/>
              </a:lnSpc>
              <a:spcBef>
                <a:spcPts val="500"/>
              </a:spcBef>
              <a:spcAft>
                <a:spcPts val="0"/>
              </a:spcAft>
              <a:buClr>
                <a:schemeClr val="dk1"/>
              </a:buClr>
              <a:buSzPts val="1200"/>
              <a:buNone/>
            </a:pPr>
            <a:r>
              <a:rPr b="0" lang="fi-FI" sz="1200"/>
              <a:t>a. lukemisessa ja/tai kirjoittamisessa (äidinkielessä ongelmana lukemisen hitaus, virheellisyys, ymmärtäminen, oikeinkirjoitus, kielioppi, muistaminen, näytöltä lukeminen on vaikeaa ym.)</a:t>
            </a:r>
            <a:endParaRPr/>
          </a:p>
          <a:p>
            <a:pPr indent="0" lvl="1" marL="457189" rtl="0" algn="l">
              <a:lnSpc>
                <a:spcPct val="90000"/>
              </a:lnSpc>
              <a:spcBef>
                <a:spcPts val="500"/>
              </a:spcBef>
              <a:spcAft>
                <a:spcPts val="0"/>
              </a:spcAft>
              <a:buClr>
                <a:schemeClr val="dk1"/>
              </a:buClr>
              <a:buSzPts val="1200"/>
              <a:buNone/>
            </a:pPr>
            <a:r>
              <a:rPr b="0" lang="fi-FI" sz="1200"/>
              <a:t>b. tarkkaavaisuuden vaikeus (ajatus harhailee, et pysy mukana opetuksessa, sähköinen ympäristö on vaikea hallita)</a:t>
            </a:r>
            <a:endParaRPr/>
          </a:p>
          <a:p>
            <a:pPr indent="0" lvl="1" marL="457189" rtl="0" algn="l">
              <a:lnSpc>
                <a:spcPct val="90000"/>
              </a:lnSpc>
              <a:spcBef>
                <a:spcPts val="500"/>
              </a:spcBef>
              <a:spcAft>
                <a:spcPts val="0"/>
              </a:spcAft>
              <a:buClr>
                <a:schemeClr val="dk1"/>
              </a:buClr>
              <a:buSzPts val="1200"/>
              <a:buNone/>
            </a:pPr>
            <a:r>
              <a:rPr b="0" lang="fi-FI" sz="1200"/>
              <a:t>c. matematiikan oppimisessa (sanalliset tehtävät, puutteita perusasioissa)</a:t>
            </a:r>
            <a:endParaRPr/>
          </a:p>
          <a:p>
            <a:pPr indent="0" lvl="1" marL="457189" rtl="0" algn="l">
              <a:lnSpc>
                <a:spcPct val="90000"/>
              </a:lnSpc>
              <a:spcBef>
                <a:spcPts val="500"/>
              </a:spcBef>
              <a:spcAft>
                <a:spcPts val="0"/>
              </a:spcAft>
              <a:buClr>
                <a:schemeClr val="dk1"/>
              </a:buClr>
              <a:buSzPts val="1200"/>
              <a:buNone/>
            </a:pPr>
            <a:r>
              <a:rPr b="0" lang="fi-FI" sz="1200"/>
              <a:t>d.  vaikeuksia vieraissa kielissä (sanojen muistaminen, oikeinkirjoitus, kielioppi ym.)</a:t>
            </a:r>
            <a:endParaRPr/>
          </a:p>
          <a:p>
            <a:pPr indent="0" lvl="1" marL="457189" rtl="0" algn="l">
              <a:lnSpc>
                <a:spcPct val="90000"/>
              </a:lnSpc>
              <a:spcBef>
                <a:spcPts val="500"/>
              </a:spcBef>
              <a:spcAft>
                <a:spcPts val="0"/>
              </a:spcAft>
              <a:buClr>
                <a:schemeClr val="dk1"/>
              </a:buClr>
              <a:buSzPts val="1200"/>
              <a:buNone/>
            </a:pPr>
            <a:r>
              <a:rPr b="0" lang="fi-FI" sz="1200"/>
              <a:t>e. jotain muuta?  </a:t>
            </a:r>
            <a:endParaRPr/>
          </a:p>
          <a:p>
            <a:pPr indent="0" lvl="0" marL="0" rtl="0" algn="l">
              <a:lnSpc>
                <a:spcPct val="90000"/>
              </a:lnSpc>
              <a:spcBef>
                <a:spcPts val="1000"/>
              </a:spcBef>
              <a:spcAft>
                <a:spcPts val="0"/>
              </a:spcAft>
              <a:buClr>
                <a:schemeClr val="dk1"/>
              </a:buClr>
              <a:buSzPts val="1200"/>
              <a:buNone/>
            </a:pPr>
            <a:r>
              <a:rPr b="0" lang="fi-FI" sz="1200"/>
              <a:t>Haluatko keskustella opettajan kanssa opiskelustasi virtuaaliluokassa?</a:t>
            </a:r>
            <a:endParaRPr/>
          </a:p>
          <a:p>
            <a:pPr indent="0" lvl="1" marL="457189" rtl="0" algn="l">
              <a:lnSpc>
                <a:spcPct val="90000"/>
              </a:lnSpc>
              <a:spcBef>
                <a:spcPts val="500"/>
              </a:spcBef>
              <a:spcAft>
                <a:spcPts val="0"/>
              </a:spcAft>
              <a:buClr>
                <a:schemeClr val="dk1"/>
              </a:buClr>
              <a:buSzPts val="1200"/>
              <a:buNone/>
            </a:pPr>
            <a:r>
              <a:rPr b="0" lang="fi-FI" sz="1200"/>
              <a:t>1 kyllä</a:t>
            </a:r>
            <a:endParaRPr/>
          </a:p>
          <a:p>
            <a:pPr indent="0" lvl="1" marL="457189" rtl="0" algn="l">
              <a:lnSpc>
                <a:spcPct val="90000"/>
              </a:lnSpc>
              <a:spcBef>
                <a:spcPts val="500"/>
              </a:spcBef>
              <a:spcAft>
                <a:spcPts val="0"/>
              </a:spcAft>
              <a:buClr>
                <a:schemeClr val="dk1"/>
              </a:buClr>
              <a:buSzPts val="1200"/>
              <a:buNone/>
            </a:pPr>
            <a:r>
              <a:rPr b="0" lang="fi-FI" sz="1200"/>
              <a:t>2 ei</a:t>
            </a:r>
            <a:endParaRPr/>
          </a:p>
          <a:p>
            <a:pPr indent="0" lvl="0" marL="0" rtl="0" algn="l">
              <a:lnSpc>
                <a:spcPct val="90000"/>
              </a:lnSpc>
              <a:spcBef>
                <a:spcPts val="1000"/>
              </a:spcBef>
              <a:spcAft>
                <a:spcPts val="0"/>
              </a:spcAft>
              <a:buClr>
                <a:schemeClr val="dk1"/>
              </a:buClr>
              <a:buSzPts val="1200"/>
              <a:buNone/>
            </a:pPr>
            <a:r>
              <a:rPr b="0" lang="fi-FI" sz="1200"/>
              <a:t>Muuta ilmoitettavaa kurssin opettajalle?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11"/>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97" name="Google Shape;19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Oppimisen erityistä tukea voi tarjota usealla eri tavalla. Lähtökohta on se, että opettaja ei voi tarjota tukea, jos ei tiedä vaikeuksista. Mikäli jo kurssin alussa sovitaan tuen muodoista ja opiskelijan vastuusta toimia tietyllä tavalla, vähenevät kurssien keskeyttämiset oppimisvaikeuksien vuoksi.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Virtuaaliopetuksessa saattaa lukion ryhmässä olla oppimisen tukea tarvitsevia opiskelijoita. Ongelmia tulee silloin, jos opettaja ei tiedä mahdollisista haasteista lukemisessa ja kirjoittamisessa. Opiskelijat eivät aina halua kertoa opettajalle julkisesti omista vaikeuksistaan suoriutua kurssista. Opettajan on vaikea valita sopivaa tukimuotoa ellei opiskelija kuvaile omaan oppimisvaikeuttaan tai kerro minkälaisesta tuesta hän hyötyy.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Opiskelijat täyttävät kyselylomakkeen kurssin alussa. Opettaja tarjoaa tukea kurssin aikana yhdessä sovitulla tavalla. Opettaja ja opiskelija pitävät kahdenkeskisen palaverin kurssin alussa ja silloin sovitaan tuen muodot ja miten opiskelija sitoutuu opiskelemaan.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 Lukion opiskelijat, joilla on lukivaikeus.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800"/>
              <a:buNone/>
            </a:pPr>
            <a:r>
              <a:rPr b="0" lang="fi-FI"/>
              <a:t>Lomakkeessa voidaan kysyä mm. seuraavia asioita (kaikkia alla olevia ei tarvitse, kurssin sisällöt ja työtavat ohjaavat mitä kysytään):</a:t>
            </a:r>
            <a:endParaRPr/>
          </a:p>
          <a:p>
            <a:pPr indent="-228594" lvl="0" marL="228594" rtl="0" algn="l">
              <a:lnSpc>
                <a:spcPct val="80000"/>
              </a:lnSpc>
              <a:spcBef>
                <a:spcPts val="1000"/>
              </a:spcBef>
              <a:spcAft>
                <a:spcPts val="0"/>
              </a:spcAft>
              <a:buClr>
                <a:schemeClr val="dk1"/>
              </a:buClr>
              <a:buSzPts val="2800"/>
              <a:buChar char="•"/>
            </a:pPr>
            <a:r>
              <a:rPr b="0" lang="fi-FI"/>
              <a:t>Epäiletkö selviytymistäsi kurssin luku- ja kirjoitustehtävistä?</a:t>
            </a:r>
            <a:endParaRPr/>
          </a:p>
          <a:p>
            <a:pPr indent="-228594" lvl="0" marL="228594" rtl="0" algn="l">
              <a:lnSpc>
                <a:spcPct val="80000"/>
              </a:lnSpc>
              <a:spcBef>
                <a:spcPts val="1000"/>
              </a:spcBef>
              <a:spcAft>
                <a:spcPts val="0"/>
              </a:spcAft>
              <a:buClr>
                <a:schemeClr val="dk1"/>
              </a:buClr>
              <a:buSzPts val="2800"/>
              <a:buChar char="•"/>
            </a:pPr>
            <a:r>
              <a:rPr b="0" lang="fi-FI"/>
              <a:t>Onko sinulla lukilausuntoa tai epäilyjä lukivaikeudesta?</a:t>
            </a:r>
            <a:endParaRPr/>
          </a:p>
          <a:p>
            <a:pPr indent="-228594" lvl="0" marL="228594" rtl="0" algn="l">
              <a:lnSpc>
                <a:spcPct val="80000"/>
              </a:lnSpc>
              <a:spcBef>
                <a:spcPts val="1000"/>
              </a:spcBef>
              <a:spcAft>
                <a:spcPts val="0"/>
              </a:spcAft>
              <a:buClr>
                <a:schemeClr val="dk1"/>
              </a:buClr>
              <a:buSzPts val="2800"/>
              <a:buChar char="•"/>
            </a:pPr>
            <a:r>
              <a:rPr b="0" lang="fi-FI"/>
              <a:t>Onko sinulla vaikeuksia lukemisessa? </a:t>
            </a:r>
            <a:endParaRPr/>
          </a:p>
          <a:p>
            <a:pPr indent="-228594" lvl="1" marL="685783" rtl="0" algn="l">
              <a:lnSpc>
                <a:spcPct val="80000"/>
              </a:lnSpc>
              <a:spcBef>
                <a:spcPts val="500"/>
              </a:spcBef>
              <a:spcAft>
                <a:spcPts val="0"/>
              </a:spcAft>
              <a:buClr>
                <a:schemeClr val="dk1"/>
              </a:buClr>
              <a:buSzPts val="2400"/>
              <a:buChar char="•"/>
            </a:pPr>
            <a:r>
              <a:rPr b="0" lang="fi-FI"/>
              <a:t>Hitautta lukemisessa</a:t>
            </a:r>
            <a:endParaRPr/>
          </a:p>
          <a:p>
            <a:pPr indent="-228594" lvl="1" marL="685783" rtl="0" algn="l">
              <a:lnSpc>
                <a:spcPct val="80000"/>
              </a:lnSpc>
              <a:spcBef>
                <a:spcPts val="500"/>
              </a:spcBef>
              <a:spcAft>
                <a:spcPts val="0"/>
              </a:spcAft>
              <a:buClr>
                <a:schemeClr val="dk1"/>
              </a:buClr>
              <a:buSzPts val="2400"/>
              <a:buChar char="•"/>
            </a:pPr>
            <a:r>
              <a:rPr b="0" lang="fi-FI"/>
              <a:t>Virheitä lukemisessa</a:t>
            </a:r>
            <a:endParaRPr/>
          </a:p>
          <a:p>
            <a:pPr indent="-228594" lvl="1" marL="685783" rtl="0" algn="l">
              <a:lnSpc>
                <a:spcPct val="80000"/>
              </a:lnSpc>
              <a:spcBef>
                <a:spcPts val="500"/>
              </a:spcBef>
              <a:spcAft>
                <a:spcPts val="0"/>
              </a:spcAft>
              <a:buClr>
                <a:schemeClr val="dk1"/>
              </a:buClr>
              <a:buSzPts val="2400"/>
              <a:buChar char="•"/>
            </a:pPr>
            <a:r>
              <a:rPr b="0" lang="fi-FI"/>
              <a:t>Vaikeuksia ymmärtää ja muistaa lukemaansa</a:t>
            </a:r>
            <a:endParaRPr/>
          </a:p>
          <a:p>
            <a:pPr indent="-228594" lvl="1" marL="685783" rtl="0" algn="l">
              <a:lnSpc>
                <a:spcPct val="80000"/>
              </a:lnSpc>
              <a:spcBef>
                <a:spcPts val="500"/>
              </a:spcBef>
              <a:spcAft>
                <a:spcPts val="0"/>
              </a:spcAft>
              <a:buClr>
                <a:schemeClr val="dk1"/>
              </a:buClr>
              <a:buSzPts val="2400"/>
              <a:buChar char="•"/>
            </a:pPr>
            <a:r>
              <a:rPr b="0" lang="fi-FI"/>
              <a:t>Keskittyminen lukemiseen on vaikeaa</a:t>
            </a:r>
            <a:endParaRPr/>
          </a:p>
          <a:p>
            <a:pPr indent="-228594" lvl="1" marL="685783" rtl="0" algn="l">
              <a:lnSpc>
                <a:spcPct val="80000"/>
              </a:lnSpc>
              <a:spcBef>
                <a:spcPts val="500"/>
              </a:spcBef>
              <a:spcAft>
                <a:spcPts val="0"/>
              </a:spcAft>
              <a:buClr>
                <a:schemeClr val="dk1"/>
              </a:buClr>
              <a:buSzPts val="2400"/>
              <a:buChar char="•"/>
            </a:pPr>
            <a:r>
              <a:rPr b="0" lang="fi-FI"/>
              <a:t>Näytöltä lukeminen on vaikeaa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594" lvl="0" marL="228594" rtl="0" algn="l">
              <a:lnSpc>
                <a:spcPct val="70000"/>
              </a:lnSpc>
              <a:spcBef>
                <a:spcPts val="0"/>
              </a:spcBef>
              <a:spcAft>
                <a:spcPts val="0"/>
              </a:spcAft>
              <a:buClr>
                <a:schemeClr val="dk1"/>
              </a:buClr>
              <a:buSzPts val="2590"/>
              <a:buChar char="•"/>
            </a:pPr>
            <a:r>
              <a:rPr b="0" lang="fi-FI" sz="2590"/>
              <a:t>Onko sinulla vaikeuksia kirjoittamisessa?</a:t>
            </a:r>
            <a:endParaRPr/>
          </a:p>
          <a:p>
            <a:pPr indent="-228593" lvl="1" marL="685783" rtl="0" algn="l">
              <a:lnSpc>
                <a:spcPct val="70000"/>
              </a:lnSpc>
              <a:spcBef>
                <a:spcPts val="500"/>
              </a:spcBef>
              <a:spcAft>
                <a:spcPts val="0"/>
              </a:spcAft>
              <a:buClr>
                <a:schemeClr val="dk1"/>
              </a:buClr>
              <a:buSzPts val="2220"/>
              <a:buChar char="•"/>
            </a:pPr>
            <a:r>
              <a:rPr b="0" lang="fi-FI" sz="2220"/>
              <a:t>Runsaasti kirjoitusvirheitä sanoissa ja lauseissa?</a:t>
            </a:r>
            <a:endParaRPr/>
          </a:p>
          <a:p>
            <a:pPr indent="-228594" lvl="0" marL="228594" rtl="0" algn="l">
              <a:lnSpc>
                <a:spcPct val="70000"/>
              </a:lnSpc>
              <a:spcBef>
                <a:spcPts val="1000"/>
              </a:spcBef>
              <a:spcAft>
                <a:spcPts val="0"/>
              </a:spcAft>
              <a:buClr>
                <a:schemeClr val="dk1"/>
              </a:buClr>
              <a:buSzPts val="2590"/>
              <a:buChar char="•"/>
            </a:pPr>
            <a:r>
              <a:rPr b="0" lang="fi-FI" sz="2590"/>
              <a:t>Onko sinulla keskittymisvaikeuksia?</a:t>
            </a:r>
            <a:endParaRPr/>
          </a:p>
          <a:p>
            <a:pPr indent="-228594" lvl="0" marL="228594" rtl="0" algn="l">
              <a:lnSpc>
                <a:spcPct val="70000"/>
              </a:lnSpc>
              <a:spcBef>
                <a:spcPts val="1000"/>
              </a:spcBef>
              <a:spcAft>
                <a:spcPts val="0"/>
              </a:spcAft>
              <a:buClr>
                <a:schemeClr val="dk1"/>
              </a:buClr>
              <a:buSzPts val="2590"/>
              <a:buChar char="•"/>
            </a:pPr>
            <a:r>
              <a:rPr b="0" lang="fi-FI" sz="2590"/>
              <a:t>Haluatko keskustella näistä kurssin opettajan kanssa kahdenkesken?</a:t>
            </a:r>
            <a:endParaRPr/>
          </a:p>
          <a:p>
            <a:pPr indent="0" lvl="0" marL="0" rtl="0" algn="l">
              <a:lnSpc>
                <a:spcPct val="70000"/>
              </a:lnSpc>
              <a:spcBef>
                <a:spcPts val="1000"/>
              </a:spcBef>
              <a:spcAft>
                <a:spcPts val="0"/>
              </a:spcAft>
              <a:buClr>
                <a:schemeClr val="dk1"/>
              </a:buClr>
              <a:buSzPts val="2590"/>
              <a:buNone/>
            </a:pPr>
            <a:br>
              <a:rPr b="0" lang="fi-FI" sz="2590"/>
            </a:br>
            <a:r>
              <a:rPr b="0" lang="fi-FI" sz="2590"/>
              <a:t>Matematiikan vaikeuksista ja vaikeuksista vieraissa kielissä voidaan tehdä oma kyselylomake. </a:t>
            </a:r>
            <a:endParaRPr sz="2590"/>
          </a:p>
          <a:p>
            <a:pPr indent="0" lvl="0" marL="0" rtl="0" algn="l">
              <a:lnSpc>
                <a:spcPct val="70000"/>
              </a:lnSpc>
              <a:spcBef>
                <a:spcPts val="1000"/>
              </a:spcBef>
              <a:spcAft>
                <a:spcPts val="0"/>
              </a:spcAft>
              <a:buClr>
                <a:schemeClr val="dk1"/>
              </a:buClr>
              <a:buSzPts val="2590"/>
              <a:buNone/>
            </a:pPr>
            <a:r>
              <a:rPr b="0" lang="fi-FI" sz="2590"/>
              <a:t>Mikäli opiskelija vastaa myöntävästi useaan kysymykseen ja haluaa keskustella kurssin opettajan kanssa, siirrytään seuraavaan vaiheeseen ja varataan kahdenkeskinen keskusteluaika opiskelijan kanssa.</a:t>
            </a:r>
            <a:br>
              <a:rPr lang="fi-FI" sz="2590"/>
            </a:br>
            <a:br>
              <a:rPr lang="fi-FI" sz="2590"/>
            </a:br>
            <a:endParaRPr b="0" sz="259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80" name="Google Shape;180;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Vaihe: tavoitekeskustelu, tuen määrittely konkreettisesti ja yhteiset sopimukset</a:t>
            </a:r>
            <a:endParaRPr/>
          </a:p>
          <a:p>
            <a:pPr indent="0" lvl="0" marL="0" rtl="0" algn="l">
              <a:lnSpc>
                <a:spcPct val="90000"/>
              </a:lnSpc>
              <a:spcBef>
                <a:spcPts val="1000"/>
              </a:spcBef>
              <a:spcAft>
                <a:spcPts val="0"/>
              </a:spcAft>
              <a:buClr>
                <a:schemeClr val="dk1"/>
              </a:buClr>
              <a:buSzPts val="2800"/>
              <a:buNone/>
            </a:pPr>
            <a:r>
              <a:rPr b="0" lang="fi-FI"/>
              <a:t>Opettaja pyytää opiskelijaa kuvailemaan miten hänen oppimisvaikeutensa ilmenee ko. oppiaineessa. Keskustelussa pyritään löytämään myös opiskelijan vahvuuksia ja etsiä toimintatapoja niiden kautta. Opettaja ja opiskelija sopivat yhdessä oppimisen tuen tavat, jotka määräytyvät opiskelijan henkilökohtaisten toiveiden kautta. Lukiolaiset ovat yleensä jo hyvin tietoisia omista heikkouksistaan ja vahvuuksistaan ja useimmiten osaavat kertoa millaista tukea he tarvitsevat.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86" name="Google Shape;186;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600"/>
              <a:buNone/>
            </a:pPr>
            <a:r>
              <a:rPr b="0" lang="fi-FI" sz="2600"/>
              <a:t>Mikäli opiskelija on hidas lukemaan aineistoja ja materiaaleja oppitunnin aikana, opettaja voi lähettää niitä opiskelijalle etukäteen. Opiskelija tällöin myös sitoutuu tutustumaan niihin ennen oppituntia.</a:t>
            </a:r>
            <a:endParaRPr/>
          </a:p>
          <a:p>
            <a:pPr indent="0" lvl="0" marL="0" rtl="0" algn="l">
              <a:lnSpc>
                <a:spcPct val="90000"/>
              </a:lnSpc>
              <a:spcBef>
                <a:spcPts val="1000"/>
              </a:spcBef>
              <a:spcAft>
                <a:spcPts val="0"/>
              </a:spcAft>
              <a:buClr>
                <a:schemeClr val="dk1"/>
              </a:buClr>
              <a:buSzPts val="2600"/>
              <a:buNone/>
            </a:pPr>
            <a:r>
              <a:rPr b="0" lang="fi-FI" sz="2600"/>
              <a:t>Tarvittaessa opiskelijalle voidaan antaa lisäaikaa tehtävien suorittamiseen. Mikäli näytöltä lukeminen on haastavaa ja silmiä rasittavaa, aineistojen täytyy olla tulostettavissa niille, jotka haluavat alleviivata paperille. Mikäli näytöltä lukeminen sujuu, alleviivauksia ja aineistojen käsittelyä varten  opiskelijalla on hyvä olla ohjelma, jolla sähköiseen materiaaliin voi tehdä merkintöjä. Osa lukivaikeuksisista hyötyy kuuntelusta ja siksi opettaja voi ohjata opiskelijaa käyttämään ruudunlukuohjelmia tai äänikirjoja.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2019-11-29T16:25:05Z</dcterms:created>
  <dc:creator>Ahlholm Outi</dc:creator>
</cp:coreProperties>
</file>