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iaTloGrS5vjayyC/t+FHmdbKV5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19"/>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0"/>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0"/>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2"/>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2"/>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2"/>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2"/>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2"/>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4"/>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4"/>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4"/>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5"/>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7"/>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7"/>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0"/>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1"/>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2"/>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3"/>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4"/>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5"/>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6"/>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8"/>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8"/>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8"/>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3.png"/><Relationship Id="rId9" Type="http://schemas.openxmlformats.org/officeDocument/2006/relationships/image" Target="../media/image16.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5.png"/><Relationship Id="rId8"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Miten löytää aikaa ääntämisen opettamiseen haasteellisessa kielessä?</a:t>
            </a:r>
            <a:endParaRPr/>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Lena Hillebrandt</a:t>
            </a:r>
            <a:endParaRPr/>
          </a:p>
          <a:p>
            <a:pPr indent="0" lvl="0" marL="0" rtl="0" algn="ctr">
              <a:lnSpc>
                <a:spcPct val="90000"/>
              </a:lnSpc>
              <a:spcBef>
                <a:spcPts val="1000"/>
              </a:spcBef>
              <a:spcAft>
                <a:spcPts val="0"/>
              </a:spcAft>
              <a:buClr>
                <a:schemeClr val="dk1"/>
              </a:buClr>
              <a:buSzPts val="2400"/>
              <a:buNone/>
            </a:pPr>
            <a:r>
              <a:rPr lang="fi-FI"/>
              <a:t>Esimerkit: Lena Hillebrandt ja Sari Hopeakoski</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Kielessä, jossa on paljon oppilaille uusia ja haasteellisia äänteitä - outojen kirjainmerkkien lisäksi - oikean ääntämisen opetteluun on käytettävä enemmän aikaa kuin muiden kielten kursseilla. Käytettävissä oleva tuntimäärä on kuitenkin kaikilla kielillä sama.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500"/>
              <a:buNone/>
            </a:pPr>
            <a:r>
              <a:rPr b="0" lang="fi-FI" sz="1500"/>
              <a:t>Hyvää ääntämistaitoa tavoiteltaessa venäjän opettaja joutuu tekemään arvovalinnan; mitä muuta voidaan opettaa vähemmän, jotta oppilaat saavat alusta asti vahvan pohjan oikealle ääntämiselle? Keskittyminen kurssin alussa  äänteiden tunnistamiseen ja tuottamiseen sekä säännöllinen ääntämisen tarkistaminen kurssin edetessä tulee kuitenkin palkituksi. Oppilaat oppivat suhtautumaan ääntämiseen tärkeänä kielitaidon osa-alueena, jos opettaja pitää oikeaa ääntämistä systemaattisesti esillä eikä alenna omaa vaatimustasoaan.</a:t>
            </a:r>
            <a:endParaRPr/>
          </a:p>
          <a:p>
            <a:pPr indent="0" lvl="0" marL="0" rtl="0" algn="l">
              <a:lnSpc>
                <a:spcPct val="90000"/>
              </a:lnSpc>
              <a:spcBef>
                <a:spcPts val="1000"/>
              </a:spcBef>
              <a:spcAft>
                <a:spcPts val="0"/>
              </a:spcAft>
              <a:buClr>
                <a:schemeClr val="dk1"/>
              </a:buClr>
              <a:buSzPts val="1500"/>
              <a:buNone/>
            </a:pPr>
            <a:r>
              <a:rPr b="0" lang="fi-FI" sz="1500"/>
              <a:t>Kun siirrytään teksteihin, runsas ääneen lukeminen yhdessä opettajan kanssa on ensiarvoisen tärkeää. Oppilaat eivät alkuvaiheessa vielä selviydy ääntämisen omaehtoisesta harjoittelusta edes oppikirjan äänitteen avulla. Virtuaaliluokassa ääntämisen harjoittelun etuna on, että oppilaat voivat tehdä sitä myös omassa rauhassaan pitämällä mikrofonia pois päältä. Opettajan tulee kuitenkin huolehtia siitä, että huomio kiinnittyy olennaisiin kohtiin esimerkiksi kysymällä, tuliko kysymysintonaatiosta riittävän korkea, oliko sanan keskellä ollut l-äänne varmasti liudentunut tai muistivatko oppilaat ääntää painottoman o:n a:na.</a:t>
            </a:r>
            <a:endParaRPr/>
          </a:p>
          <a:p>
            <a:pPr indent="0" lvl="0" marL="0" rtl="0" algn="l">
              <a:lnSpc>
                <a:spcPct val="90000"/>
              </a:lnSpc>
              <a:spcBef>
                <a:spcPts val="1000"/>
              </a:spcBef>
              <a:spcAft>
                <a:spcPts val="0"/>
              </a:spcAft>
              <a:buClr>
                <a:schemeClr val="dk1"/>
              </a:buClr>
              <a:buSzPts val="1500"/>
              <a:buNone/>
            </a:pPr>
            <a:r>
              <a:rPr b="0" lang="fi-FI" sz="1500"/>
              <a:t>Kurssin kuluessa on syytä kerrata säännöllisin väliajoin vaikeimpia äänteitä, varsinkin venäjän monia s-äänteitä ja konsonanttien liudennusta, jotta oppilaiden ääntämistaidot eivät alkaisi taantua tekstien vaikeutuessa. Tähän riittävät hyvinkin lyhyet tuokiot vaikkapa tongue-twister -tyyppisiä harjoituksia, jotka toimivat myös mukavina välipaloina muun työskentelyn lomassa.</a:t>
            </a:r>
            <a:endParaRPr/>
          </a:p>
          <a:p>
            <a:pPr indent="0" lvl="0" marL="0" rtl="0" algn="l">
              <a:lnSpc>
                <a:spcPct val="90000"/>
              </a:lnSpc>
              <a:spcBef>
                <a:spcPts val="1000"/>
              </a:spcBef>
              <a:spcAft>
                <a:spcPts val="0"/>
              </a:spcAft>
              <a:buClr>
                <a:schemeClr val="dk1"/>
              </a:buClr>
              <a:buSzPts val="1500"/>
              <a:buNone/>
            </a:pPr>
            <a:r>
              <a:rPr b="0" lang="fi-FI" sz="1500"/>
              <a:t>Ylipäänsä on hyvä lukea ääneen mahdollisimman paljon sujuvuuden kehittämiseksi.</a:t>
            </a:r>
            <a:endParaRPr/>
          </a:p>
          <a:p>
            <a:pPr indent="0" lvl="0" marL="0" rtl="0" algn="l">
              <a:lnSpc>
                <a:spcPct val="90000"/>
              </a:lnSpc>
              <a:spcBef>
                <a:spcPts val="1000"/>
              </a:spcBef>
              <a:spcAft>
                <a:spcPts val="0"/>
              </a:spcAft>
              <a:buClr>
                <a:schemeClr val="dk1"/>
              </a:buClr>
              <a:buSzPts val="1500"/>
              <a:buNone/>
            </a:pPr>
            <a:r>
              <a:rPr b="0" lang="fi-FI" sz="1500"/>
              <a:t>Arvioinnissa ääntämistaito on mukana aluksi yksinkertaisina tunnistamis- ja tuottamistehtävinä, myöhemmin arvioidaan myös intonaatiota ja puheen sujuvuutta.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Kaikki kouluasteet, kieltenopetus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170"/>
              <a:buNone/>
            </a:pPr>
            <a:r>
              <a:rPr b="0" lang="fi-FI" sz="2170"/>
              <a:t>Pieniä harjoituksia venäjän alkeiskurssilla (Lena Hildebrandt)</a:t>
            </a:r>
            <a:endParaRPr/>
          </a:p>
          <a:p>
            <a:pPr indent="-228594" lvl="0" marL="228594" rtl="0" algn="l">
              <a:lnSpc>
                <a:spcPct val="70000"/>
              </a:lnSpc>
              <a:spcBef>
                <a:spcPts val="1000"/>
              </a:spcBef>
              <a:spcAft>
                <a:spcPts val="0"/>
              </a:spcAft>
              <a:buClr>
                <a:schemeClr val="dk1"/>
              </a:buClr>
              <a:buSzPts val="2170"/>
              <a:buChar char="•"/>
            </a:pPr>
            <a:r>
              <a:rPr b="0" lang="fi-FI" sz="2170"/>
              <a:t>Harjoitellaan venäjän s-äänteitä kontrastiivisina minimipareina, esim. cок - шок. Harjoituksessa voidaan keskittyä erottelemaan toisiaan lähellä olevia s-äänteitä tai soinnillisia ja soinnittomia äänteitä.</a:t>
            </a:r>
            <a:endParaRPr/>
          </a:p>
          <a:p>
            <a:pPr indent="-228594" lvl="0" marL="228594" rtl="0" algn="l">
              <a:lnSpc>
                <a:spcPct val="70000"/>
              </a:lnSpc>
              <a:spcBef>
                <a:spcPts val="1000"/>
              </a:spcBef>
              <a:spcAft>
                <a:spcPts val="0"/>
              </a:spcAft>
              <a:buClr>
                <a:schemeClr val="dk1"/>
              </a:buClr>
              <a:buSzPts val="2170"/>
              <a:buChar char="•"/>
            </a:pPr>
            <a:r>
              <a:rPr b="0" lang="fi-FI" sz="2170"/>
              <a:t>Opettaja lukee s-äänteitä sisältäviä sanoja ja oppilaat yrittävät tunnistaa kuulemansa äänteen. Harjoituksessa voivat olla mukana kaikki s-äänteet tai vain osa niistä. Harjoitus toimii hyvänä diagnostisena työkaluna niin opettajalle kuin oppilaallekin.</a:t>
            </a:r>
            <a:endParaRPr/>
          </a:p>
          <a:p>
            <a:pPr indent="-228594" lvl="0" marL="228594" rtl="0" algn="l">
              <a:lnSpc>
                <a:spcPct val="70000"/>
              </a:lnSpc>
              <a:spcBef>
                <a:spcPts val="1000"/>
              </a:spcBef>
              <a:spcAft>
                <a:spcPts val="0"/>
              </a:spcAft>
              <a:buClr>
                <a:schemeClr val="dk1"/>
              </a:buClr>
              <a:buSzPts val="2170"/>
              <a:buChar char="•"/>
            </a:pPr>
            <a:r>
              <a:rPr b="0" lang="fi-FI" sz="2170"/>
              <a:t>Aukkokuuntelu, jossa harjoitellaan tavallisen i:n ja taka-i:n erottamista. Oppilas merkitsee, kumman äänteen kuulee.</a:t>
            </a:r>
            <a:endParaRPr/>
          </a:p>
          <a:p>
            <a:pPr indent="-228594" lvl="0" marL="228594" rtl="0" algn="l">
              <a:lnSpc>
                <a:spcPct val="70000"/>
              </a:lnSpc>
              <a:spcBef>
                <a:spcPts val="1000"/>
              </a:spcBef>
              <a:spcAft>
                <a:spcPts val="0"/>
              </a:spcAft>
              <a:buClr>
                <a:schemeClr val="dk1"/>
              </a:buClr>
              <a:buSzPts val="2170"/>
              <a:buChar char="•"/>
            </a:pPr>
            <a:r>
              <a:rPr b="0" lang="fi-FI" sz="2170"/>
              <a:t>Liudentuneita konsonantteja harjoitellaan minimipareilla: esim. yгол - уголь</a:t>
            </a:r>
            <a:endParaRPr/>
          </a:p>
          <a:p>
            <a:pPr indent="-228594" lvl="0" marL="228594" rtl="0" algn="l">
              <a:lnSpc>
                <a:spcPct val="70000"/>
              </a:lnSpc>
              <a:spcBef>
                <a:spcPts val="1000"/>
              </a:spcBef>
              <a:spcAft>
                <a:spcPts val="0"/>
              </a:spcAft>
              <a:buClr>
                <a:schemeClr val="dk1"/>
              </a:buClr>
              <a:buSzPts val="2170"/>
              <a:buChar char="•"/>
            </a:pPr>
            <a:r>
              <a:rPr b="0" lang="fi-FI" sz="2170"/>
              <a:t>Harjoitellaan venäjän kysymysintonaatiota painottamalla kysymyssanattoman lauseen eri sanoja tai vertaamalla tavallisen väitelauseen ja kysymyslauseen eroa.</a:t>
            </a:r>
            <a:endParaRPr/>
          </a:p>
          <a:p>
            <a:pPr indent="-228594" lvl="0" marL="228594" rtl="0" algn="l">
              <a:lnSpc>
                <a:spcPct val="70000"/>
              </a:lnSpc>
              <a:spcBef>
                <a:spcPts val="1000"/>
              </a:spcBef>
              <a:spcAft>
                <a:spcPts val="0"/>
              </a:spcAft>
              <a:buClr>
                <a:schemeClr val="dk1"/>
              </a:buClr>
              <a:buSzPts val="2170"/>
              <a:buChar char="•"/>
            </a:pPr>
            <a:r>
              <a:rPr b="0" lang="fi-FI" sz="2170"/>
              <a:t>Opetellaan yhdistämään vaikeita äänteitä toisiinsa lukemalla esim. runsaasti s-äänteitä sisältäviä sanoja lumipallomenetelmällä, pienissä osissa lausetta kasaamalla.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75" name="Google Shape;17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380"/>
              <a:buNone/>
            </a:pPr>
            <a:r>
              <a:rPr b="0" lang="fi-FI" sz="2380"/>
              <a:t>Pieniä harjoituksia ranskan kursseilla (Sari Hopeakoski)</a:t>
            </a:r>
            <a:endParaRPr/>
          </a:p>
          <a:p>
            <a:pPr indent="-228594" lvl="0" marL="228594" rtl="0" algn="l">
              <a:lnSpc>
                <a:spcPct val="70000"/>
              </a:lnSpc>
              <a:spcBef>
                <a:spcPts val="1000"/>
              </a:spcBef>
              <a:spcAft>
                <a:spcPts val="0"/>
              </a:spcAft>
              <a:buClr>
                <a:schemeClr val="dk1"/>
              </a:buClr>
              <a:buSzPts val="2380"/>
              <a:buChar char="•"/>
            </a:pPr>
            <a:r>
              <a:rPr b="0" lang="fi-FI" sz="2380"/>
              <a:t>Ensimmäisellä kurssilla opiskelijat miettivät (vaikkapa kilpailuna) oppimiaan sanoja joissa tietty kirjoitusasu, jota vastaa tietty ääntäminen, esim.- eau(x)  gâteau , château, eau, Bordeaux  /o/</a:t>
            </a:r>
            <a:endParaRPr/>
          </a:p>
          <a:p>
            <a:pPr indent="-228594" lvl="0" marL="228594" rtl="0" algn="l">
              <a:lnSpc>
                <a:spcPct val="70000"/>
              </a:lnSpc>
              <a:spcBef>
                <a:spcPts val="1000"/>
              </a:spcBef>
              <a:spcAft>
                <a:spcPts val="0"/>
              </a:spcAft>
              <a:buClr>
                <a:schemeClr val="dk1"/>
              </a:buClr>
              <a:buSzPts val="2380"/>
              <a:buChar char="•"/>
            </a:pPr>
            <a:r>
              <a:rPr b="0" lang="fi-FI" sz="2380"/>
              <a:t>Nasaalivokaalit:  opiskelijat kuulevat sanoja ja merkitsevät, onko kyseessä nasaali vai ei, esim. Jean-Jeanne, Martin-Martine.</a:t>
            </a:r>
            <a:endParaRPr/>
          </a:p>
          <a:p>
            <a:pPr indent="-228594" lvl="0" marL="228594" rtl="0" algn="l">
              <a:lnSpc>
                <a:spcPct val="70000"/>
              </a:lnSpc>
              <a:spcBef>
                <a:spcPts val="1000"/>
              </a:spcBef>
              <a:spcAft>
                <a:spcPts val="0"/>
              </a:spcAft>
              <a:buClr>
                <a:schemeClr val="dk1"/>
              </a:buClr>
              <a:buSzPts val="2380"/>
              <a:buChar char="•"/>
            </a:pPr>
            <a:r>
              <a:rPr b="0" lang="fi-FI" sz="2380"/>
              <a:t>Vielä myöhäisemmilläkin kursseilla ääntämisestä muistutellaan. Hankalia asioita ranskassa ovat mm. nasaalit (esim. Nenä-ä sanassa international  ja preesensin mon.3. persoonan päätteen -ent ääntymättömyys kuten ils parlent)</a:t>
            </a:r>
            <a:endParaRPr/>
          </a:p>
          <a:p>
            <a:pPr indent="-228594" lvl="0" marL="228594" rtl="0" algn="l">
              <a:lnSpc>
                <a:spcPct val="70000"/>
              </a:lnSpc>
              <a:spcBef>
                <a:spcPts val="1000"/>
              </a:spcBef>
              <a:spcAft>
                <a:spcPts val="0"/>
              </a:spcAft>
              <a:buClr>
                <a:schemeClr val="dk1"/>
              </a:buClr>
              <a:buSzPts val="2380"/>
              <a:buChar char="•"/>
            </a:pPr>
            <a:r>
              <a:rPr b="0" lang="fi-FI" sz="2380"/>
              <a:t>Oma erikoisuutensa ääntämisen ja kirjoittamisen vastaavuudessa muodostavat verbimuodot, jotka ääntyvät samoin, mutta kirjoitetaan eri tavoin. Näissä etenkin natiivit kielenoppijat tekevät paljon kirjoitusvirheitä. Esim. parler-puhua, parlais-puhuin, parlé - puhunut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2019-06-11T14:32:14Z</dcterms:created>
  <dc:creator>Ahlholm Outi</dc:creator>
</cp:coreProperties>
</file>