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2" roundtripDataSignature="AMtx7mjnaapQlffUcDUargnmr3Lr91Iee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2" Type="http://customschemas.google.com/relationships/presentationmetadata" Target="meta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fi-FI"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9" name="Shape 129"/>
        <p:cNvGrpSpPr/>
        <p:nvPr/>
      </p:nvGrpSpPr>
      <p:grpSpPr>
        <a:xfrm>
          <a:off x="0" y="0"/>
          <a:ext cx="0" cy="0"/>
          <a:chOff x="0" y="0"/>
          <a:chExt cx="0" cy="0"/>
        </a:xfrm>
      </p:grpSpPr>
      <p:sp>
        <p:nvSpPr>
          <p:cNvPr id="130" name="Google Shape;130;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8" name="Shape 158"/>
        <p:cNvGrpSpPr/>
        <p:nvPr/>
      </p:nvGrpSpPr>
      <p:grpSpPr>
        <a:xfrm>
          <a:off x="0" y="0"/>
          <a:ext cx="0" cy="0"/>
          <a:chOff x="0" y="0"/>
          <a:chExt cx="0" cy="0"/>
        </a:xfrm>
      </p:grpSpPr>
      <p:sp>
        <p:nvSpPr>
          <p:cNvPr id="159" name="Google Shape;159;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 Id="rId3" Type="http://schemas.openxmlformats.org/officeDocument/2006/relationships/image" Target="../media/image2.jpg"/><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7" name="Shape 17"/>
        <p:cNvGrpSpPr/>
        <p:nvPr/>
      </p:nvGrpSpPr>
      <p:grpSpPr>
        <a:xfrm>
          <a:off x="0" y="0"/>
          <a:ext cx="0" cy="0"/>
          <a:chOff x="0" y="0"/>
          <a:chExt cx="0" cy="0"/>
        </a:xfrm>
      </p:grpSpPr>
      <p:sp>
        <p:nvSpPr>
          <p:cNvPr id="18" name="Google Shape;18;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9"/>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ustom Layout">
  <p:cSld name="Custom Layout">
    <p:spTree>
      <p:nvGrpSpPr>
        <p:cNvPr id="69" name="Shape 69"/>
        <p:cNvGrpSpPr/>
        <p:nvPr/>
      </p:nvGrpSpPr>
      <p:grpSpPr>
        <a:xfrm>
          <a:off x="0" y="0"/>
          <a:ext cx="0" cy="0"/>
          <a:chOff x="0" y="0"/>
          <a:chExt cx="0" cy="0"/>
        </a:xfrm>
      </p:grpSpPr>
      <p:sp>
        <p:nvSpPr>
          <p:cNvPr id="70" name="Google Shape;70;p1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8"/>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inkkeja_ja_materiaaleja">
  <p:cSld name="Linkkeja_ja_materiaaleja">
    <p:spTree>
      <p:nvGrpSpPr>
        <p:cNvPr id="73" name="Shape 73"/>
        <p:cNvGrpSpPr/>
        <p:nvPr/>
      </p:nvGrpSpPr>
      <p:grpSpPr>
        <a:xfrm>
          <a:off x="0" y="0"/>
          <a:ext cx="0" cy="0"/>
          <a:chOff x="0" y="0"/>
          <a:chExt cx="0" cy="0"/>
        </a:xfrm>
      </p:grpSpPr>
      <p:sp>
        <p:nvSpPr>
          <p:cNvPr id="74" name="Google Shape;74;p19"/>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9"/>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9"/>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77" name="Google Shape;77;p19"/>
          <p:cNvPicPr preferRelativeResize="0"/>
          <p:nvPr/>
        </p:nvPicPr>
        <p:blipFill rotWithShape="1">
          <a:blip r:embed="rId2">
            <a:alphaModFix/>
          </a:blip>
          <a:srcRect b="0" l="0" r="0" t="0"/>
          <a:stretch/>
        </p:blipFill>
        <p:spPr>
          <a:xfrm>
            <a:off x="11490556" y="6178626"/>
            <a:ext cx="545401" cy="542851"/>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8" name="Shape 78"/>
        <p:cNvGrpSpPr/>
        <p:nvPr/>
      </p:nvGrpSpPr>
      <p:grpSpPr>
        <a:xfrm>
          <a:off x="0" y="0"/>
          <a:ext cx="0" cy="0"/>
          <a:chOff x="0" y="0"/>
          <a:chExt cx="0" cy="0"/>
        </a:xfrm>
      </p:grpSpPr>
      <p:sp>
        <p:nvSpPr>
          <p:cNvPr id="79" name="Google Shape;79;p20"/>
          <p:cNvSpPr txBox="1"/>
          <p:nvPr>
            <p:ph type="title"/>
          </p:nvPr>
        </p:nvSpPr>
        <p:spPr>
          <a:xfrm>
            <a:off x="831851" y="1709740"/>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0"/>
          <p:cNvSpPr txBox="1"/>
          <p:nvPr>
            <p:ph idx="1" type="body"/>
          </p:nvPr>
        </p:nvSpPr>
        <p:spPr>
          <a:xfrm>
            <a:off x="831851" y="4589465"/>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81" name="Google Shape;81;p2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0"/>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83" name="Shape 83"/>
        <p:cNvGrpSpPr/>
        <p:nvPr/>
      </p:nvGrpSpPr>
      <p:grpSpPr>
        <a:xfrm>
          <a:off x="0" y="0"/>
          <a:ext cx="0" cy="0"/>
          <a:chOff x="0" y="0"/>
          <a:chExt cx="0" cy="0"/>
        </a:xfrm>
      </p:grpSpPr>
      <p:sp>
        <p:nvSpPr>
          <p:cNvPr id="84" name="Google Shape;84;p2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2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6" name="Google Shape;86;p2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2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1"/>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89" name="Shape 89"/>
        <p:cNvGrpSpPr/>
        <p:nvPr/>
      </p:nvGrpSpPr>
      <p:grpSpPr>
        <a:xfrm>
          <a:off x="0" y="0"/>
          <a:ext cx="0" cy="0"/>
          <a:chOff x="0" y="0"/>
          <a:chExt cx="0" cy="0"/>
        </a:xfrm>
      </p:grpSpPr>
      <p:sp>
        <p:nvSpPr>
          <p:cNvPr id="90" name="Google Shape;90;p22"/>
          <p:cNvSpPr txBox="1"/>
          <p:nvPr>
            <p:ph type="title"/>
          </p:nvPr>
        </p:nvSpPr>
        <p:spPr>
          <a:xfrm>
            <a:off x="839788"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1" name="Google Shape;91;p22"/>
          <p:cNvSpPr txBox="1"/>
          <p:nvPr>
            <p:ph idx="1" type="body"/>
          </p:nvPr>
        </p:nvSpPr>
        <p:spPr>
          <a:xfrm>
            <a:off x="839789"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2" name="Google Shape;92;p22"/>
          <p:cNvSpPr txBox="1"/>
          <p:nvPr>
            <p:ph idx="2" type="body"/>
          </p:nvPr>
        </p:nvSpPr>
        <p:spPr>
          <a:xfrm>
            <a:off x="839789"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22"/>
          <p:cNvSpPr txBox="1"/>
          <p:nvPr>
            <p:ph idx="3" type="body"/>
          </p:nvPr>
        </p:nvSpPr>
        <p:spPr>
          <a:xfrm>
            <a:off x="6172201"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94" name="Google Shape;94;p22"/>
          <p:cNvSpPr txBox="1"/>
          <p:nvPr>
            <p:ph idx="4" type="body"/>
          </p:nvPr>
        </p:nvSpPr>
        <p:spPr>
          <a:xfrm>
            <a:off x="6172201"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2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22"/>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97" name="Shape 97"/>
        <p:cNvGrpSpPr/>
        <p:nvPr/>
      </p:nvGrpSpPr>
      <p:grpSpPr>
        <a:xfrm>
          <a:off x="0" y="0"/>
          <a:ext cx="0" cy="0"/>
          <a:chOff x="0" y="0"/>
          <a:chExt cx="0" cy="0"/>
        </a:xfrm>
      </p:grpSpPr>
      <p:sp>
        <p:nvSpPr>
          <p:cNvPr id="98" name="Google Shape;98;p2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2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3"/>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01" name="Shape 101"/>
        <p:cNvGrpSpPr/>
        <p:nvPr/>
      </p:nvGrpSpPr>
      <p:grpSpPr>
        <a:xfrm>
          <a:off x="0" y="0"/>
          <a:ext cx="0" cy="0"/>
          <a:chOff x="0" y="0"/>
          <a:chExt cx="0" cy="0"/>
        </a:xfrm>
      </p:grpSpPr>
      <p:sp>
        <p:nvSpPr>
          <p:cNvPr id="102" name="Google Shape;102;p2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24"/>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104" name="Google Shape;104;p24"/>
          <p:cNvPicPr preferRelativeResize="0"/>
          <p:nvPr/>
        </p:nvPicPr>
        <p:blipFill rotWithShape="1">
          <a:blip r:embed="rId2">
            <a:alphaModFix/>
          </a:blip>
          <a:srcRect b="0" l="0" r="0" t="0"/>
          <a:stretch/>
        </p:blipFill>
        <p:spPr>
          <a:xfrm>
            <a:off x="241121" y="5670696"/>
            <a:ext cx="992988" cy="1050781"/>
          </a:xfrm>
          <a:prstGeom prst="rect">
            <a:avLst/>
          </a:prstGeom>
          <a:noFill/>
          <a:ln>
            <a:noFill/>
          </a:ln>
        </p:spPr>
      </p:pic>
      <p:pic>
        <p:nvPicPr>
          <p:cNvPr id="105" name="Google Shape;105;p24"/>
          <p:cNvPicPr preferRelativeResize="0"/>
          <p:nvPr/>
        </p:nvPicPr>
        <p:blipFill rotWithShape="1">
          <a:blip r:embed="rId3">
            <a:alphaModFix/>
          </a:blip>
          <a:srcRect b="0" l="0" r="0" t="0"/>
          <a:stretch/>
        </p:blipFill>
        <p:spPr>
          <a:xfrm>
            <a:off x="3829485" y="5948481"/>
            <a:ext cx="772995" cy="772994"/>
          </a:xfrm>
          <a:prstGeom prst="rect">
            <a:avLst/>
          </a:prstGeom>
          <a:noFill/>
          <a:ln>
            <a:noFill/>
          </a:ln>
        </p:spPr>
      </p:pic>
      <p:pic>
        <p:nvPicPr>
          <p:cNvPr descr="https://lh5.googleusercontent.com/8Fi91AgiqqSWztsOpmjYwiENY3ahA9O_O8vcYwW98fuiMapEf0XRHl3_36xGvLcgnviWfZYbmARGy0hRgkfffFnLv5byVvD4OQggBm1FnB9O99iZsmJm_ta1itqkkOxefcFvppkIVRY" id="106" name="Google Shape;106;p24"/>
          <p:cNvPicPr preferRelativeResize="0"/>
          <p:nvPr/>
        </p:nvPicPr>
        <p:blipFill rotWithShape="1">
          <a:blip r:embed="rId4">
            <a:alphaModFix/>
          </a:blip>
          <a:srcRect b="0" l="0" r="0" t="0"/>
          <a:stretch/>
        </p:blipFill>
        <p:spPr>
          <a:xfrm>
            <a:off x="1569065" y="5980683"/>
            <a:ext cx="2012337" cy="740792"/>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107" name="Shape 107"/>
        <p:cNvGrpSpPr/>
        <p:nvPr/>
      </p:nvGrpSpPr>
      <p:grpSpPr>
        <a:xfrm>
          <a:off x="0" y="0"/>
          <a:ext cx="0" cy="0"/>
          <a:chOff x="0" y="0"/>
          <a:chExt cx="0" cy="0"/>
        </a:xfrm>
      </p:grpSpPr>
      <p:sp>
        <p:nvSpPr>
          <p:cNvPr id="108" name="Google Shape;108;p2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9" name="Google Shape;109;p25"/>
          <p:cNvSpPr/>
          <p:nvPr>
            <p:ph idx="2" type="pic"/>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10" name="Google Shape;110;p2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1" name="Google Shape;111;p2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5"/>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113" name="Shape 113"/>
        <p:cNvGrpSpPr/>
        <p:nvPr/>
      </p:nvGrpSpPr>
      <p:grpSpPr>
        <a:xfrm>
          <a:off x="0" y="0"/>
          <a:ext cx="0" cy="0"/>
          <a:chOff x="0" y="0"/>
          <a:chExt cx="0" cy="0"/>
        </a:xfrm>
      </p:grpSpPr>
      <p:sp>
        <p:nvSpPr>
          <p:cNvPr id="114" name="Google Shape;114;p2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5" name="Google Shape;115;p2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6" name="Google Shape;116;p2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26"/>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118" name="Shape 118"/>
        <p:cNvGrpSpPr/>
        <p:nvPr/>
      </p:nvGrpSpPr>
      <p:grpSpPr>
        <a:xfrm>
          <a:off x="0" y="0"/>
          <a:ext cx="0" cy="0"/>
          <a:chOff x="0" y="0"/>
          <a:chExt cx="0" cy="0"/>
        </a:xfrm>
      </p:grpSpPr>
      <p:sp>
        <p:nvSpPr>
          <p:cNvPr id="119" name="Google Shape;119;p27"/>
          <p:cNvSpPr txBox="1"/>
          <p:nvPr>
            <p:ph type="title"/>
          </p:nvPr>
        </p:nvSpPr>
        <p:spPr>
          <a:xfrm rot="5400000">
            <a:off x="7133432"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0" name="Google Shape;120;p27"/>
          <p:cNvSpPr txBox="1"/>
          <p:nvPr>
            <p:ph idx="1" type="body"/>
          </p:nvPr>
        </p:nvSpPr>
        <p:spPr>
          <a:xfrm rot="5400000">
            <a:off x="1799432"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1" name="Google Shape;121;p2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27"/>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22" name="Shape 22"/>
        <p:cNvGrpSpPr/>
        <p:nvPr/>
      </p:nvGrpSpPr>
      <p:grpSpPr>
        <a:xfrm>
          <a:off x="0" y="0"/>
          <a:ext cx="0" cy="0"/>
          <a:chOff x="0" y="0"/>
          <a:chExt cx="0" cy="0"/>
        </a:xfrm>
      </p:grpSpPr>
      <p:sp>
        <p:nvSpPr>
          <p:cNvPr id="23" name="Google Shape;23;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10"/>
          <p:cNvSpPr txBox="1"/>
          <p:nvPr>
            <p:ph idx="1" type="body"/>
          </p:nvPr>
        </p:nvSpPr>
        <p:spPr>
          <a:xfrm>
            <a:off x="5183188" y="987427"/>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25" name="Google Shape;25;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26" name="Google Shape;26;p10"/>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10"/>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gelma" type="obj">
  <p:cSld name="OBJECT">
    <p:spTree>
      <p:nvGrpSpPr>
        <p:cNvPr id="28" name="Shape 28"/>
        <p:cNvGrpSpPr/>
        <p:nvPr/>
      </p:nvGrpSpPr>
      <p:grpSpPr>
        <a:xfrm>
          <a:off x="0" y="0"/>
          <a:ext cx="0" cy="0"/>
          <a:chOff x="0" y="0"/>
          <a:chExt cx="0" cy="0"/>
        </a:xfrm>
      </p:grpSpPr>
      <p:sp>
        <p:nvSpPr>
          <p:cNvPr id="29" name="Google Shape;29;p11"/>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0" name="Google Shape;30;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11"/>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1"/>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33" name="Google Shape;33;p11"/>
          <p:cNvPicPr preferRelativeResize="0"/>
          <p:nvPr/>
        </p:nvPicPr>
        <p:blipFill rotWithShape="1">
          <a:blip r:embed="rId2">
            <a:alphaModFix/>
          </a:blip>
          <a:srcRect b="0" l="0" r="0" t="0"/>
          <a:stretch/>
        </p:blipFill>
        <p:spPr>
          <a:xfrm>
            <a:off x="11457890" y="6078420"/>
            <a:ext cx="558474" cy="55586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Ratkaisu">
  <p:cSld name="Ratkaisu">
    <p:spTree>
      <p:nvGrpSpPr>
        <p:cNvPr id="34" name="Shape 34"/>
        <p:cNvGrpSpPr/>
        <p:nvPr/>
      </p:nvGrpSpPr>
      <p:grpSpPr>
        <a:xfrm>
          <a:off x="0" y="0"/>
          <a:ext cx="0" cy="0"/>
          <a:chOff x="0" y="0"/>
          <a:chExt cx="0" cy="0"/>
        </a:xfrm>
      </p:grpSpPr>
      <p:sp>
        <p:nvSpPr>
          <p:cNvPr id="35" name="Google Shape;35;p12"/>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6" name="Google Shape;36;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2"/>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2"/>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39" name="Google Shape;39;p12"/>
          <p:cNvPicPr preferRelativeResize="0"/>
          <p:nvPr/>
        </p:nvPicPr>
        <p:blipFill rotWithShape="1">
          <a:blip r:embed="rId2">
            <a:alphaModFix/>
          </a:blip>
          <a:srcRect b="0" l="0" r="0" t="0"/>
          <a:stretch/>
        </p:blipFill>
        <p:spPr>
          <a:xfrm>
            <a:off x="11457890" y="6078420"/>
            <a:ext cx="558474" cy="55586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Konteksti">
  <p:cSld name="Konteksti">
    <p:spTree>
      <p:nvGrpSpPr>
        <p:cNvPr id="40" name="Shape 40"/>
        <p:cNvGrpSpPr/>
        <p:nvPr/>
      </p:nvGrpSpPr>
      <p:grpSpPr>
        <a:xfrm>
          <a:off x="0" y="0"/>
          <a:ext cx="0" cy="0"/>
          <a:chOff x="0" y="0"/>
          <a:chExt cx="0" cy="0"/>
        </a:xfrm>
      </p:grpSpPr>
      <p:sp>
        <p:nvSpPr>
          <p:cNvPr id="41" name="Google Shape;41;p1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13"/>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3"/>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45" name="Google Shape;45;p13"/>
          <p:cNvPicPr preferRelativeResize="0"/>
          <p:nvPr/>
        </p:nvPicPr>
        <p:blipFill rotWithShape="1">
          <a:blip r:embed="rId2">
            <a:alphaModFix/>
          </a:blip>
          <a:srcRect b="0" l="0" r="0" t="0"/>
          <a:stretch/>
        </p:blipFill>
        <p:spPr>
          <a:xfrm>
            <a:off x="11457889" y="6078420"/>
            <a:ext cx="558475" cy="555864"/>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inkkeja/materiaalia">
  <p:cSld name="Linkkeja/materiaalia">
    <p:spTree>
      <p:nvGrpSpPr>
        <p:cNvPr id="46" name="Shape 46"/>
        <p:cNvGrpSpPr/>
        <p:nvPr/>
      </p:nvGrpSpPr>
      <p:grpSpPr>
        <a:xfrm>
          <a:off x="0" y="0"/>
          <a:ext cx="0" cy="0"/>
          <a:chOff x="0" y="0"/>
          <a:chExt cx="0" cy="0"/>
        </a:xfrm>
      </p:grpSpPr>
      <p:sp>
        <p:nvSpPr>
          <p:cNvPr id="47" name="Google Shape;47;p1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14"/>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4"/>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51" name="Google Shape;51;p14"/>
          <p:cNvPicPr preferRelativeResize="0"/>
          <p:nvPr/>
        </p:nvPicPr>
        <p:blipFill rotWithShape="1">
          <a:blip r:embed="rId2">
            <a:alphaModFix/>
          </a:blip>
          <a:srcRect b="0" l="0" r="0" t="0"/>
          <a:stretch/>
        </p:blipFill>
        <p:spPr>
          <a:xfrm>
            <a:off x="11464424" y="6063112"/>
            <a:ext cx="589232" cy="586477"/>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simerkki">
  <p:cSld name="Esimerkki">
    <p:spTree>
      <p:nvGrpSpPr>
        <p:cNvPr id="52" name="Shape 52"/>
        <p:cNvGrpSpPr/>
        <p:nvPr/>
      </p:nvGrpSpPr>
      <p:grpSpPr>
        <a:xfrm>
          <a:off x="0" y="0"/>
          <a:ext cx="0" cy="0"/>
          <a:chOff x="0" y="0"/>
          <a:chExt cx="0" cy="0"/>
        </a:xfrm>
      </p:grpSpPr>
      <p:sp>
        <p:nvSpPr>
          <p:cNvPr id="53" name="Google Shape;53;p1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15"/>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5"/>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57" name="Google Shape;57;p15"/>
          <p:cNvPicPr preferRelativeResize="0"/>
          <p:nvPr/>
        </p:nvPicPr>
        <p:blipFill rotWithShape="1">
          <a:blip r:embed="rId2">
            <a:alphaModFix/>
          </a:blip>
          <a:srcRect b="0" l="0" r="0" t="0"/>
          <a:stretch/>
        </p:blipFill>
        <p:spPr>
          <a:xfrm>
            <a:off x="11420595" y="6078420"/>
            <a:ext cx="633061" cy="558198"/>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ppimateriaali">
  <p:cSld name="Oppimateriaali">
    <p:spTree>
      <p:nvGrpSpPr>
        <p:cNvPr id="58" name="Shape 58"/>
        <p:cNvGrpSpPr/>
        <p:nvPr/>
      </p:nvGrpSpPr>
      <p:grpSpPr>
        <a:xfrm>
          <a:off x="0" y="0"/>
          <a:ext cx="0" cy="0"/>
          <a:chOff x="0" y="0"/>
          <a:chExt cx="0" cy="0"/>
        </a:xfrm>
      </p:grpSpPr>
      <p:sp>
        <p:nvSpPr>
          <p:cNvPr id="59" name="Google Shape;59;p1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1" name="Google Shape;61;p16"/>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6"/>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pic>
        <p:nvPicPr>
          <p:cNvPr id="63" name="Google Shape;63;p16"/>
          <p:cNvPicPr preferRelativeResize="0"/>
          <p:nvPr/>
        </p:nvPicPr>
        <p:blipFill rotWithShape="1">
          <a:blip r:embed="rId2">
            <a:alphaModFix/>
          </a:blip>
          <a:srcRect b="0" l="0" r="0" t="0"/>
          <a:stretch/>
        </p:blipFill>
        <p:spPr>
          <a:xfrm>
            <a:off x="11464424" y="6063113"/>
            <a:ext cx="589232" cy="58647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asic Layout">
  <p:cSld name="Basic Layout">
    <p:spTree>
      <p:nvGrpSpPr>
        <p:cNvPr id="64" name="Shape 64"/>
        <p:cNvGrpSpPr/>
        <p:nvPr/>
      </p:nvGrpSpPr>
      <p:grpSpPr>
        <a:xfrm>
          <a:off x="0" y="0"/>
          <a:ext cx="0" cy="0"/>
          <a:chOff x="0" y="0"/>
          <a:chExt cx="0" cy="0"/>
        </a:xfrm>
      </p:grpSpPr>
      <p:sp>
        <p:nvSpPr>
          <p:cNvPr id="65" name="Google Shape;65;p1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1"/>
              </a:buClr>
              <a:buSzPts val="2800"/>
              <a:buChar char="•"/>
              <a:defRPr b="1"/>
            </a:lvl1pPr>
            <a:lvl2pPr indent="-381000" lvl="1" marL="914400" algn="l">
              <a:lnSpc>
                <a:spcPct val="90000"/>
              </a:lnSpc>
              <a:spcBef>
                <a:spcPts val="500"/>
              </a:spcBef>
              <a:spcAft>
                <a:spcPts val="0"/>
              </a:spcAft>
              <a:buClr>
                <a:schemeClr val="dk1"/>
              </a:buClr>
              <a:buSzPts val="2400"/>
              <a:buChar char="•"/>
              <a:defRPr b="1"/>
            </a:lvl2pPr>
            <a:lvl3pPr indent="-355600" lvl="2" marL="1371600" algn="l">
              <a:lnSpc>
                <a:spcPct val="90000"/>
              </a:lnSpc>
              <a:spcBef>
                <a:spcPts val="500"/>
              </a:spcBef>
              <a:spcAft>
                <a:spcPts val="0"/>
              </a:spcAft>
              <a:buClr>
                <a:schemeClr val="dk1"/>
              </a:buClr>
              <a:buSzPts val="2000"/>
              <a:buChar char="•"/>
              <a:defRPr b="1"/>
            </a:lvl3pPr>
            <a:lvl4pPr indent="-342900" lvl="3" marL="1828800" algn="l">
              <a:lnSpc>
                <a:spcPct val="90000"/>
              </a:lnSpc>
              <a:spcBef>
                <a:spcPts val="500"/>
              </a:spcBef>
              <a:spcAft>
                <a:spcPts val="0"/>
              </a:spcAft>
              <a:buClr>
                <a:schemeClr val="dk1"/>
              </a:buClr>
              <a:buSzPts val="1800"/>
              <a:buChar char="•"/>
              <a:defRPr b="1"/>
            </a:lvl4pPr>
            <a:lvl5pPr indent="-342900" lvl="4" marL="2286000" algn="l">
              <a:lnSpc>
                <a:spcPct val="90000"/>
              </a:lnSpc>
              <a:spcBef>
                <a:spcPts val="500"/>
              </a:spcBef>
              <a:spcAft>
                <a:spcPts val="0"/>
              </a:spcAft>
              <a:buClr>
                <a:schemeClr val="dk1"/>
              </a:buClr>
              <a:buSzPts val="1800"/>
              <a:buChar char="•"/>
              <a:defRPr b="1"/>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7"/>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7"/>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i-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17.xml"/><Relationship Id="rId11" Type="http://schemas.openxmlformats.org/officeDocument/2006/relationships/slideLayout" Target="../slideLayouts/slideLayout8.xml"/><Relationship Id="rId22" Type="http://schemas.openxmlformats.org/officeDocument/2006/relationships/slideLayout" Target="../slideLayouts/slideLayout19.xml"/><Relationship Id="rId10" Type="http://schemas.openxmlformats.org/officeDocument/2006/relationships/slideLayout" Target="../slideLayouts/slideLayout7.xml"/><Relationship Id="rId21" Type="http://schemas.openxmlformats.org/officeDocument/2006/relationships/slideLayout" Target="../slideLayouts/slideLayout18.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23" Type="http://schemas.openxmlformats.org/officeDocument/2006/relationships/theme" Target="../theme/theme2.xml"/><Relationship Id="rId1" Type="http://schemas.openxmlformats.org/officeDocument/2006/relationships/image" Target="../media/image8.jpg"/><Relationship Id="rId2" Type="http://schemas.openxmlformats.org/officeDocument/2006/relationships/image" Target="../media/image2.jpg"/><Relationship Id="rId3" Type="http://schemas.openxmlformats.org/officeDocument/2006/relationships/image" Target="../media/image4.png"/><Relationship Id="rId4" Type="http://schemas.openxmlformats.org/officeDocument/2006/relationships/slideLayout" Target="../slideLayouts/slideLayout1.xml"/><Relationship Id="rId9" Type="http://schemas.openxmlformats.org/officeDocument/2006/relationships/slideLayout" Target="../slideLayouts/slideLayout6.xml"/><Relationship Id="rId15" Type="http://schemas.openxmlformats.org/officeDocument/2006/relationships/slideLayout" Target="../slideLayouts/slideLayout12.xml"/><Relationship Id="rId14" Type="http://schemas.openxmlformats.org/officeDocument/2006/relationships/slideLayout" Target="../slideLayouts/slideLayout11.xml"/><Relationship Id="rId17" Type="http://schemas.openxmlformats.org/officeDocument/2006/relationships/slideLayout" Target="../slideLayouts/slideLayout14.xml"/><Relationship Id="rId16" Type="http://schemas.openxmlformats.org/officeDocument/2006/relationships/slideLayout" Target="../slideLayouts/slideLayout13.xml"/><Relationship Id="rId5" Type="http://schemas.openxmlformats.org/officeDocument/2006/relationships/slideLayout" Target="../slideLayouts/slideLayout2.xml"/><Relationship Id="rId19" Type="http://schemas.openxmlformats.org/officeDocument/2006/relationships/slideLayout" Target="../slideLayouts/slideLayout16.xml"/><Relationship Id="rId6" Type="http://schemas.openxmlformats.org/officeDocument/2006/relationships/slideLayout" Target="../slideLayouts/slideLayout3.xml"/><Relationship Id="rId18" Type="http://schemas.openxmlformats.org/officeDocument/2006/relationships/slideLayout" Target="../slideLayouts/slideLayout15.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8"/>
          <p:cNvSpPr txBox="1"/>
          <p:nvPr>
            <p:ph idx="11" type="ftr"/>
          </p:nvPr>
        </p:nvSpPr>
        <p:spPr>
          <a:xfrm>
            <a:off x="4038600" y="6356352"/>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8"/>
          <p:cNvSpPr txBox="1"/>
          <p:nvPr>
            <p:ph idx="12" type="sldNum"/>
          </p:nvPr>
        </p:nvSpPr>
        <p:spPr>
          <a:xfrm>
            <a:off x="8610600" y="6356353"/>
            <a:ext cx="1965960" cy="3259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FI"/>
              <a:t>‹#›</a:t>
            </a:fld>
            <a:endParaRPr/>
          </a:p>
        </p:txBody>
      </p:sp>
      <p:pic>
        <p:nvPicPr>
          <p:cNvPr id="14" name="Google Shape;14;p8"/>
          <p:cNvPicPr preferRelativeResize="0"/>
          <p:nvPr/>
        </p:nvPicPr>
        <p:blipFill rotWithShape="1">
          <a:blip r:embed="rId1">
            <a:alphaModFix/>
          </a:blip>
          <a:srcRect b="0" l="0" r="0" t="0"/>
          <a:stretch/>
        </p:blipFill>
        <p:spPr>
          <a:xfrm>
            <a:off x="241121" y="5631517"/>
            <a:ext cx="992988" cy="1050781"/>
          </a:xfrm>
          <a:prstGeom prst="rect">
            <a:avLst/>
          </a:prstGeom>
          <a:noFill/>
          <a:ln>
            <a:noFill/>
          </a:ln>
        </p:spPr>
      </p:pic>
      <p:pic>
        <p:nvPicPr>
          <p:cNvPr id="15" name="Google Shape;15;p8"/>
          <p:cNvPicPr preferRelativeResize="0"/>
          <p:nvPr/>
        </p:nvPicPr>
        <p:blipFill rotWithShape="1">
          <a:blip r:embed="rId2">
            <a:alphaModFix/>
          </a:blip>
          <a:srcRect b="0" l="0" r="0" t="0"/>
          <a:stretch/>
        </p:blipFill>
        <p:spPr>
          <a:xfrm>
            <a:off x="3829487" y="6034224"/>
            <a:ext cx="648072" cy="648072"/>
          </a:xfrm>
          <a:prstGeom prst="rect">
            <a:avLst/>
          </a:prstGeom>
          <a:noFill/>
          <a:ln>
            <a:noFill/>
          </a:ln>
        </p:spPr>
      </p:pic>
      <p:pic>
        <p:nvPicPr>
          <p:cNvPr descr="https://lh5.googleusercontent.com/8Fi91AgiqqSWztsOpmjYwiENY3ahA9O_O8vcYwW98fuiMapEf0XRHl3_36xGvLcgnviWfZYbmARGy0hRgkfffFnLv5byVvD4OQggBm1FnB9O99iZsmJm_ta1itqkkOxefcFvppkIVRY" id="16" name="Google Shape;16;p8"/>
          <p:cNvPicPr preferRelativeResize="0"/>
          <p:nvPr/>
        </p:nvPicPr>
        <p:blipFill rotWithShape="1">
          <a:blip r:embed="rId3">
            <a:alphaModFix/>
          </a:blip>
          <a:srcRect b="0" l="0" r="0" t="0"/>
          <a:stretch/>
        </p:blipFill>
        <p:spPr>
          <a:xfrm>
            <a:off x="1569065" y="5941504"/>
            <a:ext cx="2012337" cy="74079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0"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creativecommons.fi/lisenssit" TargetMode="External"/><Relationship Id="rId4" Type="http://schemas.openxmlformats.org/officeDocument/2006/relationships/image" Target="../media/image15.png"/><Relationship Id="rId9" Type="http://schemas.openxmlformats.org/officeDocument/2006/relationships/image" Target="../media/image14.png"/><Relationship Id="rId5" Type="http://schemas.openxmlformats.org/officeDocument/2006/relationships/image" Target="../media/image12.png"/><Relationship Id="rId6" Type="http://schemas.openxmlformats.org/officeDocument/2006/relationships/image" Target="../media/image10.png"/><Relationship Id="rId7" Type="http://schemas.openxmlformats.org/officeDocument/2006/relationships/image" Target="../media/image13.png"/><Relationship Id="rId8"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hyperlink" Target="https://www.heuristica.fi/materiaalit/millainen-on-hyva-ryhma/" TargetMode="External"/><Relationship Id="rId4" Type="http://schemas.openxmlformats.org/officeDocument/2006/relationships/hyperlink" Target="https://www.heuristica.fi/materiaalit/nosta-kuuntelemisen-tasoa/"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fi-FI"/>
              <a:t>Miten ohjata virtuaalisia ryhmiä</a:t>
            </a:r>
            <a:endParaRPr/>
          </a:p>
        </p:txBody>
      </p:sp>
      <p:sp>
        <p:nvSpPr>
          <p:cNvPr id="128" name="Google Shape;128;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fi-FI"/>
              <a:t>Kirjoittajat: Liisa Ilomäki ja Annukka Kosonen</a:t>
            </a:r>
            <a:endParaRPr/>
          </a:p>
          <a:p>
            <a:pPr indent="0" lvl="0" marL="0" rtl="0" algn="ctr">
              <a:lnSpc>
                <a:spcPct val="90000"/>
              </a:lnSpc>
              <a:spcBef>
                <a:spcPts val="1000"/>
              </a:spcBef>
              <a:spcAft>
                <a:spcPts val="0"/>
              </a:spcAft>
              <a:buClr>
                <a:schemeClr val="dk1"/>
              </a:buClr>
              <a:buSzPts val="2400"/>
              <a:buNone/>
            </a:pPr>
            <a:r>
              <a:rPr lang="fi-FI"/>
              <a:t>2019</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2" name="Shape 132"/>
        <p:cNvGrpSpPr/>
        <p:nvPr/>
      </p:nvGrpSpPr>
      <p:grpSpPr>
        <a:xfrm>
          <a:off x="0" y="0"/>
          <a:ext cx="0" cy="0"/>
          <a:chOff x="0" y="0"/>
          <a:chExt cx="0" cy="0"/>
        </a:xfrm>
      </p:grpSpPr>
      <p:sp>
        <p:nvSpPr>
          <p:cNvPr id="133" name="Google Shape;133;p2"/>
          <p:cNvSpPr txBox="1"/>
          <p:nvPr>
            <p:ph idx="2" type="body"/>
          </p:nvPr>
        </p:nvSpPr>
        <p:spPr>
          <a:xfrm>
            <a:off x="7201278" y="2057400"/>
            <a:ext cx="3932237" cy="3811588"/>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dk1"/>
              </a:buClr>
              <a:buSzPts val="2000"/>
              <a:buNone/>
            </a:pPr>
            <a:r>
              <a:rPr lang="fi-FI" sz="2000"/>
              <a:t>Näitä materiaaleja saa käyttää, jakaa, muokata ja kääntää, myös kaupallisesti. </a:t>
            </a:r>
            <a:endParaRPr/>
          </a:p>
          <a:p>
            <a:pPr indent="0" lvl="0" marL="0" rtl="0" algn="l">
              <a:lnSpc>
                <a:spcPct val="80000"/>
              </a:lnSpc>
              <a:spcBef>
                <a:spcPts val="1000"/>
              </a:spcBef>
              <a:spcAft>
                <a:spcPts val="0"/>
              </a:spcAft>
              <a:buClr>
                <a:schemeClr val="dk1"/>
              </a:buClr>
              <a:buSzPts val="2000"/>
              <a:buNone/>
            </a:pPr>
            <a:r>
              <a:rPr lang="fi-FI" sz="2000"/>
              <a:t>Ehtona on, tämä materiaali mainitaan asianmukaisesti seuraavalla tavalla: </a:t>
            </a:r>
            <a:endParaRPr/>
          </a:p>
          <a:p>
            <a:pPr indent="-342900" lvl="0" marL="342900" rtl="0" algn="l">
              <a:lnSpc>
                <a:spcPct val="80000"/>
              </a:lnSpc>
              <a:spcBef>
                <a:spcPts val="1000"/>
              </a:spcBef>
              <a:spcAft>
                <a:spcPts val="0"/>
              </a:spcAft>
              <a:buClr>
                <a:schemeClr val="dk1"/>
              </a:buClr>
              <a:buSzPts val="2000"/>
              <a:buFont typeface="Arial"/>
              <a:buChar char="•"/>
            </a:pPr>
            <a:r>
              <a:rPr lang="fi-FI" sz="2000"/>
              <a:t>Kirjoittajien nimet</a:t>
            </a:r>
            <a:endParaRPr/>
          </a:p>
          <a:p>
            <a:pPr indent="-342900" lvl="0" marL="342900" rtl="0" algn="l">
              <a:lnSpc>
                <a:spcPct val="80000"/>
              </a:lnSpc>
              <a:spcBef>
                <a:spcPts val="1000"/>
              </a:spcBef>
              <a:spcAft>
                <a:spcPts val="0"/>
              </a:spcAft>
              <a:buClr>
                <a:schemeClr val="dk1"/>
              </a:buClr>
              <a:buSzPts val="2000"/>
              <a:buFont typeface="Arial"/>
              <a:buChar char="•"/>
            </a:pPr>
            <a:r>
              <a:rPr lang="fi-FI" sz="2000"/>
              <a:t>Otsikko</a:t>
            </a:r>
            <a:endParaRPr/>
          </a:p>
          <a:p>
            <a:pPr indent="0" lvl="0" marL="0" rtl="0" algn="l">
              <a:lnSpc>
                <a:spcPct val="80000"/>
              </a:lnSpc>
              <a:spcBef>
                <a:spcPts val="1000"/>
              </a:spcBef>
              <a:spcAft>
                <a:spcPts val="0"/>
              </a:spcAft>
              <a:buClr>
                <a:schemeClr val="dk1"/>
              </a:buClr>
              <a:buSzPts val="2000"/>
              <a:buNone/>
            </a:pPr>
            <a:r>
              <a:rPr lang="fi-FI" sz="2000"/>
              <a:t>Lisää tietoa CC BY 4.0 -lisenssistä: </a:t>
            </a:r>
            <a:r>
              <a:rPr lang="fi-FI" sz="2000" u="sng">
                <a:solidFill>
                  <a:schemeClr val="hlink"/>
                </a:solidFill>
                <a:hlinkClick r:id="rId3"/>
              </a:rPr>
              <a:t>http://creativecommons.fi/lisenssit</a:t>
            </a:r>
            <a:r>
              <a:rPr lang="fi-FI" sz="2000"/>
              <a:t>  </a:t>
            </a:r>
            <a:endParaRPr/>
          </a:p>
          <a:p>
            <a:pPr indent="0" lvl="0" marL="0" rtl="0" algn="l">
              <a:lnSpc>
                <a:spcPct val="80000"/>
              </a:lnSpc>
              <a:spcBef>
                <a:spcPts val="1000"/>
              </a:spcBef>
              <a:spcAft>
                <a:spcPts val="0"/>
              </a:spcAft>
              <a:buClr>
                <a:schemeClr val="dk1"/>
              </a:buClr>
              <a:buSzPts val="2000"/>
              <a:buNone/>
            </a:pPr>
            <a:r>
              <a:rPr lang="fi-FI" sz="2000"/>
              <a:t>Tekijänoikeus säilyy aina kirjoittajilla.</a:t>
            </a:r>
            <a:endParaRPr/>
          </a:p>
          <a:p>
            <a:pPr indent="0" lvl="0" marL="0" rtl="0" algn="l">
              <a:lnSpc>
                <a:spcPct val="80000"/>
              </a:lnSpc>
              <a:spcBef>
                <a:spcPts val="1000"/>
              </a:spcBef>
              <a:spcAft>
                <a:spcPts val="0"/>
              </a:spcAft>
              <a:buClr>
                <a:schemeClr val="dk1"/>
              </a:buClr>
              <a:buSzPts val="2000"/>
              <a:buNone/>
            </a:pPr>
            <a:r>
              <a:t/>
            </a:r>
            <a:endParaRPr sz="2000"/>
          </a:p>
        </p:txBody>
      </p:sp>
      <p:sp>
        <p:nvSpPr>
          <p:cNvPr id="134" name="Google Shape;134;p2"/>
          <p:cNvSpPr txBox="1"/>
          <p:nvPr/>
        </p:nvSpPr>
        <p:spPr>
          <a:xfrm>
            <a:off x="7098021" y="334297"/>
            <a:ext cx="3932237" cy="16002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Calibri"/>
              <a:buNone/>
            </a:pPr>
            <a:r>
              <a:rPr b="1" i="0" lang="fi-FI" sz="3200" u="none" cap="none" strike="noStrike">
                <a:solidFill>
                  <a:schemeClr val="dk1"/>
                </a:solidFill>
                <a:latin typeface="Calibri"/>
                <a:ea typeface="Calibri"/>
                <a:cs typeface="Calibri"/>
                <a:sym typeface="Calibri"/>
              </a:rPr>
              <a:t>Tekijänoikeudet  </a:t>
            </a:r>
            <a:endParaRPr/>
          </a:p>
        </p:txBody>
      </p:sp>
      <p:sp>
        <p:nvSpPr>
          <p:cNvPr id="135" name="Google Shape;135;p2"/>
          <p:cNvSpPr txBox="1"/>
          <p:nvPr/>
        </p:nvSpPr>
        <p:spPr>
          <a:xfrm>
            <a:off x="933176" y="334297"/>
            <a:ext cx="3932237" cy="1600200"/>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dk1"/>
              </a:buClr>
              <a:buSzPts val="3200"/>
              <a:buFont typeface="Calibri"/>
              <a:buNone/>
            </a:pPr>
            <a:r>
              <a:rPr b="1" i="0" lang="fi-FI" sz="3200" u="none" cap="none" strike="noStrike">
                <a:solidFill>
                  <a:schemeClr val="dk1"/>
                </a:solidFill>
                <a:latin typeface="Calibri"/>
                <a:ea typeface="Calibri"/>
                <a:cs typeface="Calibri"/>
                <a:sym typeface="Calibri"/>
              </a:rPr>
              <a:t>Kuvauksen rakenne </a:t>
            </a:r>
            <a:endParaRPr/>
          </a:p>
        </p:txBody>
      </p:sp>
      <p:sp>
        <p:nvSpPr>
          <p:cNvPr id="136" name="Google Shape;136;p2"/>
          <p:cNvSpPr txBox="1"/>
          <p:nvPr>
            <p:ph type="title"/>
          </p:nvPr>
        </p:nvSpPr>
        <p:spPr>
          <a:xfrm>
            <a:off x="838200" y="365128"/>
            <a:ext cx="10515600" cy="770946"/>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Calibri"/>
              <a:buNone/>
            </a:pPr>
            <a:r>
              <a:rPr lang="fi-FI" sz="1800"/>
              <a:t>Opettajana virtuaaliluokassa -hankkeessa kehitetty materiaali, joka on tarkoitettu tueksi virtuaalista luokkaopetusta opettaville opettajille ja kouluttajille.</a:t>
            </a:r>
            <a:r>
              <a:rPr lang="fi-FI"/>
              <a:t> </a:t>
            </a:r>
            <a:endParaRPr/>
          </a:p>
        </p:txBody>
      </p:sp>
      <p:grpSp>
        <p:nvGrpSpPr>
          <p:cNvPr id="137" name="Google Shape;137;p2"/>
          <p:cNvGrpSpPr/>
          <p:nvPr/>
        </p:nvGrpSpPr>
        <p:grpSpPr>
          <a:xfrm>
            <a:off x="838200" y="2057400"/>
            <a:ext cx="6046386" cy="2801190"/>
            <a:chOff x="838200" y="2057400"/>
            <a:chExt cx="6046386" cy="2801190"/>
          </a:xfrm>
        </p:grpSpPr>
        <p:pic>
          <p:nvPicPr>
            <p:cNvPr id="138" name="Google Shape;138;p2"/>
            <p:cNvPicPr preferRelativeResize="0"/>
            <p:nvPr/>
          </p:nvPicPr>
          <p:blipFill rotWithShape="1">
            <a:blip r:embed="rId4">
              <a:alphaModFix/>
            </a:blip>
            <a:srcRect b="0" l="0" r="0" t="0"/>
            <a:stretch/>
          </p:blipFill>
          <p:spPr>
            <a:xfrm>
              <a:off x="933175" y="2057400"/>
              <a:ext cx="5951411" cy="2801190"/>
            </a:xfrm>
            <a:prstGeom prst="rect">
              <a:avLst/>
            </a:prstGeom>
            <a:noFill/>
            <a:ln>
              <a:noFill/>
            </a:ln>
          </p:spPr>
        </p:pic>
        <p:grpSp>
          <p:nvGrpSpPr>
            <p:cNvPr id="139" name="Google Shape;139;p2"/>
            <p:cNvGrpSpPr/>
            <p:nvPr/>
          </p:nvGrpSpPr>
          <p:grpSpPr>
            <a:xfrm>
              <a:off x="838200" y="2976337"/>
              <a:ext cx="3302000" cy="1252763"/>
              <a:chOff x="838200" y="2950937"/>
              <a:chExt cx="3302000" cy="1252763"/>
            </a:xfrm>
          </p:grpSpPr>
          <p:pic>
            <p:nvPicPr>
              <p:cNvPr id="140" name="Google Shape;140;p2"/>
              <p:cNvPicPr preferRelativeResize="0"/>
              <p:nvPr/>
            </p:nvPicPr>
            <p:blipFill rotWithShape="1">
              <a:blip r:embed="rId5">
                <a:alphaModFix/>
              </a:blip>
              <a:srcRect b="0" l="0" r="0" t="0"/>
              <a:stretch/>
            </p:blipFill>
            <p:spPr>
              <a:xfrm>
                <a:off x="2351862" y="2950937"/>
                <a:ext cx="290551" cy="290325"/>
              </a:xfrm>
              <a:prstGeom prst="rect">
                <a:avLst/>
              </a:prstGeom>
              <a:noFill/>
              <a:ln>
                <a:noFill/>
              </a:ln>
            </p:spPr>
          </p:pic>
          <p:pic>
            <p:nvPicPr>
              <p:cNvPr id="141" name="Google Shape;141;p2"/>
              <p:cNvPicPr preferRelativeResize="0"/>
              <p:nvPr/>
            </p:nvPicPr>
            <p:blipFill rotWithShape="1">
              <a:blip r:embed="rId6">
                <a:alphaModFix/>
              </a:blip>
              <a:srcRect b="0" l="0" r="0" t="0"/>
              <a:stretch/>
            </p:blipFill>
            <p:spPr>
              <a:xfrm>
                <a:off x="3830582" y="2957229"/>
                <a:ext cx="291198" cy="290971"/>
              </a:xfrm>
              <a:prstGeom prst="rect">
                <a:avLst/>
              </a:prstGeom>
              <a:noFill/>
              <a:ln>
                <a:noFill/>
              </a:ln>
            </p:spPr>
          </p:pic>
          <p:pic>
            <p:nvPicPr>
              <p:cNvPr id="142" name="Google Shape;142;p2"/>
              <p:cNvPicPr preferRelativeResize="0"/>
              <p:nvPr/>
            </p:nvPicPr>
            <p:blipFill rotWithShape="1">
              <a:blip r:embed="rId7">
                <a:alphaModFix/>
              </a:blip>
              <a:srcRect b="0" l="0" r="0" t="0"/>
              <a:stretch/>
            </p:blipFill>
            <p:spPr>
              <a:xfrm>
                <a:off x="2351862" y="3912729"/>
                <a:ext cx="286949" cy="286725"/>
              </a:xfrm>
              <a:prstGeom prst="rect">
                <a:avLst/>
              </a:prstGeom>
              <a:noFill/>
              <a:ln>
                <a:noFill/>
              </a:ln>
            </p:spPr>
          </p:pic>
          <p:pic>
            <p:nvPicPr>
              <p:cNvPr id="143" name="Google Shape;143;p2"/>
              <p:cNvPicPr preferRelativeResize="0"/>
              <p:nvPr/>
            </p:nvPicPr>
            <p:blipFill rotWithShape="1">
              <a:blip r:embed="rId8">
                <a:alphaModFix/>
              </a:blip>
              <a:srcRect b="0" l="0" r="0" t="0"/>
              <a:stretch/>
            </p:blipFill>
            <p:spPr>
              <a:xfrm>
                <a:off x="3849649" y="3913375"/>
                <a:ext cx="290551" cy="290325"/>
              </a:xfrm>
              <a:prstGeom prst="rect">
                <a:avLst/>
              </a:prstGeom>
              <a:noFill/>
              <a:ln>
                <a:noFill/>
              </a:ln>
            </p:spPr>
          </p:pic>
          <p:pic>
            <p:nvPicPr>
              <p:cNvPr id="144" name="Google Shape;144;p2"/>
              <p:cNvPicPr preferRelativeResize="0"/>
              <p:nvPr/>
            </p:nvPicPr>
            <p:blipFill rotWithShape="1">
              <a:blip r:embed="rId9">
                <a:alphaModFix/>
              </a:blip>
              <a:srcRect b="0" l="0" r="0" t="0"/>
              <a:stretch/>
            </p:blipFill>
            <p:spPr>
              <a:xfrm>
                <a:off x="838200" y="3912729"/>
                <a:ext cx="328709" cy="290971"/>
              </a:xfrm>
              <a:prstGeom prst="rect">
                <a:avLst/>
              </a:prstGeom>
              <a:noFill/>
              <a:ln>
                <a:noFill/>
              </a:ln>
            </p:spPr>
          </p:pic>
          <p:pic>
            <p:nvPicPr>
              <p:cNvPr id="145" name="Google Shape;145;p2"/>
              <p:cNvPicPr preferRelativeResize="0"/>
              <p:nvPr/>
            </p:nvPicPr>
            <p:blipFill rotWithShape="1">
              <a:blip r:embed="rId10">
                <a:alphaModFix/>
              </a:blip>
              <a:srcRect b="0" l="0" r="0" t="0"/>
              <a:stretch/>
            </p:blipFill>
            <p:spPr>
              <a:xfrm>
                <a:off x="857279" y="2950937"/>
                <a:ext cx="290551" cy="290325"/>
              </a:xfrm>
              <a:prstGeom prst="rect">
                <a:avLst/>
              </a:prstGeom>
              <a:noFill/>
              <a:ln>
                <a:noFill/>
              </a:ln>
            </p:spPr>
          </p:pic>
        </p:gr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3"/>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Ongelma</a:t>
            </a:r>
            <a:endParaRPr/>
          </a:p>
        </p:txBody>
      </p:sp>
      <p:sp>
        <p:nvSpPr>
          <p:cNvPr id="151" name="Google Shape;151;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Useissa virtuaalisen yhteydenpidon sovelluksissa on mahdollista jakaa opiskelijat virtuaalisiin ryhmiin, jolloin he kuulevat ja näkevät ryhmänsä jäsenet mutta eivät muita ryhmiä. Kun usein toisilleen melkein tuntemattomat opiskelijat toimivat ryhmissä, heidän on vaikea saada ryhmätyötä käyntiin. Joskus myös opettaja kiertäessään seuraamassa ryhmiä voi olla liian hallitseva ja tukahduttaa muutenkin vaikeasti sujuvan ryhmätyön.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4"/>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Ratkaisu </a:t>
            </a:r>
            <a:endParaRPr/>
          </a:p>
        </p:txBody>
      </p:sp>
      <p:sp>
        <p:nvSpPr>
          <p:cNvPr id="157" name="Google Shape;157;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Kurssin ensimmäisen ryhmätyön alussa opettaja voisi tarkemmin opettaa myös ryhmätyötaitoja, esimerkiksi ryhmätyön etenemisestä, erilaisista ryhmätöiden tavoitteista, ryhmän erilaisista rooleista jne. Kurssimateriaalissa voi olla myös “pieni ryhmätyön käsikirja” -tyyppistä materiaalia. Ryhmätyön tekemisen tavoitteisiin ja vaiheisiin on hyvä palata lyhyesti varsinkin ennen isompia ryhmätöitä. Opiskelijoita voi myös opettaa arvioimaan ryhmätyön sujumista ja omaa osuuttaan ryhmätyössä ryhmätyön kuluessa.</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1" name="Shape 161"/>
        <p:cNvGrpSpPr/>
        <p:nvPr/>
      </p:nvGrpSpPr>
      <p:grpSpPr>
        <a:xfrm>
          <a:off x="0" y="0"/>
          <a:ext cx="0" cy="0"/>
          <a:chOff x="0" y="0"/>
          <a:chExt cx="0" cy="0"/>
        </a:xfrm>
      </p:grpSpPr>
      <p:sp>
        <p:nvSpPr>
          <p:cNvPr id="162" name="Google Shape;162;p5"/>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Ratkaisu </a:t>
            </a:r>
            <a:endParaRPr/>
          </a:p>
        </p:txBody>
      </p:sp>
      <p:sp>
        <p:nvSpPr>
          <p:cNvPr id="163" name="Google Shape;163;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Opettajan pitää tietysti olla tietoinen ryhmien työskentelystä ja hänen on seurattava virtuaalisesti ryhmiä. Kannattaa ohjeistaa opiskelijoille, että eivät välitä, vaikka näkevät opettajan olevan kuulolla ryhmässä, ja opettajan ei siis esimerkiksi pidä keskeyttää opiskelijoiden työtä tai keskustelua siirtyessään ryhmään vaan olla ainakin aluksi vain hiljaa seuraamassa opiskelijoiden työskentelyä. Opettaja voi ennen ryhmiinjakoa sanoa opiskelijoille, että heidän pitää erikseen pyytää opettajalta apua, jos sitä kaipaavat, eikä opettajan pidä esimerkiksi neuvoa pyytämättä.</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6"/>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Konteksti </a:t>
            </a:r>
            <a:endParaRPr/>
          </a:p>
        </p:txBody>
      </p:sp>
      <p:sp>
        <p:nvSpPr>
          <p:cNvPr id="169" name="Google Shape;169;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a:t>Mikä tahansa virtuaalinen koulutustaso ja -tilanne.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7"/>
          <p:cNvSpPr txBox="1"/>
          <p:nvPr>
            <p:ph type="title"/>
          </p:nvPr>
        </p:nvSpPr>
        <p:spPr>
          <a:xfrm>
            <a:off x="838200" y="365127"/>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fi-FI"/>
              <a:t>Linkkejä ja lisämateriaalia</a:t>
            </a:r>
            <a:endParaRPr/>
          </a:p>
        </p:txBody>
      </p:sp>
      <p:sp>
        <p:nvSpPr>
          <p:cNvPr id="175" name="Google Shape;175;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b="0" lang="fi-FI" u="sng">
                <a:solidFill>
                  <a:schemeClr val="hlink"/>
                </a:solidFill>
                <a:hlinkClick r:id="rId3"/>
              </a:rPr>
              <a:t>https://www.heuristica.fi/materiaalit/millainen-on-hyva-ryhma/</a:t>
            </a:r>
            <a:endParaRPr b="0"/>
          </a:p>
          <a:p>
            <a:pPr indent="0" lvl="0" marL="0" rtl="0" algn="l">
              <a:lnSpc>
                <a:spcPct val="90000"/>
              </a:lnSpc>
              <a:spcBef>
                <a:spcPts val="1000"/>
              </a:spcBef>
              <a:spcAft>
                <a:spcPts val="0"/>
              </a:spcAft>
              <a:buClr>
                <a:schemeClr val="dk1"/>
              </a:buClr>
              <a:buSzPts val="2800"/>
              <a:buNone/>
            </a:pPr>
            <a:r>
              <a:rPr b="0" lang="fi-FI"/>
              <a:t>Täydennettävässä pdf-minioppaassa on kuvattu hyvän ryhmän ominaisuuksia. Oppaan avulla voit arvioida omien ryhmiesi toimintaa.</a:t>
            </a:r>
            <a:br>
              <a:rPr b="0" lang="fi-FI"/>
            </a:br>
            <a:endParaRPr b="0"/>
          </a:p>
          <a:p>
            <a:pPr indent="0" lvl="0" marL="0" rtl="0" algn="l">
              <a:lnSpc>
                <a:spcPct val="90000"/>
              </a:lnSpc>
              <a:spcBef>
                <a:spcPts val="1000"/>
              </a:spcBef>
              <a:spcAft>
                <a:spcPts val="0"/>
              </a:spcAft>
              <a:buClr>
                <a:schemeClr val="dk1"/>
              </a:buClr>
              <a:buSzPts val="2800"/>
              <a:buNone/>
            </a:pPr>
            <a:r>
              <a:rPr b="0" lang="fi-FI" u="sng">
                <a:solidFill>
                  <a:schemeClr val="hlink"/>
                </a:solidFill>
                <a:hlinkClick r:id="rId4"/>
              </a:rPr>
              <a:t>https://www.heuristica.fi/materiaalit/nosta-kuuntelemisen-tasoa/</a:t>
            </a:r>
            <a:endParaRPr b="0"/>
          </a:p>
          <a:p>
            <a:pPr indent="0" lvl="0" marL="0" rtl="0" algn="l">
              <a:lnSpc>
                <a:spcPct val="90000"/>
              </a:lnSpc>
              <a:spcBef>
                <a:spcPts val="1000"/>
              </a:spcBef>
              <a:spcAft>
                <a:spcPts val="0"/>
              </a:spcAft>
              <a:buClr>
                <a:schemeClr val="dk1"/>
              </a:buClr>
              <a:buSzPts val="2800"/>
              <a:buNone/>
            </a:pPr>
            <a:r>
              <a:rPr b="0" lang="fi-FI"/>
              <a:t>Tutustu kuuntelemisen tasoihin ja paranna omia kuuntelutaitojasi. Aktiivinen ja ymmärtävä kuunteleminen on erityisen tärkeää virtuaaliohjauksessa ja -keskustelussa.</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2019-11-29T16:04:23Z</dcterms:created>
  <dc:creator>Ahlholm Outi</dc:creator>
</cp:coreProperties>
</file>