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1" roundtripDataSignature="AMtx7mjWpi18nYv4vilcKmnMZm5szxaeh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customschemas.google.com/relationships/presentationmetadata" Target="metadata"/><Relationship Id="rId10"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Google Shape;130;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1.jpg"/><Relationship Id="rId4"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7" name="Shape 17"/>
        <p:cNvGrpSpPr/>
        <p:nvPr/>
      </p:nvGrpSpPr>
      <p:grpSpPr>
        <a:xfrm>
          <a:off x="0" y="0"/>
          <a:ext cx="0" cy="0"/>
          <a:chOff x="0" y="0"/>
          <a:chExt cx="0" cy="0"/>
        </a:xfrm>
      </p:grpSpPr>
      <p:sp>
        <p:nvSpPr>
          <p:cNvPr id="18" name="Google Shape;18;p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8"/>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8"/>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8"/>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ustom Layout">
  <p:cSld name="Custom Layout">
    <p:spTree>
      <p:nvGrpSpPr>
        <p:cNvPr id="69" name="Shape 69"/>
        <p:cNvGrpSpPr/>
        <p:nvPr/>
      </p:nvGrpSpPr>
      <p:grpSpPr>
        <a:xfrm>
          <a:off x="0" y="0"/>
          <a:ext cx="0" cy="0"/>
          <a:chOff x="0" y="0"/>
          <a:chExt cx="0" cy="0"/>
        </a:xfrm>
      </p:grpSpPr>
      <p:sp>
        <p:nvSpPr>
          <p:cNvPr id="70" name="Google Shape;70;p1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17"/>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7"/>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inkkeja_ja_materiaaleja">
  <p:cSld name="Linkkeja_ja_materiaaleja">
    <p:spTree>
      <p:nvGrpSpPr>
        <p:cNvPr id="73" name="Shape 73"/>
        <p:cNvGrpSpPr/>
        <p:nvPr/>
      </p:nvGrpSpPr>
      <p:grpSpPr>
        <a:xfrm>
          <a:off x="0" y="0"/>
          <a:ext cx="0" cy="0"/>
          <a:chOff x="0" y="0"/>
          <a:chExt cx="0" cy="0"/>
        </a:xfrm>
      </p:grpSpPr>
      <p:sp>
        <p:nvSpPr>
          <p:cNvPr id="74" name="Google Shape;74;p1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8"/>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77" name="Google Shape;77;p18"/>
          <p:cNvPicPr preferRelativeResize="0"/>
          <p:nvPr/>
        </p:nvPicPr>
        <p:blipFill rotWithShape="1">
          <a:blip r:embed="rId2">
            <a:alphaModFix/>
          </a:blip>
          <a:srcRect b="0" l="0" r="0" t="0"/>
          <a:stretch/>
        </p:blipFill>
        <p:spPr>
          <a:xfrm>
            <a:off x="11490556" y="6178626"/>
            <a:ext cx="545401" cy="542851"/>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8" name="Shape 78"/>
        <p:cNvGrpSpPr/>
        <p:nvPr/>
      </p:nvGrpSpPr>
      <p:grpSpPr>
        <a:xfrm>
          <a:off x="0" y="0"/>
          <a:ext cx="0" cy="0"/>
          <a:chOff x="0" y="0"/>
          <a:chExt cx="0" cy="0"/>
        </a:xfrm>
      </p:grpSpPr>
      <p:sp>
        <p:nvSpPr>
          <p:cNvPr id="79" name="Google Shape;79;p19"/>
          <p:cNvSpPr txBox="1"/>
          <p:nvPr>
            <p:ph type="title"/>
          </p:nvPr>
        </p:nvSpPr>
        <p:spPr>
          <a:xfrm>
            <a:off x="831851" y="1709740"/>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9"/>
          <p:cNvSpPr txBox="1"/>
          <p:nvPr>
            <p:ph idx="1" type="body"/>
          </p:nvPr>
        </p:nvSpPr>
        <p:spPr>
          <a:xfrm>
            <a:off x="831851" y="4589465"/>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81" name="Google Shape;81;p19"/>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9"/>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83" name="Shape 83"/>
        <p:cNvGrpSpPr/>
        <p:nvPr/>
      </p:nvGrpSpPr>
      <p:grpSpPr>
        <a:xfrm>
          <a:off x="0" y="0"/>
          <a:ext cx="0" cy="0"/>
          <a:chOff x="0" y="0"/>
          <a:chExt cx="0" cy="0"/>
        </a:xfrm>
      </p:grpSpPr>
      <p:sp>
        <p:nvSpPr>
          <p:cNvPr id="84" name="Google Shape;84;p20"/>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2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6" name="Google Shape;86;p2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20"/>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0"/>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89" name="Shape 89"/>
        <p:cNvGrpSpPr/>
        <p:nvPr/>
      </p:nvGrpSpPr>
      <p:grpSpPr>
        <a:xfrm>
          <a:off x="0" y="0"/>
          <a:ext cx="0" cy="0"/>
          <a:chOff x="0" y="0"/>
          <a:chExt cx="0" cy="0"/>
        </a:xfrm>
      </p:grpSpPr>
      <p:sp>
        <p:nvSpPr>
          <p:cNvPr id="90" name="Google Shape;90;p21"/>
          <p:cNvSpPr txBox="1"/>
          <p:nvPr>
            <p:ph type="title"/>
          </p:nvPr>
        </p:nvSpPr>
        <p:spPr>
          <a:xfrm>
            <a:off x="839788"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21"/>
          <p:cNvSpPr txBox="1"/>
          <p:nvPr>
            <p:ph idx="1" type="body"/>
          </p:nvPr>
        </p:nvSpPr>
        <p:spPr>
          <a:xfrm>
            <a:off x="839789"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92" name="Google Shape;92;p21"/>
          <p:cNvSpPr txBox="1"/>
          <p:nvPr>
            <p:ph idx="2" type="body"/>
          </p:nvPr>
        </p:nvSpPr>
        <p:spPr>
          <a:xfrm>
            <a:off x="839789"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21"/>
          <p:cNvSpPr txBox="1"/>
          <p:nvPr>
            <p:ph idx="3" type="body"/>
          </p:nvPr>
        </p:nvSpPr>
        <p:spPr>
          <a:xfrm>
            <a:off x="6172201"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94" name="Google Shape;94;p21"/>
          <p:cNvSpPr txBox="1"/>
          <p:nvPr>
            <p:ph idx="4" type="body"/>
          </p:nvPr>
        </p:nvSpPr>
        <p:spPr>
          <a:xfrm>
            <a:off x="6172201"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2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21"/>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97" name="Shape 97"/>
        <p:cNvGrpSpPr/>
        <p:nvPr/>
      </p:nvGrpSpPr>
      <p:grpSpPr>
        <a:xfrm>
          <a:off x="0" y="0"/>
          <a:ext cx="0" cy="0"/>
          <a:chOff x="0" y="0"/>
          <a:chExt cx="0" cy="0"/>
        </a:xfrm>
      </p:grpSpPr>
      <p:sp>
        <p:nvSpPr>
          <p:cNvPr id="98" name="Google Shape;98;p22"/>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2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2"/>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01" name="Shape 101"/>
        <p:cNvGrpSpPr/>
        <p:nvPr/>
      </p:nvGrpSpPr>
      <p:grpSpPr>
        <a:xfrm>
          <a:off x="0" y="0"/>
          <a:ext cx="0" cy="0"/>
          <a:chOff x="0" y="0"/>
          <a:chExt cx="0" cy="0"/>
        </a:xfrm>
      </p:grpSpPr>
      <p:sp>
        <p:nvSpPr>
          <p:cNvPr id="102" name="Google Shape;102;p23"/>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23"/>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104" name="Google Shape;104;p23"/>
          <p:cNvPicPr preferRelativeResize="0"/>
          <p:nvPr/>
        </p:nvPicPr>
        <p:blipFill rotWithShape="1">
          <a:blip r:embed="rId2">
            <a:alphaModFix/>
          </a:blip>
          <a:srcRect b="0" l="0" r="0" t="0"/>
          <a:stretch/>
        </p:blipFill>
        <p:spPr>
          <a:xfrm>
            <a:off x="241121" y="5670696"/>
            <a:ext cx="992988" cy="1050781"/>
          </a:xfrm>
          <a:prstGeom prst="rect">
            <a:avLst/>
          </a:prstGeom>
          <a:noFill/>
          <a:ln>
            <a:noFill/>
          </a:ln>
        </p:spPr>
      </p:pic>
      <p:pic>
        <p:nvPicPr>
          <p:cNvPr id="105" name="Google Shape;105;p23"/>
          <p:cNvPicPr preferRelativeResize="0"/>
          <p:nvPr/>
        </p:nvPicPr>
        <p:blipFill rotWithShape="1">
          <a:blip r:embed="rId3">
            <a:alphaModFix/>
          </a:blip>
          <a:srcRect b="0" l="0" r="0" t="0"/>
          <a:stretch/>
        </p:blipFill>
        <p:spPr>
          <a:xfrm>
            <a:off x="3829485" y="5948481"/>
            <a:ext cx="772995" cy="772994"/>
          </a:xfrm>
          <a:prstGeom prst="rect">
            <a:avLst/>
          </a:prstGeom>
          <a:noFill/>
          <a:ln>
            <a:noFill/>
          </a:ln>
        </p:spPr>
      </p:pic>
      <p:pic>
        <p:nvPicPr>
          <p:cNvPr descr="https://lh5.googleusercontent.com/8Fi91AgiqqSWztsOpmjYwiENY3ahA9O_O8vcYwW98fuiMapEf0XRHl3_36xGvLcgnviWfZYbmARGy0hRgkfffFnLv5byVvD4OQggBm1FnB9O99iZsmJm_ta1itqkkOxefcFvppkIVRY" id="106" name="Google Shape;106;p23"/>
          <p:cNvPicPr preferRelativeResize="0"/>
          <p:nvPr/>
        </p:nvPicPr>
        <p:blipFill rotWithShape="1">
          <a:blip r:embed="rId4">
            <a:alphaModFix/>
          </a:blip>
          <a:srcRect b="0" l="0" r="0" t="0"/>
          <a:stretch/>
        </p:blipFill>
        <p:spPr>
          <a:xfrm>
            <a:off x="1569065" y="5980683"/>
            <a:ext cx="2012337" cy="740792"/>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07" name="Shape 107"/>
        <p:cNvGrpSpPr/>
        <p:nvPr/>
      </p:nvGrpSpPr>
      <p:grpSpPr>
        <a:xfrm>
          <a:off x="0" y="0"/>
          <a:ext cx="0" cy="0"/>
          <a:chOff x="0" y="0"/>
          <a:chExt cx="0" cy="0"/>
        </a:xfrm>
      </p:grpSpPr>
      <p:sp>
        <p:nvSpPr>
          <p:cNvPr id="108" name="Google Shape;108;p2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9" name="Google Shape;109;p24"/>
          <p:cNvSpPr/>
          <p:nvPr>
            <p:ph idx="2" type="pic"/>
          </p:nvPr>
        </p:nvSpPr>
        <p:spPr>
          <a:xfrm>
            <a:off x="5183188" y="987427"/>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10" name="Google Shape;110;p2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1" name="Google Shape;111;p24"/>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4"/>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13" name="Shape 113"/>
        <p:cNvGrpSpPr/>
        <p:nvPr/>
      </p:nvGrpSpPr>
      <p:grpSpPr>
        <a:xfrm>
          <a:off x="0" y="0"/>
          <a:ext cx="0" cy="0"/>
          <a:chOff x="0" y="0"/>
          <a:chExt cx="0" cy="0"/>
        </a:xfrm>
      </p:grpSpPr>
      <p:sp>
        <p:nvSpPr>
          <p:cNvPr id="114" name="Google Shape;114;p2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5" name="Google Shape;115;p25"/>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6" name="Google Shape;116;p25"/>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5"/>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18" name="Shape 118"/>
        <p:cNvGrpSpPr/>
        <p:nvPr/>
      </p:nvGrpSpPr>
      <p:grpSpPr>
        <a:xfrm>
          <a:off x="0" y="0"/>
          <a:ext cx="0" cy="0"/>
          <a:chOff x="0" y="0"/>
          <a:chExt cx="0" cy="0"/>
        </a:xfrm>
      </p:grpSpPr>
      <p:sp>
        <p:nvSpPr>
          <p:cNvPr id="119" name="Google Shape;119;p26"/>
          <p:cNvSpPr txBox="1"/>
          <p:nvPr>
            <p:ph type="title"/>
          </p:nvPr>
        </p:nvSpPr>
        <p:spPr>
          <a:xfrm rot="5400000">
            <a:off x="7133432"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0" name="Google Shape;120;p26"/>
          <p:cNvSpPr txBox="1"/>
          <p:nvPr>
            <p:ph idx="1" type="body"/>
          </p:nvPr>
        </p:nvSpPr>
        <p:spPr>
          <a:xfrm rot="5400000">
            <a:off x="1799432"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1" name="Google Shape;121;p26"/>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26"/>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22" name="Shape 22"/>
        <p:cNvGrpSpPr/>
        <p:nvPr/>
      </p:nvGrpSpPr>
      <p:grpSpPr>
        <a:xfrm>
          <a:off x="0" y="0"/>
          <a:ext cx="0" cy="0"/>
          <a:chOff x="0" y="0"/>
          <a:chExt cx="0" cy="0"/>
        </a:xfrm>
      </p:grpSpPr>
      <p:sp>
        <p:nvSpPr>
          <p:cNvPr id="23" name="Google Shape;23;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9"/>
          <p:cNvSpPr txBox="1"/>
          <p:nvPr>
            <p:ph idx="1" type="body"/>
          </p:nvPr>
        </p:nvSpPr>
        <p:spPr>
          <a:xfrm>
            <a:off x="5183188" y="987427"/>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25" name="Google Shape;25;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6" name="Google Shape;26;p9"/>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9"/>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gelma" type="obj">
  <p:cSld name="OBJECT">
    <p:spTree>
      <p:nvGrpSpPr>
        <p:cNvPr id="28" name="Shape 28"/>
        <p:cNvGrpSpPr/>
        <p:nvPr/>
      </p:nvGrpSpPr>
      <p:grpSpPr>
        <a:xfrm>
          <a:off x="0" y="0"/>
          <a:ext cx="0" cy="0"/>
          <a:chOff x="0" y="0"/>
          <a:chExt cx="0" cy="0"/>
        </a:xfrm>
      </p:grpSpPr>
      <p:sp>
        <p:nvSpPr>
          <p:cNvPr id="29" name="Google Shape;29;p10"/>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10"/>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0"/>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33" name="Google Shape;33;p10"/>
          <p:cNvPicPr preferRelativeResize="0"/>
          <p:nvPr/>
        </p:nvPicPr>
        <p:blipFill rotWithShape="1">
          <a:blip r:embed="rId2">
            <a:alphaModFix/>
          </a:blip>
          <a:srcRect b="0" l="0" r="0" t="0"/>
          <a:stretch/>
        </p:blipFill>
        <p:spPr>
          <a:xfrm>
            <a:off x="11457890" y="6078420"/>
            <a:ext cx="558474" cy="55586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Ratkaisu">
  <p:cSld name="Ratkaisu">
    <p:spTree>
      <p:nvGrpSpPr>
        <p:cNvPr id="34" name="Shape 34"/>
        <p:cNvGrpSpPr/>
        <p:nvPr/>
      </p:nvGrpSpPr>
      <p:grpSpPr>
        <a:xfrm>
          <a:off x="0" y="0"/>
          <a:ext cx="0" cy="0"/>
          <a:chOff x="0" y="0"/>
          <a:chExt cx="0" cy="0"/>
        </a:xfrm>
      </p:grpSpPr>
      <p:sp>
        <p:nvSpPr>
          <p:cNvPr id="35" name="Google Shape;35;p1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1"/>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39" name="Google Shape;39;p11"/>
          <p:cNvPicPr preferRelativeResize="0"/>
          <p:nvPr/>
        </p:nvPicPr>
        <p:blipFill rotWithShape="1">
          <a:blip r:embed="rId2">
            <a:alphaModFix/>
          </a:blip>
          <a:srcRect b="0" l="0" r="0" t="0"/>
          <a:stretch/>
        </p:blipFill>
        <p:spPr>
          <a:xfrm>
            <a:off x="11457890" y="6078420"/>
            <a:ext cx="558474" cy="55586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Konteksti">
  <p:cSld name="Konteksti">
    <p:spTree>
      <p:nvGrpSpPr>
        <p:cNvPr id="40" name="Shape 40"/>
        <p:cNvGrpSpPr/>
        <p:nvPr/>
      </p:nvGrpSpPr>
      <p:grpSpPr>
        <a:xfrm>
          <a:off x="0" y="0"/>
          <a:ext cx="0" cy="0"/>
          <a:chOff x="0" y="0"/>
          <a:chExt cx="0" cy="0"/>
        </a:xfrm>
      </p:grpSpPr>
      <p:sp>
        <p:nvSpPr>
          <p:cNvPr id="41" name="Google Shape;41;p12"/>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1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2"/>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45" name="Google Shape;45;p12"/>
          <p:cNvPicPr preferRelativeResize="0"/>
          <p:nvPr/>
        </p:nvPicPr>
        <p:blipFill rotWithShape="1">
          <a:blip r:embed="rId2">
            <a:alphaModFix/>
          </a:blip>
          <a:srcRect b="0" l="0" r="0" t="0"/>
          <a:stretch/>
        </p:blipFill>
        <p:spPr>
          <a:xfrm>
            <a:off x="11457889" y="6078420"/>
            <a:ext cx="558475" cy="555864"/>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Esimerkki">
  <p:cSld name="Esimerkki">
    <p:spTree>
      <p:nvGrpSpPr>
        <p:cNvPr id="46" name="Shape 46"/>
        <p:cNvGrpSpPr/>
        <p:nvPr/>
      </p:nvGrpSpPr>
      <p:grpSpPr>
        <a:xfrm>
          <a:off x="0" y="0"/>
          <a:ext cx="0" cy="0"/>
          <a:chOff x="0" y="0"/>
          <a:chExt cx="0" cy="0"/>
        </a:xfrm>
      </p:grpSpPr>
      <p:sp>
        <p:nvSpPr>
          <p:cNvPr id="47" name="Google Shape;47;p1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13"/>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3"/>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51" name="Google Shape;51;p13"/>
          <p:cNvPicPr preferRelativeResize="0"/>
          <p:nvPr/>
        </p:nvPicPr>
        <p:blipFill rotWithShape="1">
          <a:blip r:embed="rId2">
            <a:alphaModFix/>
          </a:blip>
          <a:srcRect b="0" l="0" r="0" t="0"/>
          <a:stretch/>
        </p:blipFill>
        <p:spPr>
          <a:xfrm>
            <a:off x="11420595" y="6078420"/>
            <a:ext cx="633061" cy="55819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ppimateriaali">
  <p:cSld name="Oppimateriaali">
    <p:spTree>
      <p:nvGrpSpPr>
        <p:cNvPr id="52" name="Shape 52"/>
        <p:cNvGrpSpPr/>
        <p:nvPr/>
      </p:nvGrpSpPr>
      <p:grpSpPr>
        <a:xfrm>
          <a:off x="0" y="0"/>
          <a:ext cx="0" cy="0"/>
          <a:chOff x="0" y="0"/>
          <a:chExt cx="0" cy="0"/>
        </a:xfrm>
      </p:grpSpPr>
      <p:sp>
        <p:nvSpPr>
          <p:cNvPr id="53" name="Google Shape;53;p1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14"/>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4"/>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57" name="Google Shape;57;p14"/>
          <p:cNvPicPr preferRelativeResize="0"/>
          <p:nvPr/>
        </p:nvPicPr>
        <p:blipFill rotWithShape="1">
          <a:blip r:embed="rId2">
            <a:alphaModFix/>
          </a:blip>
          <a:srcRect b="0" l="0" r="0" t="0"/>
          <a:stretch/>
        </p:blipFill>
        <p:spPr>
          <a:xfrm>
            <a:off x="11464424" y="6063113"/>
            <a:ext cx="589232" cy="5864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inkkeja/materiaalia">
  <p:cSld name="Linkkeja/materiaalia">
    <p:spTree>
      <p:nvGrpSpPr>
        <p:cNvPr id="58" name="Shape 58"/>
        <p:cNvGrpSpPr/>
        <p:nvPr/>
      </p:nvGrpSpPr>
      <p:grpSpPr>
        <a:xfrm>
          <a:off x="0" y="0"/>
          <a:ext cx="0" cy="0"/>
          <a:chOff x="0" y="0"/>
          <a:chExt cx="0" cy="0"/>
        </a:xfrm>
      </p:grpSpPr>
      <p:sp>
        <p:nvSpPr>
          <p:cNvPr id="59" name="Google Shape;59;p1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1" name="Google Shape;61;p15"/>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5"/>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63" name="Google Shape;63;p15"/>
          <p:cNvPicPr preferRelativeResize="0"/>
          <p:nvPr/>
        </p:nvPicPr>
        <p:blipFill rotWithShape="1">
          <a:blip r:embed="rId2">
            <a:alphaModFix/>
          </a:blip>
          <a:srcRect b="0" l="0" r="0" t="0"/>
          <a:stretch/>
        </p:blipFill>
        <p:spPr>
          <a:xfrm>
            <a:off x="11464424" y="6063112"/>
            <a:ext cx="589232" cy="5864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asic Layout">
  <p:cSld name="Basic Layout">
    <p:spTree>
      <p:nvGrpSpPr>
        <p:cNvPr id="64" name="Shape 64"/>
        <p:cNvGrpSpPr/>
        <p:nvPr/>
      </p:nvGrpSpPr>
      <p:grpSpPr>
        <a:xfrm>
          <a:off x="0" y="0"/>
          <a:ext cx="0" cy="0"/>
          <a:chOff x="0" y="0"/>
          <a:chExt cx="0" cy="0"/>
        </a:xfrm>
      </p:grpSpPr>
      <p:sp>
        <p:nvSpPr>
          <p:cNvPr id="65" name="Google Shape;65;p1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6"/>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6"/>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7.xml"/><Relationship Id="rId11" Type="http://schemas.openxmlformats.org/officeDocument/2006/relationships/slideLayout" Target="../slideLayouts/slideLayout8.xml"/><Relationship Id="rId22" Type="http://schemas.openxmlformats.org/officeDocument/2006/relationships/slideLayout" Target="../slideLayouts/slideLayout19.xml"/><Relationship Id="rId10" Type="http://schemas.openxmlformats.org/officeDocument/2006/relationships/slideLayout" Target="../slideLayouts/slideLayout7.xml"/><Relationship Id="rId21" Type="http://schemas.openxmlformats.org/officeDocument/2006/relationships/slideLayout" Target="../slideLayouts/slideLayout18.xml"/><Relationship Id="rId13" Type="http://schemas.openxmlformats.org/officeDocument/2006/relationships/slideLayout" Target="../slideLayouts/slideLayout10.xml"/><Relationship Id="rId12" Type="http://schemas.openxmlformats.org/officeDocument/2006/relationships/slideLayout" Target="../slideLayouts/slideLayout9.xml"/><Relationship Id="rId23" Type="http://schemas.openxmlformats.org/officeDocument/2006/relationships/theme" Target="../theme/theme1.xml"/><Relationship Id="rId1" Type="http://schemas.openxmlformats.org/officeDocument/2006/relationships/image" Target="../media/image3.jpg"/><Relationship Id="rId2" Type="http://schemas.openxmlformats.org/officeDocument/2006/relationships/image" Target="../media/image1.jpg"/><Relationship Id="rId3" Type="http://schemas.openxmlformats.org/officeDocument/2006/relationships/image" Target="../media/image2.png"/><Relationship Id="rId4" Type="http://schemas.openxmlformats.org/officeDocument/2006/relationships/slideLayout" Target="../slideLayouts/slideLayout1.xml"/><Relationship Id="rId9" Type="http://schemas.openxmlformats.org/officeDocument/2006/relationships/slideLayout" Target="../slideLayouts/slideLayout6.xml"/><Relationship Id="rId15" Type="http://schemas.openxmlformats.org/officeDocument/2006/relationships/slideLayout" Target="../slideLayouts/slideLayout12.xml"/><Relationship Id="rId14" Type="http://schemas.openxmlformats.org/officeDocument/2006/relationships/slideLayout" Target="../slideLayouts/slideLayout11.xml"/><Relationship Id="rId17" Type="http://schemas.openxmlformats.org/officeDocument/2006/relationships/slideLayout" Target="../slideLayouts/slideLayout14.xml"/><Relationship Id="rId16" Type="http://schemas.openxmlformats.org/officeDocument/2006/relationships/slideLayout" Target="../slideLayouts/slideLayout13.xml"/><Relationship Id="rId5" Type="http://schemas.openxmlformats.org/officeDocument/2006/relationships/slideLayout" Target="../slideLayouts/slideLayout2.xml"/><Relationship Id="rId19" Type="http://schemas.openxmlformats.org/officeDocument/2006/relationships/slideLayout" Target="../slideLayouts/slideLayout16.xml"/><Relationship Id="rId6" Type="http://schemas.openxmlformats.org/officeDocument/2006/relationships/slideLayout" Target="../slideLayouts/slideLayout3.xml"/><Relationship Id="rId18" Type="http://schemas.openxmlformats.org/officeDocument/2006/relationships/slideLayout" Target="../slideLayouts/slideLayout15.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7"/>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7"/>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pic>
        <p:nvPicPr>
          <p:cNvPr id="14" name="Google Shape;14;p7"/>
          <p:cNvPicPr preferRelativeResize="0"/>
          <p:nvPr/>
        </p:nvPicPr>
        <p:blipFill rotWithShape="1">
          <a:blip r:embed="rId1">
            <a:alphaModFix/>
          </a:blip>
          <a:srcRect b="0" l="0" r="0" t="0"/>
          <a:stretch/>
        </p:blipFill>
        <p:spPr>
          <a:xfrm>
            <a:off x="241121" y="5631517"/>
            <a:ext cx="992988" cy="1050781"/>
          </a:xfrm>
          <a:prstGeom prst="rect">
            <a:avLst/>
          </a:prstGeom>
          <a:noFill/>
          <a:ln>
            <a:noFill/>
          </a:ln>
        </p:spPr>
      </p:pic>
      <p:pic>
        <p:nvPicPr>
          <p:cNvPr id="15" name="Google Shape;15;p7"/>
          <p:cNvPicPr preferRelativeResize="0"/>
          <p:nvPr/>
        </p:nvPicPr>
        <p:blipFill rotWithShape="1">
          <a:blip r:embed="rId2">
            <a:alphaModFix/>
          </a:blip>
          <a:srcRect b="0" l="0" r="0" t="0"/>
          <a:stretch/>
        </p:blipFill>
        <p:spPr>
          <a:xfrm>
            <a:off x="3829487" y="6034224"/>
            <a:ext cx="648072" cy="648072"/>
          </a:xfrm>
          <a:prstGeom prst="rect">
            <a:avLst/>
          </a:prstGeom>
          <a:noFill/>
          <a:ln>
            <a:noFill/>
          </a:ln>
        </p:spPr>
      </p:pic>
      <p:pic>
        <p:nvPicPr>
          <p:cNvPr descr="https://lh5.googleusercontent.com/8Fi91AgiqqSWztsOpmjYwiENY3ahA9O_O8vcYwW98fuiMapEf0XRHl3_36xGvLcgnviWfZYbmARGy0hRgkfffFnLv5byVvD4OQggBm1FnB9O99iZsmJm_ta1itqkkOxefcFvppkIVRY" id="16" name="Google Shape;16;p7"/>
          <p:cNvPicPr preferRelativeResize="0"/>
          <p:nvPr/>
        </p:nvPicPr>
        <p:blipFill rotWithShape="1">
          <a:blip r:embed="rId3">
            <a:alphaModFix/>
          </a:blip>
          <a:srcRect b="0" l="0" r="0" t="0"/>
          <a:stretch/>
        </p:blipFill>
        <p:spPr>
          <a:xfrm>
            <a:off x="1569065" y="5941504"/>
            <a:ext cx="2012337" cy="74079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 id="2147483663" r:id="rId18"/>
    <p:sldLayoutId id="2147483664" r:id="rId19"/>
    <p:sldLayoutId id="2147483665" r:id="rId20"/>
    <p:sldLayoutId id="2147483666" r:id="rId21"/>
    <p:sldLayoutId id="2147483667" r:id="rId2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0"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creativecommons.fi/lisenssit" TargetMode="External"/><Relationship Id="rId4" Type="http://schemas.openxmlformats.org/officeDocument/2006/relationships/image" Target="../media/image14.png"/><Relationship Id="rId9" Type="http://schemas.openxmlformats.org/officeDocument/2006/relationships/image" Target="../media/image16.png"/><Relationship Id="rId5" Type="http://schemas.openxmlformats.org/officeDocument/2006/relationships/image" Target="../media/image11.png"/><Relationship Id="rId6" Type="http://schemas.openxmlformats.org/officeDocument/2006/relationships/image" Target="../media/image15.png"/><Relationship Id="rId7" Type="http://schemas.openxmlformats.org/officeDocument/2006/relationships/image" Target="../media/image13.png"/><Relationship Id="rId8"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fi-FI"/>
              <a:t>Miten opetetaan opiskelijoita esittämään verkossa?</a:t>
            </a:r>
            <a:endParaRPr/>
          </a:p>
        </p:txBody>
      </p:sp>
      <p:sp>
        <p:nvSpPr>
          <p:cNvPr id="128" name="Google Shape;128;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fi-FI"/>
              <a:t>Kirjoittaja: Salli Nurminen</a:t>
            </a:r>
            <a:endParaRPr/>
          </a:p>
          <a:p>
            <a:pPr indent="0" lvl="0" marL="0" rtl="0" algn="ctr">
              <a:lnSpc>
                <a:spcPct val="90000"/>
              </a:lnSpc>
              <a:spcBef>
                <a:spcPts val="1000"/>
              </a:spcBef>
              <a:spcAft>
                <a:spcPts val="0"/>
              </a:spcAft>
              <a:buClr>
                <a:schemeClr val="dk1"/>
              </a:buClr>
              <a:buSzPts val="2400"/>
              <a:buNone/>
            </a:pPr>
            <a:r>
              <a:rPr lang="fi-FI"/>
              <a:t>2019</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Google Shape;133;p2"/>
          <p:cNvSpPr txBox="1"/>
          <p:nvPr>
            <p:ph idx="2" type="body"/>
          </p:nvPr>
        </p:nvSpPr>
        <p:spPr>
          <a:xfrm>
            <a:off x="7201278" y="2057400"/>
            <a:ext cx="3932237" cy="3811588"/>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chemeClr val="dk1"/>
              </a:buClr>
              <a:buSzPts val="2000"/>
              <a:buNone/>
            </a:pPr>
            <a:r>
              <a:rPr lang="fi-FI" sz="2000"/>
              <a:t>Näitä materiaaleja saa käyttää, jakaa, muokata ja kääntää, myös kaupallisesti. </a:t>
            </a:r>
            <a:endParaRPr/>
          </a:p>
          <a:p>
            <a:pPr indent="0" lvl="0" marL="0" rtl="0" algn="l">
              <a:lnSpc>
                <a:spcPct val="80000"/>
              </a:lnSpc>
              <a:spcBef>
                <a:spcPts val="1000"/>
              </a:spcBef>
              <a:spcAft>
                <a:spcPts val="0"/>
              </a:spcAft>
              <a:buClr>
                <a:schemeClr val="dk1"/>
              </a:buClr>
              <a:buSzPts val="2000"/>
              <a:buNone/>
            </a:pPr>
            <a:r>
              <a:rPr lang="fi-FI" sz="2000"/>
              <a:t>Ehtona on, tämä materiaali mainitaan asianmukaisesti seuraavalla tavalla: </a:t>
            </a:r>
            <a:endParaRPr/>
          </a:p>
          <a:p>
            <a:pPr indent="-342900" lvl="0" marL="342900" rtl="0" algn="l">
              <a:lnSpc>
                <a:spcPct val="80000"/>
              </a:lnSpc>
              <a:spcBef>
                <a:spcPts val="1000"/>
              </a:spcBef>
              <a:spcAft>
                <a:spcPts val="0"/>
              </a:spcAft>
              <a:buClr>
                <a:schemeClr val="dk1"/>
              </a:buClr>
              <a:buSzPts val="2000"/>
              <a:buFont typeface="Arial"/>
              <a:buChar char="•"/>
            </a:pPr>
            <a:r>
              <a:rPr lang="fi-FI" sz="2000"/>
              <a:t>Kirjoittajien nimet</a:t>
            </a:r>
            <a:endParaRPr/>
          </a:p>
          <a:p>
            <a:pPr indent="-342900" lvl="0" marL="342900" rtl="0" algn="l">
              <a:lnSpc>
                <a:spcPct val="80000"/>
              </a:lnSpc>
              <a:spcBef>
                <a:spcPts val="1000"/>
              </a:spcBef>
              <a:spcAft>
                <a:spcPts val="0"/>
              </a:spcAft>
              <a:buClr>
                <a:schemeClr val="dk1"/>
              </a:buClr>
              <a:buSzPts val="2000"/>
              <a:buFont typeface="Arial"/>
              <a:buChar char="•"/>
            </a:pPr>
            <a:r>
              <a:rPr lang="fi-FI" sz="2000"/>
              <a:t>Otsikko</a:t>
            </a:r>
            <a:endParaRPr/>
          </a:p>
          <a:p>
            <a:pPr indent="0" lvl="0" marL="0" rtl="0" algn="l">
              <a:lnSpc>
                <a:spcPct val="80000"/>
              </a:lnSpc>
              <a:spcBef>
                <a:spcPts val="1000"/>
              </a:spcBef>
              <a:spcAft>
                <a:spcPts val="0"/>
              </a:spcAft>
              <a:buClr>
                <a:schemeClr val="dk1"/>
              </a:buClr>
              <a:buSzPts val="2000"/>
              <a:buNone/>
            </a:pPr>
            <a:r>
              <a:rPr lang="fi-FI" sz="2000"/>
              <a:t>Lisää tietoa CC BY 4.0 -lisenssistä: </a:t>
            </a:r>
            <a:r>
              <a:rPr lang="fi-FI" sz="2000" u="sng">
                <a:solidFill>
                  <a:schemeClr val="hlink"/>
                </a:solidFill>
                <a:hlinkClick r:id="rId3"/>
              </a:rPr>
              <a:t>http://creativecommons.fi/lisenssit</a:t>
            </a:r>
            <a:r>
              <a:rPr lang="fi-FI" sz="2000"/>
              <a:t>  </a:t>
            </a:r>
            <a:endParaRPr/>
          </a:p>
          <a:p>
            <a:pPr indent="0" lvl="0" marL="0" rtl="0" algn="l">
              <a:lnSpc>
                <a:spcPct val="80000"/>
              </a:lnSpc>
              <a:spcBef>
                <a:spcPts val="1000"/>
              </a:spcBef>
              <a:spcAft>
                <a:spcPts val="0"/>
              </a:spcAft>
              <a:buClr>
                <a:schemeClr val="dk1"/>
              </a:buClr>
              <a:buSzPts val="2000"/>
              <a:buNone/>
            </a:pPr>
            <a:r>
              <a:rPr lang="fi-FI" sz="2000"/>
              <a:t>Tekijänoikeus säilyy aina kirjoittajilla.</a:t>
            </a:r>
            <a:endParaRPr/>
          </a:p>
          <a:p>
            <a:pPr indent="0" lvl="0" marL="0" rtl="0" algn="l">
              <a:lnSpc>
                <a:spcPct val="80000"/>
              </a:lnSpc>
              <a:spcBef>
                <a:spcPts val="1000"/>
              </a:spcBef>
              <a:spcAft>
                <a:spcPts val="0"/>
              </a:spcAft>
              <a:buClr>
                <a:schemeClr val="dk1"/>
              </a:buClr>
              <a:buSzPts val="2000"/>
              <a:buNone/>
            </a:pPr>
            <a:r>
              <a:t/>
            </a:r>
            <a:endParaRPr sz="2000"/>
          </a:p>
        </p:txBody>
      </p:sp>
      <p:sp>
        <p:nvSpPr>
          <p:cNvPr id="134" name="Google Shape;134;p2"/>
          <p:cNvSpPr txBox="1"/>
          <p:nvPr/>
        </p:nvSpPr>
        <p:spPr>
          <a:xfrm>
            <a:off x="7098021" y="334297"/>
            <a:ext cx="3932237" cy="16002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3200"/>
              <a:buFont typeface="Calibri"/>
              <a:buNone/>
            </a:pPr>
            <a:r>
              <a:rPr b="1" i="0" lang="fi-FI" sz="3200" u="none" cap="none" strike="noStrike">
                <a:solidFill>
                  <a:schemeClr val="dk1"/>
                </a:solidFill>
                <a:latin typeface="Calibri"/>
                <a:ea typeface="Calibri"/>
                <a:cs typeface="Calibri"/>
                <a:sym typeface="Calibri"/>
              </a:rPr>
              <a:t>Tekijänoikeudet  </a:t>
            </a:r>
            <a:endParaRPr/>
          </a:p>
        </p:txBody>
      </p:sp>
      <p:sp>
        <p:nvSpPr>
          <p:cNvPr id="135" name="Google Shape;135;p2"/>
          <p:cNvSpPr txBox="1"/>
          <p:nvPr/>
        </p:nvSpPr>
        <p:spPr>
          <a:xfrm>
            <a:off x="933176" y="334297"/>
            <a:ext cx="3932237" cy="16002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3200"/>
              <a:buFont typeface="Calibri"/>
              <a:buNone/>
            </a:pPr>
            <a:r>
              <a:rPr b="1" i="0" lang="fi-FI" sz="3200" u="none" cap="none" strike="noStrike">
                <a:solidFill>
                  <a:schemeClr val="dk1"/>
                </a:solidFill>
                <a:latin typeface="Calibri"/>
                <a:ea typeface="Calibri"/>
                <a:cs typeface="Calibri"/>
                <a:sym typeface="Calibri"/>
              </a:rPr>
              <a:t>Kuvauksen rakenne </a:t>
            </a:r>
            <a:endParaRPr/>
          </a:p>
        </p:txBody>
      </p:sp>
      <p:sp>
        <p:nvSpPr>
          <p:cNvPr id="136" name="Google Shape;136;p2"/>
          <p:cNvSpPr txBox="1"/>
          <p:nvPr>
            <p:ph type="title"/>
          </p:nvPr>
        </p:nvSpPr>
        <p:spPr>
          <a:xfrm>
            <a:off x="838200" y="365128"/>
            <a:ext cx="10515600" cy="770946"/>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Calibri"/>
              <a:buNone/>
            </a:pPr>
            <a:r>
              <a:rPr lang="fi-FI" sz="1800"/>
              <a:t>Opettajana virtuaaliluokassa -hankkeessa kehitetty materiaali, joka on tarkoitettu tueksi virtuaalista luokkaopetusta opettaville opettajille ja kouluttajille.</a:t>
            </a:r>
            <a:r>
              <a:rPr lang="fi-FI"/>
              <a:t> </a:t>
            </a:r>
            <a:endParaRPr/>
          </a:p>
        </p:txBody>
      </p:sp>
      <p:grpSp>
        <p:nvGrpSpPr>
          <p:cNvPr id="137" name="Google Shape;137;p2"/>
          <p:cNvGrpSpPr/>
          <p:nvPr/>
        </p:nvGrpSpPr>
        <p:grpSpPr>
          <a:xfrm>
            <a:off x="838200" y="2057400"/>
            <a:ext cx="6046386" cy="2801190"/>
            <a:chOff x="838200" y="2057400"/>
            <a:chExt cx="6046386" cy="2801190"/>
          </a:xfrm>
        </p:grpSpPr>
        <p:pic>
          <p:nvPicPr>
            <p:cNvPr id="138" name="Google Shape;138;p2"/>
            <p:cNvPicPr preferRelativeResize="0"/>
            <p:nvPr/>
          </p:nvPicPr>
          <p:blipFill rotWithShape="1">
            <a:blip r:embed="rId4">
              <a:alphaModFix/>
            </a:blip>
            <a:srcRect b="0" l="0" r="0" t="0"/>
            <a:stretch/>
          </p:blipFill>
          <p:spPr>
            <a:xfrm>
              <a:off x="933175" y="2057400"/>
              <a:ext cx="5951411" cy="2801190"/>
            </a:xfrm>
            <a:prstGeom prst="rect">
              <a:avLst/>
            </a:prstGeom>
            <a:noFill/>
            <a:ln>
              <a:noFill/>
            </a:ln>
          </p:spPr>
        </p:pic>
        <p:grpSp>
          <p:nvGrpSpPr>
            <p:cNvPr id="139" name="Google Shape;139;p2"/>
            <p:cNvGrpSpPr/>
            <p:nvPr/>
          </p:nvGrpSpPr>
          <p:grpSpPr>
            <a:xfrm>
              <a:off x="838200" y="2976337"/>
              <a:ext cx="3302000" cy="1252763"/>
              <a:chOff x="838200" y="2950937"/>
              <a:chExt cx="3302000" cy="1252763"/>
            </a:xfrm>
          </p:grpSpPr>
          <p:pic>
            <p:nvPicPr>
              <p:cNvPr id="140" name="Google Shape;140;p2"/>
              <p:cNvPicPr preferRelativeResize="0"/>
              <p:nvPr/>
            </p:nvPicPr>
            <p:blipFill rotWithShape="1">
              <a:blip r:embed="rId5">
                <a:alphaModFix/>
              </a:blip>
              <a:srcRect b="0" l="0" r="0" t="0"/>
              <a:stretch/>
            </p:blipFill>
            <p:spPr>
              <a:xfrm>
                <a:off x="2351862" y="2950937"/>
                <a:ext cx="290551" cy="290325"/>
              </a:xfrm>
              <a:prstGeom prst="rect">
                <a:avLst/>
              </a:prstGeom>
              <a:noFill/>
              <a:ln>
                <a:noFill/>
              </a:ln>
            </p:spPr>
          </p:pic>
          <p:pic>
            <p:nvPicPr>
              <p:cNvPr id="141" name="Google Shape;141;p2"/>
              <p:cNvPicPr preferRelativeResize="0"/>
              <p:nvPr/>
            </p:nvPicPr>
            <p:blipFill rotWithShape="1">
              <a:blip r:embed="rId6">
                <a:alphaModFix/>
              </a:blip>
              <a:srcRect b="0" l="0" r="0" t="0"/>
              <a:stretch/>
            </p:blipFill>
            <p:spPr>
              <a:xfrm>
                <a:off x="3830582" y="2957229"/>
                <a:ext cx="291198" cy="290971"/>
              </a:xfrm>
              <a:prstGeom prst="rect">
                <a:avLst/>
              </a:prstGeom>
              <a:noFill/>
              <a:ln>
                <a:noFill/>
              </a:ln>
            </p:spPr>
          </p:pic>
          <p:pic>
            <p:nvPicPr>
              <p:cNvPr id="142" name="Google Shape;142;p2"/>
              <p:cNvPicPr preferRelativeResize="0"/>
              <p:nvPr/>
            </p:nvPicPr>
            <p:blipFill rotWithShape="1">
              <a:blip r:embed="rId7">
                <a:alphaModFix/>
              </a:blip>
              <a:srcRect b="0" l="0" r="0" t="0"/>
              <a:stretch/>
            </p:blipFill>
            <p:spPr>
              <a:xfrm>
                <a:off x="2351862" y="3912729"/>
                <a:ext cx="286949" cy="286725"/>
              </a:xfrm>
              <a:prstGeom prst="rect">
                <a:avLst/>
              </a:prstGeom>
              <a:noFill/>
              <a:ln>
                <a:noFill/>
              </a:ln>
            </p:spPr>
          </p:pic>
          <p:pic>
            <p:nvPicPr>
              <p:cNvPr id="143" name="Google Shape;143;p2"/>
              <p:cNvPicPr preferRelativeResize="0"/>
              <p:nvPr/>
            </p:nvPicPr>
            <p:blipFill rotWithShape="1">
              <a:blip r:embed="rId8">
                <a:alphaModFix/>
              </a:blip>
              <a:srcRect b="0" l="0" r="0" t="0"/>
              <a:stretch/>
            </p:blipFill>
            <p:spPr>
              <a:xfrm>
                <a:off x="3849649" y="3913375"/>
                <a:ext cx="290551" cy="290325"/>
              </a:xfrm>
              <a:prstGeom prst="rect">
                <a:avLst/>
              </a:prstGeom>
              <a:noFill/>
              <a:ln>
                <a:noFill/>
              </a:ln>
            </p:spPr>
          </p:pic>
          <p:pic>
            <p:nvPicPr>
              <p:cNvPr id="144" name="Google Shape;144;p2"/>
              <p:cNvPicPr preferRelativeResize="0"/>
              <p:nvPr/>
            </p:nvPicPr>
            <p:blipFill rotWithShape="1">
              <a:blip r:embed="rId9">
                <a:alphaModFix/>
              </a:blip>
              <a:srcRect b="0" l="0" r="0" t="0"/>
              <a:stretch/>
            </p:blipFill>
            <p:spPr>
              <a:xfrm>
                <a:off x="838200" y="3912729"/>
                <a:ext cx="328709" cy="290971"/>
              </a:xfrm>
              <a:prstGeom prst="rect">
                <a:avLst/>
              </a:prstGeom>
              <a:noFill/>
              <a:ln>
                <a:noFill/>
              </a:ln>
            </p:spPr>
          </p:pic>
          <p:pic>
            <p:nvPicPr>
              <p:cNvPr id="145" name="Google Shape;145;p2"/>
              <p:cNvPicPr preferRelativeResize="0"/>
              <p:nvPr/>
            </p:nvPicPr>
            <p:blipFill rotWithShape="1">
              <a:blip r:embed="rId10">
                <a:alphaModFix/>
              </a:blip>
              <a:srcRect b="0" l="0" r="0" t="0"/>
              <a:stretch/>
            </p:blipFill>
            <p:spPr>
              <a:xfrm>
                <a:off x="857279" y="2950937"/>
                <a:ext cx="290551" cy="290325"/>
              </a:xfrm>
              <a:prstGeom prst="rect">
                <a:avLst/>
              </a:prstGeom>
              <a:noFill/>
              <a:ln>
                <a:noFill/>
              </a:ln>
            </p:spPr>
          </p:pic>
        </p:gr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Ongelma</a:t>
            </a:r>
            <a:endParaRPr/>
          </a:p>
        </p:txBody>
      </p:sp>
      <p:sp>
        <p:nvSpPr>
          <p:cNvPr id="151" name="Google Shape;151;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Kun opiskelijat tekevät yksilö- tai ryhmätöitä virtuaalisesti, heidän pitäisi myös esittää töitä, mutta monelle opiskelijalle se on vaikeaa. Ylipäänsä esittäminen voi olla vaikeaa, mutta erityisesti virtuaalinen esittäminen on opiskelijoille vierasta.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Ratkaisu </a:t>
            </a:r>
            <a:endParaRPr/>
          </a:p>
        </p:txBody>
      </p:sp>
      <p:sp>
        <p:nvSpPr>
          <p:cNvPr id="157" name="Google Shape;157;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900"/>
              <a:buNone/>
            </a:pPr>
            <a:r>
              <a:rPr b="0" lang="fi-FI" sz="1900"/>
              <a:t>Esittämistä on hyvä harjoitella pienissä palasissa ja aloittaa harjoittelu heti, kun perusasiat on saatu kuntoon. Virtuaaliympäristössä opiskelijat välillä vierastavat puhumista vielä enemmän kuin lähiopetuksessa, joten ensimmäinen askel esittämisen helpottamiseen on mikrofonin ja kameran käyttöön tottuminen muiden opiskelijoiden kuunnellessa ja katsoessa. Hyvä ryhmähenki madaltaa esittämisjännitystä. </a:t>
            </a:r>
            <a:endParaRPr/>
          </a:p>
          <a:p>
            <a:pPr indent="0" lvl="0" marL="0" rtl="0" algn="l">
              <a:lnSpc>
                <a:spcPct val="90000"/>
              </a:lnSpc>
              <a:spcBef>
                <a:spcPts val="1000"/>
              </a:spcBef>
              <a:spcAft>
                <a:spcPts val="0"/>
              </a:spcAft>
              <a:buClr>
                <a:schemeClr val="dk1"/>
              </a:buClr>
              <a:buSzPts val="1900"/>
              <a:buNone/>
            </a:pPr>
            <a:r>
              <a:t/>
            </a:r>
            <a:endParaRPr b="0" sz="1900"/>
          </a:p>
          <a:p>
            <a:pPr indent="0" lvl="0" marL="0" rtl="0" algn="l">
              <a:lnSpc>
                <a:spcPct val="90000"/>
              </a:lnSpc>
              <a:spcBef>
                <a:spcPts val="1000"/>
              </a:spcBef>
              <a:spcAft>
                <a:spcPts val="0"/>
              </a:spcAft>
              <a:buClr>
                <a:schemeClr val="dk1"/>
              </a:buClr>
              <a:buSzPts val="1900"/>
              <a:buNone/>
            </a:pPr>
            <a:r>
              <a:rPr b="0" lang="fi-FI" sz="1900"/>
              <a:t>Jos opiskelijan tarvitsee käyttää esittäessään muita virtuaaliluokan teknisiä ominaisuuksia, niihin pitää olla hyvät ohjeet saatavilla etukäteen. On myös hyvä, jos esittämisen harjoittelu on esimerkiksi läksynä, koska jos esitystilanteessa on tottumattomuudesta johtuvia teknisiä ongelmia tilanne muuttuu epämukavaksi sekä esittäjälle että kuuntelijoille. Esittämistä (esim. näytön jakamista) voidaan myös harjoitella pienryhmissä, jotta paineet ovat ensin pienemmät. Usein opiskelijaa helpottaa, jos oman työn saa esitellä yhdessä toisen opiskelijan kanssa tai jos esiteltävä työ on jo osittain esitelty opettajalle ennen isommalle ryhmälle esittelyä. Virtuaaliluokassa tämä oman työn hyväksyttäminen voi hyvin tapahtua esim. etukäteen palautettavana videona, jota opettaja kommentoi.</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Konteksti </a:t>
            </a:r>
            <a:endParaRPr/>
          </a:p>
        </p:txBody>
      </p:sp>
      <p:sp>
        <p:nvSpPr>
          <p:cNvPr id="163" name="Google Shape;163;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Mikä tahansa virtuaaliopetus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Esimerkki mallin toteuttamisesta </a:t>
            </a:r>
            <a:endParaRPr/>
          </a:p>
        </p:txBody>
      </p:sp>
      <p:sp>
        <p:nvSpPr>
          <p:cNvPr id="169" name="Google Shape;169;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Espanjankurssi</a:t>
            </a:r>
            <a:endParaRPr/>
          </a:p>
          <a:p>
            <a:pPr indent="0" lvl="0" marL="0" rtl="0" algn="l">
              <a:lnSpc>
                <a:spcPct val="90000"/>
              </a:lnSpc>
              <a:spcBef>
                <a:spcPts val="1000"/>
              </a:spcBef>
              <a:spcAft>
                <a:spcPts val="0"/>
              </a:spcAft>
              <a:buClr>
                <a:schemeClr val="dk1"/>
              </a:buClr>
              <a:buSzPts val="2800"/>
              <a:buNone/>
            </a:pPr>
            <a:r>
              <a:rPr b="0" lang="fi-FI"/>
              <a:t>Opiskelijat jaetaan pienryhmiin ja jokaisella ryhmällä on oma aiheensa (esim. yhden verbiryhmän preesenstaivutus), josta heidän tulee tehdä yhden kuvan tai dian kokoinen havainnollistava esitys. Opiskelijoiden tulee esitellä tuotoksensa yhdessä muulle ryhmälle niin, että yhdellä heistä on vastuullaan jakaa kuva tai dia muulle ryhmälle ja muilla on vastuu sen selittämisestä. Jakamista on harjoiteltu jo pienryhmissä.</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2019-06-11T14:06:59Z</dcterms:created>
  <dc:creator>Ahlholm Outi</dc:creator>
</cp:coreProperties>
</file>