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j49/Dmuhee81y9GIz9aMAksLc0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i-FI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8.jpg"/><Relationship Id="rId4" Type="http://schemas.openxmlformats.org/officeDocument/2006/relationships/image" Target="../media/image9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9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inkkeja_ja_materiaaleja">
  <p:cSld name="Linkkeja_ja_materiaaleja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77" name="Google Shape;77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90556" y="6178626"/>
            <a:ext cx="545401" cy="542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body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20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2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21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 txBox="1"/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2"/>
          <p:cNvSpPr txBox="1"/>
          <p:nvPr>
            <p:ph idx="1" type="body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2" name="Google Shape;92;p22"/>
          <p:cNvSpPr txBox="1"/>
          <p:nvPr>
            <p:ph idx="2" type="body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22"/>
          <p:cNvSpPr txBox="1"/>
          <p:nvPr>
            <p:ph idx="3" type="body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4" name="Google Shape;94;p22"/>
          <p:cNvSpPr txBox="1"/>
          <p:nvPr>
            <p:ph idx="4" type="body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22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2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3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3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3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4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4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104" name="Google Shape;104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41121" y="5670696"/>
            <a:ext cx="992988" cy="1050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29485" y="5948481"/>
            <a:ext cx="772995" cy="77299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5.googleusercontent.com/8Fi91AgiqqSWztsOpmjYwiENY3ahA9O_O8vcYwW98fuiMapEf0XRHl3_36xGvLcgnviWfZYbmARGy0hRgkfffFnLv5byVvD4OQggBm1FnB9O99iZsmJm_ta1itqkkOxefcFvppkIVRY" id="106" name="Google Shape;106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69065" y="5980683"/>
            <a:ext cx="2012337" cy="740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5"/>
          <p:cNvSpPr/>
          <p:nvPr>
            <p:ph idx="2" type="pic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2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1" name="Google Shape;111;p25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5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26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6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/>
          <p:nvPr>
            <p:ph type="title"/>
          </p:nvPr>
        </p:nvSpPr>
        <p:spPr>
          <a:xfrm rot="5400000">
            <a:off x="7133432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7"/>
          <p:cNvSpPr txBox="1"/>
          <p:nvPr>
            <p:ph idx="1" type="body"/>
          </p:nvPr>
        </p:nvSpPr>
        <p:spPr>
          <a:xfrm rot="5400000">
            <a:off x="1799432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27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7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" type="body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5" name="Google Shape;25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26" name="Google Shape;26;p10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gelma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1"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1"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1"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33" name="Google Shape;33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57890" y="6078420"/>
            <a:ext cx="558474" cy="555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Ratkaisu">
  <p:cSld name="Ratkaisu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1"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1"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1"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39" name="Google Shape;39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57890" y="6078420"/>
            <a:ext cx="558474" cy="555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Konteksti">
  <p:cSld name="Konteksti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1"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1"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1"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45" name="Google Shape;45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57889" y="6078420"/>
            <a:ext cx="558475" cy="5558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ppimateriaali">
  <p:cSld name="Oppimateriaali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1"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1"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1"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51" name="Google Shape;5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64424" y="6063113"/>
            <a:ext cx="589232" cy="586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inkkeja/materiaalia">
  <p:cSld name="Linkkeja/materiaalia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1"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1"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1"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5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57" name="Google Shape;57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64424" y="6063112"/>
            <a:ext cx="589232" cy="5864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simerkki">
  <p:cSld name="Esimerkki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1"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1"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1"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16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63" name="Google Shape;6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420595" y="6078420"/>
            <a:ext cx="633061" cy="558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sic Layout">
  <p:cSld name="Basic Layou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1"/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1"/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1"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1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7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8.xml"/><Relationship Id="rId22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7.xml"/><Relationship Id="rId21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23" Type="http://schemas.openxmlformats.org/officeDocument/2006/relationships/theme" Target="../theme/theme1.xml"/><Relationship Id="rId1" Type="http://schemas.openxmlformats.org/officeDocument/2006/relationships/image" Target="../media/image1.jpg"/><Relationship Id="rId2" Type="http://schemas.openxmlformats.org/officeDocument/2006/relationships/image" Target="../media/image8.jp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6.xml"/><Relationship Id="rId6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5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1" type="ftr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2" type="sldNum"/>
          </p:nvPr>
        </p:nvSpPr>
        <p:spPr>
          <a:xfrm>
            <a:off x="8610600" y="6356353"/>
            <a:ext cx="1965960" cy="3259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pic>
        <p:nvPicPr>
          <p:cNvPr id="14" name="Google Shape;14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41121" y="5631517"/>
            <a:ext cx="992988" cy="1050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829487" y="6034224"/>
            <a:ext cx="648072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5.googleusercontent.com/8Fi91AgiqqSWztsOpmjYwiENY3ahA9O_O8vcYwW98fuiMapEf0XRHl3_36xGvLcgnviWfZYbmARGy0hRgkfffFnLv5byVvD4OQggBm1FnB9O99iZsmJm_ta1itqkkOxefcFvppkIVRY" id="16" name="Google Shape;1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69065" y="5941504"/>
            <a:ext cx="2012337" cy="74079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  <p:sldLayoutId id="2147483666" r:id="rId21"/>
    <p:sldLayoutId id="2147483667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0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creativecommons.fi/lisenssit" TargetMode="External"/><Relationship Id="rId4" Type="http://schemas.openxmlformats.org/officeDocument/2006/relationships/image" Target="../media/image13.png"/><Relationship Id="rId9" Type="http://schemas.openxmlformats.org/officeDocument/2006/relationships/image" Target="../media/image10.png"/><Relationship Id="rId5" Type="http://schemas.openxmlformats.org/officeDocument/2006/relationships/image" Target="../media/image14.png"/><Relationship Id="rId6" Type="http://schemas.openxmlformats.org/officeDocument/2006/relationships/image" Target="../media/image7.png"/><Relationship Id="rId7" Type="http://schemas.openxmlformats.org/officeDocument/2006/relationships/image" Target="../media/image15.png"/><Relationship Id="rId8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sz="4800"/>
              <a:t>Opeta kirjain–äänne -vastaavuutta</a:t>
            </a:r>
            <a:endParaRPr sz="4800"/>
          </a:p>
        </p:txBody>
      </p:sp>
      <p:sp>
        <p:nvSpPr>
          <p:cNvPr id="128" name="Google Shape;128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/>
              <a:t>Päivi Virkkunen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i-FI"/>
              <a:t>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"/>
          <p:cNvSpPr txBox="1"/>
          <p:nvPr>
            <p:ph idx="2" type="body"/>
          </p:nvPr>
        </p:nvSpPr>
        <p:spPr>
          <a:xfrm>
            <a:off x="720127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 sz="2000"/>
              <a:t>Näitä materiaaleja saa käyttää, jakaa, muokata ja kääntää, myös kaupallisesti.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 sz="2000"/>
              <a:t>Ehtona on, tämä materiaali mainitaan asianmukaisesti seuraavalla tavalla: 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fi-FI" sz="2000"/>
              <a:t>Kirjoittajien nimet</a:t>
            </a:r>
            <a:endParaRPr/>
          </a:p>
          <a:p>
            <a:pPr indent="-342900" lvl="0" marL="3429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fi-FI" sz="2000"/>
              <a:t>Otsikko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 sz="2000"/>
              <a:t>Lisää tietoa CC BY 4.0 -lisenssistä: </a:t>
            </a:r>
            <a:r>
              <a:rPr lang="fi-FI" sz="2000" u="sng">
                <a:solidFill>
                  <a:schemeClr val="hlink"/>
                </a:solidFill>
                <a:hlinkClick r:id="rId3"/>
              </a:rPr>
              <a:t>http://creativecommons.fi/lisenssit</a:t>
            </a:r>
            <a:r>
              <a:rPr lang="fi-FI" sz="2000"/>
              <a:t> 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i-FI" sz="2000"/>
              <a:t>Tekijänoikeus säilyy aina kirjoittajilla.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sp>
        <p:nvSpPr>
          <p:cNvPr id="134" name="Google Shape;134;p2"/>
          <p:cNvSpPr txBox="1"/>
          <p:nvPr/>
        </p:nvSpPr>
        <p:spPr>
          <a:xfrm>
            <a:off x="7098021" y="334297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Tekijänoikeudet  </a:t>
            </a:r>
            <a:endParaRPr/>
          </a:p>
        </p:txBody>
      </p:sp>
      <p:sp>
        <p:nvSpPr>
          <p:cNvPr id="135" name="Google Shape;135;p2"/>
          <p:cNvSpPr txBox="1"/>
          <p:nvPr/>
        </p:nvSpPr>
        <p:spPr>
          <a:xfrm>
            <a:off x="933176" y="334297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b="1" i="0" lang="fi-FI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Kuvauksen rakenne </a:t>
            </a:r>
            <a:endParaRPr/>
          </a:p>
        </p:txBody>
      </p:sp>
      <p:sp>
        <p:nvSpPr>
          <p:cNvPr id="136" name="Google Shape;136;p2"/>
          <p:cNvSpPr txBox="1"/>
          <p:nvPr>
            <p:ph type="title"/>
          </p:nvPr>
        </p:nvSpPr>
        <p:spPr>
          <a:xfrm>
            <a:off x="838200" y="365128"/>
            <a:ext cx="10515600" cy="7709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fi-FI" sz="1800"/>
              <a:t>Opettajana virtuaaliluokassa -hankkeessa kehitetty materiaali, joka on tarkoitettu tueksi virtuaalista luokkaopetusta opettaville opettajille ja kouluttajille.</a:t>
            </a:r>
            <a:r>
              <a:rPr lang="fi-FI"/>
              <a:t> </a:t>
            </a:r>
            <a:endParaRPr/>
          </a:p>
        </p:txBody>
      </p:sp>
      <p:grpSp>
        <p:nvGrpSpPr>
          <p:cNvPr id="137" name="Google Shape;137;p2"/>
          <p:cNvGrpSpPr/>
          <p:nvPr/>
        </p:nvGrpSpPr>
        <p:grpSpPr>
          <a:xfrm>
            <a:off x="838200" y="2057400"/>
            <a:ext cx="6046386" cy="2801190"/>
            <a:chOff x="838200" y="2057400"/>
            <a:chExt cx="6046386" cy="2801190"/>
          </a:xfrm>
        </p:grpSpPr>
        <p:pic>
          <p:nvPicPr>
            <p:cNvPr id="138" name="Google Shape;138;p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33175" y="2057400"/>
              <a:ext cx="5951411" cy="280119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9" name="Google Shape;139;p2"/>
            <p:cNvGrpSpPr/>
            <p:nvPr/>
          </p:nvGrpSpPr>
          <p:grpSpPr>
            <a:xfrm>
              <a:off x="838200" y="2976337"/>
              <a:ext cx="3302000" cy="1252763"/>
              <a:chOff x="838200" y="2950937"/>
              <a:chExt cx="3302000" cy="1252763"/>
            </a:xfrm>
          </p:grpSpPr>
          <p:pic>
            <p:nvPicPr>
              <p:cNvPr id="140" name="Google Shape;140;p2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2351862" y="2950937"/>
                <a:ext cx="290551" cy="2903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1" name="Google Shape;141;p2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3830582" y="2957229"/>
                <a:ext cx="291198" cy="29097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2" name="Google Shape;142;p2"/>
              <p:cNvPicPr preferRelativeResize="0"/>
              <p:nvPr/>
            </p:nvPicPr>
            <p:blipFill rotWithShape="1">
              <a:blip r:embed="rId7">
                <a:alphaModFix/>
              </a:blip>
              <a:srcRect b="0" l="0" r="0" t="0"/>
              <a:stretch/>
            </p:blipFill>
            <p:spPr>
              <a:xfrm>
                <a:off x="2351862" y="3912729"/>
                <a:ext cx="286949" cy="2867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3" name="Google Shape;143;p2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3849649" y="3913375"/>
                <a:ext cx="290551" cy="2903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4" name="Google Shape;144;p2"/>
              <p:cNvPicPr preferRelativeResize="0"/>
              <p:nvPr/>
            </p:nvPicPr>
            <p:blipFill rotWithShape="1">
              <a:blip r:embed="rId9">
                <a:alphaModFix/>
              </a:blip>
              <a:srcRect b="0" l="0" r="0" t="0"/>
              <a:stretch/>
            </p:blipFill>
            <p:spPr>
              <a:xfrm>
                <a:off x="838200" y="3912729"/>
                <a:ext cx="328709" cy="29097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5" name="Google Shape;145;p2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857279" y="2950937"/>
                <a:ext cx="290551" cy="2903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Ongelma</a:t>
            </a:r>
            <a:endParaRPr/>
          </a:p>
        </p:txBody>
      </p:sp>
      <p:sp>
        <p:nvSpPr>
          <p:cNvPr id="151" name="Google Shape;151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0" lang="fi-FI" sz="3200"/>
              <a:t>Joskus opiskelijat tukeutuvat liikaa ortografiseen (= kirjoitettuun) muotoon, kun he ääntävät vierasta kieltä. </a:t>
            </a:r>
            <a:endParaRPr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0" sz="3200"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0" lang="fi-FI" sz="3200"/>
              <a:t>Jos opiskeltavan kielen kirjain–äänne-vastaavuus on heikko, tästä voi seurata suuria ääntämisen ongelmia, eikä puhe ole välttämättä ymmärrettävää.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Ratkaisu </a:t>
            </a:r>
            <a:endParaRPr/>
          </a:p>
        </p:txBody>
      </p:sp>
      <p:sp>
        <p:nvSpPr>
          <p:cNvPr id="157" name="Google Shape;15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0" lang="fi-FI"/>
              <a:t>Opiskeltavat sanat ja (etenkin opiskelun alkuvaiheessa fraasinomaiset) lauseet esitetään opiskelijalle IPA:lla (International Phonetic Alphabet = kansainvälinen foneettinen aakkosto) kirjoitettuna. Tällöin opiskelija oppii heti oikean ääntämismuodon eikä kirjoitusasu sekoita ääntämistä.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Konteksti </a:t>
            </a:r>
            <a:endParaRPr/>
          </a:p>
        </p:txBody>
      </p:sp>
      <p:sp>
        <p:nvSpPr>
          <p:cNvPr id="163" name="Google Shape;16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0" lang="fi-FI" sz="3200"/>
              <a:t>Erityisesti sellaisten kielten opetuksen alussa, joiden kirjain–äänne -vastaavuus on heikko</a:t>
            </a:r>
            <a:endParaRPr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0" sz="3200"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0" lang="fi-FI" sz="3200"/>
              <a:t>Edeltävät tiedot: perustiedot opiskeltavan kielen äännejärjestelmästä ja IPA:sta</a:t>
            </a:r>
            <a:endParaRPr b="0" sz="3200"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0" sz="3200"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0" lang="fi-FI" sz="3200"/>
              <a:t>Ei sovellu suoraan kaikkein nuorimpien oppilaiden kanssa käytettäväksi (esim. varhennettu kielenopetus)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Oppimateriaalia opiskelijoiden käyttöön</a:t>
            </a:r>
            <a:endParaRPr/>
          </a:p>
        </p:txBody>
      </p:sp>
      <p:sp>
        <p:nvSpPr>
          <p:cNvPr id="169" name="Google Shape;16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0" lang="fi-FI" sz="3200"/>
              <a:t>Oheinen oppimateriaali on tarkoitettu opettajalle muokattavaksi omien tarpeiden mukaan: Kirjain–äänne_opiskelijalle</a:t>
            </a:r>
            <a:endParaRPr b="0" sz="3200"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0" sz="3200"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0" lang="fi-FI" sz="3200"/>
              <a:t>Materiaali on Power Point -muodossa, ja voit tallentaa sen itsellesi ja muokata edelleen opettamasi kielen tarpeiden mukaan. </a:t>
            </a:r>
            <a:endParaRPr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0" sz="3200"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0" lang="fi-FI" sz="3200"/>
              <a:t>Linkkejä ja vinkkejä löydät seuraavalta sivulta. Yksinkertaisia alkeistason tekstejä on myös helppo tehdä itse!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"/>
          <p:cNvSpPr txBox="1"/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Linkkejä ja lisämateriaalia</a:t>
            </a:r>
            <a:endParaRPr/>
          </a:p>
        </p:txBody>
      </p:sp>
      <p:sp>
        <p:nvSpPr>
          <p:cNvPr id="175" name="Google Shape;175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0" lang="fi-FI" sz="3200"/>
              <a:t>https://tophonetics.com/ (englanti - &gt; IPA)</a:t>
            </a:r>
            <a:endParaRPr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0" sz="3200"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0" lang="fi-FI" sz="3200"/>
              <a:t>http://tom.brondsted.dk/text2phoneme/ (saksa, englanti, tanska</a:t>
            </a:r>
            <a:endParaRPr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0" sz="3200"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0" lang="fi-FI" sz="3200"/>
              <a:t> -&gt; IPA)</a:t>
            </a:r>
            <a:endParaRPr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0" sz="3200"/>
          </a:p>
          <a:p>
            <a:pPr indent="0" lvl="0" marL="0" rtl="0" algn="l">
              <a:lnSpc>
                <a:spcPct val="6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0" lang="fi-FI" sz="3200"/>
              <a:t>https://easypronunciation.com/en/english-phonetic-transcription-converter (kiina, englanti, ranska, japani, venäjä, espanja, portugali -&gt; IPA)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2019-06-18T09:20:37Z</dcterms:created>
  <dc:creator>Ahlholm Outi</dc:creator>
</cp:coreProperties>
</file>