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FR+LJ8UO5av3cJwgFItwMNfTT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nkkeja_ja_materiaaleja">
  <p:cSld name="Linkkeja_ja_materiaaleja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77" name="Google Shape;7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90556" y="6178626"/>
            <a:ext cx="545401" cy="54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04" name="Google Shape;104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1121" y="5670696"/>
            <a:ext cx="992988" cy="1050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9485" y="5948481"/>
            <a:ext cx="772995" cy="772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3" descr="https://lh5.googleusercontent.com/8Fi91AgiqqSWztsOpmjYwiENY3ahA9O_O8vcYwW98fuiMapEf0XRHl3_36xGvLcgnviWfZYbmARGy0hRgkfffFnLv5byVvD4OQggBm1FnB9O99iZsmJm_ta1itqkkOxefcFvppkIVR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9065" y="5980683"/>
            <a:ext cx="2012337" cy="74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4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gelma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33" name="Google Shape;3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57890" y="6078420"/>
            <a:ext cx="558474" cy="555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tkaisu">
  <p:cSld name="Ratkaisu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39" name="Google Shape;3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57890" y="6078420"/>
            <a:ext cx="558474" cy="55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onteksti">
  <p:cSld name="Konteksti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45" name="Google Shape;4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57889" y="6078420"/>
            <a:ext cx="558475" cy="55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pimateriaali">
  <p:cSld name="Oppimateriaali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64424" y="6063113"/>
            <a:ext cx="589232" cy="5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imerkki">
  <p:cSld name="Esimerkki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20595" y="6078420"/>
            <a:ext cx="633061" cy="55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nkkeja/materiaalia">
  <p:cSld name="Linkkeja/materiaali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64424" y="6063112"/>
            <a:ext cx="589232" cy="5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Layout">
  <p:cSld name="Basic Layou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ldNum" idx="12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4" name="Google Shape;14;p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41121" y="5631517"/>
            <a:ext cx="992988" cy="1050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3829487" y="6034224"/>
            <a:ext cx="64807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7" descr="https://lh5.googleusercontent.com/8Fi91AgiqqSWztsOpmjYwiENY3ahA9O_O8vcYwW98fuiMapEf0XRHl3_36xGvLcgnviWfZYbmARGy0hRgkfffFnLv5byVvD4OQggBm1FnB9O99iZsmJm_ta1itqkkOxefcFvppkIVRY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569065" y="5941504"/>
            <a:ext cx="2012337" cy="74079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creativecommons.fi/lisenssit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"/>
          <p:cNvSpPr txBox="1">
            <a:spLocks noGrp="1"/>
          </p:cNvSpPr>
          <p:nvPr>
            <p:ph type="ctrTitle"/>
          </p:nvPr>
        </p:nvSpPr>
        <p:spPr>
          <a:xfrm>
            <a:off x="1572700" y="104441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800"/>
              <a:t>Opeta puheentuottoa</a:t>
            </a:r>
            <a:endParaRPr sz="4800"/>
          </a:p>
        </p:txBody>
      </p:sp>
      <p:sp>
        <p:nvSpPr>
          <p:cNvPr id="128" name="Google Shape;128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Päivi Virkkunen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/>
          <p:cNvSpPr txBox="1">
            <a:spLocks noGrp="1"/>
          </p:cNvSpPr>
          <p:nvPr>
            <p:ph type="body" idx="2"/>
          </p:nvPr>
        </p:nvSpPr>
        <p:spPr>
          <a:xfrm>
            <a:off x="720127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Näitä materiaaleja saa käyttää, jakaa, muokata ja kääntää, myös kaupallisesti.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Ehtona on, tämä materiaali mainitaan asianmukaisesti seuraavalla tavalla: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Kirjoittajien nimet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Otsikko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Lisää tietoa CC BY 4.0 -lisenssistä: </a:t>
            </a:r>
            <a:r>
              <a:rPr lang="fi-FI" sz="2000" u="sng">
                <a:solidFill>
                  <a:schemeClr val="hlink"/>
                </a:solidFill>
                <a:hlinkClick r:id="rId3"/>
              </a:rPr>
              <a:t>http://creativecommons.fi/lisenssit</a:t>
            </a:r>
            <a:r>
              <a:rPr lang="fi-FI" sz="2000"/>
              <a:t> 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Tekijänoikeus säilyy aina kirjoittajilla.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134" name="Google Shape;134;p2"/>
          <p:cNvSpPr txBox="1"/>
          <p:nvPr/>
        </p:nvSpPr>
        <p:spPr>
          <a:xfrm>
            <a:off x="7098021" y="334297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i-FI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Tekijänoikeudet  </a:t>
            </a:r>
            <a:endParaRPr/>
          </a:p>
        </p:txBody>
      </p:sp>
      <p:sp>
        <p:nvSpPr>
          <p:cNvPr id="135" name="Google Shape;135;p2"/>
          <p:cNvSpPr txBox="1"/>
          <p:nvPr/>
        </p:nvSpPr>
        <p:spPr>
          <a:xfrm>
            <a:off x="933176" y="334297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i-FI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Kuvauksen rakenne </a:t>
            </a:r>
            <a:endParaRPr/>
          </a:p>
        </p:txBody>
      </p:sp>
      <p:sp>
        <p:nvSpPr>
          <p:cNvPr id="136" name="Google Shape;136;p2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7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i-FI" sz="1800"/>
              <a:t>Opettajana virtuaaliluokassa -hankkeessa kehitetty materiaali, joka on tarkoitettu tueksi virtuaalista luokkaopetusta opettaville opettajille ja kouluttajille.</a:t>
            </a:r>
            <a:endParaRPr/>
          </a:p>
        </p:txBody>
      </p:sp>
      <p:grpSp>
        <p:nvGrpSpPr>
          <p:cNvPr id="137" name="Google Shape;137;p2"/>
          <p:cNvGrpSpPr/>
          <p:nvPr/>
        </p:nvGrpSpPr>
        <p:grpSpPr>
          <a:xfrm>
            <a:off x="838200" y="2057400"/>
            <a:ext cx="6046386" cy="2801190"/>
            <a:chOff x="838200" y="2057400"/>
            <a:chExt cx="6046386" cy="2801190"/>
          </a:xfrm>
        </p:grpSpPr>
        <p:pic>
          <p:nvPicPr>
            <p:cNvPr id="138" name="Google Shape;138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33175" y="2057400"/>
              <a:ext cx="5951411" cy="280119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" name="Google Shape;139;p2"/>
            <p:cNvGrpSpPr/>
            <p:nvPr/>
          </p:nvGrpSpPr>
          <p:grpSpPr>
            <a:xfrm>
              <a:off x="838200" y="2976337"/>
              <a:ext cx="3302000" cy="1252763"/>
              <a:chOff x="838200" y="2950937"/>
              <a:chExt cx="3302000" cy="1252763"/>
            </a:xfrm>
          </p:grpSpPr>
          <p:pic>
            <p:nvPicPr>
              <p:cNvPr id="140" name="Google Shape;140;p2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2351862" y="2950937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1" name="Google Shape;141;p2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830582" y="2957229"/>
                <a:ext cx="291198" cy="29097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" name="Google Shape;142;p2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2351862" y="3912729"/>
                <a:ext cx="286949" cy="2867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" name="Google Shape;143;p2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3849649" y="3913375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" name="Google Shape;144;p2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838200" y="3912729"/>
                <a:ext cx="328709" cy="29097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" name="Google Shape;145;p2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857279" y="2950937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Ongelma</a:t>
            </a:r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Vieraan kielen ääntäminen on opiskelijalle vaikeaa. </a:t>
            </a:r>
            <a:endParaRPr/>
          </a:p>
          <a:p>
            <a:pPr marL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/>
          </a:p>
          <a:p>
            <a:pPr marL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Jos opiskelija ei tiedä, miten puhetta tuotetaan, hänelle on vaikea kertoa äidinkielen ja opiskeltavan vieraan kielen äänteiden eroista.</a:t>
            </a:r>
            <a:endParaRPr/>
          </a:p>
          <a:p>
            <a:pPr marL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/>
          </a:p>
          <a:p>
            <a:pPr marL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Ohjaaminen (konkreettiset neuvot) vieraan kielen äänteiden oikeanlaiseen tuottamiseen voi olla vaikeaa.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Ratkaisu </a:t>
            </a:r>
            <a:endParaRPr/>
          </a:p>
        </p:txBody>
      </p:sp>
      <p:sp>
        <p:nvSpPr>
          <p:cNvPr id="157" name="Google Shape;15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Opiskelijalle opetetaan puheentuoton perusteet, jolloin hänellä on käsitys äänteiden tuottamisesta sekä ääntöväylän asennon vaikutuksesta äänteiden laatuun.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Vieraan kielen äänteiden harjoittelu on helpompaa, jos oppijalla on käsitys siitä, mitä ääntöväylässä tapahtuu puhuessa.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Konteksti </a:t>
            </a:r>
            <a:endParaRPr/>
          </a:p>
        </p:txBody>
      </p:sp>
      <p:sp>
        <p:nvSpPr>
          <p:cNvPr id="163" name="Google Shape;16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Kokonaisuus soveltuu kaikenikäisille ja -tasoisille kieltenoppijoille kielestä riippumatta.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Hyödyllisin kieliopintojen alkuvaiheessa.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Oppimateriaalia opiskelijoiden käyttöön</a:t>
            </a:r>
            <a:endParaRPr/>
          </a:p>
        </p:txBody>
      </p:sp>
      <p:sp>
        <p:nvSpPr>
          <p:cNvPr id="169" name="Google Shape;16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Opiskelijoille tarkoitettu oppimateriaali on tarkoitettu opettajalle muokattavaksi omien tarpeiden mukaan ja se on erillisenä osana: Puheentuotto_opiskelijalle</a:t>
            </a:r>
            <a:endParaRPr sz="32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0"/>
              <a:t>Materiaali on Power Point -muodossa, ja voit tallentaa sen itsellesi ja muokata edelleen opettamasi kielen tarpeiden mukaan.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Laajakuva</PresentationFormat>
  <Paragraphs>30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Opeta puheentuottoa</vt:lpstr>
      <vt:lpstr>Opettajana virtuaaliluokassa -hankkeessa kehitetty materiaali, joka on tarkoitettu tueksi virtuaalista luokkaopetusta opettaville opettajille ja kouluttajille.</vt:lpstr>
      <vt:lpstr>Ongelma</vt:lpstr>
      <vt:lpstr>Ratkaisu </vt:lpstr>
      <vt:lpstr>Konteksti </vt:lpstr>
      <vt:lpstr>Oppimateriaalia opiskelijoiden käyttöön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Opeta puheentuottoa</dc:title>
  <dc:creator>Ahlholm Outi</dc:creator>
  <cp:lastModifiedBy>Kangasharju, Arja I</cp:lastModifiedBy>
  <cp:revision>1</cp:revision>
  <dcterms:created xsi:type="dcterms:W3CDTF">2019-06-18T09:29:39Z</dcterms:created>
  <dcterms:modified xsi:type="dcterms:W3CDTF">2020-01-14T13:55:41Z</dcterms:modified>
</cp:coreProperties>
</file>