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g0yq3oX3v29WfJ9gHOttaRvzlK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89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
        <p:cNvGrpSpPr/>
        <p:nvPr/>
      </p:nvGrpSpPr>
      <p:grpSpPr>
        <a:xfrm>
          <a:off x="0" y="0"/>
          <a:ext cx="0" cy="0"/>
          <a:chOff x="0" y="0"/>
          <a:chExt cx="0" cy="0"/>
        </a:xfrm>
      </p:grpSpPr>
      <p:sp>
        <p:nvSpPr>
          <p:cNvPr id="23" name="Google Shape;23;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5" name="Google Shape;25;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Google Shape;69;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i-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pic>
        <p:nvPicPr>
          <p:cNvPr id="14" name="Google Shape;14;p14"/>
          <p:cNvPicPr preferRelativeResize="0"/>
          <p:nvPr/>
        </p:nvPicPr>
        <p:blipFill rotWithShape="1">
          <a:blip r:embed="rId13">
            <a:alphaModFix/>
          </a:blip>
          <a:srcRect/>
          <a:stretch/>
        </p:blipFill>
        <p:spPr>
          <a:xfrm>
            <a:off x="184154" y="5650795"/>
            <a:ext cx="939999" cy="994708"/>
          </a:xfrm>
          <a:prstGeom prst="rect">
            <a:avLst/>
          </a:prstGeom>
          <a:noFill/>
          <a:ln>
            <a:noFill/>
          </a:ln>
        </p:spPr>
      </p:pic>
      <p:pic>
        <p:nvPicPr>
          <p:cNvPr id="15" name="Google Shape;15;p14" descr="https://lh5.googleusercontent.com/8Fi91AgiqqSWztsOpmjYwiENY3ahA9O_O8vcYwW98fuiMapEf0XRHl3_36xGvLcgnviWfZYbmARGy0hRgkfffFnLv5byVvD4OQggBm1FnB9O99iZsmJm_ta1itqkkOxefcFvppkIVRY"/>
          <p:cNvPicPr preferRelativeResize="0"/>
          <p:nvPr/>
        </p:nvPicPr>
        <p:blipFill rotWithShape="1">
          <a:blip r:embed="rId14">
            <a:alphaModFix/>
          </a:blip>
          <a:srcRect/>
          <a:stretch/>
        </p:blipFill>
        <p:spPr>
          <a:xfrm>
            <a:off x="1410240" y="5941504"/>
            <a:ext cx="2012337" cy="740792"/>
          </a:xfrm>
          <a:prstGeom prst="rect">
            <a:avLst/>
          </a:prstGeom>
          <a:noFill/>
          <a:ln>
            <a:noFill/>
          </a:ln>
        </p:spPr>
      </p:pic>
      <p:pic>
        <p:nvPicPr>
          <p:cNvPr id="16" name="Google Shape;16;p14"/>
          <p:cNvPicPr preferRelativeResize="0"/>
          <p:nvPr/>
        </p:nvPicPr>
        <p:blipFill rotWithShape="1">
          <a:blip r:embed="rId15">
            <a:alphaModFix/>
          </a:blip>
          <a:srcRect/>
          <a:stretch/>
        </p:blipFill>
        <p:spPr>
          <a:xfrm>
            <a:off x="3715803" y="5999909"/>
            <a:ext cx="645594" cy="64559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www.youtube.com/watch?v=J3TwTb-T044" TargetMode="External"/><Relationship Id="rId4" Type="http://schemas.openxmlformats.org/officeDocument/2006/relationships/hyperlink" Target="https://www.youtube.com/watch?v=2t_UpKuSB8A"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creativecommons.fi/lisenssit"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youtube.com/watch?v=-m-gudHhLx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youtube.com/watch?v=RJi6SkfP4c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seeingspeech.ac.uk/ipa-charts/?chart=4"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1377538" y="2274198"/>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0000"/>
              </a:buClr>
              <a:buSzPts val="3200"/>
              <a:buFont typeface="Arial"/>
              <a:buNone/>
            </a:pPr>
            <a:br>
              <a:rPr lang="fi-FI" sz="3200" dirty="0">
                <a:solidFill>
                  <a:srgbClr val="000000"/>
                </a:solidFill>
                <a:latin typeface="Arial"/>
                <a:ea typeface="Arial"/>
                <a:cs typeface="Arial"/>
                <a:sym typeface="Arial"/>
              </a:rPr>
            </a:br>
            <a:br>
              <a:rPr lang="fi-FI" sz="3200" dirty="0">
                <a:solidFill>
                  <a:srgbClr val="000000"/>
                </a:solidFill>
                <a:latin typeface="Arial"/>
                <a:ea typeface="Arial"/>
                <a:cs typeface="Arial"/>
                <a:sym typeface="Arial"/>
              </a:rPr>
            </a:br>
            <a:br>
              <a:rPr lang="fi-FI" sz="3200" dirty="0">
                <a:solidFill>
                  <a:srgbClr val="000000"/>
                </a:solidFill>
                <a:latin typeface="Arial"/>
                <a:ea typeface="Arial"/>
                <a:cs typeface="Arial"/>
                <a:sym typeface="Arial"/>
              </a:rPr>
            </a:br>
            <a:br>
              <a:rPr lang="fi-FI" sz="3200" dirty="0">
                <a:solidFill>
                  <a:srgbClr val="000000"/>
                </a:solidFill>
                <a:latin typeface="Arial"/>
                <a:ea typeface="Arial"/>
                <a:cs typeface="Arial"/>
                <a:sym typeface="Arial"/>
              </a:rPr>
            </a:br>
            <a:br>
              <a:rPr lang="fi-FI" sz="3200" dirty="0">
                <a:solidFill>
                  <a:srgbClr val="000000"/>
                </a:solidFill>
                <a:latin typeface="Arial"/>
                <a:ea typeface="Arial"/>
                <a:cs typeface="Arial"/>
                <a:sym typeface="Arial"/>
              </a:rPr>
            </a:br>
            <a:br>
              <a:rPr lang="fi-FI" sz="3200" dirty="0">
                <a:solidFill>
                  <a:srgbClr val="000000"/>
                </a:solidFill>
                <a:latin typeface="Arial"/>
                <a:ea typeface="Arial"/>
                <a:cs typeface="Arial"/>
                <a:sym typeface="Arial"/>
              </a:rPr>
            </a:br>
            <a:br>
              <a:rPr lang="fi-FI" sz="3200" dirty="0">
                <a:solidFill>
                  <a:srgbClr val="000000"/>
                </a:solidFill>
                <a:latin typeface="Arial"/>
                <a:ea typeface="Arial"/>
                <a:cs typeface="Arial"/>
                <a:sym typeface="Arial"/>
              </a:rPr>
            </a:br>
            <a:br>
              <a:rPr lang="fi-FI" sz="3200" dirty="0">
                <a:solidFill>
                  <a:srgbClr val="000000"/>
                </a:solidFill>
                <a:latin typeface="Arial"/>
                <a:ea typeface="Arial"/>
                <a:cs typeface="Arial"/>
                <a:sym typeface="Arial"/>
              </a:rPr>
            </a:br>
            <a:br>
              <a:rPr lang="fi-FI" sz="3200" dirty="0">
                <a:solidFill>
                  <a:srgbClr val="000000"/>
                </a:solidFill>
                <a:latin typeface="Arial"/>
                <a:ea typeface="Arial"/>
                <a:cs typeface="Arial"/>
                <a:sym typeface="Arial"/>
              </a:rPr>
            </a:br>
            <a:br>
              <a:rPr lang="fi-FI" sz="3200" dirty="0">
                <a:solidFill>
                  <a:srgbClr val="000000"/>
                </a:solidFill>
                <a:latin typeface="Arial"/>
                <a:ea typeface="Arial"/>
                <a:cs typeface="Arial"/>
                <a:sym typeface="Arial"/>
              </a:rPr>
            </a:br>
            <a:br>
              <a:rPr lang="fi-FI" sz="3200" dirty="0">
                <a:solidFill>
                  <a:srgbClr val="000000"/>
                </a:solidFill>
                <a:latin typeface="Arial"/>
                <a:ea typeface="Arial"/>
                <a:cs typeface="Arial"/>
                <a:sym typeface="Arial"/>
              </a:rPr>
            </a:br>
            <a:br>
              <a:rPr lang="fi-FI" sz="3200" dirty="0">
                <a:solidFill>
                  <a:srgbClr val="000000"/>
                </a:solidFill>
                <a:latin typeface="Arial"/>
                <a:ea typeface="Arial"/>
                <a:cs typeface="Arial"/>
                <a:sym typeface="Arial"/>
              </a:rPr>
            </a:br>
            <a:br>
              <a:rPr lang="fi-FI" sz="3200" dirty="0">
                <a:solidFill>
                  <a:srgbClr val="000000"/>
                </a:solidFill>
                <a:latin typeface="Arial"/>
                <a:ea typeface="Arial"/>
                <a:cs typeface="Arial"/>
                <a:sym typeface="Arial"/>
              </a:rPr>
            </a:br>
            <a:br>
              <a:rPr lang="fi-FI" sz="3200" dirty="0">
                <a:solidFill>
                  <a:srgbClr val="000000"/>
                </a:solidFill>
                <a:latin typeface="Arial"/>
                <a:ea typeface="Arial"/>
                <a:cs typeface="Arial"/>
                <a:sym typeface="Arial"/>
              </a:rPr>
            </a:br>
            <a:br>
              <a:rPr lang="fi-FI" sz="3200" dirty="0">
                <a:solidFill>
                  <a:srgbClr val="000000"/>
                </a:solidFill>
                <a:latin typeface="Arial"/>
                <a:ea typeface="Arial"/>
                <a:cs typeface="Arial"/>
                <a:sym typeface="Arial"/>
              </a:rPr>
            </a:br>
            <a:br>
              <a:rPr lang="fi-FI" sz="3200" dirty="0">
                <a:solidFill>
                  <a:srgbClr val="000000"/>
                </a:solidFill>
                <a:latin typeface="Arial"/>
                <a:ea typeface="Arial"/>
                <a:cs typeface="Arial"/>
                <a:sym typeface="Arial"/>
              </a:rPr>
            </a:br>
            <a:br>
              <a:rPr lang="fi-FI" sz="3200" dirty="0">
                <a:solidFill>
                  <a:srgbClr val="000000"/>
                </a:solidFill>
                <a:latin typeface="Arial"/>
                <a:ea typeface="Arial"/>
                <a:cs typeface="Arial"/>
                <a:sym typeface="Arial"/>
              </a:rPr>
            </a:br>
            <a:br>
              <a:rPr lang="fi-FI" sz="3200" dirty="0">
                <a:solidFill>
                  <a:srgbClr val="000000"/>
                </a:solidFill>
                <a:latin typeface="Arial"/>
                <a:ea typeface="Arial"/>
                <a:cs typeface="Arial"/>
                <a:sym typeface="Arial"/>
              </a:rPr>
            </a:br>
            <a:br>
              <a:rPr lang="fi-FI" sz="3200" dirty="0">
                <a:solidFill>
                  <a:srgbClr val="000000"/>
                </a:solidFill>
                <a:latin typeface="Arial"/>
                <a:ea typeface="Arial"/>
                <a:cs typeface="Arial"/>
                <a:sym typeface="Arial"/>
              </a:rPr>
            </a:br>
            <a:br>
              <a:rPr lang="fi-FI" sz="3200" dirty="0">
                <a:solidFill>
                  <a:srgbClr val="000000"/>
                </a:solidFill>
                <a:latin typeface="Arial"/>
                <a:ea typeface="Arial"/>
                <a:cs typeface="Arial"/>
                <a:sym typeface="Arial"/>
              </a:rPr>
            </a:br>
            <a:br>
              <a:rPr lang="fi-FI" sz="3200" dirty="0">
                <a:solidFill>
                  <a:srgbClr val="000000"/>
                </a:solidFill>
                <a:latin typeface="Arial"/>
                <a:ea typeface="Arial"/>
                <a:cs typeface="Arial"/>
                <a:sym typeface="Arial"/>
              </a:rPr>
            </a:br>
            <a:br>
              <a:rPr lang="fi-FI" sz="3200" dirty="0">
                <a:solidFill>
                  <a:srgbClr val="000000"/>
                </a:solidFill>
                <a:latin typeface="Arial"/>
                <a:ea typeface="Arial"/>
                <a:cs typeface="Arial"/>
                <a:sym typeface="Arial"/>
              </a:rPr>
            </a:br>
            <a:br>
              <a:rPr lang="fi-FI" sz="5300" dirty="0"/>
            </a:br>
            <a:r>
              <a:rPr lang="fi-FI" sz="4800" dirty="0"/>
              <a:t>Puheentuoton perusteita</a:t>
            </a:r>
            <a:br>
              <a:rPr lang="fi-FI" sz="4800" dirty="0"/>
            </a:br>
            <a:r>
              <a:rPr lang="fi-FI" sz="4800" dirty="0"/>
              <a:t>vieraiden kielten oppimisen tueksi</a:t>
            </a:r>
            <a:br>
              <a:rPr lang="fi-FI" sz="4900" dirty="0">
                <a:solidFill>
                  <a:srgbClr val="000000"/>
                </a:solidFill>
              </a:rPr>
            </a:br>
            <a:br>
              <a:rPr lang="fi-FI" sz="4900" dirty="0">
                <a:solidFill>
                  <a:srgbClr val="000000"/>
                </a:solidFill>
              </a:rPr>
            </a:br>
            <a:endParaRPr sz="4900" dirty="0"/>
          </a:p>
        </p:txBody>
      </p:sp>
      <p:sp>
        <p:nvSpPr>
          <p:cNvPr id="91" name="Google Shape;91;p1"/>
          <p:cNvSpPr txBox="1">
            <a:spLocks noGrp="1"/>
          </p:cNvSpPr>
          <p:nvPr>
            <p:ph type="subTitle" idx="1"/>
          </p:nvPr>
        </p:nvSpPr>
        <p:spPr>
          <a:xfrm>
            <a:off x="1524000" y="4373219"/>
            <a:ext cx="9144000" cy="79900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None/>
            </a:pPr>
            <a:endParaRPr sz="3600">
              <a:latin typeface="Calibri"/>
              <a:ea typeface="Calibri"/>
              <a:cs typeface="Calibri"/>
              <a:sym typeface="Calibri"/>
            </a:endParaRPr>
          </a:p>
          <a:p>
            <a:pPr marL="0" lvl="0" indent="0" algn="ctr" rtl="0">
              <a:lnSpc>
                <a:spcPct val="90000"/>
              </a:lnSpc>
              <a:spcBef>
                <a:spcPts val="1000"/>
              </a:spcBef>
              <a:spcAft>
                <a:spcPts val="0"/>
              </a:spcAft>
              <a:buClr>
                <a:schemeClr val="dk1"/>
              </a:buClr>
              <a:buSzPts val="2800"/>
              <a:buNone/>
            </a:pPr>
            <a:r>
              <a:rPr lang="fi-FI" sz="2800">
                <a:latin typeface="Calibri"/>
                <a:ea typeface="Calibri"/>
                <a:cs typeface="Calibri"/>
                <a:sym typeface="Calibri"/>
              </a:rPr>
              <a:t>Päivi Virkkunen / Helsingin yliopisto</a:t>
            </a:r>
            <a:endParaRPr/>
          </a:p>
          <a:p>
            <a:pPr marL="0" lvl="0" indent="0" algn="ctr" rtl="0">
              <a:lnSpc>
                <a:spcPct val="90000"/>
              </a:lnSpc>
              <a:spcBef>
                <a:spcPts val="1000"/>
              </a:spcBef>
              <a:spcAft>
                <a:spcPts val="0"/>
              </a:spcAft>
              <a:buClr>
                <a:schemeClr val="dk1"/>
              </a:buClr>
              <a:buSzPts val="2800"/>
              <a:buNone/>
            </a:pPr>
            <a:r>
              <a:rPr lang="fi-FI" sz="2800">
                <a:latin typeface="Calibri"/>
                <a:ea typeface="Calibri"/>
                <a:cs typeface="Calibri"/>
                <a:sym typeface="Calibri"/>
              </a:rPr>
              <a:t>paivi.virkkunen@helsinki.fi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Arial"/>
              <a:buNone/>
            </a:pPr>
            <a:br>
              <a:rPr lang="fi-FI" sz="3200">
                <a:solidFill>
                  <a:srgbClr val="000000"/>
                </a:solidFill>
                <a:latin typeface="Arial"/>
                <a:ea typeface="Arial"/>
                <a:cs typeface="Arial"/>
                <a:sym typeface="Arial"/>
              </a:rPr>
            </a:br>
            <a:endParaRPr/>
          </a:p>
        </p:txBody>
      </p:sp>
      <p:sp>
        <p:nvSpPr>
          <p:cNvPr id="203" name="Google Shape;203;p10"/>
          <p:cNvSpPr txBox="1">
            <a:spLocks noGrp="1"/>
          </p:cNvSpPr>
          <p:nvPr>
            <p:ph type="body" idx="1"/>
          </p:nvPr>
        </p:nvSpPr>
        <p:spPr>
          <a:xfrm>
            <a:off x="1745128" y="1825625"/>
            <a:ext cx="9608672" cy="4351338"/>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800"/>
              <a:buNone/>
            </a:pPr>
            <a:r>
              <a:rPr lang="fi-FI">
                <a:latin typeface="Calibri"/>
                <a:ea typeface="Calibri"/>
                <a:cs typeface="Calibri"/>
                <a:sym typeface="Calibri"/>
              </a:rPr>
              <a:t>Konsonantin laatuun vaikuttaa pääasiassa kolme asiaa:</a:t>
            </a:r>
            <a:endParaRPr/>
          </a:p>
          <a:p>
            <a:pPr marL="228600" lvl="0" indent="-50800" algn="l" rtl="0">
              <a:lnSpc>
                <a:spcPct val="80000"/>
              </a:lnSpc>
              <a:spcBef>
                <a:spcPts val="1000"/>
              </a:spcBef>
              <a:spcAft>
                <a:spcPts val="0"/>
              </a:spcAft>
              <a:buClr>
                <a:schemeClr val="dk1"/>
              </a:buClr>
              <a:buSzPts val="2800"/>
              <a:buNone/>
            </a:pPr>
            <a:endParaRPr>
              <a:latin typeface="Calibri"/>
              <a:ea typeface="Calibri"/>
              <a:cs typeface="Calibri"/>
              <a:sym typeface="Calibri"/>
            </a:endParaRPr>
          </a:p>
          <a:p>
            <a:pPr marL="914400" lvl="1" indent="-457200" algn="l" rtl="0">
              <a:lnSpc>
                <a:spcPct val="80000"/>
              </a:lnSpc>
              <a:spcBef>
                <a:spcPts val="500"/>
              </a:spcBef>
              <a:spcAft>
                <a:spcPts val="0"/>
              </a:spcAft>
              <a:buClr>
                <a:schemeClr val="dk1"/>
              </a:buClr>
              <a:buSzPts val="2400"/>
              <a:buAutoNum type="arabicPeriod"/>
            </a:pPr>
            <a:r>
              <a:rPr lang="fi-FI" i="1">
                <a:latin typeface="Calibri"/>
                <a:ea typeface="Calibri"/>
                <a:cs typeface="Calibri"/>
                <a:sym typeface="Calibri"/>
              </a:rPr>
              <a:t>Artikulaatiotapa. </a:t>
            </a:r>
            <a:r>
              <a:rPr lang="fi-FI">
                <a:latin typeface="Calibri"/>
                <a:ea typeface="Calibri"/>
                <a:cs typeface="Calibri"/>
                <a:sym typeface="Calibri"/>
              </a:rPr>
              <a:t>Ääntöväylän muoto äännön aikana; konsonanttia äännettäessä ääntöväylässä on täysi sulkeuma (kuten äänteessä [p]) tai kapeikko, jonka ohi ilma virtaa (kuten äänteissä [s] tai [v]).</a:t>
            </a:r>
            <a:endParaRPr/>
          </a:p>
          <a:p>
            <a:pPr marL="914400" lvl="1" indent="-304800" algn="l" rtl="0">
              <a:lnSpc>
                <a:spcPct val="80000"/>
              </a:lnSpc>
              <a:spcBef>
                <a:spcPts val="500"/>
              </a:spcBef>
              <a:spcAft>
                <a:spcPts val="0"/>
              </a:spcAft>
              <a:buClr>
                <a:schemeClr val="dk1"/>
              </a:buClr>
              <a:buSzPts val="2400"/>
              <a:buNone/>
            </a:pPr>
            <a:endParaRPr>
              <a:latin typeface="Calibri"/>
              <a:ea typeface="Calibri"/>
              <a:cs typeface="Calibri"/>
              <a:sym typeface="Calibri"/>
            </a:endParaRPr>
          </a:p>
          <a:p>
            <a:pPr marL="914400" lvl="1" indent="-457200" algn="l" rtl="0">
              <a:lnSpc>
                <a:spcPct val="80000"/>
              </a:lnSpc>
              <a:spcBef>
                <a:spcPts val="500"/>
              </a:spcBef>
              <a:spcAft>
                <a:spcPts val="0"/>
              </a:spcAft>
              <a:buClr>
                <a:schemeClr val="dk1"/>
              </a:buClr>
              <a:buSzPts val="2400"/>
              <a:buAutoNum type="arabicPeriod"/>
            </a:pPr>
            <a:r>
              <a:rPr lang="fi-FI" i="1">
                <a:latin typeface="Calibri"/>
                <a:ea typeface="Calibri"/>
                <a:cs typeface="Calibri"/>
                <a:sym typeface="Calibri"/>
              </a:rPr>
              <a:t>Artikulaatiopaikka. </a:t>
            </a:r>
            <a:r>
              <a:rPr lang="fi-FI">
                <a:latin typeface="Calibri"/>
                <a:ea typeface="Calibri"/>
                <a:cs typeface="Calibri"/>
                <a:sym typeface="Calibri"/>
              </a:rPr>
              <a:t>Missä ääntöväylän kohdassa konsonantti ääntyy (esim. konsonantit [p], [t] ja [k]).</a:t>
            </a:r>
            <a:endParaRPr/>
          </a:p>
          <a:p>
            <a:pPr marL="914400" lvl="1" indent="-304800" algn="l" rtl="0">
              <a:lnSpc>
                <a:spcPct val="80000"/>
              </a:lnSpc>
              <a:spcBef>
                <a:spcPts val="500"/>
              </a:spcBef>
              <a:spcAft>
                <a:spcPts val="0"/>
              </a:spcAft>
              <a:buClr>
                <a:schemeClr val="dk1"/>
              </a:buClr>
              <a:buSzPts val="2400"/>
              <a:buNone/>
            </a:pPr>
            <a:endParaRPr>
              <a:latin typeface="Calibri"/>
              <a:ea typeface="Calibri"/>
              <a:cs typeface="Calibri"/>
              <a:sym typeface="Calibri"/>
            </a:endParaRPr>
          </a:p>
          <a:p>
            <a:pPr marL="914400" lvl="1" indent="-457200" algn="l" rtl="0">
              <a:lnSpc>
                <a:spcPct val="80000"/>
              </a:lnSpc>
              <a:spcBef>
                <a:spcPts val="500"/>
              </a:spcBef>
              <a:spcAft>
                <a:spcPts val="0"/>
              </a:spcAft>
              <a:buClr>
                <a:schemeClr val="dk1"/>
              </a:buClr>
              <a:buSzPts val="2400"/>
              <a:buAutoNum type="arabicPeriod"/>
            </a:pPr>
            <a:r>
              <a:rPr lang="fi-FI" i="1">
                <a:latin typeface="Calibri"/>
                <a:ea typeface="Calibri"/>
                <a:cs typeface="Calibri"/>
                <a:sym typeface="Calibri"/>
              </a:rPr>
              <a:t>Äänihuulten värähtely </a:t>
            </a:r>
            <a:r>
              <a:rPr lang="fi-FI">
                <a:latin typeface="Calibri"/>
                <a:ea typeface="Calibri"/>
                <a:cs typeface="Calibri"/>
                <a:sym typeface="Calibri"/>
              </a:rPr>
              <a:t>määrittää, onko konsonantti soinnillinen (äänihuulet värähtelevät, esim. [m]) vai soinniton (äänihuulet eivät värähtele, esim. [t])</a:t>
            </a:r>
            <a:endParaRPr/>
          </a:p>
        </p:txBody>
      </p:sp>
      <p:cxnSp>
        <p:nvCxnSpPr>
          <p:cNvPr id="204" name="Google Shape;204;p10"/>
          <p:cNvCxnSpPr/>
          <p:nvPr/>
        </p:nvCxnSpPr>
        <p:spPr>
          <a:xfrm rot="10800000" flipH="1">
            <a:off x="1745128" y="1669234"/>
            <a:ext cx="9608672" cy="21041"/>
          </a:xfrm>
          <a:prstGeom prst="straightConnector1">
            <a:avLst/>
          </a:prstGeom>
          <a:noFill/>
          <a:ln w="57150" cap="flat" cmpd="sng">
            <a:solidFill>
              <a:srgbClr val="3A75C4"/>
            </a:solidFill>
            <a:prstDash val="solid"/>
            <a:miter lim="800000"/>
            <a:headEnd type="none" w="sm" len="sm"/>
            <a:tailEnd type="none" w="sm" len="sm"/>
          </a:ln>
        </p:spPr>
      </p:cxnSp>
      <p:sp>
        <p:nvSpPr>
          <p:cNvPr id="205" name="Google Shape;205;p10"/>
          <p:cNvSpPr txBox="1"/>
          <p:nvPr/>
        </p:nvSpPr>
        <p:spPr>
          <a:xfrm>
            <a:off x="1960708" y="823119"/>
            <a:ext cx="726705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4400">
                <a:solidFill>
                  <a:schemeClr val="dk1"/>
                </a:solidFill>
                <a:latin typeface="Calibri"/>
                <a:ea typeface="Calibri"/>
                <a:cs typeface="Calibri"/>
                <a:sym typeface="Calibri"/>
              </a:rPr>
              <a:t>Äänteiden tuotto: konsonantit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Arial"/>
              <a:buNone/>
            </a:pPr>
            <a:br>
              <a:rPr lang="fi-FI" sz="3200">
                <a:solidFill>
                  <a:srgbClr val="000000"/>
                </a:solidFill>
                <a:latin typeface="Arial"/>
                <a:ea typeface="Arial"/>
                <a:cs typeface="Arial"/>
                <a:sym typeface="Arial"/>
              </a:rPr>
            </a:br>
            <a:endParaRPr/>
          </a:p>
        </p:txBody>
      </p:sp>
      <p:cxnSp>
        <p:nvCxnSpPr>
          <p:cNvPr id="212" name="Google Shape;212;p11"/>
          <p:cNvCxnSpPr/>
          <p:nvPr/>
        </p:nvCxnSpPr>
        <p:spPr>
          <a:xfrm rot="10800000" flipH="1">
            <a:off x="1745128" y="1669234"/>
            <a:ext cx="9608672" cy="21041"/>
          </a:xfrm>
          <a:prstGeom prst="straightConnector1">
            <a:avLst/>
          </a:prstGeom>
          <a:noFill/>
          <a:ln w="57150" cap="flat" cmpd="sng">
            <a:solidFill>
              <a:srgbClr val="3A75C4"/>
            </a:solidFill>
            <a:prstDash val="solid"/>
            <a:miter lim="800000"/>
            <a:headEnd type="none" w="sm" len="sm"/>
            <a:tailEnd type="none" w="sm" len="sm"/>
          </a:ln>
        </p:spPr>
      </p:cxnSp>
      <p:sp>
        <p:nvSpPr>
          <p:cNvPr id="213" name="Google Shape;213;p11"/>
          <p:cNvSpPr txBox="1"/>
          <p:nvPr/>
        </p:nvSpPr>
        <p:spPr>
          <a:xfrm>
            <a:off x="1960708" y="823119"/>
            <a:ext cx="726705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4400">
                <a:solidFill>
                  <a:schemeClr val="dk1"/>
                </a:solidFill>
                <a:latin typeface="Calibri"/>
                <a:ea typeface="Calibri"/>
                <a:cs typeface="Calibri"/>
                <a:sym typeface="Calibri"/>
              </a:rPr>
              <a:t>Äänteiden tuotto: konsonantit  </a:t>
            </a:r>
            <a:endParaRPr/>
          </a:p>
        </p:txBody>
      </p:sp>
      <p:pic>
        <p:nvPicPr>
          <p:cNvPr id="214" name="Google Shape;214;p11"/>
          <p:cNvPicPr preferRelativeResize="0"/>
          <p:nvPr/>
        </p:nvPicPr>
        <p:blipFill rotWithShape="1">
          <a:blip r:embed="rId3">
            <a:alphaModFix/>
          </a:blip>
          <a:srcRect/>
          <a:stretch/>
        </p:blipFill>
        <p:spPr>
          <a:xfrm>
            <a:off x="6820016" y="1780928"/>
            <a:ext cx="2997297" cy="4396035"/>
          </a:xfrm>
          <a:prstGeom prst="rect">
            <a:avLst/>
          </a:prstGeom>
          <a:noFill/>
          <a:ln>
            <a:noFill/>
          </a:ln>
        </p:spPr>
      </p:pic>
      <p:sp>
        <p:nvSpPr>
          <p:cNvPr id="215" name="Google Shape;215;p11"/>
          <p:cNvSpPr txBox="1"/>
          <p:nvPr/>
        </p:nvSpPr>
        <p:spPr>
          <a:xfrm>
            <a:off x="1727505" y="1860731"/>
            <a:ext cx="4250427" cy="3748719"/>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fi-FI" sz="2200">
                <a:solidFill>
                  <a:schemeClr val="dk1"/>
                </a:solidFill>
                <a:latin typeface="Calibri"/>
                <a:ea typeface="Calibri"/>
                <a:cs typeface="Calibri"/>
                <a:sym typeface="Calibri"/>
              </a:rPr>
              <a:t>Ääntymäpaikka, -tapa ja soinnillisuus vaikuttavat siihen, millainen konsonantti on.</a:t>
            </a:r>
            <a:endParaRPr/>
          </a:p>
          <a:p>
            <a:pPr marL="0" marR="0" lvl="0" indent="0" algn="l" rtl="0">
              <a:lnSpc>
                <a:spcPct val="90000"/>
              </a:lnSpc>
              <a:spcBef>
                <a:spcPts val="0"/>
              </a:spcBef>
              <a:spcAft>
                <a:spcPts val="0"/>
              </a:spcAft>
              <a:buNone/>
            </a:pPr>
            <a:endParaRPr sz="220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fi-FI" sz="2200">
                <a:solidFill>
                  <a:schemeClr val="dk1"/>
                </a:solidFill>
                <a:latin typeface="Calibri"/>
                <a:ea typeface="Calibri"/>
                <a:cs typeface="Calibri"/>
                <a:sym typeface="Calibri"/>
              </a:rPr>
              <a:t>Katso, mitä suussa tapahtuu ääntämisen aikana: </a:t>
            </a:r>
            <a:r>
              <a:rPr lang="fi-FI" sz="2200" u="sng">
                <a:solidFill>
                  <a:schemeClr val="dk1"/>
                </a:solidFill>
                <a:latin typeface="Calibri"/>
                <a:ea typeface="Calibri"/>
                <a:cs typeface="Calibri"/>
                <a:sym typeface="Calibri"/>
                <a:hlinkClick r:id="rId4"/>
              </a:rPr>
              <a:t>https://www.youtube.com/watch?v=2t_UpKuSB8A</a:t>
            </a:r>
            <a:r>
              <a:rPr lang="fi-FI" sz="2200">
                <a:solidFill>
                  <a:schemeClr val="dk1"/>
                </a:solidFill>
                <a:latin typeface="Calibri"/>
                <a:ea typeface="Calibri"/>
                <a:cs typeface="Calibri"/>
                <a:sym typeface="Calibri"/>
              </a:rPr>
              <a:t>  (n. 1 min.)</a:t>
            </a:r>
            <a:endParaRPr/>
          </a:p>
          <a:p>
            <a:pPr marL="0" marR="0" lvl="0" indent="0" algn="l" rtl="0">
              <a:lnSpc>
                <a:spcPct val="90000"/>
              </a:lnSpc>
              <a:spcBef>
                <a:spcPts val="0"/>
              </a:spcBef>
              <a:spcAft>
                <a:spcPts val="0"/>
              </a:spcAft>
              <a:buNone/>
            </a:pPr>
            <a:endParaRPr sz="220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fi-FI" sz="2200">
                <a:solidFill>
                  <a:schemeClr val="dk1"/>
                </a:solidFill>
                <a:latin typeface="Calibri"/>
                <a:ea typeface="Calibri"/>
                <a:cs typeface="Calibri"/>
                <a:sym typeface="Calibri"/>
              </a:rPr>
              <a:t>Entä laulamisen? </a:t>
            </a:r>
            <a:r>
              <a:rPr lang="fi-FI" sz="2200" u="sng">
                <a:solidFill>
                  <a:schemeClr val="dk1"/>
                </a:solidFill>
                <a:latin typeface="Calibri"/>
                <a:ea typeface="Calibri"/>
                <a:cs typeface="Calibri"/>
                <a:sym typeface="Calibri"/>
                <a:hlinkClick r:id="rId5"/>
              </a:rPr>
              <a:t>https://www.youtube.com/watch?v=J3TwTb-T044</a:t>
            </a:r>
            <a:r>
              <a:rPr lang="fi-FI" sz="2200">
                <a:solidFill>
                  <a:schemeClr val="dk1"/>
                </a:solidFill>
                <a:latin typeface="Calibri"/>
                <a:ea typeface="Calibri"/>
                <a:cs typeface="Calibri"/>
                <a:sym typeface="Calibri"/>
              </a:rPr>
              <a:t> (n. 4 min.)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Arial"/>
              <a:buNone/>
            </a:pPr>
            <a:br>
              <a:rPr lang="fi-FI" sz="3200">
                <a:solidFill>
                  <a:srgbClr val="000000"/>
                </a:solidFill>
                <a:latin typeface="Arial"/>
                <a:ea typeface="Arial"/>
                <a:cs typeface="Arial"/>
                <a:sym typeface="Arial"/>
              </a:rPr>
            </a:br>
            <a:endParaRPr/>
          </a:p>
        </p:txBody>
      </p:sp>
      <p:sp>
        <p:nvSpPr>
          <p:cNvPr id="222" name="Google Shape;222;p12"/>
          <p:cNvSpPr txBox="1">
            <a:spLocks noGrp="1"/>
          </p:cNvSpPr>
          <p:nvPr>
            <p:ph type="body" idx="1"/>
          </p:nvPr>
        </p:nvSpPr>
        <p:spPr>
          <a:xfrm>
            <a:off x="1745128" y="1825625"/>
            <a:ext cx="9608672"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p:txBody>
      </p:sp>
      <p:cxnSp>
        <p:nvCxnSpPr>
          <p:cNvPr id="223" name="Google Shape;223;p12"/>
          <p:cNvCxnSpPr/>
          <p:nvPr/>
        </p:nvCxnSpPr>
        <p:spPr>
          <a:xfrm rot="10800000" flipH="1">
            <a:off x="1745128" y="1669234"/>
            <a:ext cx="9608672" cy="21041"/>
          </a:xfrm>
          <a:prstGeom prst="straightConnector1">
            <a:avLst/>
          </a:prstGeom>
          <a:noFill/>
          <a:ln w="57150" cap="flat" cmpd="sng">
            <a:solidFill>
              <a:srgbClr val="3A75C4"/>
            </a:solidFill>
            <a:prstDash val="solid"/>
            <a:miter lim="800000"/>
            <a:headEnd type="none" w="sm" len="sm"/>
            <a:tailEnd type="none" w="sm" len="sm"/>
          </a:ln>
        </p:spPr>
      </p:cxnSp>
      <p:sp>
        <p:nvSpPr>
          <p:cNvPr id="224" name="Google Shape;224;p12"/>
          <p:cNvSpPr txBox="1"/>
          <p:nvPr/>
        </p:nvSpPr>
        <p:spPr>
          <a:xfrm>
            <a:off x="1960708" y="823119"/>
            <a:ext cx="441146"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4400">
                <a:solidFill>
                  <a:schemeClr val="dk1"/>
                </a:solidFill>
                <a:latin typeface="Calibri"/>
                <a:ea typeface="Calibri"/>
                <a:cs typeface="Calibri"/>
                <a:sym typeface="Calibri"/>
              </a:rPr>
              <a:t>  </a:t>
            </a:r>
            <a:endParaRPr/>
          </a:p>
        </p:txBody>
      </p:sp>
      <p:sp>
        <p:nvSpPr>
          <p:cNvPr id="225" name="Google Shape;225;p12"/>
          <p:cNvSpPr txBox="1"/>
          <p:nvPr/>
        </p:nvSpPr>
        <p:spPr>
          <a:xfrm>
            <a:off x="1745128" y="1806123"/>
            <a:ext cx="8596301" cy="397031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fi-FI" sz="2000">
                <a:solidFill>
                  <a:schemeClr val="dk1"/>
                </a:solidFill>
                <a:latin typeface="Calibri"/>
                <a:ea typeface="Calibri"/>
                <a:cs typeface="Calibri"/>
                <a:sym typeface="Calibri"/>
              </a:rPr>
              <a:t>Ääntöelimistö on hyvin mukautuvainen ja ymmärrettävää puhetta voi tuottaa myös esim. ruoka tai kynä suussa, tai ”vatsasta puhuen” ilman huulten liikkeitä.</a:t>
            </a:r>
            <a:endParaRPr/>
          </a:p>
          <a:p>
            <a:pPr marL="0" marR="0" lvl="0" indent="0" algn="l" rtl="0">
              <a:lnSpc>
                <a:spcPct val="90000"/>
              </a:lnSpc>
              <a:spcBef>
                <a:spcPts val="0"/>
              </a:spcBef>
              <a:spcAft>
                <a:spcPts val="0"/>
              </a:spcAft>
              <a:buNone/>
            </a:pPr>
            <a:endParaRPr sz="200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fi-FI" sz="2000">
                <a:solidFill>
                  <a:schemeClr val="dk1"/>
                </a:solidFill>
                <a:latin typeface="Calibri"/>
                <a:ea typeface="Calibri"/>
                <a:cs typeface="Calibri"/>
                <a:sym typeface="Calibri"/>
              </a:rPr>
              <a:t>Ihminen pyrkii aina mahdollisimman taloudelliseen puheentuottoon. Äänteet eivät seuraa toisiaan tarkkarajaisina, vaan erityisesti spontaanissa puheessa (esim. jutellessa kaverin kanssa) peräkkäiset äänteet mukautuvat toisiinsa. Tätä kutsutaan koartikulaatioksi. Sano ensin korostetun hitaasti ja sitten normaalilla puhenopeudella ”pojan pallo”. Huomaatko, mitä tapahtuu [n]-äänteelle? Se muuttuu huulilla muodostettavaksi [m]-äänteeksi ennakoiden seuraavan sanan alussa olevaa [p]-äännettä </a:t>
            </a:r>
            <a:r>
              <a:rPr lang="fi-FI" sz="1800">
                <a:solidFill>
                  <a:schemeClr val="dk1"/>
                </a:solidFill>
                <a:latin typeface="Arial"/>
                <a:ea typeface="Arial"/>
                <a:cs typeface="Arial"/>
                <a:sym typeface="Arial"/>
              </a:rPr>
              <a:t>[pojɑmpɑlːo]</a:t>
            </a:r>
            <a:r>
              <a:rPr lang="fi-FI" sz="2000">
                <a:solidFill>
                  <a:schemeClr val="dk1"/>
                </a:solidFill>
                <a:latin typeface="Calibri"/>
                <a:ea typeface="Calibri"/>
                <a:cs typeface="Calibri"/>
                <a:sym typeface="Calibri"/>
              </a:rPr>
              <a:t>. </a:t>
            </a:r>
            <a:endParaRPr/>
          </a:p>
          <a:p>
            <a:pPr marL="0" marR="0" lvl="0" indent="0" algn="l" rtl="0">
              <a:lnSpc>
                <a:spcPct val="90000"/>
              </a:lnSpc>
              <a:spcBef>
                <a:spcPts val="0"/>
              </a:spcBef>
              <a:spcAft>
                <a:spcPts val="0"/>
              </a:spcAft>
              <a:buNone/>
            </a:pPr>
            <a:endParaRPr sz="2000">
              <a:solidFill>
                <a:schemeClr val="dk1"/>
              </a:solidFill>
              <a:latin typeface="Calibri"/>
              <a:ea typeface="Calibri"/>
              <a:cs typeface="Calibri"/>
              <a:sym typeface="Calibri"/>
            </a:endParaRPr>
          </a:p>
          <a:p>
            <a:pPr marL="0" marR="0" lvl="0" indent="0" algn="l" rtl="0">
              <a:lnSpc>
                <a:spcPct val="90000"/>
              </a:lnSpc>
              <a:spcBef>
                <a:spcPts val="0"/>
              </a:spcBef>
              <a:spcAft>
                <a:spcPts val="0"/>
              </a:spcAft>
              <a:buNone/>
            </a:pPr>
            <a:r>
              <a:rPr lang="fi-FI" sz="2000">
                <a:solidFill>
                  <a:schemeClr val="dk1"/>
                </a:solidFill>
                <a:latin typeface="Calibri"/>
                <a:ea typeface="Calibri"/>
                <a:cs typeface="Calibri"/>
                <a:sym typeface="Calibri"/>
              </a:rPr>
              <a:t>Vierasta kieltä opiskeltaessa puhe on usein aluksi korostetun selkeää ja hidasta. Kielitaidon kehittyessä puhe nopeutuu ja äänteet alkavat mukautua toisiinsa samoin kuin äidinkielisillä puhujilla.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Arial"/>
              <a:buNone/>
            </a:pPr>
            <a:br>
              <a:rPr lang="fi-FI" sz="3200">
                <a:solidFill>
                  <a:srgbClr val="000000"/>
                </a:solidFill>
                <a:latin typeface="Arial"/>
                <a:ea typeface="Arial"/>
                <a:cs typeface="Arial"/>
                <a:sym typeface="Arial"/>
              </a:rPr>
            </a:br>
            <a:r>
              <a:rPr lang="fi-FI" sz="3200">
                <a:solidFill>
                  <a:srgbClr val="000000"/>
                </a:solidFill>
                <a:latin typeface="Arial"/>
                <a:ea typeface="Arial"/>
                <a:cs typeface="Arial"/>
                <a:sym typeface="Arial"/>
              </a:rPr>
              <a:t>	Kirjallisuutta</a:t>
            </a:r>
            <a:endParaRPr/>
          </a:p>
        </p:txBody>
      </p:sp>
      <p:sp>
        <p:nvSpPr>
          <p:cNvPr id="232" name="Google Shape;232;p13"/>
          <p:cNvSpPr txBox="1">
            <a:spLocks noGrp="1"/>
          </p:cNvSpPr>
          <p:nvPr>
            <p:ph type="body" idx="1"/>
          </p:nvPr>
        </p:nvSpPr>
        <p:spPr>
          <a:xfrm>
            <a:off x="1745128" y="1825625"/>
            <a:ext cx="9608672"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p:txBody>
      </p:sp>
      <p:cxnSp>
        <p:nvCxnSpPr>
          <p:cNvPr id="233" name="Google Shape;233;p13"/>
          <p:cNvCxnSpPr/>
          <p:nvPr/>
        </p:nvCxnSpPr>
        <p:spPr>
          <a:xfrm rot="10800000" flipH="1">
            <a:off x="1745128" y="1669234"/>
            <a:ext cx="9608672" cy="21041"/>
          </a:xfrm>
          <a:prstGeom prst="straightConnector1">
            <a:avLst/>
          </a:prstGeom>
          <a:noFill/>
          <a:ln w="57150" cap="flat" cmpd="sng">
            <a:solidFill>
              <a:srgbClr val="3A75C4"/>
            </a:solidFill>
            <a:prstDash val="solid"/>
            <a:miter lim="800000"/>
            <a:headEnd type="none" w="sm" len="sm"/>
            <a:tailEnd type="none" w="sm" len="sm"/>
          </a:ln>
        </p:spPr>
      </p:cxnSp>
      <p:sp>
        <p:nvSpPr>
          <p:cNvPr id="234" name="Google Shape;234;p13"/>
          <p:cNvSpPr txBox="1"/>
          <p:nvPr/>
        </p:nvSpPr>
        <p:spPr>
          <a:xfrm>
            <a:off x="1960708" y="823119"/>
            <a:ext cx="441146"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4400">
                <a:solidFill>
                  <a:schemeClr val="dk1"/>
                </a:solidFill>
                <a:latin typeface="Calibri"/>
                <a:ea typeface="Calibri"/>
                <a:cs typeface="Calibri"/>
                <a:sym typeface="Calibri"/>
              </a:rPr>
              <a:t>  </a:t>
            </a:r>
            <a:endParaRPr/>
          </a:p>
        </p:txBody>
      </p:sp>
      <p:sp>
        <p:nvSpPr>
          <p:cNvPr id="235" name="Google Shape;235;p13"/>
          <p:cNvSpPr txBox="1"/>
          <p:nvPr/>
        </p:nvSpPr>
        <p:spPr>
          <a:xfrm>
            <a:off x="1745127" y="2394219"/>
            <a:ext cx="8596301"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2400">
                <a:solidFill>
                  <a:schemeClr val="dk1"/>
                </a:solidFill>
                <a:latin typeface="Calibri"/>
                <a:ea typeface="Calibri"/>
                <a:cs typeface="Calibri"/>
                <a:sym typeface="Calibri"/>
              </a:rPr>
              <a:t>Aho, Huhtaniemi &amp; Nikonen (2016): Fonetiikkaa suomen kielen oppijoille. Finn Lectura.</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fi-FI" sz="2400">
                <a:solidFill>
                  <a:schemeClr val="dk1"/>
                </a:solidFill>
                <a:latin typeface="Calibri"/>
                <a:ea typeface="Calibri"/>
                <a:cs typeface="Calibri"/>
                <a:sym typeface="Calibri"/>
              </a:rPr>
              <a:t>Aaltonen ym. (2009): Puhuva ihminen – Puhetieteiden perusteet. Otava.</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fi-FI" sz="2400">
                <a:solidFill>
                  <a:schemeClr val="dk1"/>
                </a:solidFill>
                <a:latin typeface="Calibri"/>
                <a:ea typeface="Calibri"/>
                <a:cs typeface="Calibri"/>
                <a:sym typeface="Calibri"/>
              </a:rPr>
              <a:t>Pietilä &amp; Lintunen (2014): Kuinka kieltä opitaan. Gaudeamus.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body" idx="2"/>
          </p:nvPr>
        </p:nvSpPr>
        <p:spPr>
          <a:xfrm>
            <a:off x="7201278" y="2057400"/>
            <a:ext cx="3932237" cy="3811588"/>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000"/>
              <a:buNone/>
            </a:pPr>
            <a:r>
              <a:rPr lang="fi-FI" sz="2000"/>
              <a:t>Näitä materiaaleja saa käyttää, jakaa, muokata ja kääntää, myös kaupallisesti. </a:t>
            </a:r>
            <a:endParaRPr/>
          </a:p>
          <a:p>
            <a:pPr marL="0" lvl="0" indent="0" algn="l" rtl="0">
              <a:lnSpc>
                <a:spcPct val="80000"/>
              </a:lnSpc>
              <a:spcBef>
                <a:spcPts val="1000"/>
              </a:spcBef>
              <a:spcAft>
                <a:spcPts val="0"/>
              </a:spcAft>
              <a:buClr>
                <a:schemeClr val="dk1"/>
              </a:buClr>
              <a:buSzPts val="2000"/>
              <a:buNone/>
            </a:pPr>
            <a:r>
              <a:rPr lang="fi-FI" sz="2000"/>
              <a:t>Ehtona on, tämä materiaali mainitaan asianmukaisesti seuraavalla tavalla: </a:t>
            </a:r>
            <a:endParaRPr/>
          </a:p>
          <a:p>
            <a:pPr marL="342900" lvl="0" indent="-342900" algn="l" rtl="0">
              <a:lnSpc>
                <a:spcPct val="80000"/>
              </a:lnSpc>
              <a:spcBef>
                <a:spcPts val="1000"/>
              </a:spcBef>
              <a:spcAft>
                <a:spcPts val="0"/>
              </a:spcAft>
              <a:buClr>
                <a:schemeClr val="dk1"/>
              </a:buClr>
              <a:buSzPts val="2000"/>
              <a:buFont typeface="Arial"/>
              <a:buChar char="•"/>
            </a:pPr>
            <a:r>
              <a:rPr lang="fi-FI" sz="2000"/>
              <a:t>Kirjoittajien nimet</a:t>
            </a:r>
            <a:endParaRPr/>
          </a:p>
          <a:p>
            <a:pPr marL="342900" lvl="0" indent="-342900" algn="l" rtl="0">
              <a:lnSpc>
                <a:spcPct val="80000"/>
              </a:lnSpc>
              <a:spcBef>
                <a:spcPts val="1000"/>
              </a:spcBef>
              <a:spcAft>
                <a:spcPts val="0"/>
              </a:spcAft>
              <a:buClr>
                <a:schemeClr val="dk1"/>
              </a:buClr>
              <a:buSzPts val="2000"/>
              <a:buFont typeface="Arial"/>
              <a:buChar char="•"/>
            </a:pPr>
            <a:r>
              <a:rPr lang="fi-FI" sz="2000"/>
              <a:t>Otsikko</a:t>
            </a:r>
            <a:endParaRPr/>
          </a:p>
          <a:p>
            <a:pPr marL="0" lvl="0" indent="0" algn="l" rtl="0">
              <a:lnSpc>
                <a:spcPct val="80000"/>
              </a:lnSpc>
              <a:spcBef>
                <a:spcPts val="1000"/>
              </a:spcBef>
              <a:spcAft>
                <a:spcPts val="0"/>
              </a:spcAft>
              <a:buClr>
                <a:schemeClr val="dk1"/>
              </a:buClr>
              <a:buSzPts val="2000"/>
              <a:buNone/>
            </a:pPr>
            <a:r>
              <a:rPr lang="fi-FI" sz="2000"/>
              <a:t>Lisää tietoa CC BY 4.0 -lisenssistä: </a:t>
            </a:r>
            <a:r>
              <a:rPr lang="fi-FI" sz="2000" u="sng">
                <a:solidFill>
                  <a:schemeClr val="hlink"/>
                </a:solidFill>
                <a:hlinkClick r:id="rId3"/>
              </a:rPr>
              <a:t>http://creativecommons.fi/lisenssit</a:t>
            </a:r>
            <a:r>
              <a:rPr lang="fi-FI" sz="2000"/>
              <a:t>  </a:t>
            </a:r>
            <a:endParaRPr/>
          </a:p>
          <a:p>
            <a:pPr marL="0" lvl="0" indent="0" algn="l" rtl="0">
              <a:lnSpc>
                <a:spcPct val="80000"/>
              </a:lnSpc>
              <a:spcBef>
                <a:spcPts val="1000"/>
              </a:spcBef>
              <a:spcAft>
                <a:spcPts val="0"/>
              </a:spcAft>
              <a:buClr>
                <a:schemeClr val="dk1"/>
              </a:buClr>
              <a:buSzPts val="2000"/>
              <a:buNone/>
            </a:pPr>
            <a:r>
              <a:rPr lang="fi-FI" sz="2000"/>
              <a:t>Tekijänoikeus säilyy aina kirjoittajilla.</a:t>
            </a:r>
            <a:endParaRPr/>
          </a:p>
          <a:p>
            <a:pPr marL="0" lvl="0" indent="0" algn="l" rtl="0">
              <a:lnSpc>
                <a:spcPct val="80000"/>
              </a:lnSpc>
              <a:spcBef>
                <a:spcPts val="1000"/>
              </a:spcBef>
              <a:spcAft>
                <a:spcPts val="0"/>
              </a:spcAft>
              <a:buClr>
                <a:schemeClr val="dk1"/>
              </a:buClr>
              <a:buSzPts val="2000"/>
              <a:buNone/>
            </a:pPr>
            <a:endParaRPr sz="2000"/>
          </a:p>
        </p:txBody>
      </p:sp>
      <p:sp>
        <p:nvSpPr>
          <p:cNvPr id="97" name="Google Shape;97;p2"/>
          <p:cNvSpPr txBox="1"/>
          <p:nvPr/>
        </p:nvSpPr>
        <p:spPr>
          <a:xfrm>
            <a:off x="7098021" y="334297"/>
            <a:ext cx="3932237" cy="16002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3200"/>
              <a:buFont typeface="Calibri"/>
              <a:buNone/>
            </a:pPr>
            <a:r>
              <a:rPr lang="fi-FI" sz="3200" b="1" i="0" u="none" strike="noStrike" cap="none">
                <a:solidFill>
                  <a:schemeClr val="dk1"/>
                </a:solidFill>
                <a:latin typeface="Calibri"/>
                <a:ea typeface="Calibri"/>
                <a:cs typeface="Calibri"/>
                <a:sym typeface="Calibri"/>
              </a:rPr>
              <a:t>Tekijänoikeudet  </a:t>
            </a:r>
            <a:endParaRPr/>
          </a:p>
        </p:txBody>
      </p:sp>
      <p:sp>
        <p:nvSpPr>
          <p:cNvPr id="98" name="Google Shape;98;p2"/>
          <p:cNvSpPr txBox="1"/>
          <p:nvPr/>
        </p:nvSpPr>
        <p:spPr>
          <a:xfrm>
            <a:off x="933176" y="334297"/>
            <a:ext cx="3932237" cy="16002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3200"/>
              <a:buFont typeface="Calibri"/>
              <a:buNone/>
            </a:pPr>
            <a:r>
              <a:rPr lang="fi-FI" sz="3200" b="1" i="0" u="none" strike="noStrike" cap="none">
                <a:solidFill>
                  <a:schemeClr val="dk1"/>
                </a:solidFill>
                <a:latin typeface="Calibri"/>
                <a:ea typeface="Calibri"/>
                <a:cs typeface="Calibri"/>
                <a:sym typeface="Calibri"/>
              </a:rPr>
              <a:t>Kuvauksen rakenne </a:t>
            </a:r>
            <a:endParaRPr/>
          </a:p>
        </p:txBody>
      </p:sp>
      <p:sp>
        <p:nvSpPr>
          <p:cNvPr id="99" name="Google Shape;99;p2"/>
          <p:cNvSpPr txBox="1">
            <a:spLocks noGrp="1"/>
          </p:cNvSpPr>
          <p:nvPr>
            <p:ph type="title"/>
          </p:nvPr>
        </p:nvSpPr>
        <p:spPr>
          <a:xfrm>
            <a:off x="838200" y="365128"/>
            <a:ext cx="10515600" cy="7709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fi-FI" sz="1800"/>
              <a:t>Opettajana virtuaaliluokassa -hankkeessa kehitetty materiaali, joka on tarkoitettu tueksi virtuaalista luokkaopetusta opettaville opettajille ja kouluttajille.</a:t>
            </a:r>
            <a:r>
              <a:rPr lang="fi-FI"/>
              <a:t> </a:t>
            </a:r>
            <a:endParaRPr/>
          </a:p>
        </p:txBody>
      </p:sp>
      <p:grpSp>
        <p:nvGrpSpPr>
          <p:cNvPr id="100" name="Google Shape;100;p2"/>
          <p:cNvGrpSpPr/>
          <p:nvPr/>
        </p:nvGrpSpPr>
        <p:grpSpPr>
          <a:xfrm>
            <a:off x="838200" y="2057400"/>
            <a:ext cx="6046386" cy="2801190"/>
            <a:chOff x="838200" y="2057400"/>
            <a:chExt cx="6046386" cy="2801190"/>
          </a:xfrm>
        </p:grpSpPr>
        <p:pic>
          <p:nvPicPr>
            <p:cNvPr id="101" name="Google Shape;101;p2"/>
            <p:cNvPicPr preferRelativeResize="0"/>
            <p:nvPr/>
          </p:nvPicPr>
          <p:blipFill rotWithShape="1">
            <a:blip r:embed="rId4">
              <a:alphaModFix/>
            </a:blip>
            <a:srcRect/>
            <a:stretch/>
          </p:blipFill>
          <p:spPr>
            <a:xfrm>
              <a:off x="933175" y="2057400"/>
              <a:ext cx="5951411" cy="2801190"/>
            </a:xfrm>
            <a:prstGeom prst="rect">
              <a:avLst/>
            </a:prstGeom>
            <a:noFill/>
            <a:ln>
              <a:noFill/>
            </a:ln>
          </p:spPr>
        </p:pic>
        <p:grpSp>
          <p:nvGrpSpPr>
            <p:cNvPr id="102" name="Google Shape;102;p2"/>
            <p:cNvGrpSpPr/>
            <p:nvPr/>
          </p:nvGrpSpPr>
          <p:grpSpPr>
            <a:xfrm>
              <a:off x="838200" y="2976337"/>
              <a:ext cx="3302000" cy="1252763"/>
              <a:chOff x="838200" y="2950937"/>
              <a:chExt cx="3302000" cy="1252763"/>
            </a:xfrm>
          </p:grpSpPr>
          <p:pic>
            <p:nvPicPr>
              <p:cNvPr id="103" name="Google Shape;103;p2"/>
              <p:cNvPicPr preferRelativeResize="0"/>
              <p:nvPr/>
            </p:nvPicPr>
            <p:blipFill rotWithShape="1">
              <a:blip r:embed="rId5">
                <a:alphaModFix/>
              </a:blip>
              <a:srcRect/>
              <a:stretch/>
            </p:blipFill>
            <p:spPr>
              <a:xfrm>
                <a:off x="2351862" y="2950937"/>
                <a:ext cx="290551" cy="290325"/>
              </a:xfrm>
              <a:prstGeom prst="rect">
                <a:avLst/>
              </a:prstGeom>
              <a:noFill/>
              <a:ln>
                <a:noFill/>
              </a:ln>
            </p:spPr>
          </p:pic>
          <p:pic>
            <p:nvPicPr>
              <p:cNvPr id="104" name="Google Shape;104;p2"/>
              <p:cNvPicPr preferRelativeResize="0"/>
              <p:nvPr/>
            </p:nvPicPr>
            <p:blipFill rotWithShape="1">
              <a:blip r:embed="rId6">
                <a:alphaModFix/>
              </a:blip>
              <a:srcRect/>
              <a:stretch/>
            </p:blipFill>
            <p:spPr>
              <a:xfrm>
                <a:off x="3830582" y="2957229"/>
                <a:ext cx="291198" cy="290971"/>
              </a:xfrm>
              <a:prstGeom prst="rect">
                <a:avLst/>
              </a:prstGeom>
              <a:noFill/>
              <a:ln>
                <a:noFill/>
              </a:ln>
            </p:spPr>
          </p:pic>
          <p:pic>
            <p:nvPicPr>
              <p:cNvPr id="105" name="Google Shape;105;p2"/>
              <p:cNvPicPr preferRelativeResize="0"/>
              <p:nvPr/>
            </p:nvPicPr>
            <p:blipFill rotWithShape="1">
              <a:blip r:embed="rId7">
                <a:alphaModFix/>
              </a:blip>
              <a:srcRect/>
              <a:stretch/>
            </p:blipFill>
            <p:spPr>
              <a:xfrm>
                <a:off x="2351862" y="3912729"/>
                <a:ext cx="286949" cy="286725"/>
              </a:xfrm>
              <a:prstGeom prst="rect">
                <a:avLst/>
              </a:prstGeom>
              <a:noFill/>
              <a:ln>
                <a:noFill/>
              </a:ln>
            </p:spPr>
          </p:pic>
          <p:pic>
            <p:nvPicPr>
              <p:cNvPr id="106" name="Google Shape;106;p2"/>
              <p:cNvPicPr preferRelativeResize="0"/>
              <p:nvPr/>
            </p:nvPicPr>
            <p:blipFill rotWithShape="1">
              <a:blip r:embed="rId8">
                <a:alphaModFix/>
              </a:blip>
              <a:srcRect/>
              <a:stretch/>
            </p:blipFill>
            <p:spPr>
              <a:xfrm>
                <a:off x="3849649" y="3913375"/>
                <a:ext cx="290551" cy="290325"/>
              </a:xfrm>
              <a:prstGeom prst="rect">
                <a:avLst/>
              </a:prstGeom>
              <a:noFill/>
              <a:ln>
                <a:noFill/>
              </a:ln>
            </p:spPr>
          </p:pic>
          <p:pic>
            <p:nvPicPr>
              <p:cNvPr id="107" name="Google Shape;107;p2"/>
              <p:cNvPicPr preferRelativeResize="0"/>
              <p:nvPr/>
            </p:nvPicPr>
            <p:blipFill rotWithShape="1">
              <a:blip r:embed="rId9">
                <a:alphaModFix/>
              </a:blip>
              <a:srcRect/>
              <a:stretch/>
            </p:blipFill>
            <p:spPr>
              <a:xfrm>
                <a:off x="838200" y="3912729"/>
                <a:ext cx="328709" cy="290971"/>
              </a:xfrm>
              <a:prstGeom prst="rect">
                <a:avLst/>
              </a:prstGeom>
              <a:noFill/>
              <a:ln>
                <a:noFill/>
              </a:ln>
            </p:spPr>
          </p:pic>
          <p:pic>
            <p:nvPicPr>
              <p:cNvPr id="108" name="Google Shape;108;p2"/>
              <p:cNvPicPr preferRelativeResize="0"/>
              <p:nvPr/>
            </p:nvPicPr>
            <p:blipFill rotWithShape="1">
              <a:blip r:embed="rId10">
                <a:alphaModFix/>
              </a:blip>
              <a:srcRect/>
              <a:stretch/>
            </p:blipFill>
            <p:spPr>
              <a:xfrm>
                <a:off x="857279" y="2950937"/>
                <a:ext cx="290551" cy="290325"/>
              </a:xfrm>
              <a:prstGeom prst="rect">
                <a:avLst/>
              </a:prstGeom>
              <a:noFill/>
              <a:ln>
                <a:noFill/>
              </a:ln>
            </p:spPr>
          </p:pic>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Arial"/>
              <a:buNone/>
            </a:pPr>
            <a:br>
              <a:rPr lang="fi-FI" sz="3200">
                <a:solidFill>
                  <a:srgbClr val="000000"/>
                </a:solidFill>
                <a:latin typeface="Arial"/>
                <a:ea typeface="Arial"/>
                <a:cs typeface="Arial"/>
                <a:sym typeface="Arial"/>
              </a:rPr>
            </a:br>
            <a:endParaRPr/>
          </a:p>
        </p:txBody>
      </p:sp>
      <p:sp>
        <p:nvSpPr>
          <p:cNvPr id="115" name="Google Shape;115;p3"/>
          <p:cNvSpPr txBox="1">
            <a:spLocks noGrp="1"/>
          </p:cNvSpPr>
          <p:nvPr>
            <p:ph type="body" idx="1"/>
          </p:nvPr>
        </p:nvSpPr>
        <p:spPr>
          <a:xfrm>
            <a:off x="1745128" y="1825625"/>
            <a:ext cx="960867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Clr>
                <a:schemeClr val="dk1"/>
              </a:buClr>
              <a:buSzPts val="2800"/>
              <a:buFont typeface="Calibri"/>
              <a:buChar char="-"/>
            </a:pPr>
            <a:r>
              <a:rPr lang="fi-FI">
                <a:latin typeface="Calibri"/>
                <a:ea typeface="Calibri"/>
                <a:cs typeface="Calibri"/>
                <a:sym typeface="Calibri"/>
              </a:rPr>
              <a:t>Tiedätkö, mitä suussasi tapahtuu, kun puhut? Miten kieli ja huulet vaikuttavat siihen, millainen ääni syntyy? Miten esimerkiksi [</a:t>
            </a:r>
            <a:r>
              <a:rPr lang="fi-FI">
                <a:latin typeface="Times New Roman"/>
                <a:ea typeface="Times New Roman"/>
                <a:cs typeface="Times New Roman"/>
                <a:sym typeface="Times New Roman"/>
              </a:rPr>
              <a:t>i</a:t>
            </a:r>
            <a:r>
              <a:rPr lang="fi-FI">
                <a:latin typeface="Calibri"/>
                <a:ea typeface="Calibri"/>
                <a:cs typeface="Calibri"/>
                <a:sym typeface="Calibri"/>
              </a:rPr>
              <a:t>] ja [</a:t>
            </a:r>
            <a:r>
              <a:rPr lang="fi-FI">
                <a:latin typeface="Times New Roman"/>
                <a:ea typeface="Times New Roman"/>
                <a:cs typeface="Times New Roman"/>
                <a:sym typeface="Times New Roman"/>
              </a:rPr>
              <a:t>ɑ</a:t>
            </a:r>
            <a:r>
              <a:rPr lang="fi-FI">
                <a:latin typeface="Calibri"/>
                <a:ea typeface="Calibri"/>
                <a:cs typeface="Calibri"/>
                <a:sym typeface="Calibri"/>
              </a:rPr>
              <a:t>] eroavat toisistaan?</a:t>
            </a:r>
            <a:endParaRPr/>
          </a:p>
          <a:p>
            <a:pPr marL="228600" lvl="0" indent="-228600" algn="l" rtl="0">
              <a:lnSpc>
                <a:spcPct val="80000"/>
              </a:lnSpc>
              <a:spcBef>
                <a:spcPts val="1000"/>
              </a:spcBef>
              <a:spcAft>
                <a:spcPts val="0"/>
              </a:spcAft>
              <a:buClr>
                <a:schemeClr val="dk1"/>
              </a:buClr>
              <a:buSzPts val="2800"/>
              <a:buFont typeface="Calibri"/>
              <a:buChar char="-"/>
            </a:pPr>
            <a:r>
              <a:rPr lang="fi-FI">
                <a:latin typeface="Calibri"/>
                <a:ea typeface="Calibri"/>
                <a:cs typeface="Calibri"/>
                <a:sym typeface="Calibri"/>
              </a:rPr>
              <a:t>Omaa äidinkieltä on helppo puhua, mutta joskus vieraan kielen äänteitä on vaikea oppia sanomaan oikein.</a:t>
            </a:r>
            <a:endParaRPr/>
          </a:p>
          <a:p>
            <a:pPr marL="228600" lvl="0" indent="-228600" algn="l" rtl="0">
              <a:lnSpc>
                <a:spcPct val="80000"/>
              </a:lnSpc>
              <a:spcBef>
                <a:spcPts val="1000"/>
              </a:spcBef>
              <a:spcAft>
                <a:spcPts val="0"/>
              </a:spcAft>
              <a:buClr>
                <a:schemeClr val="dk1"/>
              </a:buClr>
              <a:buSzPts val="2800"/>
              <a:buFont typeface="Calibri"/>
              <a:buChar char="-"/>
            </a:pPr>
            <a:r>
              <a:rPr lang="fi-FI">
                <a:latin typeface="Calibri"/>
                <a:ea typeface="Calibri"/>
                <a:cs typeface="Calibri"/>
                <a:sym typeface="Calibri"/>
              </a:rPr>
              <a:t>Konkreettiset neuvot voivat auttaa uusien äänteiden harjoittelussa.</a:t>
            </a:r>
            <a:endParaRPr/>
          </a:p>
          <a:p>
            <a:pPr marL="228600" lvl="0" indent="-228600" algn="l" rtl="0">
              <a:lnSpc>
                <a:spcPct val="80000"/>
              </a:lnSpc>
              <a:spcBef>
                <a:spcPts val="1000"/>
              </a:spcBef>
              <a:spcAft>
                <a:spcPts val="0"/>
              </a:spcAft>
              <a:buClr>
                <a:schemeClr val="dk1"/>
              </a:buClr>
              <a:buSzPts val="2800"/>
              <a:buFont typeface="Calibri"/>
              <a:buChar char="-"/>
            </a:pPr>
            <a:r>
              <a:rPr lang="fi-FI">
                <a:latin typeface="Calibri"/>
                <a:ea typeface="Calibri"/>
                <a:cs typeface="Calibri"/>
                <a:sym typeface="Calibri"/>
              </a:rPr>
              <a:t>Kun ymmärrät, mitkä asiat vaikuttavat puheentuottoon, sinun on helpompi oppia ääntämään vieraan kielen äänteitä oikein.</a:t>
            </a:r>
            <a:endParaRPr/>
          </a:p>
          <a:p>
            <a:pPr marL="228600" lvl="0" indent="-228600" algn="l" rtl="0">
              <a:lnSpc>
                <a:spcPct val="80000"/>
              </a:lnSpc>
              <a:spcBef>
                <a:spcPts val="1000"/>
              </a:spcBef>
              <a:spcAft>
                <a:spcPts val="0"/>
              </a:spcAft>
              <a:buClr>
                <a:schemeClr val="dk1"/>
              </a:buClr>
              <a:buSzPts val="2800"/>
              <a:buFont typeface="Calibri"/>
              <a:buChar char="-"/>
            </a:pPr>
            <a:r>
              <a:rPr lang="fi-FI">
                <a:latin typeface="Calibri"/>
                <a:ea typeface="Calibri"/>
                <a:cs typeface="Calibri"/>
                <a:sym typeface="Calibri"/>
              </a:rPr>
              <a:t>Vieraskielisen puheesi sujuvuus ja ymmärrettävyys paranevat!</a:t>
            </a:r>
            <a:endParaRPr/>
          </a:p>
        </p:txBody>
      </p:sp>
      <p:cxnSp>
        <p:nvCxnSpPr>
          <p:cNvPr id="116" name="Google Shape;116;p3"/>
          <p:cNvCxnSpPr/>
          <p:nvPr/>
        </p:nvCxnSpPr>
        <p:spPr>
          <a:xfrm rot="10800000" flipH="1">
            <a:off x="1745128" y="1669234"/>
            <a:ext cx="9608672" cy="21041"/>
          </a:xfrm>
          <a:prstGeom prst="straightConnector1">
            <a:avLst/>
          </a:prstGeom>
          <a:noFill/>
          <a:ln w="57150" cap="flat" cmpd="sng">
            <a:solidFill>
              <a:srgbClr val="3A75C4"/>
            </a:solidFill>
            <a:prstDash val="solid"/>
            <a:miter lim="800000"/>
            <a:headEnd type="none" w="sm" len="sm"/>
            <a:tailEnd type="none" w="sm" len="sm"/>
          </a:ln>
        </p:spPr>
      </p:cxnSp>
      <p:sp>
        <p:nvSpPr>
          <p:cNvPr id="117" name="Google Shape;117;p3"/>
          <p:cNvSpPr txBox="1"/>
          <p:nvPr/>
        </p:nvSpPr>
        <p:spPr>
          <a:xfrm>
            <a:off x="1960708" y="823119"/>
            <a:ext cx="363487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4400" b="0" i="0" u="none" strike="noStrike" cap="none" dirty="0">
                <a:solidFill>
                  <a:schemeClr val="dk1"/>
                </a:solidFill>
                <a:latin typeface="Calibri"/>
                <a:ea typeface="Calibri"/>
                <a:cs typeface="Calibri"/>
                <a:sym typeface="Calibri"/>
              </a:rPr>
              <a:t>Puheentuotto</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Arial"/>
              <a:buNone/>
            </a:pPr>
            <a:br>
              <a:rPr lang="fi-FI" sz="3200">
                <a:solidFill>
                  <a:srgbClr val="000000"/>
                </a:solidFill>
                <a:latin typeface="Arial"/>
                <a:ea typeface="Arial"/>
                <a:cs typeface="Arial"/>
                <a:sym typeface="Arial"/>
              </a:rPr>
            </a:br>
            <a:endParaRPr/>
          </a:p>
        </p:txBody>
      </p:sp>
      <p:sp>
        <p:nvSpPr>
          <p:cNvPr id="124" name="Google Shape;124;p4"/>
          <p:cNvSpPr txBox="1">
            <a:spLocks noGrp="1"/>
          </p:cNvSpPr>
          <p:nvPr>
            <p:ph type="body" idx="1"/>
          </p:nvPr>
        </p:nvSpPr>
        <p:spPr>
          <a:xfrm>
            <a:off x="1745128" y="1825625"/>
            <a:ext cx="960867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Calibri"/>
              <a:buChar char="-"/>
            </a:pPr>
            <a:r>
              <a:rPr lang="fi-FI">
                <a:latin typeface="Calibri"/>
                <a:ea typeface="Calibri"/>
                <a:cs typeface="Calibri"/>
                <a:sym typeface="Calibri"/>
              </a:rPr>
              <a:t>Kun ihminen valmistautuu puhumaan, hän hengittää keuhkoihin ilmaa ja vie kurkunpäässä sijaitsevat äänihuulet kevyesti yhteen.</a:t>
            </a:r>
            <a:endParaRPr/>
          </a:p>
          <a:p>
            <a:pPr marL="228600" lvl="0" indent="-228600" algn="l" rtl="0">
              <a:lnSpc>
                <a:spcPct val="90000"/>
              </a:lnSpc>
              <a:spcBef>
                <a:spcPts val="1000"/>
              </a:spcBef>
              <a:spcAft>
                <a:spcPts val="0"/>
              </a:spcAft>
              <a:buClr>
                <a:schemeClr val="dk1"/>
              </a:buClr>
              <a:buSzPts val="2800"/>
              <a:buFont typeface="Calibri"/>
              <a:buChar char="-"/>
            </a:pPr>
            <a:r>
              <a:rPr lang="fi-FI">
                <a:latin typeface="Calibri"/>
                <a:ea typeface="Calibri"/>
                <a:cs typeface="Calibri"/>
                <a:sym typeface="Calibri"/>
              </a:rPr>
              <a:t>Keuhkoilmavirta saa äänihuulet värähtelemään. Tämä sointiääni ei kuitenkaan ole vielä puhetta.</a:t>
            </a:r>
            <a:endParaRPr/>
          </a:p>
          <a:p>
            <a:pPr marL="228600" lvl="0" indent="-228600" algn="l" rtl="0">
              <a:lnSpc>
                <a:spcPct val="90000"/>
              </a:lnSpc>
              <a:spcBef>
                <a:spcPts val="1000"/>
              </a:spcBef>
              <a:spcAft>
                <a:spcPts val="0"/>
              </a:spcAft>
              <a:buClr>
                <a:schemeClr val="dk1"/>
              </a:buClr>
              <a:buSzPts val="2800"/>
              <a:buFont typeface="Calibri"/>
              <a:buChar char="-"/>
            </a:pPr>
            <a:r>
              <a:rPr lang="fi-FI">
                <a:latin typeface="Calibri"/>
                <a:ea typeface="Calibri"/>
                <a:cs typeface="Calibri"/>
                <a:sym typeface="Calibri"/>
              </a:rPr>
              <a:t>Sointiääni muodostuu puheeksi vasta, kun ääntä muokataan kielen ja huulten avulla.</a:t>
            </a:r>
            <a:endParaRPr/>
          </a:p>
        </p:txBody>
      </p:sp>
      <p:cxnSp>
        <p:nvCxnSpPr>
          <p:cNvPr id="125" name="Google Shape;125;p4"/>
          <p:cNvCxnSpPr/>
          <p:nvPr/>
        </p:nvCxnSpPr>
        <p:spPr>
          <a:xfrm rot="10800000" flipH="1">
            <a:off x="1745128" y="1669234"/>
            <a:ext cx="9608672" cy="21041"/>
          </a:xfrm>
          <a:prstGeom prst="straightConnector1">
            <a:avLst/>
          </a:prstGeom>
          <a:noFill/>
          <a:ln w="57150" cap="flat" cmpd="sng">
            <a:solidFill>
              <a:srgbClr val="3A75C4"/>
            </a:solidFill>
            <a:prstDash val="solid"/>
            <a:miter lim="800000"/>
            <a:headEnd type="none" w="sm" len="sm"/>
            <a:tailEnd type="none" w="sm" len="sm"/>
          </a:ln>
        </p:spPr>
      </p:cxnSp>
      <p:sp>
        <p:nvSpPr>
          <p:cNvPr id="126" name="Google Shape;126;p4"/>
          <p:cNvSpPr txBox="1"/>
          <p:nvPr/>
        </p:nvSpPr>
        <p:spPr>
          <a:xfrm>
            <a:off x="1960708" y="823119"/>
            <a:ext cx="3320866"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4400">
                <a:solidFill>
                  <a:schemeClr val="dk1"/>
                </a:solidFill>
                <a:latin typeface="Calibri"/>
                <a:ea typeface="Calibri"/>
                <a:cs typeface="Calibri"/>
                <a:sym typeface="Calibri"/>
              </a:rPr>
              <a:t>Puheentuotto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Arial"/>
              <a:buNone/>
            </a:pPr>
            <a:br>
              <a:rPr lang="fi-FI" sz="3200">
                <a:solidFill>
                  <a:srgbClr val="000000"/>
                </a:solidFill>
                <a:latin typeface="Arial"/>
                <a:ea typeface="Arial"/>
                <a:cs typeface="Arial"/>
                <a:sym typeface="Arial"/>
              </a:rPr>
            </a:br>
            <a:endParaRPr/>
          </a:p>
        </p:txBody>
      </p:sp>
      <p:cxnSp>
        <p:nvCxnSpPr>
          <p:cNvPr id="133" name="Google Shape;133;p5"/>
          <p:cNvCxnSpPr/>
          <p:nvPr/>
        </p:nvCxnSpPr>
        <p:spPr>
          <a:xfrm rot="10800000" flipH="1">
            <a:off x="1745128" y="1669234"/>
            <a:ext cx="9608672" cy="21041"/>
          </a:xfrm>
          <a:prstGeom prst="straightConnector1">
            <a:avLst/>
          </a:prstGeom>
          <a:noFill/>
          <a:ln w="57150" cap="flat" cmpd="sng">
            <a:solidFill>
              <a:srgbClr val="3A75C4"/>
            </a:solidFill>
            <a:prstDash val="solid"/>
            <a:miter lim="800000"/>
            <a:headEnd type="none" w="sm" len="sm"/>
            <a:tailEnd type="none" w="sm" len="sm"/>
          </a:ln>
        </p:spPr>
      </p:cxnSp>
      <p:sp>
        <p:nvSpPr>
          <p:cNvPr id="134" name="Google Shape;134;p5"/>
          <p:cNvSpPr txBox="1"/>
          <p:nvPr/>
        </p:nvSpPr>
        <p:spPr>
          <a:xfrm>
            <a:off x="1960708" y="823119"/>
            <a:ext cx="388053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4400">
                <a:solidFill>
                  <a:schemeClr val="dk1"/>
                </a:solidFill>
                <a:latin typeface="Calibri"/>
                <a:ea typeface="Calibri"/>
                <a:cs typeface="Calibri"/>
                <a:sym typeface="Calibri"/>
              </a:rPr>
              <a:t>Puheentuotto</a:t>
            </a:r>
            <a:endParaRPr/>
          </a:p>
        </p:txBody>
      </p:sp>
      <p:sp>
        <p:nvSpPr>
          <p:cNvPr id="135" name="Google Shape;135;p5"/>
          <p:cNvSpPr/>
          <p:nvPr/>
        </p:nvSpPr>
        <p:spPr>
          <a:xfrm>
            <a:off x="1663700" y="2005598"/>
            <a:ext cx="4880264"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800">
                <a:solidFill>
                  <a:schemeClr val="dk1"/>
                </a:solidFill>
                <a:latin typeface="Calibri"/>
                <a:ea typeface="Calibri"/>
                <a:cs typeface="Calibri"/>
                <a:sym typeface="Calibri"/>
              </a:rPr>
              <a:t>1. Keuhkot: </a:t>
            </a:r>
            <a:endParaRPr/>
          </a:p>
          <a:p>
            <a:pPr marL="285750" marR="0" lvl="0" indent="-285750" algn="l" rtl="0">
              <a:spcBef>
                <a:spcPts val="0"/>
              </a:spcBef>
              <a:spcAft>
                <a:spcPts val="0"/>
              </a:spcAft>
              <a:buClr>
                <a:schemeClr val="dk1"/>
              </a:buClr>
              <a:buSzPts val="1800"/>
              <a:buFont typeface="Arial"/>
              <a:buChar char="•"/>
            </a:pPr>
            <a:r>
              <a:rPr lang="fi-FI" sz="1800">
                <a:solidFill>
                  <a:schemeClr val="dk1"/>
                </a:solidFill>
                <a:latin typeface="Calibri"/>
                <a:ea typeface="Calibri"/>
                <a:cs typeface="Calibri"/>
                <a:sym typeface="Calibri"/>
              </a:rPr>
              <a:t>ilmavirran synnyttäminen</a:t>
            </a:r>
            <a:endParaRPr/>
          </a:p>
          <a:p>
            <a:pPr marL="285750" marR="0" lvl="0" indent="-285750" algn="l" rtl="0">
              <a:spcBef>
                <a:spcPts val="0"/>
              </a:spcBef>
              <a:spcAft>
                <a:spcPts val="0"/>
              </a:spcAft>
              <a:buClr>
                <a:schemeClr val="dk1"/>
              </a:buClr>
              <a:buSzPts val="1800"/>
              <a:buFont typeface="Arial"/>
              <a:buChar char="•"/>
            </a:pPr>
            <a:r>
              <a:rPr lang="fi-FI" sz="1800">
                <a:solidFill>
                  <a:schemeClr val="dk1"/>
                </a:solidFill>
                <a:latin typeface="Calibri"/>
                <a:ea typeface="Calibri"/>
                <a:cs typeface="Calibri"/>
                <a:sym typeface="Calibri"/>
              </a:rPr>
              <a:t>puhehengitys (≠ lepohengitys)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fi-FI" sz="1800">
                <a:solidFill>
                  <a:schemeClr val="dk1"/>
                </a:solidFill>
                <a:latin typeface="Calibri"/>
                <a:ea typeface="Calibri"/>
                <a:cs typeface="Calibri"/>
                <a:sym typeface="Calibri"/>
              </a:rPr>
              <a:t>2. Kurkunpää:</a:t>
            </a:r>
            <a:endParaRPr/>
          </a:p>
          <a:p>
            <a:pPr marL="285750" marR="0" lvl="0" indent="-285750" algn="l" rtl="0">
              <a:spcBef>
                <a:spcPts val="0"/>
              </a:spcBef>
              <a:spcAft>
                <a:spcPts val="0"/>
              </a:spcAft>
              <a:buClr>
                <a:schemeClr val="dk1"/>
              </a:buClr>
              <a:buSzPts val="1800"/>
              <a:buFont typeface="Arial"/>
              <a:buChar char="•"/>
            </a:pPr>
            <a:r>
              <a:rPr lang="fi-FI" sz="1800">
                <a:solidFill>
                  <a:schemeClr val="dk1"/>
                </a:solidFill>
                <a:latin typeface="Calibri"/>
                <a:ea typeface="Calibri"/>
                <a:cs typeface="Calibri"/>
                <a:sym typeface="Calibri"/>
              </a:rPr>
              <a:t>fonaatio = äänihuulten värähtely tuottaa soinnillista ääntä</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fi-FI" sz="1800">
                <a:solidFill>
                  <a:schemeClr val="dk1"/>
                </a:solidFill>
                <a:latin typeface="Calibri"/>
                <a:ea typeface="Calibri"/>
                <a:cs typeface="Calibri"/>
                <a:sym typeface="Calibri"/>
              </a:rPr>
              <a:t>3. Ääntöväylä: </a:t>
            </a:r>
            <a:endParaRPr/>
          </a:p>
          <a:p>
            <a:pPr marL="285750" marR="0" lvl="0" indent="-285750" algn="l" rtl="0">
              <a:spcBef>
                <a:spcPts val="0"/>
              </a:spcBef>
              <a:spcAft>
                <a:spcPts val="0"/>
              </a:spcAft>
              <a:buClr>
                <a:schemeClr val="dk1"/>
              </a:buClr>
              <a:buSzPts val="1800"/>
              <a:buFont typeface="Arial"/>
              <a:buChar char="•"/>
            </a:pPr>
            <a:r>
              <a:rPr lang="fi-FI" sz="1800">
                <a:solidFill>
                  <a:schemeClr val="dk1"/>
                </a:solidFill>
                <a:latin typeface="Calibri"/>
                <a:ea typeface="Calibri"/>
                <a:cs typeface="Calibri"/>
                <a:sym typeface="Calibri"/>
              </a:rPr>
              <a:t>äänen muokkaaminen ääntöväylän </a:t>
            </a:r>
            <a:endParaRPr/>
          </a:p>
          <a:p>
            <a:pPr marL="0" marR="0" lvl="0" indent="0" algn="l" rtl="0">
              <a:spcBef>
                <a:spcPts val="0"/>
              </a:spcBef>
              <a:spcAft>
                <a:spcPts val="0"/>
              </a:spcAft>
              <a:buNone/>
            </a:pPr>
            <a:r>
              <a:rPr lang="fi-FI" sz="1800">
                <a:solidFill>
                  <a:schemeClr val="dk1"/>
                </a:solidFill>
                <a:latin typeface="Calibri"/>
                <a:ea typeface="Calibri"/>
                <a:cs typeface="Calibri"/>
                <a:sym typeface="Calibri"/>
              </a:rPr>
              <a:t>     resonanssivaikutuksen avulla (≈ artikulaatio)</a:t>
            </a:r>
            <a:endParaRPr/>
          </a:p>
        </p:txBody>
      </p:sp>
      <p:pic>
        <p:nvPicPr>
          <p:cNvPr id="136" name="Google Shape;136;p5"/>
          <p:cNvPicPr preferRelativeResize="0"/>
          <p:nvPr/>
        </p:nvPicPr>
        <p:blipFill rotWithShape="1">
          <a:blip r:embed="rId3">
            <a:alphaModFix/>
          </a:blip>
          <a:srcRect/>
          <a:stretch/>
        </p:blipFill>
        <p:spPr>
          <a:xfrm>
            <a:off x="6984806" y="1716438"/>
            <a:ext cx="3645093" cy="3875949"/>
          </a:xfrm>
          <a:prstGeom prst="rect">
            <a:avLst/>
          </a:prstGeom>
          <a:noFill/>
          <a:ln>
            <a:noFill/>
          </a:ln>
        </p:spPr>
      </p:pic>
      <p:sp>
        <p:nvSpPr>
          <p:cNvPr id="137" name="Google Shape;137;p5"/>
          <p:cNvSpPr txBox="1"/>
          <p:nvPr/>
        </p:nvSpPr>
        <p:spPr>
          <a:xfrm>
            <a:off x="8427027" y="5757902"/>
            <a:ext cx="237949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200">
                <a:solidFill>
                  <a:schemeClr val="dk1"/>
                </a:solidFill>
                <a:latin typeface="Calibri"/>
                <a:ea typeface="Calibri"/>
                <a:cs typeface="Calibri"/>
                <a:sym typeface="Calibri"/>
              </a:rPr>
              <a:t>Kuva: https://www.gbmc.org/voice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5"/>
          <p:cNvSpPr txBox="1"/>
          <p:nvPr/>
        </p:nvSpPr>
        <p:spPr>
          <a:xfrm>
            <a:off x="10531482" y="2569818"/>
            <a:ext cx="35939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800">
                <a:solidFill>
                  <a:schemeClr val="dk1"/>
                </a:solidFill>
                <a:latin typeface="Calibri"/>
                <a:ea typeface="Calibri"/>
                <a:cs typeface="Calibri"/>
                <a:sym typeface="Calibri"/>
              </a:rPr>
              <a:t>3.</a:t>
            </a:r>
            <a:endParaRPr/>
          </a:p>
        </p:txBody>
      </p:sp>
      <p:sp>
        <p:nvSpPr>
          <p:cNvPr id="139" name="Google Shape;139;p5"/>
          <p:cNvSpPr txBox="1"/>
          <p:nvPr/>
        </p:nvSpPr>
        <p:spPr>
          <a:xfrm>
            <a:off x="4894130" y="6150203"/>
            <a:ext cx="706579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800">
                <a:solidFill>
                  <a:schemeClr val="dk1"/>
                </a:solidFill>
                <a:latin typeface="Calibri"/>
                <a:ea typeface="Calibri"/>
                <a:cs typeface="Calibri"/>
                <a:sym typeface="Calibri"/>
              </a:rPr>
              <a:t>Jos haluat tietää tarkemmin puheentuotosta, katso oheinen video : </a:t>
            </a:r>
            <a:endParaRPr/>
          </a:p>
          <a:p>
            <a:pPr marL="0" marR="0" lvl="0" indent="0" algn="l" rtl="0">
              <a:spcBef>
                <a:spcPts val="0"/>
              </a:spcBef>
              <a:spcAft>
                <a:spcPts val="0"/>
              </a:spcAft>
              <a:buNone/>
            </a:pPr>
            <a:r>
              <a:rPr lang="fi-FI" sz="1800" u="sng">
                <a:solidFill>
                  <a:schemeClr val="dk1"/>
                </a:solidFill>
                <a:latin typeface="Calibri"/>
                <a:ea typeface="Calibri"/>
                <a:cs typeface="Calibri"/>
                <a:sym typeface="Calibri"/>
                <a:hlinkClick r:id="rId4"/>
              </a:rPr>
              <a:t>https://www.youtube.com/watch?v=-m-gudHhLxc</a:t>
            </a:r>
            <a:r>
              <a:rPr lang="fi-FI" sz="1800">
                <a:solidFill>
                  <a:schemeClr val="dk1"/>
                </a:solidFill>
                <a:latin typeface="Calibri"/>
                <a:ea typeface="Calibri"/>
                <a:cs typeface="Calibri"/>
                <a:sym typeface="Calibri"/>
              </a:rPr>
              <a:t> (englanniksi, n. 12 min.)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5"/>
          <p:cNvSpPr txBox="1"/>
          <p:nvPr/>
        </p:nvSpPr>
        <p:spPr>
          <a:xfrm>
            <a:off x="7010400" y="2905760"/>
            <a:ext cx="883920" cy="64633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200">
                <a:solidFill>
                  <a:schemeClr val="dk1"/>
                </a:solidFill>
                <a:latin typeface="Calibri"/>
                <a:ea typeface="Calibri"/>
                <a:cs typeface="Calibri"/>
                <a:sym typeface="Calibri"/>
              </a:rPr>
              <a:t>Ääntöväylä</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fi-FI" sz="1200">
                <a:solidFill>
                  <a:schemeClr val="dk1"/>
                </a:solidFill>
                <a:latin typeface="Calibri"/>
                <a:ea typeface="Calibri"/>
                <a:cs typeface="Calibri"/>
                <a:sym typeface="Calibri"/>
              </a:rPr>
              <a:t> Kurkunpää</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fi-FI" sz="1200">
                <a:solidFill>
                  <a:schemeClr val="dk1"/>
                </a:solidFill>
                <a:latin typeface="Calibri"/>
                <a:ea typeface="Calibri"/>
                <a:cs typeface="Calibri"/>
                <a:sym typeface="Calibri"/>
              </a:rPr>
              <a:t> Henkitorvi</a:t>
            </a:r>
            <a:endParaRPr sz="1200">
              <a:solidFill>
                <a:schemeClr val="dk1"/>
              </a:solidFill>
              <a:latin typeface="Calibri"/>
              <a:ea typeface="Calibri"/>
              <a:cs typeface="Calibri"/>
              <a:sym typeface="Calibri"/>
            </a:endParaRPr>
          </a:p>
        </p:txBody>
      </p:sp>
      <p:sp>
        <p:nvSpPr>
          <p:cNvPr id="141" name="Google Shape;141;p5"/>
          <p:cNvSpPr txBox="1"/>
          <p:nvPr/>
        </p:nvSpPr>
        <p:spPr>
          <a:xfrm>
            <a:off x="6786880" y="4104640"/>
            <a:ext cx="71120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200">
                <a:solidFill>
                  <a:schemeClr val="dk1"/>
                </a:solidFill>
                <a:latin typeface="Calibri"/>
                <a:ea typeface="Calibri"/>
                <a:cs typeface="Calibri"/>
                <a:sym typeface="Calibri"/>
              </a:rPr>
              <a:t>Keuhkot</a:t>
            </a:r>
            <a:endParaRPr sz="1200">
              <a:solidFill>
                <a:schemeClr val="dk1"/>
              </a:solidFill>
              <a:latin typeface="Calibri"/>
              <a:ea typeface="Calibri"/>
              <a:cs typeface="Calibri"/>
              <a:sym typeface="Calibri"/>
            </a:endParaRPr>
          </a:p>
        </p:txBody>
      </p:sp>
      <p:sp>
        <p:nvSpPr>
          <p:cNvPr id="142" name="Google Shape;142;p5"/>
          <p:cNvSpPr txBox="1"/>
          <p:nvPr/>
        </p:nvSpPr>
        <p:spPr>
          <a:xfrm>
            <a:off x="6827520" y="5019040"/>
            <a:ext cx="1097280"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200">
                <a:solidFill>
                  <a:schemeClr val="dk1"/>
                </a:solidFill>
                <a:latin typeface="Calibri"/>
                <a:ea typeface="Calibri"/>
                <a:cs typeface="Calibri"/>
                <a:sym typeface="Calibri"/>
              </a:rPr>
              <a:t>               Pallea </a:t>
            </a:r>
            <a:endParaRPr/>
          </a:p>
          <a:p>
            <a:pPr marL="0" marR="0" lvl="0" indent="0" algn="l" rtl="0">
              <a:spcBef>
                <a:spcPts val="0"/>
              </a:spcBef>
              <a:spcAft>
                <a:spcPts val="0"/>
              </a:spcAft>
              <a:buNone/>
            </a:pPr>
            <a:r>
              <a:rPr lang="fi-FI" sz="1200">
                <a:solidFill>
                  <a:schemeClr val="dk1"/>
                </a:solidFill>
                <a:latin typeface="Calibri"/>
                <a:ea typeface="Calibri"/>
                <a:cs typeface="Calibri"/>
                <a:sym typeface="Calibri"/>
              </a:rPr>
              <a:t>    Vatsalaukku</a:t>
            </a:r>
            <a:endParaRPr sz="1200">
              <a:solidFill>
                <a:schemeClr val="dk1"/>
              </a:solidFill>
              <a:latin typeface="Calibri"/>
              <a:ea typeface="Calibri"/>
              <a:cs typeface="Calibri"/>
              <a:sym typeface="Calibri"/>
            </a:endParaRPr>
          </a:p>
        </p:txBody>
      </p:sp>
      <p:sp>
        <p:nvSpPr>
          <p:cNvPr id="143" name="Google Shape;143;p5"/>
          <p:cNvSpPr txBox="1"/>
          <p:nvPr/>
        </p:nvSpPr>
        <p:spPr>
          <a:xfrm>
            <a:off x="9773920" y="2631440"/>
            <a:ext cx="133096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400">
                <a:solidFill>
                  <a:schemeClr val="dk1"/>
                </a:solidFill>
                <a:latin typeface="Calibri"/>
                <a:ea typeface="Calibri"/>
                <a:cs typeface="Calibri"/>
                <a:sym typeface="Calibri"/>
              </a:rPr>
              <a:t>3. Artikulaatio</a:t>
            </a:r>
            <a:endParaRPr sz="1400">
              <a:solidFill>
                <a:schemeClr val="dk1"/>
              </a:solidFill>
              <a:latin typeface="Calibri"/>
              <a:ea typeface="Calibri"/>
              <a:cs typeface="Calibri"/>
              <a:sym typeface="Calibri"/>
            </a:endParaRPr>
          </a:p>
        </p:txBody>
      </p:sp>
      <p:sp>
        <p:nvSpPr>
          <p:cNvPr id="144" name="Google Shape;144;p5"/>
          <p:cNvSpPr txBox="1"/>
          <p:nvPr/>
        </p:nvSpPr>
        <p:spPr>
          <a:xfrm>
            <a:off x="9723120" y="3108960"/>
            <a:ext cx="1148080"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400">
                <a:solidFill>
                  <a:schemeClr val="dk1"/>
                </a:solidFill>
                <a:latin typeface="Calibri"/>
                <a:ea typeface="Calibri"/>
                <a:cs typeface="Calibri"/>
                <a:sym typeface="Calibri"/>
              </a:rPr>
              <a:t>2. Fonaatio</a:t>
            </a:r>
            <a:endParaRPr sz="1400">
              <a:solidFill>
                <a:schemeClr val="dk1"/>
              </a:solidFill>
              <a:latin typeface="Calibri"/>
              <a:ea typeface="Calibri"/>
              <a:cs typeface="Calibri"/>
              <a:sym typeface="Calibri"/>
            </a:endParaRPr>
          </a:p>
        </p:txBody>
      </p:sp>
      <p:sp>
        <p:nvSpPr>
          <p:cNvPr id="145" name="Google Shape;145;p5"/>
          <p:cNvSpPr txBox="1"/>
          <p:nvPr/>
        </p:nvSpPr>
        <p:spPr>
          <a:xfrm>
            <a:off x="9926320" y="4074160"/>
            <a:ext cx="1361440" cy="73866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400">
                <a:solidFill>
                  <a:schemeClr val="dk1"/>
                </a:solidFill>
                <a:latin typeface="Calibri"/>
                <a:ea typeface="Calibri"/>
                <a:cs typeface="Calibri"/>
                <a:sym typeface="Calibri"/>
              </a:rPr>
              <a:t>1. Ilmavirran synnyttäminen / puhehengitys</a:t>
            </a:r>
            <a:endParaRPr sz="1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Arial"/>
              <a:buNone/>
            </a:pPr>
            <a:br>
              <a:rPr lang="fi-FI" sz="3200">
                <a:solidFill>
                  <a:srgbClr val="000000"/>
                </a:solidFill>
                <a:latin typeface="Arial"/>
                <a:ea typeface="Arial"/>
                <a:cs typeface="Arial"/>
                <a:sym typeface="Arial"/>
              </a:rPr>
            </a:br>
            <a:endParaRPr/>
          </a:p>
        </p:txBody>
      </p:sp>
      <p:sp>
        <p:nvSpPr>
          <p:cNvPr id="152" name="Google Shape;152;p6"/>
          <p:cNvSpPr txBox="1">
            <a:spLocks noGrp="1"/>
          </p:cNvSpPr>
          <p:nvPr>
            <p:ph type="body" idx="1"/>
          </p:nvPr>
        </p:nvSpPr>
        <p:spPr>
          <a:xfrm>
            <a:off x="1745128" y="1825625"/>
            <a:ext cx="9608672"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p:txBody>
      </p:sp>
      <p:cxnSp>
        <p:nvCxnSpPr>
          <p:cNvPr id="153" name="Google Shape;153;p6"/>
          <p:cNvCxnSpPr/>
          <p:nvPr/>
        </p:nvCxnSpPr>
        <p:spPr>
          <a:xfrm rot="10800000" flipH="1">
            <a:off x="1745128" y="1669234"/>
            <a:ext cx="9608672" cy="21041"/>
          </a:xfrm>
          <a:prstGeom prst="straightConnector1">
            <a:avLst/>
          </a:prstGeom>
          <a:noFill/>
          <a:ln w="57150" cap="flat" cmpd="sng">
            <a:solidFill>
              <a:srgbClr val="3A75C4"/>
            </a:solidFill>
            <a:prstDash val="solid"/>
            <a:miter lim="800000"/>
            <a:headEnd type="none" w="sm" len="sm"/>
            <a:tailEnd type="none" w="sm" len="sm"/>
          </a:ln>
        </p:spPr>
      </p:cxnSp>
      <p:sp>
        <p:nvSpPr>
          <p:cNvPr id="154" name="Google Shape;154;p6"/>
          <p:cNvSpPr txBox="1"/>
          <p:nvPr/>
        </p:nvSpPr>
        <p:spPr>
          <a:xfrm>
            <a:off x="1960708" y="823119"/>
            <a:ext cx="3075316"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4400">
                <a:solidFill>
                  <a:schemeClr val="dk1"/>
                </a:solidFill>
                <a:latin typeface="Calibri"/>
                <a:ea typeface="Calibri"/>
                <a:cs typeface="Calibri"/>
                <a:sym typeface="Calibri"/>
              </a:rPr>
              <a:t>Ääntöväylä</a:t>
            </a:r>
            <a:endParaRPr/>
          </a:p>
        </p:txBody>
      </p:sp>
      <p:pic>
        <p:nvPicPr>
          <p:cNvPr id="155" name="Google Shape;155;p6"/>
          <p:cNvPicPr preferRelativeResize="0"/>
          <p:nvPr/>
        </p:nvPicPr>
        <p:blipFill rotWithShape="1">
          <a:blip r:embed="rId3">
            <a:alphaModFix/>
          </a:blip>
          <a:srcRect/>
          <a:stretch/>
        </p:blipFill>
        <p:spPr>
          <a:xfrm>
            <a:off x="5704230" y="1839182"/>
            <a:ext cx="6188660" cy="4228105"/>
          </a:xfrm>
          <a:prstGeom prst="rect">
            <a:avLst/>
          </a:prstGeom>
          <a:noFill/>
          <a:ln>
            <a:noFill/>
          </a:ln>
        </p:spPr>
      </p:pic>
      <p:sp>
        <p:nvSpPr>
          <p:cNvPr id="156" name="Google Shape;156;p6"/>
          <p:cNvSpPr txBox="1"/>
          <p:nvPr/>
        </p:nvSpPr>
        <p:spPr>
          <a:xfrm>
            <a:off x="8872578" y="5987375"/>
            <a:ext cx="2441864" cy="800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400">
                <a:solidFill>
                  <a:schemeClr val="dk1"/>
                </a:solidFill>
                <a:latin typeface="Calibri"/>
                <a:ea typeface="Calibri"/>
                <a:cs typeface="Calibri"/>
                <a:sym typeface="Calibri"/>
              </a:rPr>
              <a:t>Kuva: Aaltonen et. al. </a:t>
            </a:r>
            <a:endParaRPr/>
          </a:p>
          <a:p>
            <a:pPr marL="0" marR="0" lvl="0" indent="0" algn="l" rtl="0">
              <a:spcBef>
                <a:spcPts val="0"/>
              </a:spcBef>
              <a:spcAft>
                <a:spcPts val="0"/>
              </a:spcAft>
              <a:buNone/>
            </a:pPr>
            <a:r>
              <a:rPr lang="fi-FI" sz="1400">
                <a:solidFill>
                  <a:schemeClr val="dk1"/>
                </a:solidFill>
                <a:latin typeface="Calibri"/>
                <a:ea typeface="Calibri"/>
                <a:cs typeface="Calibri"/>
                <a:sym typeface="Calibri"/>
              </a:rPr>
              <a:t>Puhuva ihminen (2009)</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 name="Google Shape;157;p6"/>
          <p:cNvSpPr txBox="1"/>
          <p:nvPr/>
        </p:nvSpPr>
        <p:spPr>
          <a:xfrm>
            <a:off x="1747520" y="1971040"/>
            <a:ext cx="3759199"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800">
                <a:solidFill>
                  <a:schemeClr val="dk1"/>
                </a:solidFill>
                <a:latin typeface="Calibri"/>
                <a:ea typeface="Calibri"/>
                <a:cs typeface="Calibri"/>
                <a:sym typeface="Calibri"/>
              </a:rPr>
              <a:t>Ääntöväylä on äänihuulista huuliin ja sieraimiin ulottuva puheentuottoelimistön osa, joka muokkaa äänihuulissa syntyneen sointiäänen puheeksi.</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fi-FI" sz="1800">
                <a:solidFill>
                  <a:schemeClr val="dk1"/>
                </a:solidFill>
                <a:latin typeface="Calibri"/>
                <a:ea typeface="Calibri"/>
                <a:cs typeface="Calibri"/>
                <a:sym typeface="Calibri"/>
              </a:rPr>
              <a:t>Jos haluat tietää tarkemmin puheentuoton akustiikasta, resonanssista ja ääntöväylän vaikutuksesta puheentuottoon, </a:t>
            </a:r>
            <a:endParaRPr/>
          </a:p>
          <a:p>
            <a:pPr marL="0" marR="0" lvl="0" indent="0" algn="l" rtl="0">
              <a:spcBef>
                <a:spcPts val="0"/>
              </a:spcBef>
              <a:spcAft>
                <a:spcPts val="0"/>
              </a:spcAft>
              <a:buNone/>
            </a:pPr>
            <a:r>
              <a:rPr lang="fi-FI" sz="1800">
                <a:solidFill>
                  <a:schemeClr val="dk1"/>
                </a:solidFill>
                <a:latin typeface="Calibri"/>
                <a:ea typeface="Calibri"/>
                <a:cs typeface="Calibri"/>
                <a:sym typeface="Calibri"/>
              </a:rPr>
              <a:t>katso esim. tämä video: </a:t>
            </a:r>
            <a:r>
              <a:rPr lang="fi-FI" sz="1800" u="sng">
                <a:solidFill>
                  <a:schemeClr val="dk1"/>
                </a:solidFill>
                <a:latin typeface="Calibri"/>
                <a:ea typeface="Calibri"/>
                <a:cs typeface="Calibri"/>
                <a:sym typeface="Calibri"/>
                <a:hlinkClick r:id="rId4"/>
              </a:rPr>
              <a:t>https://www.youtube.com/watch?v=RJi6SkfP4cg</a:t>
            </a:r>
            <a:r>
              <a:rPr lang="fi-FI" sz="1800">
                <a:solidFill>
                  <a:schemeClr val="dk1"/>
                </a:solidFill>
                <a:latin typeface="Calibri"/>
                <a:ea typeface="Calibri"/>
                <a:cs typeface="Calibri"/>
                <a:sym typeface="Calibri"/>
              </a:rPr>
              <a:t> (englanniksi, n. 12 min)</a:t>
            </a:r>
            <a:endParaRPr/>
          </a:p>
        </p:txBody>
      </p:sp>
      <p:sp>
        <p:nvSpPr>
          <p:cNvPr id="158" name="Google Shape;158;p6"/>
          <p:cNvSpPr/>
          <p:nvPr/>
        </p:nvSpPr>
        <p:spPr>
          <a:xfrm rot="-10535765">
            <a:off x="6831827" y="3962171"/>
            <a:ext cx="732958" cy="140336"/>
          </a:xfrm>
          <a:prstGeom prst="leftArrow">
            <a:avLst>
              <a:gd name="adj1" fmla="val 50000"/>
              <a:gd name="adj2" fmla="val 50000"/>
            </a:avLst>
          </a:prstGeom>
          <a:gradFill>
            <a:gsLst>
              <a:gs pos="0">
                <a:srgbClr val="70A5DA"/>
              </a:gs>
              <a:gs pos="50000">
                <a:srgbClr val="539BDB"/>
              </a:gs>
              <a:gs pos="100000">
                <a:srgbClr val="4288C8"/>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6"/>
          <p:cNvSpPr/>
          <p:nvPr/>
        </p:nvSpPr>
        <p:spPr>
          <a:xfrm rot="-10535765">
            <a:off x="8484644" y="5456288"/>
            <a:ext cx="732958" cy="183157"/>
          </a:xfrm>
          <a:prstGeom prst="leftArrow">
            <a:avLst>
              <a:gd name="adj1" fmla="val 50000"/>
              <a:gd name="adj2" fmla="val 50000"/>
            </a:avLst>
          </a:prstGeom>
          <a:gradFill>
            <a:gsLst>
              <a:gs pos="0">
                <a:srgbClr val="70A5DA"/>
              </a:gs>
              <a:gs pos="50000">
                <a:srgbClr val="539BDB"/>
              </a:gs>
              <a:gs pos="100000">
                <a:srgbClr val="4288C8"/>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6"/>
          <p:cNvSpPr/>
          <p:nvPr/>
        </p:nvSpPr>
        <p:spPr>
          <a:xfrm rot="10005646">
            <a:off x="6770867" y="3464331"/>
            <a:ext cx="732958" cy="140336"/>
          </a:xfrm>
          <a:prstGeom prst="leftArrow">
            <a:avLst>
              <a:gd name="adj1" fmla="val 50000"/>
              <a:gd name="adj2" fmla="val 50000"/>
            </a:avLst>
          </a:prstGeom>
          <a:gradFill>
            <a:gsLst>
              <a:gs pos="0">
                <a:srgbClr val="70A5DA"/>
              </a:gs>
              <a:gs pos="50000">
                <a:srgbClr val="539BDB"/>
              </a:gs>
              <a:gs pos="100000">
                <a:srgbClr val="4288C8"/>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Arial"/>
              <a:buNone/>
            </a:pPr>
            <a:br>
              <a:rPr lang="fi-FI" sz="3200">
                <a:solidFill>
                  <a:srgbClr val="000000"/>
                </a:solidFill>
                <a:latin typeface="Arial"/>
                <a:ea typeface="Arial"/>
                <a:cs typeface="Arial"/>
                <a:sym typeface="Arial"/>
              </a:rPr>
            </a:br>
            <a:endParaRPr/>
          </a:p>
        </p:txBody>
      </p:sp>
      <p:sp>
        <p:nvSpPr>
          <p:cNvPr id="167" name="Google Shape;167;p7"/>
          <p:cNvSpPr txBox="1">
            <a:spLocks noGrp="1"/>
          </p:cNvSpPr>
          <p:nvPr>
            <p:ph type="body" idx="1"/>
          </p:nvPr>
        </p:nvSpPr>
        <p:spPr>
          <a:xfrm>
            <a:off x="1745128" y="1825625"/>
            <a:ext cx="9608672" cy="4351338"/>
          </a:xfrm>
          <a:prstGeom prst="rect">
            <a:avLst/>
          </a:prstGeom>
          <a:noFill/>
          <a:ln>
            <a:noFill/>
          </a:ln>
        </p:spPr>
        <p:txBody>
          <a:bodyPr spcFirstLastPara="1" wrap="square" lIns="91425" tIns="45700" rIns="91425" bIns="45700" anchor="t" anchorCtr="0">
            <a:normAutofit/>
          </a:bodyPr>
          <a:lstStyle/>
          <a:p>
            <a:pPr marL="0" lvl="0" indent="0" algn="l" rtl="0">
              <a:lnSpc>
                <a:spcPct val="60000"/>
              </a:lnSpc>
              <a:spcBef>
                <a:spcPts val="0"/>
              </a:spcBef>
              <a:spcAft>
                <a:spcPts val="0"/>
              </a:spcAft>
              <a:buClr>
                <a:schemeClr val="dk1"/>
              </a:buClr>
              <a:buSzPts val="2800"/>
              <a:buNone/>
            </a:pPr>
            <a:r>
              <a:rPr lang="fi-FI">
                <a:latin typeface="Calibri"/>
                <a:ea typeface="Calibri"/>
                <a:cs typeface="Calibri"/>
                <a:sym typeface="Calibri"/>
              </a:rPr>
              <a:t>Vokaalin laatuun vaikuttaa pääasiassa kolme asiaa:</a:t>
            </a:r>
            <a:endParaRPr/>
          </a:p>
          <a:p>
            <a:pPr marL="228600" lvl="0" indent="-50800" algn="l" rtl="0">
              <a:lnSpc>
                <a:spcPct val="60000"/>
              </a:lnSpc>
              <a:spcBef>
                <a:spcPts val="1000"/>
              </a:spcBef>
              <a:spcAft>
                <a:spcPts val="0"/>
              </a:spcAft>
              <a:buClr>
                <a:schemeClr val="dk1"/>
              </a:buClr>
              <a:buSzPts val="2800"/>
              <a:buNone/>
            </a:pPr>
            <a:endParaRPr>
              <a:latin typeface="Calibri"/>
              <a:ea typeface="Calibri"/>
              <a:cs typeface="Calibri"/>
              <a:sym typeface="Calibri"/>
            </a:endParaRPr>
          </a:p>
          <a:p>
            <a:pPr marL="914400" lvl="1" indent="-457200" algn="l" rtl="0">
              <a:lnSpc>
                <a:spcPct val="60000"/>
              </a:lnSpc>
              <a:spcBef>
                <a:spcPts val="500"/>
              </a:spcBef>
              <a:spcAft>
                <a:spcPts val="0"/>
              </a:spcAft>
              <a:buClr>
                <a:schemeClr val="dk1"/>
              </a:buClr>
              <a:buSzPts val="2400"/>
              <a:buAutoNum type="arabicPeriod"/>
            </a:pPr>
            <a:r>
              <a:rPr lang="fi-FI" i="1">
                <a:latin typeface="Calibri"/>
                <a:ea typeface="Calibri"/>
                <a:cs typeface="Calibri"/>
                <a:sym typeface="Calibri"/>
              </a:rPr>
              <a:t>Kielen sijainti suussa pystysuunnassa</a:t>
            </a:r>
            <a:r>
              <a:rPr lang="fi-FI">
                <a:latin typeface="Calibri"/>
                <a:ea typeface="Calibri"/>
                <a:cs typeface="Calibri"/>
                <a:sym typeface="Calibri"/>
              </a:rPr>
              <a:t>, eli kuinka auki suu on vokaalia äännettäessä. Suppeassa vokaalissa kieli on korkealla (kuten vokaalissa [i]), väljässä vokaalissa kieli on matalalla (kuten vokaalissa [ɑ]). </a:t>
            </a:r>
            <a:endParaRPr/>
          </a:p>
          <a:p>
            <a:pPr marL="914400" lvl="1" indent="-457200" algn="l" rtl="0">
              <a:lnSpc>
                <a:spcPct val="60000"/>
              </a:lnSpc>
              <a:spcBef>
                <a:spcPts val="500"/>
              </a:spcBef>
              <a:spcAft>
                <a:spcPts val="0"/>
              </a:spcAft>
              <a:buClr>
                <a:schemeClr val="dk1"/>
              </a:buClr>
              <a:buSzPts val="2400"/>
              <a:buAutoNum type="arabicPeriod"/>
            </a:pPr>
            <a:r>
              <a:rPr lang="fi-FI" i="1">
                <a:latin typeface="Calibri"/>
                <a:ea typeface="Calibri"/>
                <a:cs typeface="Calibri"/>
                <a:sym typeface="Calibri"/>
              </a:rPr>
              <a:t>Kielen sijainti suussa pituussuunnassa</a:t>
            </a:r>
            <a:r>
              <a:rPr lang="fi-FI">
                <a:latin typeface="Calibri"/>
                <a:ea typeface="Calibri"/>
                <a:cs typeface="Calibri"/>
                <a:sym typeface="Calibri"/>
              </a:rPr>
              <a:t>, eli onko kieli suussa edessä (kuten vokaalissa [e]) vai takana (kuten vokaalissa [</a:t>
            </a:r>
            <a:r>
              <a:rPr lang="fi-FI" sz="2000">
                <a:latin typeface="Calibri"/>
                <a:ea typeface="Calibri"/>
                <a:cs typeface="Calibri"/>
                <a:sym typeface="Calibri"/>
              </a:rPr>
              <a:t>o</a:t>
            </a:r>
            <a:r>
              <a:rPr lang="fi-FI">
                <a:latin typeface="Calibri"/>
                <a:ea typeface="Calibri"/>
                <a:cs typeface="Calibri"/>
                <a:sym typeface="Calibri"/>
              </a:rPr>
              <a:t>]). Tämä jakaa vokaalit etu-, keski- ja takavokaaleihin.</a:t>
            </a:r>
            <a:endParaRPr/>
          </a:p>
          <a:p>
            <a:pPr marL="914400" lvl="1" indent="-457200" algn="l" rtl="0">
              <a:lnSpc>
                <a:spcPct val="60000"/>
              </a:lnSpc>
              <a:spcBef>
                <a:spcPts val="500"/>
              </a:spcBef>
              <a:spcAft>
                <a:spcPts val="0"/>
              </a:spcAft>
              <a:buClr>
                <a:schemeClr val="dk1"/>
              </a:buClr>
              <a:buSzPts val="2400"/>
              <a:buAutoNum type="arabicPeriod"/>
            </a:pPr>
            <a:r>
              <a:rPr lang="fi-FI" i="1">
                <a:latin typeface="Calibri"/>
                <a:ea typeface="Calibri"/>
                <a:cs typeface="Calibri"/>
                <a:sym typeface="Calibri"/>
              </a:rPr>
              <a:t>Huulten asento</a:t>
            </a:r>
            <a:r>
              <a:rPr lang="fi-FI">
                <a:latin typeface="Calibri"/>
                <a:ea typeface="Calibri"/>
                <a:cs typeface="Calibri"/>
                <a:sym typeface="Calibri"/>
              </a:rPr>
              <a:t>, lavea (kuten vokaalissa [</a:t>
            </a:r>
            <a:r>
              <a:rPr lang="fi-FI" sz="2000">
                <a:latin typeface="Calibri"/>
                <a:ea typeface="Calibri"/>
                <a:cs typeface="Calibri"/>
                <a:sym typeface="Calibri"/>
              </a:rPr>
              <a:t>i</a:t>
            </a:r>
            <a:r>
              <a:rPr lang="fi-FI">
                <a:latin typeface="Calibri"/>
                <a:ea typeface="Calibri"/>
                <a:cs typeface="Calibri"/>
                <a:sym typeface="Calibri"/>
              </a:rPr>
              <a:t>]) tai pyöreä (kuten vokaalissa [</a:t>
            </a:r>
            <a:r>
              <a:rPr lang="fi-FI" sz="2000">
                <a:latin typeface="Calibri"/>
                <a:ea typeface="Calibri"/>
                <a:cs typeface="Calibri"/>
                <a:sym typeface="Calibri"/>
              </a:rPr>
              <a:t>y</a:t>
            </a:r>
            <a:r>
              <a:rPr lang="fi-FI">
                <a:latin typeface="Calibri"/>
                <a:ea typeface="Calibri"/>
                <a:cs typeface="Calibri"/>
                <a:sym typeface="Calibri"/>
              </a:rPr>
              <a:t>]).</a:t>
            </a:r>
            <a:endParaRPr/>
          </a:p>
          <a:p>
            <a:pPr marL="457200" lvl="1" indent="0" algn="l" rtl="0">
              <a:lnSpc>
                <a:spcPct val="60000"/>
              </a:lnSpc>
              <a:spcBef>
                <a:spcPts val="500"/>
              </a:spcBef>
              <a:spcAft>
                <a:spcPts val="0"/>
              </a:spcAft>
              <a:buClr>
                <a:schemeClr val="dk1"/>
              </a:buClr>
              <a:buSzPts val="2400"/>
              <a:buNone/>
            </a:pPr>
            <a:endParaRPr>
              <a:latin typeface="Calibri"/>
              <a:ea typeface="Calibri"/>
              <a:cs typeface="Calibri"/>
              <a:sym typeface="Calibri"/>
            </a:endParaRPr>
          </a:p>
          <a:p>
            <a:pPr marL="457200" lvl="1" indent="0" algn="l" rtl="0">
              <a:lnSpc>
                <a:spcPct val="60000"/>
              </a:lnSpc>
              <a:spcBef>
                <a:spcPts val="500"/>
              </a:spcBef>
              <a:spcAft>
                <a:spcPts val="0"/>
              </a:spcAft>
              <a:buClr>
                <a:schemeClr val="dk1"/>
              </a:buClr>
              <a:buSzPts val="2400"/>
              <a:buNone/>
            </a:pPr>
            <a:r>
              <a:rPr lang="fi-FI">
                <a:latin typeface="Calibri"/>
                <a:ea typeface="Calibri"/>
                <a:cs typeface="Calibri"/>
                <a:sym typeface="Calibri"/>
              </a:rPr>
              <a:t>Lisäksi vaikuttaa ilman ulostulo, eli se, tuleeko ilma suusta (oraalinen vokaali) vai nenästä (nasaalinen vokaali, esim. ranskan kielessä)</a:t>
            </a:r>
            <a:endParaRPr/>
          </a:p>
        </p:txBody>
      </p:sp>
      <p:cxnSp>
        <p:nvCxnSpPr>
          <p:cNvPr id="168" name="Google Shape;168;p7"/>
          <p:cNvCxnSpPr/>
          <p:nvPr/>
        </p:nvCxnSpPr>
        <p:spPr>
          <a:xfrm rot="10800000" flipH="1">
            <a:off x="1745128" y="1669234"/>
            <a:ext cx="9608672" cy="21041"/>
          </a:xfrm>
          <a:prstGeom prst="straightConnector1">
            <a:avLst/>
          </a:prstGeom>
          <a:noFill/>
          <a:ln w="57150" cap="flat" cmpd="sng">
            <a:solidFill>
              <a:srgbClr val="3A75C4"/>
            </a:solidFill>
            <a:prstDash val="solid"/>
            <a:miter lim="800000"/>
            <a:headEnd type="none" w="sm" len="sm"/>
            <a:tailEnd type="none" w="sm" len="sm"/>
          </a:ln>
        </p:spPr>
      </p:cxnSp>
      <p:sp>
        <p:nvSpPr>
          <p:cNvPr id="169" name="Google Shape;169;p7"/>
          <p:cNvSpPr txBox="1"/>
          <p:nvPr/>
        </p:nvSpPr>
        <p:spPr>
          <a:xfrm>
            <a:off x="1960708" y="823119"/>
            <a:ext cx="633731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4400">
                <a:solidFill>
                  <a:schemeClr val="dk1"/>
                </a:solidFill>
                <a:latin typeface="Calibri"/>
                <a:ea typeface="Calibri"/>
                <a:cs typeface="Calibri"/>
                <a:sym typeface="Calibri"/>
              </a:rPr>
              <a:t> Äänteiden tuotto: vokaalit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Arial"/>
              <a:buNone/>
            </a:pPr>
            <a:br>
              <a:rPr lang="fi-FI" sz="3200">
                <a:solidFill>
                  <a:srgbClr val="000000"/>
                </a:solidFill>
                <a:latin typeface="Arial"/>
                <a:ea typeface="Arial"/>
                <a:cs typeface="Arial"/>
                <a:sym typeface="Arial"/>
              </a:rPr>
            </a:br>
            <a:endParaRPr/>
          </a:p>
        </p:txBody>
      </p:sp>
      <p:sp>
        <p:nvSpPr>
          <p:cNvPr id="176" name="Google Shape;176;p8"/>
          <p:cNvSpPr txBox="1">
            <a:spLocks noGrp="1"/>
          </p:cNvSpPr>
          <p:nvPr>
            <p:ph type="body" idx="1"/>
          </p:nvPr>
        </p:nvSpPr>
        <p:spPr>
          <a:xfrm>
            <a:off x="1745128" y="1825625"/>
            <a:ext cx="9608672"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p:txBody>
      </p:sp>
      <p:cxnSp>
        <p:nvCxnSpPr>
          <p:cNvPr id="177" name="Google Shape;177;p8"/>
          <p:cNvCxnSpPr/>
          <p:nvPr/>
        </p:nvCxnSpPr>
        <p:spPr>
          <a:xfrm rot="10800000" flipH="1">
            <a:off x="1745128" y="1669234"/>
            <a:ext cx="9608672" cy="21041"/>
          </a:xfrm>
          <a:prstGeom prst="straightConnector1">
            <a:avLst/>
          </a:prstGeom>
          <a:noFill/>
          <a:ln w="57150" cap="flat" cmpd="sng">
            <a:solidFill>
              <a:srgbClr val="3A75C4"/>
            </a:solidFill>
            <a:prstDash val="solid"/>
            <a:miter lim="800000"/>
            <a:headEnd type="none" w="sm" len="sm"/>
            <a:tailEnd type="none" w="sm" len="sm"/>
          </a:ln>
        </p:spPr>
      </p:cxnSp>
      <p:sp>
        <p:nvSpPr>
          <p:cNvPr id="178" name="Google Shape;178;p8"/>
          <p:cNvSpPr txBox="1"/>
          <p:nvPr/>
        </p:nvSpPr>
        <p:spPr>
          <a:xfrm>
            <a:off x="1960708" y="823119"/>
            <a:ext cx="633731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4400">
                <a:solidFill>
                  <a:schemeClr val="dk1"/>
                </a:solidFill>
                <a:latin typeface="Calibri"/>
                <a:ea typeface="Calibri"/>
                <a:cs typeface="Calibri"/>
                <a:sym typeface="Calibri"/>
              </a:rPr>
              <a:t>Äänteiden tuotto: vokaalit  </a:t>
            </a:r>
            <a:endParaRPr/>
          </a:p>
        </p:txBody>
      </p:sp>
      <p:pic>
        <p:nvPicPr>
          <p:cNvPr id="179" name="Google Shape;179;p8"/>
          <p:cNvPicPr preferRelativeResize="0"/>
          <p:nvPr/>
        </p:nvPicPr>
        <p:blipFill rotWithShape="1">
          <a:blip r:embed="rId3">
            <a:alphaModFix/>
          </a:blip>
          <a:srcRect/>
          <a:stretch/>
        </p:blipFill>
        <p:spPr>
          <a:xfrm>
            <a:off x="5342648" y="1825212"/>
            <a:ext cx="6525715" cy="3991337"/>
          </a:xfrm>
          <a:prstGeom prst="rect">
            <a:avLst/>
          </a:prstGeom>
          <a:noFill/>
          <a:ln>
            <a:noFill/>
          </a:ln>
        </p:spPr>
      </p:pic>
      <p:sp>
        <p:nvSpPr>
          <p:cNvPr id="180" name="Google Shape;180;p8"/>
          <p:cNvSpPr txBox="1"/>
          <p:nvPr/>
        </p:nvSpPr>
        <p:spPr>
          <a:xfrm>
            <a:off x="8317927" y="6236881"/>
            <a:ext cx="261571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400">
                <a:solidFill>
                  <a:schemeClr val="dk1"/>
                </a:solidFill>
                <a:latin typeface="Calibri"/>
                <a:ea typeface="Calibri"/>
                <a:cs typeface="Calibri"/>
                <a:sym typeface="Calibri"/>
              </a:rPr>
              <a:t>Kuva: Aho ym. (2016) Fonetiikkaa</a:t>
            </a:r>
            <a:endParaRPr/>
          </a:p>
          <a:p>
            <a:pPr marL="0" marR="0" lvl="0" indent="0" algn="l" rtl="0">
              <a:spcBef>
                <a:spcPts val="0"/>
              </a:spcBef>
              <a:spcAft>
                <a:spcPts val="0"/>
              </a:spcAft>
              <a:buNone/>
            </a:pPr>
            <a:r>
              <a:rPr lang="fi-FI" sz="1400">
                <a:solidFill>
                  <a:schemeClr val="dk1"/>
                </a:solidFill>
                <a:latin typeface="Calibri"/>
                <a:ea typeface="Calibri"/>
                <a:cs typeface="Calibri"/>
                <a:sym typeface="Calibri"/>
              </a:rPr>
              <a:t> suomen kielen oppijoille</a:t>
            </a:r>
            <a:endParaRPr/>
          </a:p>
        </p:txBody>
      </p:sp>
      <p:sp>
        <p:nvSpPr>
          <p:cNvPr id="181" name="Google Shape;181;p8"/>
          <p:cNvSpPr txBox="1"/>
          <p:nvPr/>
        </p:nvSpPr>
        <p:spPr>
          <a:xfrm>
            <a:off x="1745128" y="2439893"/>
            <a:ext cx="2380558"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2000">
                <a:solidFill>
                  <a:schemeClr val="dk1"/>
                </a:solidFill>
                <a:latin typeface="Calibri"/>
                <a:ea typeface="Calibri"/>
                <a:cs typeface="Calibri"/>
                <a:sym typeface="Calibri"/>
              </a:rPr>
              <a:t>Kokeile itse: sano pitkä iii ja avaa samalla suuta pikkuhiljaa enemmän auki. Kuuletko, miten vokaali muuttuu ensin e:ksi ja sitten ä:ksi!</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Arial"/>
              <a:buNone/>
            </a:pPr>
            <a:br>
              <a:rPr lang="fi-FI" sz="3200">
                <a:solidFill>
                  <a:srgbClr val="000000"/>
                </a:solidFill>
                <a:latin typeface="Arial"/>
                <a:ea typeface="Arial"/>
                <a:cs typeface="Arial"/>
                <a:sym typeface="Arial"/>
              </a:rPr>
            </a:br>
            <a:endParaRPr/>
          </a:p>
        </p:txBody>
      </p:sp>
      <p:sp>
        <p:nvSpPr>
          <p:cNvPr id="188" name="Google Shape;188;p9"/>
          <p:cNvSpPr txBox="1">
            <a:spLocks noGrp="1"/>
          </p:cNvSpPr>
          <p:nvPr>
            <p:ph type="body" idx="1"/>
          </p:nvPr>
        </p:nvSpPr>
        <p:spPr>
          <a:xfrm>
            <a:off x="1745128" y="1825625"/>
            <a:ext cx="9608672"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2800"/>
              <a:buNone/>
            </a:pPr>
            <a:endParaRPr/>
          </a:p>
        </p:txBody>
      </p:sp>
      <p:cxnSp>
        <p:nvCxnSpPr>
          <p:cNvPr id="189" name="Google Shape;189;p9"/>
          <p:cNvCxnSpPr/>
          <p:nvPr/>
        </p:nvCxnSpPr>
        <p:spPr>
          <a:xfrm rot="10800000" flipH="1">
            <a:off x="1745128" y="1669234"/>
            <a:ext cx="9608672" cy="21041"/>
          </a:xfrm>
          <a:prstGeom prst="straightConnector1">
            <a:avLst/>
          </a:prstGeom>
          <a:noFill/>
          <a:ln w="57150" cap="flat" cmpd="sng">
            <a:solidFill>
              <a:srgbClr val="3A75C4"/>
            </a:solidFill>
            <a:prstDash val="solid"/>
            <a:miter lim="800000"/>
            <a:headEnd type="none" w="sm" len="sm"/>
            <a:tailEnd type="none" w="sm" len="sm"/>
          </a:ln>
        </p:spPr>
      </p:cxnSp>
      <p:sp>
        <p:nvSpPr>
          <p:cNvPr id="190" name="Google Shape;190;p9"/>
          <p:cNvSpPr txBox="1"/>
          <p:nvPr/>
        </p:nvSpPr>
        <p:spPr>
          <a:xfrm>
            <a:off x="1960708" y="823119"/>
            <a:ext cx="6564939"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4400">
                <a:solidFill>
                  <a:schemeClr val="dk1"/>
                </a:solidFill>
                <a:latin typeface="Calibri"/>
                <a:ea typeface="Calibri"/>
                <a:cs typeface="Calibri"/>
                <a:sym typeface="Calibri"/>
              </a:rPr>
              <a:t> Äänteiden tuotto: vokaalit  </a:t>
            </a:r>
            <a:endParaRPr/>
          </a:p>
          <a:p>
            <a:pPr marL="0" marR="0" lvl="0" indent="0" algn="l" rtl="0">
              <a:spcBef>
                <a:spcPts val="0"/>
              </a:spcBef>
              <a:spcAft>
                <a:spcPts val="0"/>
              </a:spcAft>
              <a:buNone/>
            </a:pPr>
            <a:r>
              <a:rPr lang="fi-FI" sz="4400">
                <a:solidFill>
                  <a:schemeClr val="dk1"/>
                </a:solidFill>
                <a:latin typeface="Calibri"/>
                <a:ea typeface="Calibri"/>
                <a:cs typeface="Calibri"/>
                <a:sym typeface="Calibri"/>
              </a:rPr>
              <a:t> </a:t>
            </a:r>
            <a:endParaRPr/>
          </a:p>
        </p:txBody>
      </p:sp>
      <p:sp>
        <p:nvSpPr>
          <p:cNvPr id="191" name="Google Shape;191;p9"/>
          <p:cNvSpPr txBox="1"/>
          <p:nvPr/>
        </p:nvSpPr>
        <p:spPr>
          <a:xfrm>
            <a:off x="1463890" y="4135505"/>
            <a:ext cx="4422465"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2000">
                <a:solidFill>
                  <a:schemeClr val="dk1"/>
                </a:solidFill>
                <a:latin typeface="Calibri"/>
                <a:ea typeface="Calibri"/>
                <a:cs typeface="Calibri"/>
                <a:sym typeface="Calibri"/>
              </a:rPr>
              <a:t>Kurkkaa, mitä suussa tapahtuu vokaalien ääntämisen aikana:</a:t>
            </a:r>
            <a:endParaRPr/>
          </a:p>
          <a:p>
            <a:pPr marL="0" marR="0" lvl="0" indent="0" algn="l" rtl="0">
              <a:spcBef>
                <a:spcPts val="0"/>
              </a:spcBef>
              <a:spcAft>
                <a:spcPts val="0"/>
              </a:spcAft>
              <a:buNone/>
            </a:pPr>
            <a:r>
              <a:rPr lang="fi-FI" sz="2000" u="sng">
                <a:solidFill>
                  <a:schemeClr val="dk1"/>
                </a:solidFill>
                <a:latin typeface="Calibri"/>
                <a:ea typeface="Calibri"/>
                <a:cs typeface="Calibri"/>
                <a:sym typeface="Calibri"/>
                <a:hlinkClick r:id="rId3"/>
              </a:rPr>
              <a:t>https://www.seeingspeech.ac.uk/ipa-charts/?chart=4</a:t>
            </a:r>
            <a:r>
              <a:rPr lang="fi-FI" sz="2000">
                <a:solidFill>
                  <a:schemeClr val="dk1"/>
                </a:solidFill>
                <a:latin typeface="Calibri"/>
                <a:ea typeface="Calibri"/>
                <a:cs typeface="Calibri"/>
                <a:sym typeface="Calibri"/>
              </a:rPr>
              <a:t> (klikkaa taulukon foneettisia kirjoitusmerkkejä)</a:t>
            </a:r>
            <a:endParaRPr/>
          </a:p>
        </p:txBody>
      </p:sp>
      <p:pic>
        <p:nvPicPr>
          <p:cNvPr id="192" name="Google Shape;192;p9"/>
          <p:cNvPicPr preferRelativeResize="0"/>
          <p:nvPr/>
        </p:nvPicPr>
        <p:blipFill rotWithShape="1">
          <a:blip r:embed="rId4">
            <a:alphaModFix/>
          </a:blip>
          <a:srcRect/>
          <a:stretch/>
        </p:blipFill>
        <p:spPr>
          <a:xfrm>
            <a:off x="6369627" y="1710587"/>
            <a:ext cx="5025858" cy="4648447"/>
          </a:xfrm>
          <a:prstGeom prst="rect">
            <a:avLst/>
          </a:prstGeom>
          <a:noFill/>
          <a:ln>
            <a:noFill/>
          </a:ln>
        </p:spPr>
      </p:pic>
      <p:sp>
        <p:nvSpPr>
          <p:cNvPr id="193" name="Google Shape;193;p9"/>
          <p:cNvSpPr txBox="1"/>
          <p:nvPr/>
        </p:nvSpPr>
        <p:spPr>
          <a:xfrm>
            <a:off x="1463890" y="2081475"/>
            <a:ext cx="4890585"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2000">
                <a:solidFill>
                  <a:schemeClr val="dk1"/>
                </a:solidFill>
                <a:latin typeface="Calibri"/>
                <a:ea typeface="Calibri"/>
                <a:cs typeface="Calibri"/>
                <a:sym typeface="Calibri"/>
              </a:rPr>
              <a:t>Kielen ja huulten asento vaikuttaa siihen, </a:t>
            </a:r>
            <a:endParaRPr/>
          </a:p>
          <a:p>
            <a:pPr marL="0" marR="0" lvl="0" indent="0" algn="l" rtl="0">
              <a:spcBef>
                <a:spcPts val="0"/>
              </a:spcBef>
              <a:spcAft>
                <a:spcPts val="0"/>
              </a:spcAft>
              <a:buNone/>
            </a:pPr>
            <a:r>
              <a:rPr lang="fi-FI" sz="2000">
                <a:solidFill>
                  <a:schemeClr val="dk1"/>
                </a:solidFill>
                <a:latin typeface="Calibri"/>
                <a:ea typeface="Calibri"/>
                <a:cs typeface="Calibri"/>
                <a:sym typeface="Calibri"/>
              </a:rPr>
              <a:t>millainen vokaali on. Vertaa kolmen eri puhujan [i], [a] ja [u]-vokaaleja. Henkilökohtainen vaihtelu ääntöväylän asennoissa on melko suurta, mutta jokainen tuottaa silti ymmärrettävän vokaalin.</a:t>
            </a:r>
            <a:endParaRPr/>
          </a:p>
        </p:txBody>
      </p:sp>
      <p:sp>
        <p:nvSpPr>
          <p:cNvPr id="194" name="Google Shape;194;p9"/>
          <p:cNvSpPr/>
          <p:nvPr/>
        </p:nvSpPr>
        <p:spPr>
          <a:xfrm>
            <a:off x="7344162" y="6149292"/>
            <a:ext cx="636056" cy="277211"/>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9"/>
          <p:cNvSpPr/>
          <p:nvPr/>
        </p:nvSpPr>
        <p:spPr>
          <a:xfrm>
            <a:off x="8821403" y="6149292"/>
            <a:ext cx="636056" cy="277211"/>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9"/>
          <p:cNvSpPr/>
          <p:nvPr/>
        </p:nvSpPr>
        <p:spPr>
          <a:xfrm>
            <a:off x="10304944" y="6128051"/>
            <a:ext cx="636056" cy="277211"/>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974</Words>
  <Application>Microsoft Office PowerPoint</Application>
  <PresentationFormat>Laajakuva</PresentationFormat>
  <Paragraphs>121</Paragraphs>
  <Slides>13</Slides>
  <Notes>13</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13</vt:i4>
      </vt:variant>
    </vt:vector>
  </HeadingPairs>
  <TitlesOfParts>
    <vt:vector size="17" baseType="lpstr">
      <vt:lpstr>Arial</vt:lpstr>
      <vt:lpstr>Calibri</vt:lpstr>
      <vt:lpstr>Times New Roman</vt:lpstr>
      <vt:lpstr>1_Office Theme</vt:lpstr>
      <vt:lpstr>                       Puheentuoton perusteita vieraiden kielten oppimisen tueksi  </vt:lpstr>
      <vt:lpstr>Opettajana virtuaaliluokassa -hankkeessa kehitetty materiaali, joka on tarkoitettu tueksi virtuaalista luokkaopetusta opettaville opettajille ja kouluttajille. </vt:lpstr>
      <vt:lpstr> </vt:lpstr>
      <vt:lpstr> </vt:lpstr>
      <vt:lpstr> </vt:lpstr>
      <vt:lpstr> </vt:lpstr>
      <vt:lpstr> </vt:lpstr>
      <vt:lpstr> </vt:lpstr>
      <vt:lpstr> </vt:lpstr>
      <vt:lpstr> </vt:lpstr>
      <vt:lpstr> </vt:lpstr>
      <vt:lpstr> </vt:lpstr>
      <vt:lpstr>  Kirjallisuutta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Puheentuoton perusteita vieraiden kielten oppimisen tueksi  </dc:title>
  <dc:creator>Virkkunen, Päivi J</dc:creator>
  <cp:lastModifiedBy>Kangasharju, Arja I</cp:lastModifiedBy>
  <cp:revision>1</cp:revision>
  <dcterms:created xsi:type="dcterms:W3CDTF">2017-03-15T13:34:29Z</dcterms:created>
  <dcterms:modified xsi:type="dcterms:W3CDTF">2020-01-14T13:37:38Z</dcterms:modified>
</cp:coreProperties>
</file>