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4" roundtripDataSignature="AMtx7mh2+2ZA2kI35r4zxwoWlcIidR3kk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i-FI"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4" name="Google Shape;184;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7.jpg"/><Relationship Id="rId4"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7" name="Shape 17"/>
        <p:cNvGrpSpPr/>
        <p:nvPr/>
      </p:nvGrpSpPr>
      <p:grpSpPr>
        <a:xfrm>
          <a:off x="0" y="0"/>
          <a:ext cx="0" cy="0"/>
          <a:chOff x="0" y="0"/>
          <a:chExt cx="0" cy="0"/>
        </a:xfrm>
      </p:grpSpPr>
      <p:sp>
        <p:nvSpPr>
          <p:cNvPr id="18" name="Google Shape;18;p1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1"/>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p:cSld name="Custom Layout">
    <p:spTree>
      <p:nvGrpSpPr>
        <p:cNvPr id="69" name="Shape 69"/>
        <p:cNvGrpSpPr/>
        <p:nvPr/>
      </p:nvGrpSpPr>
      <p:grpSpPr>
        <a:xfrm>
          <a:off x="0" y="0"/>
          <a:ext cx="0" cy="0"/>
          <a:chOff x="0" y="0"/>
          <a:chExt cx="0" cy="0"/>
        </a:xfrm>
      </p:grpSpPr>
      <p:sp>
        <p:nvSpPr>
          <p:cNvPr id="70" name="Google Shape;70;p20"/>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2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0"/>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inkkeja_ja_materiaaleja">
  <p:cSld name="Linkkeja_ja_materiaaleja">
    <p:spTree>
      <p:nvGrpSpPr>
        <p:cNvPr id="73" name="Shape 73"/>
        <p:cNvGrpSpPr/>
        <p:nvPr/>
      </p:nvGrpSpPr>
      <p:grpSpPr>
        <a:xfrm>
          <a:off x="0" y="0"/>
          <a:ext cx="0" cy="0"/>
          <a:chOff x="0" y="0"/>
          <a:chExt cx="0" cy="0"/>
        </a:xfrm>
      </p:grpSpPr>
      <p:sp>
        <p:nvSpPr>
          <p:cNvPr id="74" name="Google Shape;74;p21"/>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2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1"/>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77" name="Google Shape;77;p21"/>
          <p:cNvPicPr preferRelativeResize="0"/>
          <p:nvPr/>
        </p:nvPicPr>
        <p:blipFill rotWithShape="1">
          <a:blip r:embed="rId2">
            <a:alphaModFix/>
          </a:blip>
          <a:srcRect b="0" l="0" r="0" t="0"/>
          <a:stretch/>
        </p:blipFill>
        <p:spPr>
          <a:xfrm>
            <a:off x="11490556" y="6178626"/>
            <a:ext cx="545401" cy="542851"/>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78" name="Shape 78"/>
        <p:cNvGrpSpPr/>
        <p:nvPr/>
      </p:nvGrpSpPr>
      <p:grpSpPr>
        <a:xfrm>
          <a:off x="0" y="0"/>
          <a:ext cx="0" cy="0"/>
          <a:chOff x="0" y="0"/>
          <a:chExt cx="0" cy="0"/>
        </a:xfrm>
      </p:grpSpPr>
      <p:sp>
        <p:nvSpPr>
          <p:cNvPr id="79" name="Google Shape;79;p22"/>
          <p:cNvSpPr txBox="1"/>
          <p:nvPr>
            <p:ph type="title"/>
          </p:nvPr>
        </p:nvSpPr>
        <p:spPr>
          <a:xfrm>
            <a:off x="831851" y="1709740"/>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2"/>
          <p:cNvSpPr txBox="1"/>
          <p:nvPr>
            <p:ph idx="1" type="body"/>
          </p:nvPr>
        </p:nvSpPr>
        <p:spPr>
          <a:xfrm>
            <a:off x="831851" y="4589465"/>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81" name="Google Shape;81;p2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2"/>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83" name="Shape 83"/>
        <p:cNvGrpSpPr/>
        <p:nvPr/>
      </p:nvGrpSpPr>
      <p:grpSpPr>
        <a:xfrm>
          <a:off x="0" y="0"/>
          <a:ext cx="0" cy="0"/>
          <a:chOff x="0" y="0"/>
          <a:chExt cx="0" cy="0"/>
        </a:xfrm>
      </p:grpSpPr>
      <p:sp>
        <p:nvSpPr>
          <p:cNvPr id="84" name="Google Shape;84;p2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2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6" name="Google Shape;86;p2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23"/>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3"/>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89" name="Shape 89"/>
        <p:cNvGrpSpPr/>
        <p:nvPr/>
      </p:nvGrpSpPr>
      <p:grpSpPr>
        <a:xfrm>
          <a:off x="0" y="0"/>
          <a:ext cx="0" cy="0"/>
          <a:chOff x="0" y="0"/>
          <a:chExt cx="0" cy="0"/>
        </a:xfrm>
      </p:grpSpPr>
      <p:sp>
        <p:nvSpPr>
          <p:cNvPr id="90" name="Google Shape;90;p24"/>
          <p:cNvSpPr txBox="1"/>
          <p:nvPr>
            <p:ph type="title"/>
          </p:nvPr>
        </p:nvSpPr>
        <p:spPr>
          <a:xfrm>
            <a:off x="839788"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24"/>
          <p:cNvSpPr txBox="1"/>
          <p:nvPr>
            <p:ph idx="1" type="body"/>
          </p:nvPr>
        </p:nvSpPr>
        <p:spPr>
          <a:xfrm>
            <a:off x="839789"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2" name="Google Shape;92;p24"/>
          <p:cNvSpPr txBox="1"/>
          <p:nvPr>
            <p:ph idx="2" type="body"/>
          </p:nvPr>
        </p:nvSpPr>
        <p:spPr>
          <a:xfrm>
            <a:off x="839789"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24"/>
          <p:cNvSpPr txBox="1"/>
          <p:nvPr>
            <p:ph idx="3" type="body"/>
          </p:nvPr>
        </p:nvSpPr>
        <p:spPr>
          <a:xfrm>
            <a:off x="6172201"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4" name="Google Shape;94;p24"/>
          <p:cNvSpPr txBox="1"/>
          <p:nvPr>
            <p:ph idx="4" type="body"/>
          </p:nvPr>
        </p:nvSpPr>
        <p:spPr>
          <a:xfrm>
            <a:off x="6172201"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5" name="Google Shape;95;p2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4"/>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7" name="Shape 97"/>
        <p:cNvGrpSpPr/>
        <p:nvPr/>
      </p:nvGrpSpPr>
      <p:grpSpPr>
        <a:xfrm>
          <a:off x="0" y="0"/>
          <a:ext cx="0" cy="0"/>
          <a:chOff x="0" y="0"/>
          <a:chExt cx="0" cy="0"/>
        </a:xfrm>
      </p:grpSpPr>
      <p:sp>
        <p:nvSpPr>
          <p:cNvPr id="98" name="Google Shape;98;p2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25"/>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5"/>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01" name="Shape 101"/>
        <p:cNvGrpSpPr/>
        <p:nvPr/>
      </p:nvGrpSpPr>
      <p:grpSpPr>
        <a:xfrm>
          <a:off x="0" y="0"/>
          <a:ext cx="0" cy="0"/>
          <a:chOff x="0" y="0"/>
          <a:chExt cx="0" cy="0"/>
        </a:xfrm>
      </p:grpSpPr>
      <p:sp>
        <p:nvSpPr>
          <p:cNvPr id="102" name="Google Shape;102;p26"/>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6"/>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104" name="Google Shape;104;p26"/>
          <p:cNvPicPr preferRelativeResize="0"/>
          <p:nvPr/>
        </p:nvPicPr>
        <p:blipFill rotWithShape="1">
          <a:blip r:embed="rId2">
            <a:alphaModFix/>
          </a:blip>
          <a:srcRect b="0" l="0" r="0" t="0"/>
          <a:stretch/>
        </p:blipFill>
        <p:spPr>
          <a:xfrm>
            <a:off x="241121" y="5670696"/>
            <a:ext cx="992988" cy="1050781"/>
          </a:xfrm>
          <a:prstGeom prst="rect">
            <a:avLst/>
          </a:prstGeom>
          <a:noFill/>
          <a:ln>
            <a:noFill/>
          </a:ln>
        </p:spPr>
      </p:pic>
      <p:pic>
        <p:nvPicPr>
          <p:cNvPr id="105" name="Google Shape;105;p26"/>
          <p:cNvPicPr preferRelativeResize="0"/>
          <p:nvPr/>
        </p:nvPicPr>
        <p:blipFill rotWithShape="1">
          <a:blip r:embed="rId3">
            <a:alphaModFix/>
          </a:blip>
          <a:srcRect b="0" l="0" r="0" t="0"/>
          <a:stretch/>
        </p:blipFill>
        <p:spPr>
          <a:xfrm>
            <a:off x="3829485" y="5948481"/>
            <a:ext cx="772995" cy="772994"/>
          </a:xfrm>
          <a:prstGeom prst="rect">
            <a:avLst/>
          </a:prstGeom>
          <a:noFill/>
          <a:ln>
            <a:noFill/>
          </a:ln>
        </p:spPr>
      </p:pic>
      <p:pic>
        <p:nvPicPr>
          <p:cNvPr descr="https://lh5.googleusercontent.com/8Fi91AgiqqSWztsOpmjYwiENY3ahA9O_O8vcYwW98fuiMapEf0XRHl3_36xGvLcgnviWfZYbmARGy0hRgkfffFnLv5byVvD4OQggBm1FnB9O99iZsmJm_ta1itqkkOxefcFvppkIVRY" id="106" name="Google Shape;106;p26"/>
          <p:cNvPicPr preferRelativeResize="0"/>
          <p:nvPr/>
        </p:nvPicPr>
        <p:blipFill rotWithShape="1">
          <a:blip r:embed="rId4">
            <a:alphaModFix/>
          </a:blip>
          <a:srcRect b="0" l="0" r="0" t="0"/>
          <a:stretch/>
        </p:blipFill>
        <p:spPr>
          <a:xfrm>
            <a:off x="1569065" y="5980683"/>
            <a:ext cx="2012337" cy="740792"/>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07" name="Shape 107"/>
        <p:cNvGrpSpPr/>
        <p:nvPr/>
      </p:nvGrpSpPr>
      <p:grpSpPr>
        <a:xfrm>
          <a:off x="0" y="0"/>
          <a:ext cx="0" cy="0"/>
          <a:chOff x="0" y="0"/>
          <a:chExt cx="0" cy="0"/>
        </a:xfrm>
      </p:grpSpPr>
      <p:sp>
        <p:nvSpPr>
          <p:cNvPr id="108" name="Google Shape;108;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9" name="Google Shape;109;p27"/>
          <p:cNvSpPr/>
          <p:nvPr>
            <p:ph idx="2" type="pic"/>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10" name="Google Shape;110;p27"/>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11" name="Google Shape;111;p27"/>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7"/>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13" name="Shape 113"/>
        <p:cNvGrpSpPr/>
        <p:nvPr/>
      </p:nvGrpSpPr>
      <p:grpSpPr>
        <a:xfrm>
          <a:off x="0" y="0"/>
          <a:ext cx="0" cy="0"/>
          <a:chOff x="0" y="0"/>
          <a:chExt cx="0" cy="0"/>
        </a:xfrm>
      </p:grpSpPr>
      <p:sp>
        <p:nvSpPr>
          <p:cNvPr id="114" name="Google Shape;114;p28"/>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5" name="Google Shape;115;p28"/>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6" name="Google Shape;116;p28"/>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8"/>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18" name="Shape 118"/>
        <p:cNvGrpSpPr/>
        <p:nvPr/>
      </p:nvGrpSpPr>
      <p:grpSpPr>
        <a:xfrm>
          <a:off x="0" y="0"/>
          <a:ext cx="0" cy="0"/>
          <a:chOff x="0" y="0"/>
          <a:chExt cx="0" cy="0"/>
        </a:xfrm>
      </p:grpSpPr>
      <p:sp>
        <p:nvSpPr>
          <p:cNvPr id="119" name="Google Shape;119;p29"/>
          <p:cNvSpPr txBox="1"/>
          <p:nvPr>
            <p:ph type="title"/>
          </p:nvPr>
        </p:nvSpPr>
        <p:spPr>
          <a:xfrm rot="5400000">
            <a:off x="7133432"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0" name="Google Shape;120;p29"/>
          <p:cNvSpPr txBox="1"/>
          <p:nvPr>
            <p:ph idx="1" type="body"/>
          </p:nvPr>
        </p:nvSpPr>
        <p:spPr>
          <a:xfrm rot="5400000">
            <a:off x="1799432"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1" name="Google Shape;121;p2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29"/>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22" name="Shape 22"/>
        <p:cNvGrpSpPr/>
        <p:nvPr/>
      </p:nvGrpSpPr>
      <p:grpSpPr>
        <a:xfrm>
          <a:off x="0" y="0"/>
          <a:ext cx="0" cy="0"/>
          <a:chOff x="0" y="0"/>
          <a:chExt cx="0" cy="0"/>
        </a:xfrm>
      </p:grpSpPr>
      <p:sp>
        <p:nvSpPr>
          <p:cNvPr id="23" name="Google Shape;23;p1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12"/>
          <p:cNvSpPr txBox="1"/>
          <p:nvPr>
            <p:ph idx="1" type="body"/>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25" name="Google Shape;25;p12"/>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6" name="Google Shape;26;p1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2"/>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gelma" type="obj">
  <p:cSld name="OBJECT">
    <p:spTree>
      <p:nvGrpSpPr>
        <p:cNvPr id="28" name="Shape 28"/>
        <p:cNvGrpSpPr/>
        <p:nvPr/>
      </p:nvGrpSpPr>
      <p:grpSpPr>
        <a:xfrm>
          <a:off x="0" y="0"/>
          <a:ext cx="0" cy="0"/>
          <a:chOff x="0" y="0"/>
          <a:chExt cx="0" cy="0"/>
        </a:xfrm>
      </p:grpSpPr>
      <p:sp>
        <p:nvSpPr>
          <p:cNvPr id="29" name="Google Shape;29;p1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13"/>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3"/>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33" name="Google Shape;33;p13"/>
          <p:cNvPicPr preferRelativeResize="0"/>
          <p:nvPr/>
        </p:nvPicPr>
        <p:blipFill rotWithShape="1">
          <a:blip r:embed="rId2">
            <a:alphaModFix/>
          </a:blip>
          <a:srcRect b="0" l="0" r="0" t="0"/>
          <a:stretch/>
        </p:blipFill>
        <p:spPr>
          <a:xfrm>
            <a:off x="11457890" y="6078420"/>
            <a:ext cx="558474" cy="55586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Ratkaisu">
  <p:cSld name="Ratkaisu">
    <p:spTree>
      <p:nvGrpSpPr>
        <p:cNvPr id="34" name="Shape 34"/>
        <p:cNvGrpSpPr/>
        <p:nvPr/>
      </p:nvGrpSpPr>
      <p:grpSpPr>
        <a:xfrm>
          <a:off x="0" y="0"/>
          <a:ext cx="0" cy="0"/>
          <a:chOff x="0" y="0"/>
          <a:chExt cx="0" cy="0"/>
        </a:xfrm>
      </p:grpSpPr>
      <p:sp>
        <p:nvSpPr>
          <p:cNvPr id="35" name="Google Shape;35;p1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4"/>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39" name="Google Shape;39;p14"/>
          <p:cNvPicPr preferRelativeResize="0"/>
          <p:nvPr/>
        </p:nvPicPr>
        <p:blipFill rotWithShape="1">
          <a:blip r:embed="rId2">
            <a:alphaModFix/>
          </a:blip>
          <a:srcRect b="0" l="0" r="0" t="0"/>
          <a:stretch/>
        </p:blipFill>
        <p:spPr>
          <a:xfrm>
            <a:off x="11457890" y="6078420"/>
            <a:ext cx="558474" cy="55586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Konteksti">
  <p:cSld name="Konteksti">
    <p:spTree>
      <p:nvGrpSpPr>
        <p:cNvPr id="40" name="Shape 40"/>
        <p:cNvGrpSpPr/>
        <p:nvPr/>
      </p:nvGrpSpPr>
      <p:grpSpPr>
        <a:xfrm>
          <a:off x="0" y="0"/>
          <a:ext cx="0" cy="0"/>
          <a:chOff x="0" y="0"/>
          <a:chExt cx="0" cy="0"/>
        </a:xfrm>
      </p:grpSpPr>
      <p:sp>
        <p:nvSpPr>
          <p:cNvPr id="41" name="Google Shape;41;p1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15"/>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5"/>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45" name="Google Shape;45;p15"/>
          <p:cNvPicPr preferRelativeResize="0"/>
          <p:nvPr/>
        </p:nvPicPr>
        <p:blipFill rotWithShape="1">
          <a:blip r:embed="rId2">
            <a:alphaModFix/>
          </a:blip>
          <a:srcRect b="0" l="0" r="0" t="0"/>
          <a:stretch/>
        </p:blipFill>
        <p:spPr>
          <a:xfrm>
            <a:off x="11457889" y="6078420"/>
            <a:ext cx="558475" cy="55586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simerkki">
  <p:cSld name="Esimerkki">
    <p:spTree>
      <p:nvGrpSpPr>
        <p:cNvPr id="46" name="Shape 46"/>
        <p:cNvGrpSpPr/>
        <p:nvPr/>
      </p:nvGrpSpPr>
      <p:grpSpPr>
        <a:xfrm>
          <a:off x="0" y="0"/>
          <a:ext cx="0" cy="0"/>
          <a:chOff x="0" y="0"/>
          <a:chExt cx="0" cy="0"/>
        </a:xfrm>
      </p:grpSpPr>
      <p:sp>
        <p:nvSpPr>
          <p:cNvPr id="47" name="Google Shape;47;p1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16"/>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6"/>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51" name="Google Shape;51;p16"/>
          <p:cNvPicPr preferRelativeResize="0"/>
          <p:nvPr/>
        </p:nvPicPr>
        <p:blipFill rotWithShape="1">
          <a:blip r:embed="rId2">
            <a:alphaModFix/>
          </a:blip>
          <a:srcRect b="0" l="0" r="0" t="0"/>
          <a:stretch/>
        </p:blipFill>
        <p:spPr>
          <a:xfrm>
            <a:off x="11420595" y="6078420"/>
            <a:ext cx="633061" cy="55819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ppimateriaali">
  <p:cSld name="Oppimateriaali">
    <p:spTree>
      <p:nvGrpSpPr>
        <p:cNvPr id="52" name="Shape 52"/>
        <p:cNvGrpSpPr/>
        <p:nvPr/>
      </p:nvGrpSpPr>
      <p:grpSpPr>
        <a:xfrm>
          <a:off x="0" y="0"/>
          <a:ext cx="0" cy="0"/>
          <a:chOff x="0" y="0"/>
          <a:chExt cx="0" cy="0"/>
        </a:xfrm>
      </p:grpSpPr>
      <p:sp>
        <p:nvSpPr>
          <p:cNvPr id="53" name="Google Shape;53;p17"/>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17"/>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7"/>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57" name="Google Shape;57;p17"/>
          <p:cNvPicPr preferRelativeResize="0"/>
          <p:nvPr/>
        </p:nvPicPr>
        <p:blipFill rotWithShape="1">
          <a:blip r:embed="rId2">
            <a:alphaModFix/>
          </a:blip>
          <a:srcRect b="0" l="0" r="0" t="0"/>
          <a:stretch/>
        </p:blipFill>
        <p:spPr>
          <a:xfrm>
            <a:off x="11464424" y="6063113"/>
            <a:ext cx="589232" cy="5864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inkkeja/materiaalia">
  <p:cSld name="Linkkeja/materiaalia">
    <p:spTree>
      <p:nvGrpSpPr>
        <p:cNvPr id="58" name="Shape 58"/>
        <p:cNvGrpSpPr/>
        <p:nvPr/>
      </p:nvGrpSpPr>
      <p:grpSpPr>
        <a:xfrm>
          <a:off x="0" y="0"/>
          <a:ext cx="0" cy="0"/>
          <a:chOff x="0" y="0"/>
          <a:chExt cx="0" cy="0"/>
        </a:xfrm>
      </p:grpSpPr>
      <p:sp>
        <p:nvSpPr>
          <p:cNvPr id="59" name="Google Shape;59;p18"/>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18"/>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8"/>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63" name="Google Shape;63;p18"/>
          <p:cNvPicPr preferRelativeResize="0"/>
          <p:nvPr/>
        </p:nvPicPr>
        <p:blipFill rotWithShape="1">
          <a:blip r:embed="rId2">
            <a:alphaModFix/>
          </a:blip>
          <a:srcRect b="0" l="0" r="0" t="0"/>
          <a:stretch/>
        </p:blipFill>
        <p:spPr>
          <a:xfrm>
            <a:off x="11464424" y="6063112"/>
            <a:ext cx="589232" cy="5864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sic Layout">
  <p:cSld name="Basic Layout">
    <p:spTree>
      <p:nvGrpSpPr>
        <p:cNvPr id="64" name="Shape 64"/>
        <p:cNvGrpSpPr/>
        <p:nvPr/>
      </p:nvGrpSpPr>
      <p:grpSpPr>
        <a:xfrm>
          <a:off x="0" y="0"/>
          <a:ext cx="0" cy="0"/>
          <a:chOff x="0" y="0"/>
          <a:chExt cx="0" cy="0"/>
        </a:xfrm>
      </p:grpSpPr>
      <p:sp>
        <p:nvSpPr>
          <p:cNvPr id="65" name="Google Shape;65;p19"/>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 name="Google Shape;67;p1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9"/>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7.xml"/><Relationship Id="rId11" Type="http://schemas.openxmlformats.org/officeDocument/2006/relationships/slideLayout" Target="../slideLayouts/slideLayout8.xml"/><Relationship Id="rId22" Type="http://schemas.openxmlformats.org/officeDocument/2006/relationships/slideLayout" Target="../slideLayouts/slideLayout19.xml"/><Relationship Id="rId10" Type="http://schemas.openxmlformats.org/officeDocument/2006/relationships/slideLayout" Target="../slideLayouts/slideLayout7.xml"/><Relationship Id="rId21" Type="http://schemas.openxmlformats.org/officeDocument/2006/relationships/slideLayout" Target="../slideLayouts/slideLayout18.xml"/><Relationship Id="rId13" Type="http://schemas.openxmlformats.org/officeDocument/2006/relationships/slideLayout" Target="../slideLayouts/slideLayout10.xml"/><Relationship Id="rId12" Type="http://schemas.openxmlformats.org/officeDocument/2006/relationships/slideLayout" Target="../slideLayouts/slideLayout9.xml"/><Relationship Id="rId23" Type="http://schemas.openxmlformats.org/officeDocument/2006/relationships/theme" Target="../theme/theme2.xml"/><Relationship Id="rId1" Type="http://schemas.openxmlformats.org/officeDocument/2006/relationships/image" Target="../media/image1.jpg"/><Relationship Id="rId2" Type="http://schemas.openxmlformats.org/officeDocument/2006/relationships/image" Target="../media/image7.jpg"/><Relationship Id="rId3" Type="http://schemas.openxmlformats.org/officeDocument/2006/relationships/image" Target="../media/image8.png"/><Relationship Id="rId4" Type="http://schemas.openxmlformats.org/officeDocument/2006/relationships/slideLayout" Target="../slideLayouts/slideLayout1.xml"/><Relationship Id="rId9" Type="http://schemas.openxmlformats.org/officeDocument/2006/relationships/slideLayout" Target="../slideLayouts/slideLayout6.xml"/><Relationship Id="rId15" Type="http://schemas.openxmlformats.org/officeDocument/2006/relationships/slideLayout" Target="../slideLayouts/slideLayout12.xml"/><Relationship Id="rId14" Type="http://schemas.openxmlformats.org/officeDocument/2006/relationships/slideLayout" Target="../slideLayouts/slideLayout11.xml"/><Relationship Id="rId17" Type="http://schemas.openxmlformats.org/officeDocument/2006/relationships/slideLayout" Target="../slideLayouts/slideLayout14.xml"/><Relationship Id="rId16" Type="http://schemas.openxmlformats.org/officeDocument/2006/relationships/slideLayout" Target="../slideLayouts/slideLayout13.xml"/><Relationship Id="rId5" Type="http://schemas.openxmlformats.org/officeDocument/2006/relationships/slideLayout" Target="../slideLayouts/slideLayout2.xml"/><Relationship Id="rId19" Type="http://schemas.openxmlformats.org/officeDocument/2006/relationships/slideLayout" Target="../slideLayouts/slideLayout16.xml"/><Relationship Id="rId6" Type="http://schemas.openxmlformats.org/officeDocument/2006/relationships/slideLayout" Target="../slideLayouts/slideLayout3.xml"/><Relationship Id="rId18" Type="http://schemas.openxmlformats.org/officeDocument/2006/relationships/slideLayout" Target="../slideLayouts/slideLayout15.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0"/>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0"/>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i-FI"/>
              <a:t>‹#›</a:t>
            </a:fld>
            <a:endParaRPr/>
          </a:p>
        </p:txBody>
      </p:sp>
      <p:pic>
        <p:nvPicPr>
          <p:cNvPr id="14" name="Google Shape;14;p10"/>
          <p:cNvPicPr preferRelativeResize="0"/>
          <p:nvPr/>
        </p:nvPicPr>
        <p:blipFill rotWithShape="1">
          <a:blip r:embed="rId1">
            <a:alphaModFix/>
          </a:blip>
          <a:srcRect b="0" l="0" r="0" t="0"/>
          <a:stretch/>
        </p:blipFill>
        <p:spPr>
          <a:xfrm>
            <a:off x="241121" y="5631517"/>
            <a:ext cx="992988" cy="1050781"/>
          </a:xfrm>
          <a:prstGeom prst="rect">
            <a:avLst/>
          </a:prstGeom>
          <a:noFill/>
          <a:ln>
            <a:noFill/>
          </a:ln>
        </p:spPr>
      </p:pic>
      <p:pic>
        <p:nvPicPr>
          <p:cNvPr id="15" name="Google Shape;15;p10"/>
          <p:cNvPicPr preferRelativeResize="0"/>
          <p:nvPr/>
        </p:nvPicPr>
        <p:blipFill rotWithShape="1">
          <a:blip r:embed="rId2">
            <a:alphaModFix/>
          </a:blip>
          <a:srcRect b="0" l="0" r="0" t="0"/>
          <a:stretch/>
        </p:blipFill>
        <p:spPr>
          <a:xfrm>
            <a:off x="3829487" y="6034224"/>
            <a:ext cx="648072" cy="648072"/>
          </a:xfrm>
          <a:prstGeom prst="rect">
            <a:avLst/>
          </a:prstGeom>
          <a:noFill/>
          <a:ln>
            <a:noFill/>
          </a:ln>
        </p:spPr>
      </p:pic>
      <p:pic>
        <p:nvPicPr>
          <p:cNvPr descr="https://lh5.googleusercontent.com/8Fi91AgiqqSWztsOpmjYwiENY3ahA9O_O8vcYwW98fuiMapEf0XRHl3_36xGvLcgnviWfZYbmARGy0hRgkfffFnLv5byVvD4OQggBm1FnB9O99iZsmJm_ta1itqkkOxefcFvppkIVRY" id="16" name="Google Shape;16;p10"/>
          <p:cNvPicPr preferRelativeResize="0"/>
          <p:nvPr/>
        </p:nvPicPr>
        <p:blipFill rotWithShape="1">
          <a:blip r:embed="rId3">
            <a:alphaModFix/>
          </a:blip>
          <a:srcRect b="0" l="0" r="0" t="0"/>
          <a:stretch/>
        </p:blipFill>
        <p:spPr>
          <a:xfrm>
            <a:off x="1569065" y="5941504"/>
            <a:ext cx="2012337" cy="74079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 id="2147483662" r:id="rId17"/>
    <p:sldLayoutId id="2147483663" r:id="rId18"/>
    <p:sldLayoutId id="2147483664" r:id="rId19"/>
    <p:sldLayoutId id="2147483665" r:id="rId20"/>
    <p:sldLayoutId id="2147483666" r:id="rId21"/>
    <p:sldLayoutId id="2147483667" r:id="rId2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0"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creativecommons.fi/lisenssit" TargetMode="External"/><Relationship Id="rId4" Type="http://schemas.openxmlformats.org/officeDocument/2006/relationships/image" Target="../media/image15.png"/><Relationship Id="rId9" Type="http://schemas.openxmlformats.org/officeDocument/2006/relationships/image" Target="../media/image11.png"/><Relationship Id="rId5" Type="http://schemas.openxmlformats.org/officeDocument/2006/relationships/image" Target="../media/image16.png"/><Relationship Id="rId6" Type="http://schemas.openxmlformats.org/officeDocument/2006/relationships/image" Target="../media/image14.png"/><Relationship Id="rId7" Type="http://schemas.openxmlformats.org/officeDocument/2006/relationships/image" Target="../media/image12.png"/><Relationship Id="rId8"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hyperlink" Target="https://kopiraittila.fi/" TargetMode="External"/></Relationships>
</file>

<file path=ppt/slides/_rels/slide9.xml.rels><?xml version="1.0" encoding="UTF-8" standalone="yes"?><Relationships xmlns="http://schemas.openxmlformats.org/package/2006/relationships"><Relationship Id="rId10" Type="http://schemas.openxmlformats.org/officeDocument/2006/relationships/hyperlink" Target="https://www.teosto.fi/" TargetMode="External"/><Relationship Id="rId1" Type="http://schemas.openxmlformats.org/officeDocument/2006/relationships/slideLayout" Target="../slideLayouts/slideLayout8.xml"/><Relationship Id="rId2" Type="http://schemas.openxmlformats.org/officeDocument/2006/relationships/notesSlide" Target="../notesSlides/notesSlide9.xml"/><Relationship Id="rId3" Type="http://schemas.openxmlformats.org/officeDocument/2006/relationships/hyperlink" Target="https://operight.fi/" TargetMode="External"/><Relationship Id="rId4" Type="http://schemas.openxmlformats.org/officeDocument/2006/relationships/hyperlink" Target="https://operight.fi/sites/operight.fi/files/operight-tietovihko_2018.pdf" TargetMode="External"/><Relationship Id="rId9" Type="http://schemas.openxmlformats.org/officeDocument/2006/relationships/hyperlink" Target="https://www.kopiosto.fi/" TargetMode="External"/><Relationship Id="rId5" Type="http://schemas.openxmlformats.org/officeDocument/2006/relationships/hyperlink" Target="https://naytelmat.fi/muuta/miten-hankin-esitysluvan" TargetMode="External"/><Relationship Id="rId6" Type="http://schemas.openxmlformats.org/officeDocument/2006/relationships/hyperlink" Target="https://jaajotain.wordpress.com/" TargetMode="External"/><Relationship Id="rId7" Type="http://schemas.openxmlformats.org/officeDocument/2006/relationships/hyperlink" Target="https://creativecommons.fi/" TargetMode="External"/><Relationship Id="rId8" Type="http://schemas.openxmlformats.org/officeDocument/2006/relationships/hyperlink" Target="http://freemusicarchive.or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5400"/>
              <a:buFont typeface="Calibri"/>
              <a:buNone/>
            </a:pPr>
            <a:r>
              <a:rPr lang="fi-FI" sz="5400"/>
              <a:t>Tekijänoikeudet virtuaaliluokassa: Miten ohjaan opiskelijoita toimimaan tekijänoikeuksia kunnioittaen</a:t>
            </a:r>
            <a:endParaRPr/>
          </a:p>
        </p:txBody>
      </p:sp>
      <p:sp>
        <p:nvSpPr>
          <p:cNvPr id="128" name="Google Shape;128;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fi-FI"/>
              <a:t>Kirjoittaja: Aino Korhonen</a:t>
            </a:r>
            <a:endParaRPr/>
          </a:p>
          <a:p>
            <a:pPr indent="0" lvl="0" marL="0" rtl="0" algn="ctr">
              <a:lnSpc>
                <a:spcPct val="90000"/>
              </a:lnSpc>
              <a:spcBef>
                <a:spcPts val="1000"/>
              </a:spcBef>
              <a:spcAft>
                <a:spcPts val="0"/>
              </a:spcAft>
              <a:buClr>
                <a:schemeClr val="dk1"/>
              </a:buClr>
              <a:buSzPts val="2400"/>
              <a:buNone/>
            </a:pPr>
            <a:r>
              <a:rPr lang="fi-FI"/>
              <a:t>2019</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
          <p:cNvSpPr txBox="1"/>
          <p:nvPr>
            <p:ph idx="2" type="body"/>
          </p:nvPr>
        </p:nvSpPr>
        <p:spPr>
          <a:xfrm>
            <a:off x="7201278" y="2057400"/>
            <a:ext cx="3932237" cy="3811588"/>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2000"/>
              <a:buNone/>
            </a:pPr>
            <a:r>
              <a:rPr lang="fi-FI" sz="2000"/>
              <a:t>Näitä materiaaleja saa käyttää, jakaa, muokata ja kääntää, myös kaupallisesti. </a:t>
            </a:r>
            <a:endParaRPr/>
          </a:p>
          <a:p>
            <a:pPr indent="0" lvl="0" marL="0" rtl="0" algn="l">
              <a:lnSpc>
                <a:spcPct val="80000"/>
              </a:lnSpc>
              <a:spcBef>
                <a:spcPts val="1000"/>
              </a:spcBef>
              <a:spcAft>
                <a:spcPts val="0"/>
              </a:spcAft>
              <a:buClr>
                <a:schemeClr val="dk1"/>
              </a:buClr>
              <a:buSzPts val="2000"/>
              <a:buNone/>
            </a:pPr>
            <a:r>
              <a:rPr lang="fi-FI" sz="2000"/>
              <a:t>Ehtona on, tämä materiaali mainitaan asianmukaisesti seuraavalla tavalla: </a:t>
            </a:r>
            <a:endParaRPr/>
          </a:p>
          <a:p>
            <a:pPr indent="-342900" lvl="0" marL="342900" rtl="0" algn="l">
              <a:lnSpc>
                <a:spcPct val="80000"/>
              </a:lnSpc>
              <a:spcBef>
                <a:spcPts val="1000"/>
              </a:spcBef>
              <a:spcAft>
                <a:spcPts val="0"/>
              </a:spcAft>
              <a:buClr>
                <a:schemeClr val="dk1"/>
              </a:buClr>
              <a:buSzPts val="2000"/>
              <a:buFont typeface="Arial"/>
              <a:buChar char="•"/>
            </a:pPr>
            <a:r>
              <a:rPr lang="fi-FI" sz="2000"/>
              <a:t>Kirjoittajien nimet</a:t>
            </a:r>
            <a:endParaRPr/>
          </a:p>
          <a:p>
            <a:pPr indent="-342900" lvl="0" marL="342900" rtl="0" algn="l">
              <a:lnSpc>
                <a:spcPct val="80000"/>
              </a:lnSpc>
              <a:spcBef>
                <a:spcPts val="1000"/>
              </a:spcBef>
              <a:spcAft>
                <a:spcPts val="0"/>
              </a:spcAft>
              <a:buClr>
                <a:schemeClr val="dk1"/>
              </a:buClr>
              <a:buSzPts val="2000"/>
              <a:buFont typeface="Arial"/>
              <a:buChar char="•"/>
            </a:pPr>
            <a:r>
              <a:rPr lang="fi-FI" sz="2000"/>
              <a:t>Otsikko</a:t>
            </a:r>
            <a:endParaRPr/>
          </a:p>
          <a:p>
            <a:pPr indent="0" lvl="0" marL="0" rtl="0" algn="l">
              <a:lnSpc>
                <a:spcPct val="80000"/>
              </a:lnSpc>
              <a:spcBef>
                <a:spcPts val="1000"/>
              </a:spcBef>
              <a:spcAft>
                <a:spcPts val="0"/>
              </a:spcAft>
              <a:buClr>
                <a:schemeClr val="dk1"/>
              </a:buClr>
              <a:buSzPts val="2000"/>
              <a:buNone/>
            </a:pPr>
            <a:r>
              <a:rPr lang="fi-FI" sz="2000"/>
              <a:t>Lisää tietoa CC BY 4.0 -lisenssistä: </a:t>
            </a:r>
            <a:r>
              <a:rPr lang="fi-FI" sz="2000" u="sng">
                <a:solidFill>
                  <a:schemeClr val="hlink"/>
                </a:solidFill>
                <a:hlinkClick r:id="rId3"/>
              </a:rPr>
              <a:t>http://creativecommons.fi/lisenssit</a:t>
            </a:r>
            <a:r>
              <a:rPr lang="fi-FI" sz="2000"/>
              <a:t>  </a:t>
            </a:r>
            <a:endParaRPr/>
          </a:p>
          <a:p>
            <a:pPr indent="0" lvl="0" marL="0" rtl="0" algn="l">
              <a:lnSpc>
                <a:spcPct val="80000"/>
              </a:lnSpc>
              <a:spcBef>
                <a:spcPts val="1000"/>
              </a:spcBef>
              <a:spcAft>
                <a:spcPts val="0"/>
              </a:spcAft>
              <a:buClr>
                <a:schemeClr val="dk1"/>
              </a:buClr>
              <a:buSzPts val="2000"/>
              <a:buNone/>
            </a:pPr>
            <a:r>
              <a:rPr lang="fi-FI" sz="2000"/>
              <a:t>Tekijänoikeus säilyy aina kirjoittajilla.</a:t>
            </a:r>
            <a:endParaRPr/>
          </a:p>
          <a:p>
            <a:pPr indent="0" lvl="0" marL="0" rtl="0" algn="l">
              <a:lnSpc>
                <a:spcPct val="80000"/>
              </a:lnSpc>
              <a:spcBef>
                <a:spcPts val="1000"/>
              </a:spcBef>
              <a:spcAft>
                <a:spcPts val="0"/>
              </a:spcAft>
              <a:buClr>
                <a:schemeClr val="dk1"/>
              </a:buClr>
              <a:buSzPts val="2000"/>
              <a:buNone/>
            </a:pPr>
            <a:r>
              <a:t/>
            </a:r>
            <a:endParaRPr sz="2000"/>
          </a:p>
        </p:txBody>
      </p:sp>
      <p:sp>
        <p:nvSpPr>
          <p:cNvPr id="134" name="Google Shape;134;p2"/>
          <p:cNvSpPr txBox="1"/>
          <p:nvPr/>
        </p:nvSpPr>
        <p:spPr>
          <a:xfrm>
            <a:off x="7098021" y="334297"/>
            <a:ext cx="3932237" cy="16002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3200"/>
              <a:buFont typeface="Calibri"/>
              <a:buNone/>
            </a:pPr>
            <a:r>
              <a:rPr b="1" i="0" lang="fi-FI" sz="3200" u="none" cap="none" strike="noStrike">
                <a:solidFill>
                  <a:schemeClr val="dk1"/>
                </a:solidFill>
                <a:latin typeface="Calibri"/>
                <a:ea typeface="Calibri"/>
                <a:cs typeface="Calibri"/>
                <a:sym typeface="Calibri"/>
              </a:rPr>
              <a:t>Tekijänoikeudet  </a:t>
            </a:r>
            <a:endParaRPr/>
          </a:p>
        </p:txBody>
      </p:sp>
      <p:sp>
        <p:nvSpPr>
          <p:cNvPr id="135" name="Google Shape;135;p2"/>
          <p:cNvSpPr txBox="1"/>
          <p:nvPr/>
        </p:nvSpPr>
        <p:spPr>
          <a:xfrm>
            <a:off x="933176" y="334297"/>
            <a:ext cx="3932237" cy="16002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3200"/>
              <a:buFont typeface="Calibri"/>
              <a:buNone/>
            </a:pPr>
            <a:r>
              <a:rPr b="1" i="0" lang="fi-FI" sz="3200" u="none" cap="none" strike="noStrike">
                <a:solidFill>
                  <a:schemeClr val="dk1"/>
                </a:solidFill>
                <a:latin typeface="Calibri"/>
                <a:ea typeface="Calibri"/>
                <a:cs typeface="Calibri"/>
                <a:sym typeface="Calibri"/>
              </a:rPr>
              <a:t>Kuvauksen rakenne </a:t>
            </a:r>
            <a:endParaRPr/>
          </a:p>
        </p:txBody>
      </p:sp>
      <p:sp>
        <p:nvSpPr>
          <p:cNvPr id="136" name="Google Shape;136;p2"/>
          <p:cNvSpPr txBox="1"/>
          <p:nvPr>
            <p:ph type="title"/>
          </p:nvPr>
        </p:nvSpPr>
        <p:spPr>
          <a:xfrm>
            <a:off x="838200" y="365128"/>
            <a:ext cx="10515600" cy="770946"/>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fi-FI" sz="1800"/>
              <a:t>Opettajana virtuaaliluokassa -hankkeessa kehitetty materiaali, joka on tarkoitettu tueksi virtuaalista luokkaopetusta opettaville opettajille ja kouluttajille.</a:t>
            </a:r>
            <a:r>
              <a:rPr lang="fi-FI"/>
              <a:t> </a:t>
            </a:r>
            <a:endParaRPr/>
          </a:p>
        </p:txBody>
      </p:sp>
      <p:grpSp>
        <p:nvGrpSpPr>
          <p:cNvPr id="137" name="Google Shape;137;p2"/>
          <p:cNvGrpSpPr/>
          <p:nvPr/>
        </p:nvGrpSpPr>
        <p:grpSpPr>
          <a:xfrm>
            <a:off x="838200" y="2057400"/>
            <a:ext cx="6046386" cy="2801190"/>
            <a:chOff x="838200" y="2057400"/>
            <a:chExt cx="6046386" cy="2801190"/>
          </a:xfrm>
        </p:grpSpPr>
        <p:pic>
          <p:nvPicPr>
            <p:cNvPr id="138" name="Google Shape;138;p2"/>
            <p:cNvPicPr preferRelativeResize="0"/>
            <p:nvPr/>
          </p:nvPicPr>
          <p:blipFill rotWithShape="1">
            <a:blip r:embed="rId4">
              <a:alphaModFix/>
            </a:blip>
            <a:srcRect b="0" l="0" r="0" t="0"/>
            <a:stretch/>
          </p:blipFill>
          <p:spPr>
            <a:xfrm>
              <a:off x="933175" y="2057400"/>
              <a:ext cx="5951411" cy="2801190"/>
            </a:xfrm>
            <a:prstGeom prst="rect">
              <a:avLst/>
            </a:prstGeom>
            <a:noFill/>
            <a:ln>
              <a:noFill/>
            </a:ln>
          </p:spPr>
        </p:pic>
        <p:grpSp>
          <p:nvGrpSpPr>
            <p:cNvPr id="139" name="Google Shape;139;p2"/>
            <p:cNvGrpSpPr/>
            <p:nvPr/>
          </p:nvGrpSpPr>
          <p:grpSpPr>
            <a:xfrm>
              <a:off x="838200" y="2976337"/>
              <a:ext cx="3302000" cy="1252763"/>
              <a:chOff x="838200" y="2950937"/>
              <a:chExt cx="3302000" cy="1252763"/>
            </a:xfrm>
          </p:grpSpPr>
          <p:pic>
            <p:nvPicPr>
              <p:cNvPr id="140" name="Google Shape;140;p2"/>
              <p:cNvPicPr preferRelativeResize="0"/>
              <p:nvPr/>
            </p:nvPicPr>
            <p:blipFill rotWithShape="1">
              <a:blip r:embed="rId5">
                <a:alphaModFix/>
              </a:blip>
              <a:srcRect b="0" l="0" r="0" t="0"/>
              <a:stretch/>
            </p:blipFill>
            <p:spPr>
              <a:xfrm>
                <a:off x="2351862" y="2950937"/>
                <a:ext cx="290551" cy="290325"/>
              </a:xfrm>
              <a:prstGeom prst="rect">
                <a:avLst/>
              </a:prstGeom>
              <a:noFill/>
              <a:ln>
                <a:noFill/>
              </a:ln>
            </p:spPr>
          </p:pic>
          <p:pic>
            <p:nvPicPr>
              <p:cNvPr id="141" name="Google Shape;141;p2"/>
              <p:cNvPicPr preferRelativeResize="0"/>
              <p:nvPr/>
            </p:nvPicPr>
            <p:blipFill rotWithShape="1">
              <a:blip r:embed="rId6">
                <a:alphaModFix/>
              </a:blip>
              <a:srcRect b="0" l="0" r="0" t="0"/>
              <a:stretch/>
            </p:blipFill>
            <p:spPr>
              <a:xfrm>
                <a:off x="3830582" y="2957229"/>
                <a:ext cx="291198" cy="290971"/>
              </a:xfrm>
              <a:prstGeom prst="rect">
                <a:avLst/>
              </a:prstGeom>
              <a:noFill/>
              <a:ln>
                <a:noFill/>
              </a:ln>
            </p:spPr>
          </p:pic>
          <p:pic>
            <p:nvPicPr>
              <p:cNvPr id="142" name="Google Shape;142;p2"/>
              <p:cNvPicPr preferRelativeResize="0"/>
              <p:nvPr/>
            </p:nvPicPr>
            <p:blipFill rotWithShape="1">
              <a:blip r:embed="rId7">
                <a:alphaModFix/>
              </a:blip>
              <a:srcRect b="0" l="0" r="0" t="0"/>
              <a:stretch/>
            </p:blipFill>
            <p:spPr>
              <a:xfrm>
                <a:off x="2351862" y="3912729"/>
                <a:ext cx="286949" cy="286725"/>
              </a:xfrm>
              <a:prstGeom prst="rect">
                <a:avLst/>
              </a:prstGeom>
              <a:noFill/>
              <a:ln>
                <a:noFill/>
              </a:ln>
            </p:spPr>
          </p:pic>
          <p:pic>
            <p:nvPicPr>
              <p:cNvPr id="143" name="Google Shape;143;p2"/>
              <p:cNvPicPr preferRelativeResize="0"/>
              <p:nvPr/>
            </p:nvPicPr>
            <p:blipFill rotWithShape="1">
              <a:blip r:embed="rId8">
                <a:alphaModFix/>
              </a:blip>
              <a:srcRect b="0" l="0" r="0" t="0"/>
              <a:stretch/>
            </p:blipFill>
            <p:spPr>
              <a:xfrm>
                <a:off x="3849649" y="3913375"/>
                <a:ext cx="290551" cy="290325"/>
              </a:xfrm>
              <a:prstGeom prst="rect">
                <a:avLst/>
              </a:prstGeom>
              <a:noFill/>
              <a:ln>
                <a:noFill/>
              </a:ln>
            </p:spPr>
          </p:pic>
          <p:pic>
            <p:nvPicPr>
              <p:cNvPr id="144" name="Google Shape;144;p2"/>
              <p:cNvPicPr preferRelativeResize="0"/>
              <p:nvPr/>
            </p:nvPicPr>
            <p:blipFill rotWithShape="1">
              <a:blip r:embed="rId9">
                <a:alphaModFix/>
              </a:blip>
              <a:srcRect b="0" l="0" r="0" t="0"/>
              <a:stretch/>
            </p:blipFill>
            <p:spPr>
              <a:xfrm>
                <a:off x="838200" y="3912729"/>
                <a:ext cx="328709" cy="290971"/>
              </a:xfrm>
              <a:prstGeom prst="rect">
                <a:avLst/>
              </a:prstGeom>
              <a:noFill/>
              <a:ln>
                <a:noFill/>
              </a:ln>
            </p:spPr>
          </p:pic>
          <p:pic>
            <p:nvPicPr>
              <p:cNvPr id="145" name="Google Shape;145;p2"/>
              <p:cNvPicPr preferRelativeResize="0"/>
              <p:nvPr/>
            </p:nvPicPr>
            <p:blipFill rotWithShape="1">
              <a:blip r:embed="rId10">
                <a:alphaModFix/>
              </a:blip>
              <a:srcRect b="0" l="0" r="0" t="0"/>
              <a:stretch/>
            </p:blipFill>
            <p:spPr>
              <a:xfrm>
                <a:off x="857279" y="2950937"/>
                <a:ext cx="290551" cy="290325"/>
              </a:xfrm>
              <a:prstGeom prst="rect">
                <a:avLst/>
              </a:prstGeom>
              <a:noFill/>
              <a:ln>
                <a:noFill/>
              </a:ln>
            </p:spPr>
          </p:pic>
        </p:gr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Ongelma</a:t>
            </a:r>
            <a:endParaRPr/>
          </a:p>
        </p:txBody>
      </p:sp>
      <p:sp>
        <p:nvSpPr>
          <p:cNvPr id="151" name="Google Shape;151;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Opiskelijat ovat tottuneet käyttämään erilaisia kuvia, musiikkia, videoita jne. verkosta omissa töissään eivätkä he juuri tunne tekijänoikeuksia. Miten ohjaan opiskelijoita toimimaan tekijänoikeuksia kunnioittaen?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Ratkaisu </a:t>
            </a:r>
            <a:endParaRPr/>
          </a:p>
        </p:txBody>
      </p:sp>
      <p:sp>
        <p:nvSpPr>
          <p:cNvPr id="157" name="Google Shape;15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Opettajan kannattaa ohjata opiskelijoita myös itse tuottamaan: ottamaan kuvia ja videoita, kirjoittamaan runoja, esseitä, pamfletteja ja muita kirjallisia tuotoksia. Tätä kautta opitaan luontevasti, miten ja minne kannattaa julkaista, ja minkälaiset ovat tekijänoikeudet kuviin sekä itsenäisiin ja omaperäisiin tuotoksiin. Oman kokemuksen kautta on helpompi ymmärtää ja kunnioittaa muiden oikeuksia omiin kuviinsa ja muihin tuotoksiin. Opettajan kannattaa myös ohjata opiskelijoita etsimään esim. taustamusiikkia tai kuvia cc-lisensioiduista lähteistä.</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Konteksti </a:t>
            </a:r>
            <a:endParaRPr/>
          </a:p>
        </p:txBody>
      </p:sp>
      <p:sp>
        <p:nvSpPr>
          <p:cNvPr id="163" name="Google Shape;163;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Koulu ja koulun verkko sekä opiskelijoiden omat (myös digitaaliset) verkostot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Esimerkki mallin toteuttamisesta </a:t>
            </a:r>
            <a:endParaRPr/>
          </a:p>
        </p:txBody>
      </p:sp>
      <p:sp>
        <p:nvSpPr>
          <p:cNvPr id="169" name="Google Shape;169;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000"/>
              <a:buNone/>
            </a:pPr>
            <a:r>
              <a:rPr b="0" lang="fi-FI" sz="2000"/>
              <a:t>Lukion matematiikka</a:t>
            </a:r>
            <a:endParaRPr/>
          </a:p>
          <a:p>
            <a:pPr indent="0" lvl="0" marL="0" rtl="0" algn="l">
              <a:lnSpc>
                <a:spcPct val="90000"/>
              </a:lnSpc>
              <a:spcBef>
                <a:spcPts val="1000"/>
              </a:spcBef>
              <a:spcAft>
                <a:spcPts val="0"/>
              </a:spcAft>
              <a:buClr>
                <a:schemeClr val="dk1"/>
              </a:buClr>
              <a:buSzPts val="2000"/>
              <a:buNone/>
            </a:pPr>
            <a:r>
              <a:rPr b="0" lang="fi-FI" sz="2000"/>
              <a:t>Opiskelijat kuvaavat omilla mobiililaitteillaan ympäristöstään (esim. kotoaan) särmiöitä, kartioita, lieriöitä ja kuutioita, esim.tetrapakkaus, säilyketölkki tai pahvilaatikko. He editoivat kuvista (tai videoklipeistä) videoita tai PP-esityksiä, joissa he laskevat ja selittävät asiantuntijan roolissa, kuinka särmiön, kartion, lieriön tai kuution pinta-ala lasketaan. He julkaisevat tuotoksensa virtuaaliluokan / koulun sisäisessä verkossa tai koulun Youtube-kanavalla/sivuilla. Ennen tätä he perehtyvät tekijänoikeuksien keskeisiin kohtiin, jotka liittyvät kuvaan ja liikkuvaan kuvaan sekä julkaistuihin musiikkikappaleisiin. Lisäksi he tutustuvat Creative Commons -filosofiaan ja pohtivat (esim. pienissä ryhmissä keskustellen) omaa asennettaan omiin tuotoksiin ja vastaavasti toisten tuotoksiin. Lisäksi on hyvä opettaa, kuinka Googlessa voi rajata esim. kuvahaun niin, että hakukone hakee vain kuvia, joita saa käyttää omissa tuotoksissa. Opiskelijat voivat etsiä myös esim. taustamusiikkia videoihinsa lähteistä, jotka on lisensoitu niin, että musiikkia saa käyttää niin, että tekijä mainitaan.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7"/>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Esimerkki mallin toteuttamisesta </a:t>
            </a:r>
            <a:endParaRPr/>
          </a:p>
        </p:txBody>
      </p:sp>
      <p:sp>
        <p:nvSpPr>
          <p:cNvPr id="175" name="Google Shape;175;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Englannin kieli</a:t>
            </a:r>
            <a:endParaRPr/>
          </a:p>
          <a:p>
            <a:pPr indent="0" lvl="0" marL="0" rtl="0" algn="l">
              <a:lnSpc>
                <a:spcPct val="90000"/>
              </a:lnSpc>
              <a:spcBef>
                <a:spcPts val="1000"/>
              </a:spcBef>
              <a:spcAft>
                <a:spcPts val="0"/>
              </a:spcAft>
              <a:buClr>
                <a:schemeClr val="dk1"/>
              </a:buClr>
              <a:buSzPts val="2800"/>
              <a:buNone/>
            </a:pPr>
            <a:r>
              <a:rPr b="0" lang="fi-FI"/>
              <a:t>Opiskelijat tekevät pareittain esityksen (englanniksi) jostakin ajankohtaisesta tai heitä kiinnostavasta aiheesta. He esittävät sen yhteisessä webinaarissa. Arviointikriteerinä on mm., että esityksessä on itse otettuja tai cc-lisensoituja kuvia tai videoklippejä asianmukaisine lähdeviittauksineen. Opiskelijat pohtivat myös, haluavatko jakaa omat esityksensä cc-lisenssillä, ja mikä lisenssi olisi sopivin. Esitykset voidaan myös vertaisarvioida ja keskustella jakamisen filosofiasta Creative Commonsin sivuston pohjalta.</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8"/>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Oppimateriaalia opiskelijoiden käyttöön</a:t>
            </a:r>
            <a:endParaRPr/>
          </a:p>
        </p:txBody>
      </p:sp>
      <p:sp>
        <p:nvSpPr>
          <p:cNvPr id="181" name="Google Shape;181;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700"/>
              <a:buNone/>
            </a:pPr>
            <a:r>
              <a:rPr b="0" lang="fi-FI" sz="2700" u="sng">
                <a:solidFill>
                  <a:schemeClr val="hlink"/>
                </a:solidFill>
                <a:hlinkClick r:id="rId3"/>
              </a:rPr>
              <a:t>https://kopiraittila.fi/</a:t>
            </a:r>
            <a:endParaRPr b="0" sz="27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9"/>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Linkkejä ja lisämateriaalia</a:t>
            </a:r>
            <a:endParaRPr/>
          </a:p>
        </p:txBody>
      </p:sp>
      <p:sp>
        <p:nvSpPr>
          <p:cNvPr id="187" name="Google Shape;187;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u="sng">
                <a:solidFill>
                  <a:schemeClr val="hlink"/>
                </a:solidFill>
                <a:hlinkClick r:id="rId3"/>
              </a:rPr>
              <a:t>https://operight.fi/</a:t>
            </a:r>
            <a:endParaRPr b="0"/>
          </a:p>
          <a:p>
            <a:pPr indent="0" lvl="0" marL="0" rtl="0" algn="l">
              <a:lnSpc>
                <a:spcPct val="90000"/>
              </a:lnSpc>
              <a:spcBef>
                <a:spcPts val="1000"/>
              </a:spcBef>
              <a:spcAft>
                <a:spcPts val="0"/>
              </a:spcAft>
              <a:buClr>
                <a:schemeClr val="dk1"/>
              </a:buClr>
              <a:buSzPts val="2800"/>
              <a:buNone/>
            </a:pPr>
            <a:r>
              <a:rPr b="0" lang="fi-FI" u="sng">
                <a:solidFill>
                  <a:schemeClr val="hlink"/>
                </a:solidFill>
                <a:hlinkClick r:id="rId4"/>
              </a:rPr>
              <a:t>https://operight.fi/sites/operight.fi/files/operight-tietovihko_2018.pdf</a:t>
            </a:r>
            <a:endParaRPr b="0"/>
          </a:p>
          <a:p>
            <a:pPr indent="0" lvl="0" marL="0" rtl="0" algn="l">
              <a:lnSpc>
                <a:spcPct val="90000"/>
              </a:lnSpc>
              <a:spcBef>
                <a:spcPts val="1000"/>
              </a:spcBef>
              <a:spcAft>
                <a:spcPts val="0"/>
              </a:spcAft>
              <a:buClr>
                <a:schemeClr val="dk1"/>
              </a:buClr>
              <a:buSzPts val="2800"/>
              <a:buNone/>
            </a:pPr>
            <a:r>
              <a:rPr b="0" lang="fi-FI" u="sng">
                <a:solidFill>
                  <a:schemeClr val="hlink"/>
                </a:solidFill>
                <a:hlinkClick r:id="rId5"/>
              </a:rPr>
              <a:t>https://naytelmat.fi/muuta/miten-hankin-esitysluvan</a:t>
            </a:r>
            <a:endParaRPr b="0"/>
          </a:p>
          <a:p>
            <a:pPr indent="0" lvl="0" marL="0" rtl="0" algn="l">
              <a:lnSpc>
                <a:spcPct val="90000"/>
              </a:lnSpc>
              <a:spcBef>
                <a:spcPts val="1000"/>
              </a:spcBef>
              <a:spcAft>
                <a:spcPts val="0"/>
              </a:spcAft>
              <a:buClr>
                <a:schemeClr val="dk1"/>
              </a:buClr>
              <a:buSzPts val="2800"/>
              <a:buNone/>
            </a:pPr>
            <a:r>
              <a:rPr b="0" lang="fi-FI" u="sng">
                <a:solidFill>
                  <a:schemeClr val="hlink"/>
                </a:solidFill>
                <a:hlinkClick r:id="rId6"/>
              </a:rPr>
              <a:t>https://jaajotain.wordpress.com/</a:t>
            </a:r>
            <a:endParaRPr b="0"/>
          </a:p>
          <a:p>
            <a:pPr indent="0" lvl="0" marL="0" rtl="0" algn="l">
              <a:lnSpc>
                <a:spcPct val="90000"/>
              </a:lnSpc>
              <a:spcBef>
                <a:spcPts val="1000"/>
              </a:spcBef>
              <a:spcAft>
                <a:spcPts val="0"/>
              </a:spcAft>
              <a:buClr>
                <a:schemeClr val="dk1"/>
              </a:buClr>
              <a:buSzPts val="2800"/>
              <a:buNone/>
            </a:pPr>
            <a:r>
              <a:rPr b="0" lang="fi-FI" u="sng">
                <a:solidFill>
                  <a:schemeClr val="hlink"/>
                </a:solidFill>
                <a:hlinkClick r:id="rId7"/>
              </a:rPr>
              <a:t>https://creativecommons.fi/</a:t>
            </a:r>
            <a:endParaRPr b="0"/>
          </a:p>
          <a:p>
            <a:pPr indent="0" lvl="0" marL="0" rtl="0" algn="l">
              <a:lnSpc>
                <a:spcPct val="90000"/>
              </a:lnSpc>
              <a:spcBef>
                <a:spcPts val="1000"/>
              </a:spcBef>
              <a:spcAft>
                <a:spcPts val="0"/>
              </a:spcAft>
              <a:buClr>
                <a:schemeClr val="dk1"/>
              </a:buClr>
              <a:buSzPts val="2800"/>
              <a:buNone/>
            </a:pPr>
            <a:r>
              <a:rPr b="0" lang="fi-FI" u="sng">
                <a:solidFill>
                  <a:schemeClr val="hlink"/>
                </a:solidFill>
                <a:hlinkClick r:id="rId8"/>
              </a:rPr>
              <a:t>http://freemusicarchive.org/</a:t>
            </a:r>
            <a:endParaRPr b="0"/>
          </a:p>
          <a:p>
            <a:pPr indent="0" lvl="0" marL="0" rtl="0" algn="l">
              <a:lnSpc>
                <a:spcPct val="90000"/>
              </a:lnSpc>
              <a:spcBef>
                <a:spcPts val="1000"/>
              </a:spcBef>
              <a:spcAft>
                <a:spcPts val="0"/>
              </a:spcAft>
              <a:buClr>
                <a:schemeClr val="dk1"/>
              </a:buClr>
              <a:buSzPts val="2800"/>
              <a:buNone/>
            </a:pPr>
            <a:r>
              <a:rPr b="0" lang="fi-FI" u="sng">
                <a:solidFill>
                  <a:schemeClr val="hlink"/>
                </a:solidFill>
                <a:hlinkClick r:id="rId9"/>
              </a:rPr>
              <a:t>https://www.kopiosto.fi/</a:t>
            </a:r>
            <a:endParaRPr b="0"/>
          </a:p>
          <a:p>
            <a:pPr indent="0" lvl="0" marL="0" rtl="0" algn="l">
              <a:lnSpc>
                <a:spcPct val="90000"/>
              </a:lnSpc>
              <a:spcBef>
                <a:spcPts val="1000"/>
              </a:spcBef>
              <a:spcAft>
                <a:spcPts val="0"/>
              </a:spcAft>
              <a:buClr>
                <a:schemeClr val="dk1"/>
              </a:buClr>
              <a:buSzPts val="2800"/>
              <a:buNone/>
            </a:pPr>
            <a:r>
              <a:rPr b="0" lang="fi-FI" u="sng">
                <a:solidFill>
                  <a:schemeClr val="hlink"/>
                </a:solidFill>
                <a:hlinkClick r:id="rId10"/>
              </a:rPr>
              <a:t>https://www.teosto.fi/</a:t>
            </a:r>
            <a:endParaRPr b="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2019-05-03T14:13:49Z</dcterms:created>
  <dc:creator>Pulkkinen, Sari-Anna</dc:creator>
</cp:coreProperties>
</file>