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eEompCskc5SONVPeHDHXLfBFhM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9"/>
        <p:cNvGrpSpPr/>
        <p:nvPr/>
      </p:nvGrpSpPr>
      <p:grpSpPr>
        <a:xfrm>
          <a:off x="0" y="0"/>
          <a:ext cx="0" cy="0"/>
          <a:chOff x="0" y="0"/>
          <a:chExt cx="0" cy="0"/>
        </a:xfrm>
      </p:grpSpPr>
      <p:sp>
        <p:nvSpPr>
          <p:cNvPr id="70" name="Google Shape;70;p1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inkkeja_ja_materiaaleja">
  <p:cSld name="Linkkeja_ja_materiaaleja">
    <p:spTree>
      <p:nvGrpSpPr>
        <p:cNvPr id="1" name="Shape 73"/>
        <p:cNvGrpSpPr/>
        <p:nvPr/>
      </p:nvGrpSpPr>
      <p:grpSpPr>
        <a:xfrm>
          <a:off x="0" y="0"/>
          <a:ext cx="0" cy="0"/>
          <a:chOff x="0" y="0"/>
          <a:chExt cx="0" cy="0"/>
        </a:xfrm>
      </p:grpSpPr>
      <p:sp>
        <p:nvSpPr>
          <p:cNvPr id="74" name="Google Shape;74;p2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77" name="Google Shape;77;p20"/>
          <p:cNvPicPr preferRelativeResize="0"/>
          <p:nvPr/>
        </p:nvPicPr>
        <p:blipFill rotWithShape="1">
          <a:blip r:embed="rId2">
            <a:alphaModFix/>
          </a:blip>
          <a:srcRect/>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1" name="Google Shape;81;p2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9"/>
        <p:cNvGrpSpPr/>
        <p:nvPr/>
      </p:nvGrpSpPr>
      <p:grpSpPr>
        <a:xfrm>
          <a:off x="0" y="0"/>
          <a:ext cx="0" cy="0"/>
          <a:chOff x="0" y="0"/>
          <a:chExt cx="0" cy="0"/>
        </a:xfrm>
      </p:grpSpPr>
      <p:sp>
        <p:nvSpPr>
          <p:cNvPr id="90" name="Google Shape;90;p23"/>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3"/>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23"/>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23"/>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4" name="Google Shape;94;p23"/>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2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7"/>
        <p:cNvGrpSpPr/>
        <p:nvPr/>
      </p:nvGrpSpPr>
      <p:grpSpPr>
        <a:xfrm>
          <a:off x="0" y="0"/>
          <a:ext cx="0" cy="0"/>
          <a:chOff x="0" y="0"/>
          <a:chExt cx="0" cy="0"/>
        </a:xfrm>
      </p:grpSpPr>
      <p:sp>
        <p:nvSpPr>
          <p:cNvPr id="98" name="Google Shape;98;p2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04" name="Google Shape;104;p25"/>
          <p:cNvPicPr preferRelativeResize="0"/>
          <p:nvPr/>
        </p:nvPicPr>
        <p:blipFill rotWithShape="1">
          <a:blip r:embed="rId2">
            <a:alphaModFix/>
          </a:blip>
          <a:srcRect/>
          <a:stretch/>
        </p:blipFill>
        <p:spPr>
          <a:xfrm>
            <a:off x="241121" y="5670696"/>
            <a:ext cx="992988" cy="1050781"/>
          </a:xfrm>
          <a:prstGeom prst="rect">
            <a:avLst/>
          </a:prstGeom>
          <a:noFill/>
          <a:ln>
            <a:noFill/>
          </a:ln>
        </p:spPr>
      </p:pic>
      <p:pic>
        <p:nvPicPr>
          <p:cNvPr id="105" name="Google Shape;105;p25"/>
          <p:cNvPicPr preferRelativeResize="0"/>
          <p:nvPr/>
        </p:nvPicPr>
        <p:blipFill rotWithShape="1">
          <a:blip r:embed="rId3">
            <a:alphaModFix/>
          </a:blip>
          <a:srcRect/>
          <a:stretch/>
        </p:blipFill>
        <p:spPr>
          <a:xfrm>
            <a:off x="3829485" y="5948481"/>
            <a:ext cx="772995" cy="772994"/>
          </a:xfrm>
          <a:prstGeom prst="rect">
            <a:avLst/>
          </a:prstGeom>
          <a:noFill/>
          <a:ln>
            <a:noFill/>
          </a:ln>
        </p:spPr>
      </p:pic>
      <p:pic>
        <p:nvPicPr>
          <p:cNvPr id="106" name="Google Shape;106;p25" descr="https://lh5.googleusercontent.com/8Fi91AgiqqSWztsOpmjYwiENY3ahA9O_O8vcYwW98fuiMapEf0XRHl3_36xGvLcgnviWfZYbmARGy0hRgkfffFnLv5byVvD4OQggBm1FnB9O99iZsmJm_ta1itqkkOxefcFvppkIVRY"/>
          <p:cNvPicPr preferRelativeResize="0"/>
          <p:nvPr/>
        </p:nvPicPr>
        <p:blipFill rotWithShape="1">
          <a:blip r:embed="rId4">
            <a:alphaModFix/>
          </a:blip>
          <a:srcRect/>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6"/>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0" name="Google Shape;110;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1" name="Google Shape;111;p2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28"/>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28"/>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2"/>
        <p:cNvGrpSpPr/>
        <p:nvPr/>
      </p:nvGrpSpPr>
      <p:grpSpPr>
        <a:xfrm>
          <a:off x="0" y="0"/>
          <a:ext cx="0" cy="0"/>
          <a:chOff x="0" y="0"/>
          <a:chExt cx="0" cy="0"/>
        </a:xfrm>
      </p:grpSpPr>
      <p:sp>
        <p:nvSpPr>
          <p:cNvPr id="23" name="Google Shape;23;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1"/>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5" name="Google Shape;25;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6" name="Google Shape;26;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gelma" type="obj">
  <p:cSld name="OBJECT">
    <p:spTree>
      <p:nvGrpSpPr>
        <p:cNvPr id="1" name="Shape 28"/>
        <p:cNvGrpSpPr/>
        <p:nvPr/>
      </p:nvGrpSpPr>
      <p:grpSpPr>
        <a:xfrm>
          <a:off x="0" y="0"/>
          <a:ext cx="0" cy="0"/>
          <a:chOff x="0" y="0"/>
          <a:chExt cx="0" cy="0"/>
        </a:xfrm>
      </p:grpSpPr>
      <p:sp>
        <p:nvSpPr>
          <p:cNvPr id="29" name="Google Shape;29;p1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3" name="Google Shape;33;p12"/>
          <p:cNvPicPr preferRelativeResize="0"/>
          <p:nvPr/>
        </p:nvPicPr>
        <p:blipFill rotWithShape="1">
          <a:blip r:embed="rId2">
            <a:alphaModFix/>
          </a:blip>
          <a:srcRect/>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atkaisu">
  <p:cSld name="Ratkaisu">
    <p:spTree>
      <p:nvGrpSpPr>
        <p:cNvPr id="1" name="Shape 34"/>
        <p:cNvGrpSpPr/>
        <p:nvPr/>
      </p:nvGrpSpPr>
      <p:grpSpPr>
        <a:xfrm>
          <a:off x="0" y="0"/>
          <a:ext cx="0" cy="0"/>
          <a:chOff x="0" y="0"/>
          <a:chExt cx="0" cy="0"/>
        </a:xfrm>
      </p:grpSpPr>
      <p:sp>
        <p:nvSpPr>
          <p:cNvPr id="35" name="Google Shape;35;p1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9" name="Google Shape;39;p13"/>
          <p:cNvPicPr preferRelativeResize="0"/>
          <p:nvPr/>
        </p:nvPicPr>
        <p:blipFill rotWithShape="1">
          <a:blip r:embed="rId2">
            <a:alphaModFix/>
          </a:blip>
          <a:srcRect/>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onteksti">
  <p:cSld name="Konteksti">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45" name="Google Shape;45;p14"/>
          <p:cNvPicPr preferRelativeResize="0"/>
          <p:nvPr/>
        </p:nvPicPr>
        <p:blipFill rotWithShape="1">
          <a:blip r:embed="rId2">
            <a:alphaModFix/>
          </a:blip>
          <a:srcRect/>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inkkeja/materiaalia">
  <p:cSld name="Linkkeja/materiaalia">
    <p:spTree>
      <p:nvGrpSpPr>
        <p:cNvPr id="1" name="Shape 46"/>
        <p:cNvGrpSpPr/>
        <p:nvPr/>
      </p:nvGrpSpPr>
      <p:grpSpPr>
        <a:xfrm>
          <a:off x="0" y="0"/>
          <a:ext cx="0" cy="0"/>
          <a:chOff x="0" y="0"/>
          <a:chExt cx="0" cy="0"/>
        </a:xfrm>
      </p:grpSpPr>
      <p:sp>
        <p:nvSpPr>
          <p:cNvPr id="47" name="Google Shape;47;p1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1" name="Google Shape;51;p15"/>
          <p:cNvPicPr preferRelativeResize="0"/>
          <p:nvPr/>
        </p:nvPicPr>
        <p:blipFill rotWithShape="1">
          <a:blip r:embed="rId2">
            <a:alphaModFix/>
          </a:blip>
          <a:srcRect/>
          <a:stretch/>
        </p:blipFill>
        <p:spPr>
          <a:xfrm>
            <a:off x="11464424" y="6063112"/>
            <a:ext cx="589232" cy="5864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simerkki">
  <p:cSld name="Esimerkki">
    <p:spTree>
      <p:nvGrpSpPr>
        <p:cNvPr id="1" name="Shape 52"/>
        <p:cNvGrpSpPr/>
        <p:nvPr/>
      </p:nvGrpSpPr>
      <p:grpSpPr>
        <a:xfrm>
          <a:off x="0" y="0"/>
          <a:ext cx="0" cy="0"/>
          <a:chOff x="0" y="0"/>
          <a:chExt cx="0" cy="0"/>
        </a:xfrm>
      </p:grpSpPr>
      <p:sp>
        <p:nvSpPr>
          <p:cNvPr id="53" name="Google Shape;53;p1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7" name="Google Shape;57;p16"/>
          <p:cNvPicPr preferRelativeResize="0"/>
          <p:nvPr/>
        </p:nvPicPr>
        <p:blipFill rotWithShape="1">
          <a:blip r:embed="rId2">
            <a:alphaModFix/>
          </a:blip>
          <a:srcRect/>
          <a:stretch/>
        </p:blipFill>
        <p:spPr>
          <a:xfrm>
            <a:off x="11420595" y="6078420"/>
            <a:ext cx="633061" cy="5581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ppimateriaali">
  <p:cSld name="Oppimateriaali">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63" name="Google Shape;63;p17"/>
          <p:cNvPicPr preferRelativeResize="0"/>
          <p:nvPr/>
        </p:nvPicPr>
        <p:blipFill rotWithShape="1">
          <a:blip r:embed="rId2">
            <a:alphaModFix/>
          </a:blip>
          <a:srcRect/>
          <a:stretch/>
        </p:blipFill>
        <p:spPr>
          <a:xfrm>
            <a:off x="11464424" y="6063113"/>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sic Layout">
  <p:cSld name="Basic Layout">
    <p:spTree>
      <p:nvGrpSpPr>
        <p:cNvPr id="1" name="Shape 64"/>
        <p:cNvGrpSpPr/>
        <p:nvPr/>
      </p:nvGrpSpPr>
      <p:grpSpPr>
        <a:xfrm>
          <a:off x="0" y="0"/>
          <a:ext cx="0" cy="0"/>
          <a:chOff x="0" y="0"/>
          <a:chExt cx="0" cy="0"/>
        </a:xfrm>
      </p:grpSpPr>
      <p:sp>
        <p:nvSpPr>
          <p:cNvPr id="65" name="Google Shape;65;p1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pic>
        <p:nvPicPr>
          <p:cNvPr id="14" name="Google Shape;14;p9"/>
          <p:cNvPicPr preferRelativeResize="0"/>
          <p:nvPr/>
        </p:nvPicPr>
        <p:blipFill rotWithShape="1">
          <a:blip r:embed="rId21">
            <a:alphaModFix/>
          </a:blip>
          <a:srcRect/>
          <a:stretch/>
        </p:blipFill>
        <p:spPr>
          <a:xfrm>
            <a:off x="241121" y="5631517"/>
            <a:ext cx="992988" cy="1050781"/>
          </a:xfrm>
          <a:prstGeom prst="rect">
            <a:avLst/>
          </a:prstGeom>
          <a:noFill/>
          <a:ln>
            <a:noFill/>
          </a:ln>
        </p:spPr>
      </p:pic>
      <p:pic>
        <p:nvPicPr>
          <p:cNvPr id="15" name="Google Shape;15;p9"/>
          <p:cNvPicPr preferRelativeResize="0"/>
          <p:nvPr/>
        </p:nvPicPr>
        <p:blipFill rotWithShape="1">
          <a:blip r:embed="rId22">
            <a:alphaModFix/>
          </a:blip>
          <a:srcRect/>
          <a:stretch/>
        </p:blipFill>
        <p:spPr>
          <a:xfrm>
            <a:off x="3829487" y="6034224"/>
            <a:ext cx="648072" cy="648072"/>
          </a:xfrm>
          <a:prstGeom prst="rect">
            <a:avLst/>
          </a:prstGeom>
          <a:noFill/>
          <a:ln>
            <a:noFill/>
          </a:ln>
        </p:spPr>
      </p:pic>
      <p:pic>
        <p:nvPicPr>
          <p:cNvPr id="16" name="Google Shape;16;p9" descr="https://lh5.googleusercontent.com/8Fi91AgiqqSWztsOpmjYwiENY3ahA9O_O8vcYwW98fuiMapEf0XRHl3_36xGvLcgnviWfZYbmARGy0hRgkfffFnLv5byVvD4OQggBm1FnB9O99iZsmJm_ta1itqkkOxefcFvppkIVRY"/>
          <p:cNvPicPr preferRelativeResize="0"/>
          <p:nvPr/>
        </p:nvPicPr>
        <p:blipFill rotWithShape="1">
          <a:blip r:embed="rId23">
            <a:alphaModFix/>
          </a:blip>
          <a:srcRect/>
          <a:stretch/>
        </p:blipFill>
        <p:spPr>
          <a:xfrm>
            <a:off x="1569065" y="5941504"/>
            <a:ext cx="2012337" cy="74079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creativecommons.fi/lisenssit" TargetMode="External"/><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heuristica.fi/materiaalit/millainen-on-hyva-ryhma/"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hyperlink" Target="https://www.heuristica.fi/materiaalit/nosta-kuuntelemisen-tasoa/" TargetMode="External"/><Relationship Id="rId4" Type="http://schemas.openxmlformats.org/officeDocument/2006/relationships/hyperlink" Target="https://www.heuristica.fi/materiaalit/tiedon-tuottaminen-yhdes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400"/>
              <a:buFont typeface="Calibri"/>
              <a:buNone/>
            </a:pPr>
            <a:r>
              <a:rPr lang="fi-FI" sz="4400" dirty="0"/>
              <a:t>Yhteisöllisyys: miten tukea ryhmätyöskentelyn toteuttamisen taitoja, työn organisointia ja työnjakoa haastavissa ryhmätehtävissä virtuaaliluokassa</a:t>
            </a:r>
            <a:endParaRPr sz="4400" dirty="0"/>
          </a:p>
        </p:txBody>
      </p:sp>
      <p:sp>
        <p:nvSpPr>
          <p:cNvPr id="128" name="Google Shape;12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fi-FI"/>
              <a:t>Kirjoittaja: Aino Korhonen</a:t>
            </a:r>
            <a:endParaRPr/>
          </a:p>
          <a:p>
            <a:pPr marL="0" lvl="0" indent="0" algn="ctr" rtl="0">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body" idx="2"/>
          </p:nvPr>
        </p:nvSpPr>
        <p:spPr>
          <a:xfrm>
            <a:off x="7201278" y="2057400"/>
            <a:ext cx="3932237" cy="381158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marL="0" lvl="0" indent="0" algn="l" rtl="0">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marL="342900" lvl="0" indent="-342900" algn="l" rtl="0">
              <a:lnSpc>
                <a:spcPct val="80000"/>
              </a:lnSpc>
              <a:spcBef>
                <a:spcPts val="1000"/>
              </a:spcBef>
              <a:spcAft>
                <a:spcPts val="0"/>
              </a:spcAft>
              <a:buClr>
                <a:schemeClr val="dk1"/>
              </a:buClr>
              <a:buSzPts val="2000"/>
              <a:buFont typeface="Arial"/>
              <a:buChar char="•"/>
            </a:pPr>
            <a:r>
              <a:rPr lang="fi-FI" sz="2000"/>
              <a:t>Kirjoittajien nimet</a:t>
            </a:r>
            <a:endParaRPr/>
          </a:p>
          <a:p>
            <a:pPr marL="342900" lvl="0" indent="-342900" algn="l" rtl="0">
              <a:lnSpc>
                <a:spcPct val="80000"/>
              </a:lnSpc>
              <a:spcBef>
                <a:spcPts val="1000"/>
              </a:spcBef>
              <a:spcAft>
                <a:spcPts val="0"/>
              </a:spcAft>
              <a:buClr>
                <a:schemeClr val="dk1"/>
              </a:buClr>
              <a:buSzPts val="2000"/>
              <a:buFont typeface="Arial"/>
              <a:buChar char="•"/>
            </a:pPr>
            <a:r>
              <a:rPr lang="fi-FI" sz="2000"/>
              <a:t>Otsikko</a:t>
            </a:r>
            <a:endParaRPr/>
          </a:p>
          <a:p>
            <a:pPr marL="0" lvl="0" indent="0" algn="l" rtl="0">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marL="0" lvl="0" indent="0" algn="l" rtl="0">
              <a:lnSpc>
                <a:spcPct val="80000"/>
              </a:lnSpc>
              <a:spcBef>
                <a:spcPts val="1000"/>
              </a:spcBef>
              <a:spcAft>
                <a:spcPts val="0"/>
              </a:spcAft>
              <a:buClr>
                <a:schemeClr val="dk1"/>
              </a:buClr>
              <a:buSzPts val="2000"/>
              <a:buNone/>
            </a:pPr>
            <a:r>
              <a:rPr lang="fi-FI" sz="2000"/>
              <a:t>Tekijänoikeus säilyy aina kirjoittajilla.</a:t>
            </a:r>
            <a:endParaRPr/>
          </a:p>
          <a:p>
            <a:pPr marL="0" lvl="0" indent="0" algn="l" rtl="0">
              <a:lnSpc>
                <a:spcPct val="80000"/>
              </a:lnSpc>
              <a:spcBef>
                <a:spcPts val="1000"/>
              </a:spcBef>
              <a:spcAft>
                <a:spcPts val="0"/>
              </a:spcAft>
              <a:buClr>
                <a:schemeClr val="dk1"/>
              </a:buClr>
              <a:buSzPts val="2000"/>
              <a:buNone/>
            </a:pPr>
            <a:endParaRPr sz="2000"/>
          </a:p>
        </p:txBody>
      </p:sp>
      <p:sp>
        <p:nvSpPr>
          <p:cNvPr id="134" name="Google Shape;134;p2"/>
          <p:cNvSpPr txBox="1"/>
          <p:nvPr/>
        </p:nvSpPr>
        <p:spPr>
          <a:xfrm>
            <a:off x="7098021"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Kuvauksen rakenne </a:t>
            </a:r>
            <a:endParaRPr/>
          </a:p>
        </p:txBody>
      </p:sp>
      <p:sp>
        <p:nvSpPr>
          <p:cNvPr id="136" name="Google Shape;136;p2"/>
          <p:cNvSpPr txBox="1">
            <a:spLocks noGrp="1"/>
          </p:cNvSpPr>
          <p:nvPr>
            <p:ph type="title"/>
          </p:nvPr>
        </p:nvSpPr>
        <p:spPr>
          <a:xfrm>
            <a:off x="838200" y="365128"/>
            <a:ext cx="10515600" cy="77094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Myös virtuaaliluokassa opiskelijat kritisoivat ryhmätöitä, joissa yhtä hyvään lopputulokseen päästäisiin myös yksilöinä. Ryhmässä saattaa myös olla “vapaamatkustajia” ja ajankäyttöään hallitsemattomia opiskelijoita. Miten siis laatia riittävän haastavia, innostavia ja oikeudenmukaisia ryhmätöitä, joissa kaikkien panosta tarvitaan, ja tuotoksesta tulee korkeatasoinen ryhmän yhteisöllisen toiminnan tuloksena?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fi-FI" sz="3200" b="0"/>
              <a:t>Tehtävän tulee olla niin haastava, että ryhmän panosta ja erilaista osaamista aidosti tarvitaan. Tehtävän tavoitteet ja arviointi avataan jo ennen aloitusta. Ryhmän jäsenten on tärkeää tietää, että tuotoksen lisäksi arvioidaan myös ryhmän työskentelyä, esimerkiksi työnjaosta sopimista, toisten tukemista tai osallistumista koko prosessin ajan.</a:t>
            </a: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a:t>
            </a:r>
            <a:endParaRPr/>
          </a:p>
        </p:txBody>
      </p:sp>
      <p:sp>
        <p:nvSpPr>
          <p:cNvPr id="163" name="Google Shape;16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fi-FI" sz="3200" b="0" i="1"/>
              <a:t>Opettajan on hyvä haastavissa ryhmätehtävissä myös tarvittaessa lyhyesti kertoa ryhmätyön onnistumisen edellytyksistä ja esimerkiksi ohjata opiskelijoita arvioimaan ryhmätyön tekemistä selkeillä kysymyksillä.</a:t>
            </a:r>
            <a:r>
              <a:rPr lang="fi-FI" sz="3200" b="0"/>
              <a:t> Oppimistavoitteiksi kirjataan ryhmätyöskentelyn osalta esim. digitaalisten sovellusten käytön oppiminen ja yhteisöllisen työskentelyn taitojen oppiminen.</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a:t>
            </a:r>
            <a:endParaRPr/>
          </a:p>
        </p:txBody>
      </p:sp>
      <p:sp>
        <p:nvSpPr>
          <p:cNvPr id="169" name="Google Shape;16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Virtuaaliluokassa on luonnollisesti oltava mahdollisuus jakaa virtuaalitila ryhmätyöhön, johon käytetään sopivia, yhteistyötä tukevia digisovelluksia. Ryhmätyölle on hyvä varata aikaa virtuaalitapaamisissa, vaikka työtä olisi tarkoitus tehdä oppituntien aikana,  ja opettajan on hyvä seurata varsinkin alkuvaiheen käynnistymistä ja ryhmätyön etenemistä säännöllisesti.</a:t>
            </a:r>
            <a:endParaRPr/>
          </a:p>
          <a:p>
            <a:pPr marL="0" lvl="0" indent="0" algn="l" rtl="0">
              <a:lnSpc>
                <a:spcPct val="90000"/>
              </a:lnSpc>
              <a:spcBef>
                <a:spcPts val="1000"/>
              </a:spcBef>
              <a:spcAft>
                <a:spcPts val="0"/>
              </a:spcAft>
              <a:buClr>
                <a:schemeClr val="dk1"/>
              </a:buClr>
              <a:buSzPts val="2800"/>
              <a:buNone/>
            </a:pPr>
            <a:r>
              <a:rPr lang="fi-FI" b="0"/>
              <a:t>Opiskelijoiden olisi hyvä pohtia jo etukäteen omaa käyttäytymistään virtuaaliryhmän jäsenenä. Tähän voi käyttää tukena verkosta ilmaiseksi löytyviä aineistoja ja oppaita.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Konteksti</a:t>
            </a:r>
            <a:endParaRPr/>
          </a:p>
        </p:txBody>
      </p:sp>
      <p:sp>
        <p:nvSpPr>
          <p:cNvPr id="175" name="Google Shape;175;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Mikä tahansa oppiaine ja koulutustaso.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Linkkejä ja lisämateriaalia</a:t>
            </a:r>
            <a:endParaRPr/>
          </a:p>
        </p:txBody>
      </p:sp>
      <p:sp>
        <p:nvSpPr>
          <p:cNvPr id="181" name="Google Shape;18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r>
              <a:rPr lang="fi-FI" sz="1800" b="0" u="sng">
                <a:solidFill>
                  <a:schemeClr val="hlink"/>
                </a:solidFill>
                <a:hlinkClick r:id="rId3"/>
              </a:rPr>
              <a:t>https://www.heuristica.fi/materiaalit/millainen-on-hyva-ryhma/</a:t>
            </a:r>
            <a:endParaRPr sz="1800" b="0"/>
          </a:p>
          <a:p>
            <a:pPr marL="0" lvl="0" indent="0" algn="l" rtl="0">
              <a:lnSpc>
                <a:spcPct val="90000"/>
              </a:lnSpc>
              <a:spcBef>
                <a:spcPts val="1000"/>
              </a:spcBef>
              <a:spcAft>
                <a:spcPts val="0"/>
              </a:spcAft>
              <a:buClr>
                <a:schemeClr val="dk1"/>
              </a:buClr>
              <a:buSzPts val="1800"/>
              <a:buNone/>
            </a:pPr>
            <a:r>
              <a:rPr lang="fi-FI" sz="1800" b="0"/>
              <a:t>Täydennettävässä pdf-minioppaassa on kuvattu hyvän ryhmän ominaisuuksia. Oppaan avulla voit arvioida omien ryhmiesi toimintaa.</a:t>
            </a:r>
            <a:br>
              <a:rPr lang="fi-FI" sz="1800" b="0"/>
            </a:br>
            <a:br>
              <a:rPr lang="fi-FI" sz="1800" b="0"/>
            </a:br>
            <a:endParaRPr sz="1800" b="0"/>
          </a:p>
          <a:p>
            <a:pPr marL="0" lvl="0" indent="0" algn="l" rtl="0">
              <a:lnSpc>
                <a:spcPct val="90000"/>
              </a:lnSpc>
              <a:spcBef>
                <a:spcPts val="1000"/>
              </a:spcBef>
              <a:spcAft>
                <a:spcPts val="0"/>
              </a:spcAft>
              <a:buClr>
                <a:schemeClr val="dk1"/>
              </a:buClr>
              <a:buSzPts val="1800"/>
              <a:buNone/>
            </a:pPr>
            <a:r>
              <a:rPr lang="fi-FI" sz="1800" b="0" u="sng">
                <a:solidFill>
                  <a:schemeClr val="hlink"/>
                </a:solidFill>
                <a:hlinkClick r:id="rId4"/>
              </a:rPr>
              <a:t>https://www.heuristica.fi/materiaalit/tiedon-tuottaminen-yhdessa/</a:t>
            </a:r>
            <a:endParaRPr sz="1800" b="0"/>
          </a:p>
          <a:p>
            <a:pPr marL="0" lvl="0" indent="0" algn="l" rtl="0">
              <a:lnSpc>
                <a:spcPct val="90000"/>
              </a:lnSpc>
              <a:spcBef>
                <a:spcPts val="1000"/>
              </a:spcBef>
              <a:spcAft>
                <a:spcPts val="0"/>
              </a:spcAft>
              <a:buClr>
                <a:schemeClr val="dk1"/>
              </a:buClr>
              <a:buSzPts val="1800"/>
              <a:buNone/>
            </a:pPr>
            <a:r>
              <a:rPr lang="fi-FI" sz="1800" b="0"/>
              <a:t>Täydennettävä pdf-miniopas, jonka tuella opit yhteisöllisen tiedon tuottamisen idean ja kokeilet yhteisöllisen tuottamisen digityökaluja.</a:t>
            </a:r>
            <a:br>
              <a:rPr lang="fi-FI" sz="1800" b="0"/>
            </a:br>
            <a:br>
              <a:rPr lang="fi-FI" sz="1800" b="0"/>
            </a:br>
            <a:endParaRPr sz="1800" b="0"/>
          </a:p>
          <a:p>
            <a:pPr marL="0" lvl="0" indent="0" algn="l" rtl="0">
              <a:lnSpc>
                <a:spcPct val="90000"/>
              </a:lnSpc>
              <a:spcBef>
                <a:spcPts val="1000"/>
              </a:spcBef>
              <a:spcAft>
                <a:spcPts val="0"/>
              </a:spcAft>
              <a:buClr>
                <a:schemeClr val="dk1"/>
              </a:buClr>
              <a:buSzPts val="1800"/>
              <a:buNone/>
            </a:pPr>
            <a:r>
              <a:rPr lang="fi-FI" sz="1800" b="0" u="sng">
                <a:solidFill>
                  <a:schemeClr val="hlink"/>
                </a:solidFill>
                <a:hlinkClick r:id="rId5"/>
              </a:rPr>
              <a:t>https://www.heuristica.fi/materiaalit/nosta-kuuntelemisen-tasoa/</a:t>
            </a:r>
            <a:endParaRPr sz="1800" b="0"/>
          </a:p>
          <a:p>
            <a:pPr marL="0" lvl="0" indent="0" algn="l" rtl="0">
              <a:lnSpc>
                <a:spcPct val="90000"/>
              </a:lnSpc>
              <a:spcBef>
                <a:spcPts val="1000"/>
              </a:spcBef>
              <a:spcAft>
                <a:spcPts val="0"/>
              </a:spcAft>
              <a:buClr>
                <a:schemeClr val="dk1"/>
              </a:buClr>
              <a:buSzPts val="1800"/>
              <a:buNone/>
            </a:pPr>
            <a:r>
              <a:rPr lang="fi-FI" sz="1800" b="0"/>
              <a:t>Tutustu kuuntelemisen tasoihin ja paranna omia kuuntelutaitojasi. Aktiivinen ja ymmärtävä kuunteleminen on erityisen tärkeää virtuaaliohjauksessa ja -keskustelussa.</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Laajakuva</PresentationFormat>
  <Paragraphs>30</Paragraphs>
  <Slides>8</Slides>
  <Notes>8</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8</vt:i4>
      </vt:variant>
    </vt:vector>
  </HeadingPairs>
  <TitlesOfParts>
    <vt:vector size="11" baseType="lpstr">
      <vt:lpstr>Arial</vt:lpstr>
      <vt:lpstr>Calibri</vt:lpstr>
      <vt:lpstr>Office Theme</vt:lpstr>
      <vt:lpstr>Yhteisöllisyys: miten tukea ryhmätyöskentelyn toteuttamisen taitoja, työn organisointia ja työnjakoa haastavissa ryhmätehtävissä virtuaaliluokassa</vt:lpstr>
      <vt:lpstr>Opettajana virtuaaliluokassa -hankkeessa kehitetty materiaali, joka on tarkoitettu tueksi virtuaalista luokkaopetusta opettaville opettajille ja kouluttajille. </vt:lpstr>
      <vt:lpstr>Ongelma</vt:lpstr>
      <vt:lpstr>Ratkaisu </vt:lpstr>
      <vt:lpstr>Ratkaisu</vt:lpstr>
      <vt:lpstr>Ratkaisu</vt:lpstr>
      <vt:lpstr>Konteksti</vt:lpstr>
      <vt:lpstr>Linkkejä ja lisämateriaalia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Yhteisöllisyys: miten tukea ryhmätyöskentelyn toteuttamisen taitoja, työn organisointia ja työnjakoa haastavissa ryhmätehtävissä virtuaaliluokassa</dc:title>
  <dc:creator>Ahlholm Outi</dc:creator>
  <cp:lastModifiedBy>Kangasharju, Arja I</cp:lastModifiedBy>
  <cp:revision>1</cp:revision>
  <dcterms:created xsi:type="dcterms:W3CDTF">2019-11-29T16:16:56Z</dcterms:created>
  <dcterms:modified xsi:type="dcterms:W3CDTF">2020-01-14T12:16:03Z</dcterms:modified>
</cp:coreProperties>
</file>