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1" roundtripDataSignature="AMtx7mhIjmUx2u7idQPGVsIPx2UmcqaAU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 Id="rId3" Type="http://schemas.openxmlformats.org/officeDocument/2006/relationships/image" Target="../media/image7.jpg"/><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 name="Shape 17"/>
        <p:cNvGrpSpPr/>
        <p:nvPr/>
      </p:nvGrpSpPr>
      <p:grpSpPr>
        <a:xfrm>
          <a:off x="0" y="0"/>
          <a:ext cx="0" cy="0"/>
          <a:chOff x="0" y="0"/>
          <a:chExt cx="0" cy="0"/>
        </a:xfrm>
      </p:grpSpPr>
      <p:sp>
        <p:nvSpPr>
          <p:cNvPr id="18" name="Google Shape;18;p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ustom Layout">
  <p:cSld name="Custom Layout">
    <p:spTree>
      <p:nvGrpSpPr>
        <p:cNvPr id="69" name="Shape 69"/>
        <p:cNvGrpSpPr/>
        <p:nvPr/>
      </p:nvGrpSpPr>
      <p:grpSpPr>
        <a:xfrm>
          <a:off x="0" y="0"/>
          <a:ext cx="0" cy="0"/>
          <a:chOff x="0" y="0"/>
          <a:chExt cx="0" cy="0"/>
        </a:xfrm>
      </p:grpSpPr>
      <p:sp>
        <p:nvSpPr>
          <p:cNvPr id="70" name="Google Shape;70;p1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_ja_materiaaleja">
  <p:cSld name="Linkkeja_ja_materiaaleja">
    <p:spTree>
      <p:nvGrpSpPr>
        <p:cNvPr id="73" name="Shape 73"/>
        <p:cNvGrpSpPr/>
        <p:nvPr/>
      </p:nvGrpSpPr>
      <p:grpSpPr>
        <a:xfrm>
          <a:off x="0" y="0"/>
          <a:ext cx="0" cy="0"/>
          <a:chOff x="0" y="0"/>
          <a:chExt cx="0" cy="0"/>
        </a:xfrm>
      </p:grpSpPr>
      <p:sp>
        <p:nvSpPr>
          <p:cNvPr id="74" name="Google Shape;74;p1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77" name="Google Shape;77;p18"/>
          <p:cNvPicPr preferRelativeResize="0"/>
          <p:nvPr/>
        </p:nvPicPr>
        <p:blipFill rotWithShape="1">
          <a:blip r:embed="rId2">
            <a:alphaModFix/>
          </a:blip>
          <a:srcRect b="0" l="0" r="0" t="0"/>
          <a:stretch/>
        </p:blipFill>
        <p:spPr>
          <a:xfrm>
            <a:off x="11490556" y="6178626"/>
            <a:ext cx="545401" cy="54285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8" name="Shape 78"/>
        <p:cNvGrpSpPr/>
        <p:nvPr/>
      </p:nvGrpSpPr>
      <p:grpSpPr>
        <a:xfrm>
          <a:off x="0" y="0"/>
          <a:ext cx="0" cy="0"/>
          <a:chOff x="0" y="0"/>
          <a:chExt cx="0" cy="0"/>
        </a:xfrm>
      </p:grpSpPr>
      <p:sp>
        <p:nvSpPr>
          <p:cNvPr id="79" name="Google Shape;79;p19"/>
          <p:cNvSpPr txBox="1"/>
          <p:nvPr>
            <p:ph type="title"/>
          </p:nvPr>
        </p:nvSpPr>
        <p:spPr>
          <a:xfrm>
            <a:off x="831851" y="1709740"/>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9"/>
          <p:cNvSpPr txBox="1"/>
          <p:nvPr>
            <p:ph idx="1" type="body"/>
          </p:nvPr>
        </p:nvSpPr>
        <p:spPr>
          <a:xfrm>
            <a:off x="831851" y="4589465"/>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81" name="Google Shape;81;p1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83" name="Shape 83"/>
        <p:cNvGrpSpPr/>
        <p:nvPr/>
      </p:nvGrpSpPr>
      <p:grpSpPr>
        <a:xfrm>
          <a:off x="0" y="0"/>
          <a:ext cx="0" cy="0"/>
          <a:chOff x="0" y="0"/>
          <a:chExt cx="0" cy="0"/>
        </a:xfrm>
      </p:grpSpPr>
      <p:sp>
        <p:nvSpPr>
          <p:cNvPr id="84" name="Google Shape;84;p2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2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6" name="Google Shape;86;p2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2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89" name="Shape 89"/>
        <p:cNvGrpSpPr/>
        <p:nvPr/>
      </p:nvGrpSpPr>
      <p:grpSpPr>
        <a:xfrm>
          <a:off x="0" y="0"/>
          <a:ext cx="0" cy="0"/>
          <a:chOff x="0" y="0"/>
          <a:chExt cx="0" cy="0"/>
        </a:xfrm>
      </p:grpSpPr>
      <p:sp>
        <p:nvSpPr>
          <p:cNvPr id="90" name="Google Shape;90;p21"/>
          <p:cNvSpPr txBox="1"/>
          <p:nvPr>
            <p:ph type="title"/>
          </p:nvPr>
        </p:nvSpPr>
        <p:spPr>
          <a:xfrm>
            <a:off x="839788"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1"/>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2" name="Google Shape;92;p21"/>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21"/>
          <p:cNvSpPr txBox="1"/>
          <p:nvPr>
            <p:ph idx="3" type="body"/>
          </p:nvPr>
        </p:nvSpPr>
        <p:spPr>
          <a:xfrm>
            <a:off x="6172201"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4" name="Google Shape;94;p21"/>
          <p:cNvSpPr txBox="1"/>
          <p:nvPr>
            <p:ph idx="4" type="body"/>
          </p:nvPr>
        </p:nvSpPr>
        <p:spPr>
          <a:xfrm>
            <a:off x="6172201"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2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2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7" name="Shape 97"/>
        <p:cNvGrpSpPr/>
        <p:nvPr/>
      </p:nvGrpSpPr>
      <p:grpSpPr>
        <a:xfrm>
          <a:off x="0" y="0"/>
          <a:ext cx="0" cy="0"/>
          <a:chOff x="0" y="0"/>
          <a:chExt cx="0" cy="0"/>
        </a:xfrm>
      </p:grpSpPr>
      <p:sp>
        <p:nvSpPr>
          <p:cNvPr id="98" name="Google Shape;98;p2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2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01" name="Shape 101"/>
        <p:cNvGrpSpPr/>
        <p:nvPr/>
      </p:nvGrpSpPr>
      <p:grpSpPr>
        <a:xfrm>
          <a:off x="0" y="0"/>
          <a:ext cx="0" cy="0"/>
          <a:chOff x="0" y="0"/>
          <a:chExt cx="0" cy="0"/>
        </a:xfrm>
      </p:grpSpPr>
      <p:sp>
        <p:nvSpPr>
          <p:cNvPr id="102" name="Google Shape;102;p2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2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104" name="Google Shape;104;p23"/>
          <p:cNvPicPr preferRelativeResize="0"/>
          <p:nvPr/>
        </p:nvPicPr>
        <p:blipFill rotWithShape="1">
          <a:blip r:embed="rId2">
            <a:alphaModFix/>
          </a:blip>
          <a:srcRect b="0" l="0" r="0" t="0"/>
          <a:stretch/>
        </p:blipFill>
        <p:spPr>
          <a:xfrm>
            <a:off x="241121" y="5670696"/>
            <a:ext cx="992988" cy="1050781"/>
          </a:xfrm>
          <a:prstGeom prst="rect">
            <a:avLst/>
          </a:prstGeom>
          <a:noFill/>
          <a:ln>
            <a:noFill/>
          </a:ln>
        </p:spPr>
      </p:pic>
      <p:pic>
        <p:nvPicPr>
          <p:cNvPr id="105" name="Google Shape;105;p23"/>
          <p:cNvPicPr preferRelativeResize="0"/>
          <p:nvPr/>
        </p:nvPicPr>
        <p:blipFill rotWithShape="1">
          <a:blip r:embed="rId3">
            <a:alphaModFix/>
          </a:blip>
          <a:srcRect b="0" l="0" r="0" t="0"/>
          <a:stretch/>
        </p:blipFill>
        <p:spPr>
          <a:xfrm>
            <a:off x="3829485" y="5948481"/>
            <a:ext cx="772995" cy="772994"/>
          </a:xfrm>
          <a:prstGeom prst="rect">
            <a:avLst/>
          </a:prstGeom>
          <a:noFill/>
          <a:ln>
            <a:noFill/>
          </a:ln>
        </p:spPr>
      </p:pic>
      <p:pic>
        <p:nvPicPr>
          <p:cNvPr descr="https://lh5.googleusercontent.com/8Fi91AgiqqSWztsOpmjYwiENY3ahA9O_O8vcYwW98fuiMapEf0XRHl3_36xGvLcgnviWfZYbmARGy0hRgkfffFnLv5byVvD4OQggBm1FnB9O99iZsmJm_ta1itqkkOxefcFvppkIVRY" id="106" name="Google Shape;106;p23"/>
          <p:cNvPicPr preferRelativeResize="0"/>
          <p:nvPr/>
        </p:nvPicPr>
        <p:blipFill rotWithShape="1">
          <a:blip r:embed="rId4">
            <a:alphaModFix/>
          </a:blip>
          <a:srcRect b="0" l="0" r="0" t="0"/>
          <a:stretch/>
        </p:blipFill>
        <p:spPr>
          <a:xfrm>
            <a:off x="1569065" y="5980683"/>
            <a:ext cx="2012337" cy="740792"/>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07" name="Shape 107"/>
        <p:cNvGrpSpPr/>
        <p:nvPr/>
      </p:nvGrpSpPr>
      <p:grpSpPr>
        <a:xfrm>
          <a:off x="0" y="0"/>
          <a:ext cx="0" cy="0"/>
          <a:chOff x="0" y="0"/>
          <a:chExt cx="0" cy="0"/>
        </a:xfrm>
      </p:grpSpPr>
      <p:sp>
        <p:nvSpPr>
          <p:cNvPr id="108" name="Google Shape;108;p2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9" name="Google Shape;109;p24"/>
          <p:cNvSpPr/>
          <p:nvPr>
            <p:ph idx="2" type="pic"/>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10" name="Google Shape;110;p2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1" name="Google Shape;111;p2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13" name="Shape 113"/>
        <p:cNvGrpSpPr/>
        <p:nvPr/>
      </p:nvGrpSpPr>
      <p:grpSpPr>
        <a:xfrm>
          <a:off x="0" y="0"/>
          <a:ext cx="0" cy="0"/>
          <a:chOff x="0" y="0"/>
          <a:chExt cx="0" cy="0"/>
        </a:xfrm>
      </p:grpSpPr>
      <p:sp>
        <p:nvSpPr>
          <p:cNvPr id="114" name="Google Shape;114;p2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6" name="Google Shape;116;p2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18" name="Shape 118"/>
        <p:cNvGrpSpPr/>
        <p:nvPr/>
      </p:nvGrpSpPr>
      <p:grpSpPr>
        <a:xfrm>
          <a:off x="0" y="0"/>
          <a:ext cx="0" cy="0"/>
          <a:chOff x="0" y="0"/>
          <a:chExt cx="0" cy="0"/>
        </a:xfrm>
      </p:grpSpPr>
      <p:sp>
        <p:nvSpPr>
          <p:cNvPr id="119" name="Google Shape;119;p26"/>
          <p:cNvSpPr txBox="1"/>
          <p:nvPr>
            <p:ph type="title"/>
          </p:nvPr>
        </p:nvSpPr>
        <p:spPr>
          <a:xfrm rot="5400000">
            <a:off x="7133432"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0" name="Google Shape;120;p26"/>
          <p:cNvSpPr txBox="1"/>
          <p:nvPr>
            <p:ph idx="1" type="body"/>
          </p:nvPr>
        </p:nvSpPr>
        <p:spPr>
          <a:xfrm rot="5400000">
            <a:off x="1799432"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1" name="Google Shape;121;p2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2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22" name="Shape 22"/>
        <p:cNvGrpSpPr/>
        <p:nvPr/>
      </p:nvGrpSpPr>
      <p:grpSpPr>
        <a:xfrm>
          <a:off x="0" y="0"/>
          <a:ext cx="0" cy="0"/>
          <a:chOff x="0" y="0"/>
          <a:chExt cx="0" cy="0"/>
        </a:xfrm>
      </p:grpSpPr>
      <p:sp>
        <p:nvSpPr>
          <p:cNvPr id="23" name="Google Shape;23;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9"/>
          <p:cNvSpPr txBox="1"/>
          <p:nvPr>
            <p:ph idx="1" type="body"/>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5" name="Google Shape;25;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6" name="Google Shape;26;p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gelma" type="obj">
  <p:cSld name="OBJECT">
    <p:spTree>
      <p:nvGrpSpPr>
        <p:cNvPr id="28" name="Shape 28"/>
        <p:cNvGrpSpPr/>
        <p:nvPr/>
      </p:nvGrpSpPr>
      <p:grpSpPr>
        <a:xfrm>
          <a:off x="0" y="0"/>
          <a:ext cx="0" cy="0"/>
          <a:chOff x="0" y="0"/>
          <a:chExt cx="0" cy="0"/>
        </a:xfrm>
      </p:grpSpPr>
      <p:sp>
        <p:nvSpPr>
          <p:cNvPr id="29" name="Google Shape;29;p1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1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3" name="Google Shape;33;p10"/>
          <p:cNvPicPr preferRelativeResize="0"/>
          <p:nvPr/>
        </p:nvPicPr>
        <p:blipFill rotWithShape="1">
          <a:blip r:embed="rId2">
            <a:alphaModFix/>
          </a:blip>
          <a:srcRect b="0" l="0" r="0" t="0"/>
          <a:stretch/>
        </p:blipFill>
        <p:spPr>
          <a:xfrm>
            <a:off x="11457890" y="6078420"/>
            <a:ext cx="558474" cy="55586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Ratkaisu">
  <p:cSld name="Ratkaisu">
    <p:spTree>
      <p:nvGrpSpPr>
        <p:cNvPr id="34" name="Shape 34"/>
        <p:cNvGrpSpPr/>
        <p:nvPr/>
      </p:nvGrpSpPr>
      <p:grpSpPr>
        <a:xfrm>
          <a:off x="0" y="0"/>
          <a:ext cx="0" cy="0"/>
          <a:chOff x="0" y="0"/>
          <a:chExt cx="0" cy="0"/>
        </a:xfrm>
      </p:grpSpPr>
      <p:sp>
        <p:nvSpPr>
          <p:cNvPr id="35" name="Google Shape;35;p1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9" name="Google Shape;39;p11"/>
          <p:cNvPicPr preferRelativeResize="0"/>
          <p:nvPr/>
        </p:nvPicPr>
        <p:blipFill rotWithShape="1">
          <a:blip r:embed="rId2">
            <a:alphaModFix/>
          </a:blip>
          <a:srcRect b="0" l="0" r="0" t="0"/>
          <a:stretch/>
        </p:blipFill>
        <p:spPr>
          <a:xfrm>
            <a:off x="11457890" y="6078420"/>
            <a:ext cx="558474" cy="55586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onteksti">
  <p:cSld name="Konteksti">
    <p:spTree>
      <p:nvGrpSpPr>
        <p:cNvPr id="40" name="Shape 40"/>
        <p:cNvGrpSpPr/>
        <p:nvPr/>
      </p:nvGrpSpPr>
      <p:grpSpPr>
        <a:xfrm>
          <a:off x="0" y="0"/>
          <a:ext cx="0" cy="0"/>
          <a:chOff x="0" y="0"/>
          <a:chExt cx="0" cy="0"/>
        </a:xfrm>
      </p:grpSpPr>
      <p:sp>
        <p:nvSpPr>
          <p:cNvPr id="41" name="Google Shape;41;p1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1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45" name="Google Shape;45;p12"/>
          <p:cNvPicPr preferRelativeResize="0"/>
          <p:nvPr/>
        </p:nvPicPr>
        <p:blipFill rotWithShape="1">
          <a:blip r:embed="rId2">
            <a:alphaModFix/>
          </a:blip>
          <a:srcRect b="0" l="0" r="0" t="0"/>
          <a:stretch/>
        </p:blipFill>
        <p:spPr>
          <a:xfrm>
            <a:off x="11457889" y="6078420"/>
            <a:ext cx="558475" cy="55586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simerkki">
  <p:cSld name="Esimerkki">
    <p:spTree>
      <p:nvGrpSpPr>
        <p:cNvPr id="46" name="Shape 46"/>
        <p:cNvGrpSpPr/>
        <p:nvPr/>
      </p:nvGrpSpPr>
      <p:grpSpPr>
        <a:xfrm>
          <a:off x="0" y="0"/>
          <a:ext cx="0" cy="0"/>
          <a:chOff x="0" y="0"/>
          <a:chExt cx="0" cy="0"/>
        </a:xfrm>
      </p:grpSpPr>
      <p:sp>
        <p:nvSpPr>
          <p:cNvPr id="47" name="Google Shape;47;p1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1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1" name="Google Shape;51;p13"/>
          <p:cNvPicPr preferRelativeResize="0"/>
          <p:nvPr/>
        </p:nvPicPr>
        <p:blipFill rotWithShape="1">
          <a:blip r:embed="rId2">
            <a:alphaModFix/>
          </a:blip>
          <a:srcRect b="0" l="0" r="0" t="0"/>
          <a:stretch/>
        </p:blipFill>
        <p:spPr>
          <a:xfrm>
            <a:off x="11420595" y="6078420"/>
            <a:ext cx="633061" cy="55819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ppimateriaali">
  <p:cSld name="Oppimateriaali">
    <p:spTree>
      <p:nvGrpSpPr>
        <p:cNvPr id="52" name="Shape 52"/>
        <p:cNvGrpSpPr/>
        <p:nvPr/>
      </p:nvGrpSpPr>
      <p:grpSpPr>
        <a:xfrm>
          <a:off x="0" y="0"/>
          <a:ext cx="0" cy="0"/>
          <a:chOff x="0" y="0"/>
          <a:chExt cx="0" cy="0"/>
        </a:xfrm>
      </p:grpSpPr>
      <p:sp>
        <p:nvSpPr>
          <p:cNvPr id="53" name="Google Shape;53;p1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7" name="Google Shape;57;p14"/>
          <p:cNvPicPr preferRelativeResize="0"/>
          <p:nvPr/>
        </p:nvPicPr>
        <p:blipFill rotWithShape="1">
          <a:blip r:embed="rId2">
            <a:alphaModFix/>
          </a:blip>
          <a:srcRect b="0" l="0" r="0" t="0"/>
          <a:stretch/>
        </p:blipFill>
        <p:spPr>
          <a:xfrm>
            <a:off x="11464424" y="6063113"/>
            <a:ext cx="589232" cy="5864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materiaalia">
  <p:cSld name="Linkkeja/materiaalia">
    <p:spTree>
      <p:nvGrpSpPr>
        <p:cNvPr id="58" name="Shape 58"/>
        <p:cNvGrpSpPr/>
        <p:nvPr/>
      </p:nvGrpSpPr>
      <p:grpSpPr>
        <a:xfrm>
          <a:off x="0" y="0"/>
          <a:ext cx="0" cy="0"/>
          <a:chOff x="0" y="0"/>
          <a:chExt cx="0" cy="0"/>
        </a:xfrm>
      </p:grpSpPr>
      <p:sp>
        <p:nvSpPr>
          <p:cNvPr id="59" name="Google Shape;59;p1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1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63" name="Google Shape;63;p15"/>
          <p:cNvPicPr preferRelativeResize="0"/>
          <p:nvPr/>
        </p:nvPicPr>
        <p:blipFill rotWithShape="1">
          <a:blip r:embed="rId2">
            <a:alphaModFix/>
          </a:blip>
          <a:srcRect b="0" l="0" r="0" t="0"/>
          <a:stretch/>
        </p:blipFill>
        <p:spPr>
          <a:xfrm>
            <a:off x="11464424" y="6063112"/>
            <a:ext cx="589232" cy="5864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asic Layout">
  <p:cSld name="Basic Layout">
    <p:spTree>
      <p:nvGrpSpPr>
        <p:cNvPr id="64" name="Shape 64"/>
        <p:cNvGrpSpPr/>
        <p:nvPr/>
      </p:nvGrpSpPr>
      <p:grpSpPr>
        <a:xfrm>
          <a:off x="0" y="0"/>
          <a:ext cx="0" cy="0"/>
          <a:chOff x="0" y="0"/>
          <a:chExt cx="0" cy="0"/>
        </a:xfrm>
      </p:grpSpPr>
      <p:sp>
        <p:nvSpPr>
          <p:cNvPr id="65" name="Google Shape;65;p1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7.xml"/><Relationship Id="rId11" Type="http://schemas.openxmlformats.org/officeDocument/2006/relationships/slideLayout" Target="../slideLayouts/slideLayout8.xml"/><Relationship Id="rId22" Type="http://schemas.openxmlformats.org/officeDocument/2006/relationships/slideLayout" Target="../slideLayouts/slideLayout19.xml"/><Relationship Id="rId10" Type="http://schemas.openxmlformats.org/officeDocument/2006/relationships/slideLayout" Target="../slideLayouts/slideLayout7.xml"/><Relationship Id="rId21" Type="http://schemas.openxmlformats.org/officeDocument/2006/relationships/slideLayout" Target="../slideLayouts/slideLayout18.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23" Type="http://schemas.openxmlformats.org/officeDocument/2006/relationships/theme" Target="../theme/theme2.xml"/><Relationship Id="rId1" Type="http://schemas.openxmlformats.org/officeDocument/2006/relationships/image" Target="../media/image4.jpg"/><Relationship Id="rId2" Type="http://schemas.openxmlformats.org/officeDocument/2006/relationships/image" Target="../media/image7.jpg"/><Relationship Id="rId3" Type="http://schemas.openxmlformats.org/officeDocument/2006/relationships/image" Target="../media/image1.pn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slideLayout" Target="../slideLayouts/slideLayout12.xml"/><Relationship Id="rId14" Type="http://schemas.openxmlformats.org/officeDocument/2006/relationships/slideLayout" Target="../slideLayouts/slideLayout11.xml"/><Relationship Id="rId17" Type="http://schemas.openxmlformats.org/officeDocument/2006/relationships/slideLayout" Target="../slideLayouts/slideLayout14.xml"/><Relationship Id="rId16" Type="http://schemas.openxmlformats.org/officeDocument/2006/relationships/slideLayout" Target="../slideLayouts/slideLayout13.xml"/><Relationship Id="rId5" Type="http://schemas.openxmlformats.org/officeDocument/2006/relationships/slideLayout" Target="../slideLayouts/slideLayout2.xml"/><Relationship Id="rId19" Type="http://schemas.openxmlformats.org/officeDocument/2006/relationships/slideLayout" Target="../slideLayouts/slideLayout16.xml"/><Relationship Id="rId6" Type="http://schemas.openxmlformats.org/officeDocument/2006/relationships/slideLayout" Target="../slideLayouts/slideLayout3.xml"/><Relationship Id="rId18" Type="http://schemas.openxmlformats.org/officeDocument/2006/relationships/slideLayout" Target="../slideLayouts/slideLayout15.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pic>
        <p:nvPicPr>
          <p:cNvPr id="14" name="Google Shape;14;p7"/>
          <p:cNvPicPr preferRelativeResize="0"/>
          <p:nvPr/>
        </p:nvPicPr>
        <p:blipFill rotWithShape="1">
          <a:blip r:embed="rId1">
            <a:alphaModFix/>
          </a:blip>
          <a:srcRect b="0" l="0" r="0" t="0"/>
          <a:stretch/>
        </p:blipFill>
        <p:spPr>
          <a:xfrm>
            <a:off x="241121" y="5631517"/>
            <a:ext cx="992988" cy="1050781"/>
          </a:xfrm>
          <a:prstGeom prst="rect">
            <a:avLst/>
          </a:prstGeom>
          <a:noFill/>
          <a:ln>
            <a:noFill/>
          </a:ln>
        </p:spPr>
      </p:pic>
      <p:pic>
        <p:nvPicPr>
          <p:cNvPr id="15" name="Google Shape;15;p7"/>
          <p:cNvPicPr preferRelativeResize="0"/>
          <p:nvPr/>
        </p:nvPicPr>
        <p:blipFill rotWithShape="1">
          <a:blip r:embed="rId2">
            <a:alphaModFix/>
          </a:blip>
          <a:srcRect b="0" l="0" r="0" t="0"/>
          <a:stretch/>
        </p:blipFill>
        <p:spPr>
          <a:xfrm>
            <a:off x="3829487" y="6034224"/>
            <a:ext cx="648072" cy="648072"/>
          </a:xfrm>
          <a:prstGeom prst="rect">
            <a:avLst/>
          </a:prstGeom>
          <a:noFill/>
          <a:ln>
            <a:noFill/>
          </a:ln>
        </p:spPr>
      </p:pic>
      <p:pic>
        <p:nvPicPr>
          <p:cNvPr descr="https://lh5.googleusercontent.com/8Fi91AgiqqSWztsOpmjYwiENY3ahA9O_O8vcYwW98fuiMapEf0XRHl3_36xGvLcgnviWfZYbmARGy0hRgkfffFnLv5byVvD4OQggBm1FnB9O99iZsmJm_ta1itqkkOxefcFvppkIVRY" id="16" name="Google Shape;16;p7"/>
          <p:cNvPicPr preferRelativeResize="0"/>
          <p:nvPr/>
        </p:nvPicPr>
        <p:blipFill rotWithShape="1">
          <a:blip r:embed="rId3">
            <a:alphaModFix/>
          </a:blip>
          <a:srcRect b="0" l="0" r="0" t="0"/>
          <a:stretch/>
        </p:blipFill>
        <p:spPr>
          <a:xfrm>
            <a:off x="1569065" y="5941504"/>
            <a:ext cx="2012337" cy="74079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0"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creativecommons.fi/lisenssit" TargetMode="External"/><Relationship Id="rId4" Type="http://schemas.openxmlformats.org/officeDocument/2006/relationships/image" Target="../media/image11.png"/><Relationship Id="rId9" Type="http://schemas.openxmlformats.org/officeDocument/2006/relationships/image" Target="../media/image13.png"/><Relationship Id="rId5" Type="http://schemas.openxmlformats.org/officeDocument/2006/relationships/image" Target="../media/image10.png"/><Relationship Id="rId6" Type="http://schemas.openxmlformats.org/officeDocument/2006/relationships/image" Target="../media/image16.png"/><Relationship Id="rId7" Type="http://schemas.openxmlformats.org/officeDocument/2006/relationships/image" Target="../media/image15.png"/><Relationship Id="rId8"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hyperlink" Target="https://www.oph.fi/fi/etwinn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fi-FI"/>
              <a:t>Yhteyksien kehittäminen virtuaaliluokan ulkopuolelle</a:t>
            </a:r>
            <a:endParaRPr/>
          </a:p>
        </p:txBody>
      </p:sp>
      <p:sp>
        <p:nvSpPr>
          <p:cNvPr id="128" name="Google Shape;128;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fi-FI"/>
              <a:t>Kirjoittaja: Liisa Ilomäki</a:t>
            </a:r>
            <a:endParaRPr/>
          </a:p>
          <a:p>
            <a:pPr indent="0" lvl="0" marL="0" rtl="0" algn="ctr">
              <a:lnSpc>
                <a:spcPct val="90000"/>
              </a:lnSpc>
              <a:spcBef>
                <a:spcPts val="1000"/>
              </a:spcBef>
              <a:spcAft>
                <a:spcPts val="0"/>
              </a:spcAft>
              <a:buClr>
                <a:schemeClr val="dk1"/>
              </a:buClr>
              <a:buSzPts val="2400"/>
              <a:buNone/>
            </a:pPr>
            <a:r>
              <a:rPr lang="fi-FI"/>
              <a:t>Esimerkit: Annukka Kosonen ja Sari Hopeakoski</a:t>
            </a:r>
            <a:endParaRPr/>
          </a:p>
          <a:p>
            <a:pPr indent="0" lvl="0" marL="0" rtl="0" algn="ctr">
              <a:lnSpc>
                <a:spcPct val="90000"/>
              </a:lnSpc>
              <a:spcBef>
                <a:spcPts val="1000"/>
              </a:spcBef>
              <a:spcAft>
                <a:spcPts val="0"/>
              </a:spcAft>
              <a:buClr>
                <a:schemeClr val="dk1"/>
              </a:buClr>
              <a:buSzPts val="2400"/>
              <a:buNone/>
            </a:pPr>
            <a:r>
              <a:rPr lang="fi-FI"/>
              <a:t>2019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2"/>
          <p:cNvSpPr txBox="1"/>
          <p:nvPr>
            <p:ph idx="2" type="body"/>
          </p:nvPr>
        </p:nvSpPr>
        <p:spPr>
          <a:xfrm>
            <a:off x="7201278" y="2057400"/>
            <a:ext cx="3932237" cy="3811588"/>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dk1"/>
              </a:buClr>
              <a:buSzPts val="2000"/>
              <a:buNone/>
            </a:pPr>
            <a:r>
              <a:rPr lang="fi-FI" sz="2000"/>
              <a:t>Näitä materiaaleja saa käyttää, jakaa, muokata ja kääntää, myös kaupallisesti. </a:t>
            </a:r>
            <a:endParaRPr/>
          </a:p>
          <a:p>
            <a:pPr indent="0" lvl="0" marL="0" rtl="0" algn="l">
              <a:lnSpc>
                <a:spcPct val="80000"/>
              </a:lnSpc>
              <a:spcBef>
                <a:spcPts val="1000"/>
              </a:spcBef>
              <a:spcAft>
                <a:spcPts val="0"/>
              </a:spcAft>
              <a:buClr>
                <a:schemeClr val="dk1"/>
              </a:buClr>
              <a:buSzPts val="2000"/>
              <a:buNone/>
            </a:pPr>
            <a:r>
              <a:rPr lang="fi-FI" sz="2000"/>
              <a:t>Ehtona on, tämä materiaali mainitaan asianmukaisesti seuraavalla tavalla: </a:t>
            </a:r>
            <a:endParaRPr/>
          </a:p>
          <a:p>
            <a:pPr indent="-342900" lvl="0" marL="342900" rtl="0" algn="l">
              <a:lnSpc>
                <a:spcPct val="80000"/>
              </a:lnSpc>
              <a:spcBef>
                <a:spcPts val="1000"/>
              </a:spcBef>
              <a:spcAft>
                <a:spcPts val="0"/>
              </a:spcAft>
              <a:buClr>
                <a:schemeClr val="dk1"/>
              </a:buClr>
              <a:buSzPts val="2000"/>
              <a:buFont typeface="Arial"/>
              <a:buChar char="•"/>
            </a:pPr>
            <a:r>
              <a:rPr lang="fi-FI" sz="2000"/>
              <a:t>Kirjoittajien nimet</a:t>
            </a:r>
            <a:endParaRPr/>
          </a:p>
          <a:p>
            <a:pPr indent="-342900" lvl="0" marL="342900" rtl="0" algn="l">
              <a:lnSpc>
                <a:spcPct val="80000"/>
              </a:lnSpc>
              <a:spcBef>
                <a:spcPts val="1000"/>
              </a:spcBef>
              <a:spcAft>
                <a:spcPts val="0"/>
              </a:spcAft>
              <a:buClr>
                <a:schemeClr val="dk1"/>
              </a:buClr>
              <a:buSzPts val="2000"/>
              <a:buFont typeface="Arial"/>
              <a:buChar char="•"/>
            </a:pPr>
            <a:r>
              <a:rPr lang="fi-FI" sz="2000"/>
              <a:t>Otsikko</a:t>
            </a:r>
            <a:endParaRPr/>
          </a:p>
          <a:p>
            <a:pPr indent="0" lvl="0" marL="0" rtl="0" algn="l">
              <a:lnSpc>
                <a:spcPct val="80000"/>
              </a:lnSpc>
              <a:spcBef>
                <a:spcPts val="1000"/>
              </a:spcBef>
              <a:spcAft>
                <a:spcPts val="0"/>
              </a:spcAft>
              <a:buClr>
                <a:schemeClr val="dk1"/>
              </a:buClr>
              <a:buSzPts val="2000"/>
              <a:buNone/>
            </a:pPr>
            <a:r>
              <a:rPr lang="fi-FI" sz="2000"/>
              <a:t>Lisää tietoa CC BY 4.0 -lisenssistä: </a:t>
            </a:r>
            <a:r>
              <a:rPr lang="fi-FI" sz="2000" u="sng">
                <a:solidFill>
                  <a:schemeClr val="hlink"/>
                </a:solidFill>
                <a:hlinkClick r:id="rId3"/>
              </a:rPr>
              <a:t>http://creativecommons.fi/lisenssit</a:t>
            </a:r>
            <a:r>
              <a:rPr lang="fi-FI" sz="2000"/>
              <a:t>  </a:t>
            </a:r>
            <a:endParaRPr/>
          </a:p>
          <a:p>
            <a:pPr indent="0" lvl="0" marL="0" rtl="0" algn="l">
              <a:lnSpc>
                <a:spcPct val="80000"/>
              </a:lnSpc>
              <a:spcBef>
                <a:spcPts val="1000"/>
              </a:spcBef>
              <a:spcAft>
                <a:spcPts val="0"/>
              </a:spcAft>
              <a:buClr>
                <a:schemeClr val="dk1"/>
              </a:buClr>
              <a:buSzPts val="2000"/>
              <a:buNone/>
            </a:pPr>
            <a:r>
              <a:rPr lang="fi-FI" sz="2000"/>
              <a:t>Tekijänoikeus säilyy aina kirjoittajilla.</a:t>
            </a:r>
            <a:endParaRPr/>
          </a:p>
          <a:p>
            <a:pPr indent="0" lvl="0" marL="0" rtl="0" algn="l">
              <a:lnSpc>
                <a:spcPct val="80000"/>
              </a:lnSpc>
              <a:spcBef>
                <a:spcPts val="1000"/>
              </a:spcBef>
              <a:spcAft>
                <a:spcPts val="0"/>
              </a:spcAft>
              <a:buClr>
                <a:schemeClr val="dk1"/>
              </a:buClr>
              <a:buSzPts val="2000"/>
              <a:buNone/>
            </a:pPr>
            <a:r>
              <a:t/>
            </a:r>
            <a:endParaRPr sz="2000"/>
          </a:p>
        </p:txBody>
      </p:sp>
      <p:sp>
        <p:nvSpPr>
          <p:cNvPr id="134" name="Google Shape;134;p2"/>
          <p:cNvSpPr txBox="1"/>
          <p:nvPr/>
        </p:nvSpPr>
        <p:spPr>
          <a:xfrm>
            <a:off x="7098021"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Tekijänoikeudet  </a:t>
            </a:r>
            <a:endParaRPr/>
          </a:p>
        </p:txBody>
      </p:sp>
      <p:sp>
        <p:nvSpPr>
          <p:cNvPr id="135" name="Google Shape;135;p2"/>
          <p:cNvSpPr txBox="1"/>
          <p:nvPr/>
        </p:nvSpPr>
        <p:spPr>
          <a:xfrm>
            <a:off x="933176"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Kuvauksen rakenne </a:t>
            </a:r>
            <a:endParaRPr/>
          </a:p>
        </p:txBody>
      </p:sp>
      <p:sp>
        <p:nvSpPr>
          <p:cNvPr id="136" name="Google Shape;136;p2"/>
          <p:cNvSpPr txBox="1"/>
          <p:nvPr>
            <p:ph type="title"/>
          </p:nvPr>
        </p:nvSpPr>
        <p:spPr>
          <a:xfrm>
            <a:off x="838200" y="365128"/>
            <a:ext cx="10515600" cy="770946"/>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Calibri"/>
              <a:buNone/>
            </a:pPr>
            <a:r>
              <a:rPr lang="fi-FI" sz="1800"/>
              <a:t>Opettajana virtuaaliluokassa -hankkeessa kehitetty materiaali, joka on tarkoitettu tueksi virtuaalista luokkaopetusta opettaville opettajille ja kouluttajille.</a:t>
            </a:r>
            <a:r>
              <a:rPr lang="fi-FI"/>
              <a:t> </a:t>
            </a:r>
            <a:endParaRPr/>
          </a:p>
        </p:txBody>
      </p:sp>
      <p:grpSp>
        <p:nvGrpSpPr>
          <p:cNvPr id="137" name="Google Shape;137;p2"/>
          <p:cNvGrpSpPr/>
          <p:nvPr/>
        </p:nvGrpSpPr>
        <p:grpSpPr>
          <a:xfrm>
            <a:off x="838200" y="2057400"/>
            <a:ext cx="6046386" cy="2801190"/>
            <a:chOff x="838200" y="2057400"/>
            <a:chExt cx="6046386" cy="2801190"/>
          </a:xfrm>
        </p:grpSpPr>
        <p:pic>
          <p:nvPicPr>
            <p:cNvPr id="138" name="Google Shape;138;p2"/>
            <p:cNvPicPr preferRelativeResize="0"/>
            <p:nvPr/>
          </p:nvPicPr>
          <p:blipFill rotWithShape="1">
            <a:blip r:embed="rId4">
              <a:alphaModFix/>
            </a:blip>
            <a:srcRect b="0" l="0" r="0" t="0"/>
            <a:stretch/>
          </p:blipFill>
          <p:spPr>
            <a:xfrm>
              <a:off x="933175" y="2057400"/>
              <a:ext cx="5951411" cy="2801190"/>
            </a:xfrm>
            <a:prstGeom prst="rect">
              <a:avLst/>
            </a:prstGeom>
            <a:noFill/>
            <a:ln>
              <a:noFill/>
            </a:ln>
          </p:spPr>
        </p:pic>
        <p:grpSp>
          <p:nvGrpSpPr>
            <p:cNvPr id="139" name="Google Shape;139;p2"/>
            <p:cNvGrpSpPr/>
            <p:nvPr/>
          </p:nvGrpSpPr>
          <p:grpSpPr>
            <a:xfrm>
              <a:off x="838200" y="2976337"/>
              <a:ext cx="3302000" cy="1252763"/>
              <a:chOff x="838200" y="2950937"/>
              <a:chExt cx="3302000" cy="1252763"/>
            </a:xfrm>
          </p:grpSpPr>
          <p:pic>
            <p:nvPicPr>
              <p:cNvPr id="140" name="Google Shape;140;p2"/>
              <p:cNvPicPr preferRelativeResize="0"/>
              <p:nvPr/>
            </p:nvPicPr>
            <p:blipFill rotWithShape="1">
              <a:blip r:embed="rId5">
                <a:alphaModFix/>
              </a:blip>
              <a:srcRect b="0" l="0" r="0" t="0"/>
              <a:stretch/>
            </p:blipFill>
            <p:spPr>
              <a:xfrm>
                <a:off x="2351862" y="2950937"/>
                <a:ext cx="290551" cy="290325"/>
              </a:xfrm>
              <a:prstGeom prst="rect">
                <a:avLst/>
              </a:prstGeom>
              <a:noFill/>
              <a:ln>
                <a:noFill/>
              </a:ln>
            </p:spPr>
          </p:pic>
          <p:pic>
            <p:nvPicPr>
              <p:cNvPr id="141" name="Google Shape;141;p2"/>
              <p:cNvPicPr preferRelativeResize="0"/>
              <p:nvPr/>
            </p:nvPicPr>
            <p:blipFill rotWithShape="1">
              <a:blip r:embed="rId6">
                <a:alphaModFix/>
              </a:blip>
              <a:srcRect b="0" l="0" r="0" t="0"/>
              <a:stretch/>
            </p:blipFill>
            <p:spPr>
              <a:xfrm>
                <a:off x="3830582" y="2957229"/>
                <a:ext cx="291198" cy="290971"/>
              </a:xfrm>
              <a:prstGeom prst="rect">
                <a:avLst/>
              </a:prstGeom>
              <a:noFill/>
              <a:ln>
                <a:noFill/>
              </a:ln>
            </p:spPr>
          </p:pic>
          <p:pic>
            <p:nvPicPr>
              <p:cNvPr id="142" name="Google Shape;142;p2"/>
              <p:cNvPicPr preferRelativeResize="0"/>
              <p:nvPr/>
            </p:nvPicPr>
            <p:blipFill rotWithShape="1">
              <a:blip r:embed="rId7">
                <a:alphaModFix/>
              </a:blip>
              <a:srcRect b="0" l="0" r="0" t="0"/>
              <a:stretch/>
            </p:blipFill>
            <p:spPr>
              <a:xfrm>
                <a:off x="2351862" y="3912729"/>
                <a:ext cx="286949" cy="286725"/>
              </a:xfrm>
              <a:prstGeom prst="rect">
                <a:avLst/>
              </a:prstGeom>
              <a:noFill/>
              <a:ln>
                <a:noFill/>
              </a:ln>
            </p:spPr>
          </p:pic>
          <p:pic>
            <p:nvPicPr>
              <p:cNvPr id="143" name="Google Shape;143;p2"/>
              <p:cNvPicPr preferRelativeResize="0"/>
              <p:nvPr/>
            </p:nvPicPr>
            <p:blipFill rotWithShape="1">
              <a:blip r:embed="rId8">
                <a:alphaModFix/>
              </a:blip>
              <a:srcRect b="0" l="0" r="0" t="0"/>
              <a:stretch/>
            </p:blipFill>
            <p:spPr>
              <a:xfrm>
                <a:off x="3849649" y="3913375"/>
                <a:ext cx="290551" cy="290325"/>
              </a:xfrm>
              <a:prstGeom prst="rect">
                <a:avLst/>
              </a:prstGeom>
              <a:noFill/>
              <a:ln>
                <a:noFill/>
              </a:ln>
            </p:spPr>
          </p:pic>
          <p:pic>
            <p:nvPicPr>
              <p:cNvPr id="144" name="Google Shape;144;p2"/>
              <p:cNvPicPr preferRelativeResize="0"/>
              <p:nvPr/>
            </p:nvPicPr>
            <p:blipFill rotWithShape="1">
              <a:blip r:embed="rId9">
                <a:alphaModFix/>
              </a:blip>
              <a:srcRect b="0" l="0" r="0" t="0"/>
              <a:stretch/>
            </p:blipFill>
            <p:spPr>
              <a:xfrm>
                <a:off x="838200" y="3912729"/>
                <a:ext cx="328709" cy="290971"/>
              </a:xfrm>
              <a:prstGeom prst="rect">
                <a:avLst/>
              </a:prstGeom>
              <a:noFill/>
              <a:ln>
                <a:noFill/>
              </a:ln>
            </p:spPr>
          </p:pic>
          <p:pic>
            <p:nvPicPr>
              <p:cNvPr id="145" name="Google Shape;145;p2"/>
              <p:cNvPicPr preferRelativeResize="0"/>
              <p:nvPr/>
            </p:nvPicPr>
            <p:blipFill rotWithShape="1">
              <a:blip r:embed="rId10">
                <a:alphaModFix/>
              </a:blip>
              <a:srcRect b="0" l="0" r="0" t="0"/>
              <a:stretch/>
            </p:blipFill>
            <p:spPr>
              <a:xfrm>
                <a:off x="857279" y="2950937"/>
                <a:ext cx="290551" cy="290325"/>
              </a:xfrm>
              <a:prstGeom prst="rect">
                <a:avLst/>
              </a:prstGeom>
              <a:noFill/>
              <a:ln>
                <a:noFill/>
              </a:ln>
            </p:spPr>
          </p:pic>
        </p:gr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Ongelma</a:t>
            </a:r>
            <a:endParaRPr/>
          </a:p>
        </p:txBody>
      </p:sp>
      <p:sp>
        <p:nvSpPr>
          <p:cNvPr id="151" name="Google Shape;15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Usein opetusta olisi hyvä rikastaa ulkopuolisilla yhteyksillä, mutta virtuaaliluokassa ei voi käyttää lähiympäristöstä löytyviä ulkopuolisia samalla tavalla kuin tavanomaisessa oppilaitoksessa. Miten voi virtuaaliopiskelussa kehittää yhteyksiä luokan ulkopuolelle?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Ratkaisu </a:t>
            </a:r>
            <a:endParaRPr/>
          </a:p>
        </p:txBody>
      </p:sp>
      <p:sp>
        <p:nvSpPr>
          <p:cNvPr id="157" name="Google Shape;157;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Itse asiassa virtuaaliopetuksessa voi olla jopa etua siitä, että ulkopuolinen vierailija voi olla mukana virtuaalisesti eikä hänen tarvitse matkustaa johonkin tiettyyn paikkaa. Ottamalla rohkeasti yhteyttä eri alojen asiantuntijoihin voi yleensä saada asiantuntijan virtuaaliselle oppitunnille tai muunlaista apua. Virtuaaliopetukseen voi kehittää myös erilaisia pienimuotoisia tutkimushankkeita tai ongelmanratkaisutehtäviä, joissa apuna käytetään ulkopuolisia asiantuntijoita.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Konteksti </a:t>
            </a:r>
            <a:endParaRPr/>
          </a:p>
        </p:txBody>
      </p:sp>
      <p:sp>
        <p:nvSpPr>
          <p:cNvPr id="163" name="Google Shape;163;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Mikä tahansa oppiaine ja kouluaste.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Esimerkkejä mallin toteuttamisesta</a:t>
            </a:r>
            <a:endParaRPr/>
          </a:p>
        </p:txBody>
      </p:sp>
      <p:sp>
        <p:nvSpPr>
          <p:cNvPr id="169" name="Google Shape;169;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None/>
            </a:pPr>
            <a:r>
              <a:rPr b="0" lang="fi-FI" sz="2000"/>
              <a:t>eTwinning </a:t>
            </a:r>
            <a:r>
              <a:rPr b="0" lang="fi-FI" sz="2000" u="sng">
                <a:solidFill>
                  <a:schemeClr val="hlink"/>
                </a:solidFill>
                <a:hlinkClick r:id="rId3"/>
              </a:rPr>
              <a:t>https://www.oph.fi/fi/etwinning</a:t>
            </a:r>
            <a:r>
              <a:rPr b="0" lang="fi-FI" sz="2000"/>
              <a:t>) on EU:n rahoittama hanke, jonka avulla opiskelijat, opettajat ja koulut voivat olla yhteydessä toisiinsa ja kehittää yhteistyötä tai etsiä mahdollisia hankkeita. Yhteistyö voi olla minkä oppiaineen alalta tahansa ja yhteistyö toteutetaan (yleensä) kokonaan virtuaalisesti.</a:t>
            </a:r>
            <a:endParaRPr/>
          </a:p>
          <a:p>
            <a:pPr indent="0" lvl="0" marL="0" rtl="0" algn="l">
              <a:lnSpc>
                <a:spcPct val="90000"/>
              </a:lnSpc>
              <a:spcBef>
                <a:spcPts val="1000"/>
              </a:spcBef>
              <a:spcAft>
                <a:spcPts val="0"/>
              </a:spcAft>
              <a:buClr>
                <a:schemeClr val="dk1"/>
              </a:buClr>
              <a:buSzPts val="2000"/>
              <a:buNone/>
            </a:pPr>
            <a:r>
              <a:rPr b="0" lang="fi-FI" sz="2000"/>
              <a:t>Kielten opetuksessa virtuaalivierailija on erinomainen lisä opetukseen. Opiskelijat kuulevat esimerkiksi syntyperäisen kielenpuhujan ääntämistä ja tapaa puhua. Opetuksessa voidaan esimerkiksi ensin kuunnella vierailijan esitystä ja opiskelijoiden tehtävänä on ottaa selville, kuka vierailija on ja mitä hän tekee, ja sen jälkeen opiskelijoiden osuus voi alkaa. On yleensä hyvä, että opiskelijat etukäteen valmistautuvat vierailijan tuloon miettimällä haastattelu- ja keskustelunaiheita. Opettaja tietysti tarvittaessa selventää vierailijan esitystä tai puhetta.</a:t>
            </a:r>
            <a:endParaRPr/>
          </a:p>
          <a:p>
            <a:pPr indent="0" lvl="0" marL="0" rtl="0" algn="l">
              <a:lnSpc>
                <a:spcPct val="90000"/>
              </a:lnSpc>
              <a:spcBef>
                <a:spcPts val="1000"/>
              </a:spcBef>
              <a:spcAft>
                <a:spcPts val="0"/>
              </a:spcAft>
              <a:buClr>
                <a:schemeClr val="dk1"/>
              </a:buClr>
              <a:buSzPts val="2000"/>
              <a:buNone/>
            </a:pPr>
            <a:r>
              <a:rPr b="0" lang="fi-FI" sz="2000"/>
              <a:t>Japanin kielen virtuaalikurssilla opettaja kertoi japanin kielen opiskelijoiden lähitapaamisesta ja neuvoi pyytämään taloudellista apua matkakuluihin koululta ja kunnalta. Näin virtuaalikurssilaiset voivat sekä tavata muita harvinaisen kielen opiskelijoita että harjoitella kielen ymmärtämistä ja puhumista kasvokkain.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2019-11-29T14:23:35Z</dcterms:created>
  <dc:creator>Ahlholm Outi</dc:creator>
</cp:coreProperties>
</file>