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7" r:id="rId10"/>
    <p:sldId id="262" r:id="rId11"/>
    <p:sldId id="263" r:id="rId12"/>
    <p:sldId id="264" r:id="rId13"/>
  </p:sldIdLst>
  <p:sldSz cx="18288000" cy="10287000"/>
  <p:notesSz cx="6858000" cy="9144000"/>
  <p:embeddedFontLst>
    <p:embeddedFont>
      <p:font typeface="Lora" pitchFamily="2" charset="0"/>
      <p:regular r:id="rId14"/>
      <p:bold r:id="rId15"/>
      <p:italic r:id="rId16"/>
      <p:boldItalic r:id="rId17"/>
    </p:embeddedFont>
    <p:embeddedFont>
      <p:font typeface="Lora Bold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B72D01-5638-358B-763F-6D52D6304CD0}" name="Toivonen Mirka" initials="MT" userId="S::mirka.toivonen@turkuamk.fi::9dbe9a79-bc82-4d0f-956c-f7f78e4de6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ivonen Mirka" userId="9dbe9a79-bc82-4d0f-956c-f7f78e4de665" providerId="ADAL" clId="{9C4CC96C-93C9-4649-BFD5-B0FF6C629CF4}"/>
    <pc:docChg chg="modSld">
      <pc:chgData name="Toivonen Mirka" userId="9dbe9a79-bc82-4d0f-956c-f7f78e4de665" providerId="ADAL" clId="{9C4CC96C-93C9-4649-BFD5-B0FF6C629CF4}" dt="2024-11-04T14:10:48.271" v="0" actId="255"/>
      <pc:docMkLst>
        <pc:docMk/>
      </pc:docMkLst>
      <pc:sldChg chg="modSp mod">
        <pc:chgData name="Toivonen Mirka" userId="9dbe9a79-bc82-4d0f-956c-f7f78e4de665" providerId="ADAL" clId="{9C4CC96C-93C9-4649-BFD5-B0FF6C629CF4}" dt="2024-11-04T14:10:48.271" v="0" actId="255"/>
        <pc:sldMkLst>
          <pc:docMk/>
          <pc:sldMk cId="4091018133" sldId="267"/>
        </pc:sldMkLst>
        <pc:spChg chg="mod">
          <ac:chgData name="Toivonen Mirka" userId="9dbe9a79-bc82-4d0f-956c-f7f78e4de665" providerId="ADAL" clId="{9C4CC96C-93C9-4649-BFD5-B0FF6C629CF4}" dt="2024-11-04T14:10:48.271" v="0" actId="255"/>
          <ac:spMkLst>
            <pc:docMk/>
            <pc:sldMk cId="4091018133" sldId="267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7505" y="5513493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100674" y="7686544"/>
            <a:ext cx="1826099" cy="182609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763404" y="1339830"/>
            <a:ext cx="5938852" cy="7918470"/>
          </a:xfrm>
          <a:custGeom>
            <a:avLst/>
            <a:gdLst/>
            <a:ahLst/>
            <a:cxnLst/>
            <a:rect l="l" t="t" r="r" b="b"/>
            <a:pathLst>
              <a:path w="5938852" h="7918470">
                <a:moveTo>
                  <a:pt x="0" y="0"/>
                </a:moveTo>
                <a:lnTo>
                  <a:pt x="5938852" y="0"/>
                </a:lnTo>
                <a:lnTo>
                  <a:pt x="5938852" y="7918470"/>
                </a:lnTo>
                <a:lnTo>
                  <a:pt x="0" y="79184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9" name="TextBox 9"/>
          <p:cNvSpPr txBox="1"/>
          <p:nvPr/>
        </p:nvSpPr>
        <p:spPr>
          <a:xfrm>
            <a:off x="-211909" y="1815465"/>
            <a:ext cx="12277363" cy="3027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80"/>
              </a:lnSpc>
            </a:pPr>
            <a:r>
              <a:rPr lang="en-US" sz="8700">
                <a:solidFill>
                  <a:srgbClr val="000000"/>
                </a:solidFill>
                <a:latin typeface="Lora"/>
              </a:rPr>
              <a:t>ABI-mittaus automaattimittarilla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E0A6240-9CF9-FF7A-CB2F-8E927C0342F3}"/>
              </a:ext>
            </a:extLst>
          </p:cNvPr>
          <p:cNvSpPr txBox="1"/>
          <p:nvPr/>
        </p:nvSpPr>
        <p:spPr>
          <a:xfrm>
            <a:off x="9820304" y="9410769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/>
              <a:t>2024</a:t>
            </a:r>
          </a:p>
        </p:txBody>
      </p:sp>
      <p:pic>
        <p:nvPicPr>
          <p:cNvPr id="11" name="Puhe 195">
            <a:hlinkClick r:id="" action="ppaction://media"/>
            <a:extLst>
              <a:ext uri="{FF2B5EF4-FFF2-40B4-BE49-F238E27FC236}">
                <a16:creationId xmlns:a16="http://schemas.microsoft.com/office/drawing/2014/main" id="{25543006-24BB-B045-AF0A-FA7CF13ABD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7505" y="4953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4955291" y="6395121"/>
            <a:ext cx="3086100" cy="308610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78135" y="281904"/>
            <a:ext cx="17703472" cy="1079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66"/>
              </a:lnSpc>
            </a:pPr>
            <a:r>
              <a:rPr lang="en-US" sz="5547" dirty="0" err="1">
                <a:solidFill>
                  <a:srgbClr val="000000"/>
                </a:solidFill>
                <a:latin typeface="Lora Bold"/>
              </a:rPr>
              <a:t>Tuloksen</a:t>
            </a:r>
            <a:r>
              <a:rPr lang="en-US" sz="5547" dirty="0">
                <a:solidFill>
                  <a:srgbClr val="000000"/>
                </a:solidFill>
                <a:latin typeface="Lora Bold"/>
              </a:rPr>
              <a:t> </a:t>
            </a:r>
            <a:r>
              <a:rPr lang="en-US" sz="5547" dirty="0" err="1">
                <a:solidFill>
                  <a:srgbClr val="000000"/>
                </a:solidFill>
                <a:latin typeface="Lora Bold"/>
              </a:rPr>
              <a:t>tulkinta</a:t>
            </a:r>
            <a:endParaRPr lang="en-US" sz="5547" dirty="0">
              <a:solidFill>
                <a:srgbClr val="000000"/>
              </a:solidFill>
              <a:latin typeface="Lora Bold"/>
            </a:endParaRPr>
          </a:p>
          <a:p>
            <a:pPr algn="ctr">
              <a:lnSpc>
                <a:spcPts val="7766"/>
              </a:lnSpc>
            </a:pPr>
            <a:endParaRPr lang="en-US" sz="5547" dirty="0">
              <a:solidFill>
                <a:srgbClr val="000000"/>
              </a:solidFill>
              <a:latin typeface="Lora Bold"/>
            </a:endParaRPr>
          </a:p>
          <a:p>
            <a:pPr marL="1068101" lvl="1" indent="-534051">
              <a:lnSpc>
                <a:spcPts val="6926"/>
              </a:lnSpc>
              <a:buFont typeface="Arial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Lora"/>
              </a:rPr>
              <a:t>Normaali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arvo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on 0,9-1,3</a:t>
            </a:r>
          </a:p>
          <a:p>
            <a:pPr marL="1068101" lvl="1" indent="-534051">
              <a:lnSpc>
                <a:spcPts val="6926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Lora"/>
              </a:rPr>
              <a:t>Jos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tulos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on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normaaliarvojen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ulkopuolella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lääkäri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arvioi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tarvittavat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jatkotoimenpiteet</a:t>
            </a:r>
            <a:endParaRPr lang="en-US" sz="3200" dirty="0">
              <a:solidFill>
                <a:srgbClr val="000000"/>
              </a:solidFill>
              <a:latin typeface="Lora"/>
            </a:endParaRPr>
          </a:p>
          <a:p>
            <a:pPr marL="1068101" lvl="1" indent="-534051">
              <a:lnSpc>
                <a:spcPts val="6926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Lora"/>
              </a:rPr>
              <a:t> ABI-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arvoa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≤ 0,9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pidetään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yleisesti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merkkinä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alaraajan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huonontuneesta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valtimokierrosta</a:t>
            </a:r>
            <a:endParaRPr lang="en-US" sz="3200" dirty="0">
              <a:solidFill>
                <a:srgbClr val="000000"/>
              </a:solidFill>
              <a:latin typeface="Lora"/>
            </a:endParaRPr>
          </a:p>
          <a:p>
            <a:pPr marL="1068101" lvl="1" indent="-534051">
              <a:lnSpc>
                <a:spcPts val="6926"/>
              </a:lnSpc>
              <a:buFont typeface="Arial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Lora"/>
              </a:rPr>
              <a:t>Luotettavan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viitealueen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yläraja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on 1,4.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Tätä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suuremmat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arvot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johtuvat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usein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mediaskleroosista</a:t>
            </a:r>
            <a:endParaRPr lang="en-US" sz="3200" dirty="0">
              <a:solidFill>
                <a:srgbClr val="000000"/>
              </a:solidFill>
              <a:latin typeface="Lora"/>
            </a:endParaRPr>
          </a:p>
          <a:p>
            <a:pPr marL="1068101" lvl="1" indent="-534051">
              <a:lnSpc>
                <a:spcPts val="6926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Lora"/>
              </a:rPr>
              <a:t>Jos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mittari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antaa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tuloksen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PAD, on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kyseessä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todennäköisesti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vakava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perifeerinen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valtimosairaus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(=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mittaustulosta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ei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saada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koska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verenkierto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on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niin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</a:rPr>
              <a:t>heikko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)</a:t>
            </a:r>
          </a:p>
          <a:p>
            <a:pPr>
              <a:lnSpc>
                <a:spcPts val="6926"/>
              </a:lnSpc>
            </a:pPr>
            <a:endParaRPr lang="en-US" sz="4947" dirty="0">
              <a:solidFill>
                <a:srgbClr val="000000"/>
              </a:solidFill>
              <a:latin typeface="Lora"/>
            </a:endParaRPr>
          </a:p>
          <a:p>
            <a:pPr>
              <a:lnSpc>
                <a:spcPts val="6926"/>
              </a:lnSpc>
            </a:pPr>
            <a:endParaRPr lang="en-US" sz="4947" dirty="0">
              <a:solidFill>
                <a:srgbClr val="000000"/>
              </a:solidFill>
              <a:latin typeface="Lora"/>
            </a:endParaRPr>
          </a:p>
          <a:p>
            <a:pPr algn="ctr">
              <a:lnSpc>
                <a:spcPts val="6926"/>
              </a:lnSpc>
              <a:spcBef>
                <a:spcPct val="0"/>
              </a:spcBef>
            </a:pPr>
            <a:endParaRPr lang="en-US" sz="4947" dirty="0">
              <a:solidFill>
                <a:srgbClr val="000000"/>
              </a:solidFill>
              <a:latin typeface="Lora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3129192" y="8345251"/>
            <a:ext cx="1826099" cy="182609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pic>
        <p:nvPicPr>
          <p:cNvPr id="9" name="ABI dia 10">
            <a:hlinkClick r:id="" action="ppaction://media"/>
            <a:extLst>
              <a:ext uri="{FF2B5EF4-FFF2-40B4-BE49-F238E27FC236}">
                <a16:creationId xmlns:a16="http://schemas.microsoft.com/office/drawing/2014/main" id="{950AF6F0-9882-4C62-15E6-E87CD6F9C1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7239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4955291" y="6395121"/>
            <a:ext cx="3086100" cy="308610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78135" y="300954"/>
            <a:ext cx="17181165" cy="10720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2"/>
              </a:lnSpc>
            </a:pPr>
            <a:endParaRPr dirty="0"/>
          </a:p>
          <a:p>
            <a:pPr marL="919564" lvl="1" indent="-459782">
              <a:lnSpc>
                <a:spcPts val="5962"/>
              </a:lnSpc>
              <a:buFont typeface="Arial"/>
              <a:buChar char="•"/>
            </a:pPr>
            <a:r>
              <a:rPr lang="en-US" sz="4259" dirty="0" err="1">
                <a:solidFill>
                  <a:srgbClr val="000000"/>
                </a:solidFill>
                <a:latin typeface="Lora"/>
              </a:rPr>
              <a:t>Normaali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ABI-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arvo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ei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sulje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pois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alaraajaiskemiaa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jos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kliininen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epäily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on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vahva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, </a:t>
            </a:r>
            <a:r>
              <a:rPr lang="fi-FI" sz="4259" dirty="0">
                <a:solidFill>
                  <a:srgbClr val="000000"/>
                </a:solidFill>
                <a:latin typeface="Lora"/>
              </a:rPr>
              <a:t>esimerkiksi diabeetikoilla huonosti paraneva alaraajahaava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.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Tällöin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tulee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tehdä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muita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testejä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diagnostiikan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tueksi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</a:t>
            </a:r>
          </a:p>
          <a:p>
            <a:pPr marL="919564" lvl="1" indent="-459782">
              <a:lnSpc>
                <a:spcPts val="5962"/>
              </a:lnSpc>
              <a:buFont typeface="Arial"/>
              <a:buChar char="•"/>
            </a:pPr>
            <a:r>
              <a:rPr lang="en-US" sz="4259" dirty="0">
                <a:solidFill>
                  <a:srgbClr val="000000"/>
                </a:solidFill>
                <a:latin typeface="Lora"/>
              </a:rPr>
              <a:t>ABI-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mittauksessa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on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hyvä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muistaa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tavallisimmat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virhelähteet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jotka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tulee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huomioida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tulosten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tulkinnassa</a:t>
            </a:r>
            <a:endParaRPr lang="en-US" sz="4259" dirty="0">
              <a:solidFill>
                <a:srgbClr val="000000"/>
              </a:solidFill>
              <a:latin typeface="Lora"/>
            </a:endParaRPr>
          </a:p>
          <a:p>
            <a:pPr marL="1839128" lvl="2" indent="-613043">
              <a:lnSpc>
                <a:spcPts val="5962"/>
              </a:lnSpc>
              <a:buFont typeface="Arial"/>
              <a:buChar char="⚬"/>
            </a:pPr>
            <a:r>
              <a:rPr lang="en-US" sz="4259" dirty="0" err="1">
                <a:solidFill>
                  <a:srgbClr val="000000"/>
                </a:solidFill>
                <a:latin typeface="Lora"/>
              </a:rPr>
              <a:t>Paksut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tai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turvonneet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raajat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tai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liian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kapea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mansetti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voivat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aiheuttaa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virheellisen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suuria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verenpainearvoja</a:t>
            </a:r>
            <a:endParaRPr lang="en-US" sz="4259" dirty="0">
              <a:solidFill>
                <a:srgbClr val="000000"/>
              </a:solidFill>
              <a:latin typeface="Lora"/>
            </a:endParaRPr>
          </a:p>
          <a:p>
            <a:pPr marL="1839128" lvl="2" indent="-613043">
              <a:lnSpc>
                <a:spcPts val="5962"/>
              </a:lnSpc>
              <a:buFont typeface="Arial"/>
              <a:buChar char="⚬"/>
            </a:pPr>
            <a:r>
              <a:rPr lang="en-US" sz="4259" dirty="0" err="1">
                <a:solidFill>
                  <a:srgbClr val="000000"/>
                </a:solidFill>
                <a:latin typeface="Lora"/>
              </a:rPr>
              <a:t>Vasospasmi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ja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matala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verenpaine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saattavat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aiheuttaa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virheellisen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pieniä</a:t>
            </a:r>
            <a:r>
              <a:rPr lang="en-US" sz="425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259" dirty="0" err="1">
                <a:solidFill>
                  <a:srgbClr val="000000"/>
                </a:solidFill>
                <a:latin typeface="Lora"/>
              </a:rPr>
              <a:t>verenpainearvoja</a:t>
            </a:r>
            <a:endParaRPr lang="en-US" sz="4259" dirty="0">
              <a:solidFill>
                <a:srgbClr val="000000"/>
              </a:solidFill>
              <a:latin typeface="Lora"/>
            </a:endParaRPr>
          </a:p>
          <a:p>
            <a:pPr>
              <a:lnSpc>
                <a:spcPts val="5962"/>
              </a:lnSpc>
            </a:pPr>
            <a:endParaRPr lang="en-US" sz="4259" dirty="0">
              <a:solidFill>
                <a:srgbClr val="000000"/>
              </a:solidFill>
              <a:latin typeface="Lora"/>
            </a:endParaRPr>
          </a:p>
          <a:p>
            <a:pPr>
              <a:lnSpc>
                <a:spcPts val="5962"/>
              </a:lnSpc>
            </a:pPr>
            <a:endParaRPr lang="en-US" sz="4259" dirty="0">
              <a:solidFill>
                <a:srgbClr val="000000"/>
              </a:solidFill>
              <a:latin typeface="Lora"/>
            </a:endParaRPr>
          </a:p>
          <a:p>
            <a:pPr algn="ctr">
              <a:lnSpc>
                <a:spcPts val="5962"/>
              </a:lnSpc>
              <a:spcBef>
                <a:spcPct val="0"/>
              </a:spcBef>
            </a:pPr>
            <a:endParaRPr lang="en-US" sz="4259" dirty="0">
              <a:solidFill>
                <a:srgbClr val="000000"/>
              </a:solidFill>
              <a:latin typeface="Lora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3129192" y="8345251"/>
            <a:ext cx="1826099" cy="182609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pic>
        <p:nvPicPr>
          <p:cNvPr id="9" name="Puhe 205">
            <a:hlinkClick r:id="" action="ppaction://media"/>
            <a:extLst>
              <a:ext uri="{FF2B5EF4-FFF2-40B4-BE49-F238E27FC236}">
                <a16:creationId xmlns:a16="http://schemas.microsoft.com/office/drawing/2014/main" id="{DDEBD5AD-16A9-4C45-AF51-8281573A4A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5500" y="647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96639" y="0"/>
            <a:ext cx="4956839" cy="2720988"/>
          </a:xfrm>
          <a:custGeom>
            <a:avLst/>
            <a:gdLst/>
            <a:ahLst/>
            <a:cxnLst/>
            <a:rect l="l" t="t" r="r" b="b"/>
            <a:pathLst>
              <a:path w="4956839" h="2720988">
                <a:moveTo>
                  <a:pt x="0" y="0"/>
                </a:moveTo>
                <a:lnTo>
                  <a:pt x="4956839" y="0"/>
                </a:lnTo>
                <a:lnTo>
                  <a:pt x="4956839" y="2720988"/>
                </a:lnTo>
                <a:lnTo>
                  <a:pt x="0" y="27209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2419" b="-29751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13096639" y="8127205"/>
            <a:ext cx="4956839" cy="1379043"/>
          </a:xfrm>
          <a:custGeom>
            <a:avLst/>
            <a:gdLst/>
            <a:ahLst/>
            <a:cxnLst/>
            <a:rect l="l" t="t" r="r" b="b"/>
            <a:pathLst>
              <a:path w="4956839" h="1379043">
                <a:moveTo>
                  <a:pt x="0" y="0"/>
                </a:moveTo>
                <a:lnTo>
                  <a:pt x="4956839" y="0"/>
                </a:lnTo>
                <a:lnTo>
                  <a:pt x="4956839" y="1379043"/>
                </a:lnTo>
                <a:lnTo>
                  <a:pt x="0" y="13790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6333411" y="8127205"/>
            <a:ext cx="6554092" cy="2056593"/>
          </a:xfrm>
          <a:custGeom>
            <a:avLst/>
            <a:gdLst/>
            <a:ahLst/>
            <a:cxnLst/>
            <a:rect l="l" t="t" r="r" b="b"/>
            <a:pathLst>
              <a:path w="6554092" h="2056593">
                <a:moveTo>
                  <a:pt x="0" y="0"/>
                </a:moveTo>
                <a:lnTo>
                  <a:pt x="6554092" y="0"/>
                </a:lnTo>
                <a:lnTo>
                  <a:pt x="6554092" y="2056593"/>
                </a:lnTo>
                <a:lnTo>
                  <a:pt x="0" y="2056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>
            <a:off x="447731" y="8658592"/>
            <a:ext cx="5676543" cy="1199415"/>
          </a:xfrm>
          <a:custGeom>
            <a:avLst/>
            <a:gdLst/>
            <a:ahLst/>
            <a:cxnLst/>
            <a:rect l="l" t="t" r="r" b="b"/>
            <a:pathLst>
              <a:path w="5676543" h="1199415">
                <a:moveTo>
                  <a:pt x="0" y="0"/>
                </a:moveTo>
                <a:lnTo>
                  <a:pt x="5676543" y="0"/>
                </a:lnTo>
                <a:lnTo>
                  <a:pt x="5676543" y="1199416"/>
                </a:lnTo>
                <a:lnTo>
                  <a:pt x="0" y="11994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TextBox 6"/>
          <p:cNvSpPr txBox="1"/>
          <p:nvPr/>
        </p:nvSpPr>
        <p:spPr>
          <a:xfrm>
            <a:off x="0" y="-60022"/>
            <a:ext cx="18288000" cy="13044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Lora"/>
              </a:rPr>
              <a:t>Tekijät</a:t>
            </a:r>
            <a:r>
              <a:rPr lang="en-US" sz="3399" dirty="0">
                <a:solidFill>
                  <a:srgbClr val="000000"/>
                </a:solidFill>
                <a:latin typeface="Lora"/>
              </a:rPr>
              <a:t>:</a:t>
            </a:r>
          </a:p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Lora"/>
              </a:rPr>
              <a:t>Mirka Toivonen, Marika Leppänen</a:t>
            </a: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Lora"/>
            </a:endParaRPr>
          </a:p>
          <a:p>
            <a:pPr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Lora"/>
              </a:rPr>
              <a:t>Lähteet</a:t>
            </a:r>
            <a:r>
              <a:rPr lang="en-US" sz="3399" dirty="0">
                <a:solidFill>
                  <a:srgbClr val="000000"/>
                </a:solidFill>
                <a:latin typeface="Lora"/>
              </a:rPr>
              <a:t>:</a:t>
            </a:r>
          </a:p>
          <a:p>
            <a:pPr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Lora"/>
              </a:rPr>
              <a:t>Alaraajojen</a:t>
            </a:r>
            <a:r>
              <a:rPr lang="en-US" sz="3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</a:rPr>
              <a:t>tukkiva</a:t>
            </a:r>
            <a:r>
              <a:rPr lang="en-US" sz="3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</a:rPr>
              <a:t>valtimotauti</a:t>
            </a:r>
            <a:r>
              <a:rPr lang="en-US" sz="3000" dirty="0">
                <a:solidFill>
                  <a:srgbClr val="000000"/>
                </a:solidFill>
                <a:latin typeface="Lora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Lora"/>
              </a:rPr>
              <a:t>Käypä</a:t>
            </a:r>
            <a:r>
              <a:rPr lang="en-US" sz="3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</a:rPr>
              <a:t>hoito</a:t>
            </a:r>
            <a:r>
              <a:rPr lang="en-US" sz="3000" dirty="0">
                <a:solidFill>
                  <a:srgbClr val="000000"/>
                </a:solidFill>
                <a:latin typeface="Lora"/>
              </a:rPr>
              <a:t> -</a:t>
            </a:r>
            <a:r>
              <a:rPr lang="en-US" sz="3000" dirty="0" err="1">
                <a:solidFill>
                  <a:srgbClr val="000000"/>
                </a:solidFill>
                <a:latin typeface="Lora"/>
              </a:rPr>
              <a:t>suositus</a:t>
            </a:r>
            <a:r>
              <a:rPr lang="en-US" sz="3000" dirty="0">
                <a:solidFill>
                  <a:srgbClr val="000000"/>
                </a:solidFill>
                <a:latin typeface="Lora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Lora"/>
              </a:rPr>
              <a:t>Suomalaisen</a:t>
            </a:r>
            <a:r>
              <a:rPr lang="en-US" sz="3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</a:rPr>
              <a:t>Lääkäriseuran</a:t>
            </a:r>
            <a:r>
              <a:rPr lang="en-US" sz="3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</a:rPr>
              <a:t>Duodecimin</a:t>
            </a:r>
            <a:r>
              <a:rPr lang="en-US" sz="3000" dirty="0">
                <a:solidFill>
                  <a:srgbClr val="000000"/>
                </a:solidFill>
                <a:latin typeface="Lora"/>
              </a:rPr>
              <a:t> ja </a:t>
            </a:r>
            <a:r>
              <a:rPr lang="en-US" sz="3000" dirty="0" err="1">
                <a:solidFill>
                  <a:srgbClr val="000000"/>
                </a:solidFill>
                <a:latin typeface="Lora"/>
              </a:rPr>
              <a:t>Suomen</a:t>
            </a:r>
            <a:r>
              <a:rPr lang="en-US" sz="3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</a:rPr>
              <a:t>Verisuonikirurgisen</a:t>
            </a:r>
            <a:r>
              <a:rPr lang="en-US" sz="3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</a:rPr>
              <a:t>Yhdistyksen</a:t>
            </a:r>
            <a:r>
              <a:rPr lang="en-US" sz="3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</a:rPr>
              <a:t>asettama</a:t>
            </a:r>
            <a:r>
              <a:rPr lang="en-US" sz="3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</a:rPr>
              <a:t>työryhmä</a:t>
            </a:r>
            <a:r>
              <a:rPr lang="en-US" sz="3000" dirty="0">
                <a:solidFill>
                  <a:srgbClr val="000000"/>
                </a:solidFill>
                <a:latin typeface="Lora"/>
              </a:rPr>
              <a:t>. Helsinki: Suomalainen </a:t>
            </a:r>
            <a:r>
              <a:rPr lang="en-US" sz="3000" dirty="0" err="1">
                <a:solidFill>
                  <a:srgbClr val="000000"/>
                </a:solidFill>
                <a:latin typeface="Lora"/>
              </a:rPr>
              <a:t>Lääkäriseura</a:t>
            </a:r>
            <a:r>
              <a:rPr lang="en-US" sz="3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</a:rPr>
              <a:t>Duodecim</a:t>
            </a:r>
            <a:r>
              <a:rPr lang="en-US" sz="3000" dirty="0">
                <a:solidFill>
                  <a:srgbClr val="000000"/>
                </a:solidFill>
                <a:latin typeface="Lora"/>
              </a:rPr>
              <a:t>, 2021 (</a:t>
            </a:r>
            <a:r>
              <a:rPr lang="en-US" sz="3000" dirty="0" err="1">
                <a:solidFill>
                  <a:srgbClr val="000000"/>
                </a:solidFill>
                <a:latin typeface="Lora"/>
              </a:rPr>
              <a:t>viitattu</a:t>
            </a:r>
            <a:r>
              <a:rPr lang="en-US" sz="3000" dirty="0">
                <a:solidFill>
                  <a:srgbClr val="000000"/>
                </a:solidFill>
                <a:latin typeface="Lora"/>
              </a:rPr>
              <a:t> 14.11.2023). </a:t>
            </a: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Lora"/>
            </a:endParaRPr>
          </a:p>
          <a:p>
            <a:pPr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Lora"/>
              </a:rPr>
              <a:t>Diabeetikon</a:t>
            </a:r>
            <a:r>
              <a:rPr lang="en-US" sz="3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</a:rPr>
              <a:t>jalkaongelmat</a:t>
            </a:r>
            <a:r>
              <a:rPr lang="en-US" sz="3000" dirty="0">
                <a:solidFill>
                  <a:srgbClr val="000000"/>
                </a:solidFill>
                <a:latin typeface="Lora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Lora"/>
              </a:rPr>
              <a:t>Käypä</a:t>
            </a:r>
            <a:r>
              <a:rPr lang="en-US" sz="3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</a:rPr>
              <a:t>hoito</a:t>
            </a:r>
            <a:r>
              <a:rPr lang="en-US" sz="3000" dirty="0">
                <a:solidFill>
                  <a:srgbClr val="000000"/>
                </a:solidFill>
                <a:latin typeface="Lora"/>
              </a:rPr>
              <a:t> -</a:t>
            </a:r>
            <a:r>
              <a:rPr lang="en-US" sz="3000" dirty="0" err="1">
                <a:solidFill>
                  <a:srgbClr val="000000"/>
                </a:solidFill>
                <a:latin typeface="Lora"/>
              </a:rPr>
              <a:t>suositus</a:t>
            </a:r>
            <a:r>
              <a:rPr lang="en-US" sz="3000" dirty="0">
                <a:solidFill>
                  <a:srgbClr val="000000"/>
                </a:solidFill>
                <a:latin typeface="Lora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Lora"/>
              </a:rPr>
              <a:t>Suomalaisen</a:t>
            </a:r>
            <a:r>
              <a:rPr lang="en-US" sz="3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</a:rPr>
              <a:t>Lääkäriseuran</a:t>
            </a:r>
            <a:r>
              <a:rPr lang="en-US" sz="3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</a:rPr>
              <a:t>Duodecimin</a:t>
            </a:r>
            <a:r>
              <a:rPr lang="en-US" sz="3000" dirty="0">
                <a:solidFill>
                  <a:srgbClr val="000000"/>
                </a:solidFill>
                <a:latin typeface="Lora"/>
              </a:rPr>
              <a:t> ja Diabetes </a:t>
            </a:r>
            <a:r>
              <a:rPr lang="en-US" sz="3000" dirty="0" err="1">
                <a:solidFill>
                  <a:srgbClr val="000000"/>
                </a:solidFill>
                <a:latin typeface="Lora"/>
              </a:rPr>
              <a:t>Käypä</a:t>
            </a:r>
            <a:r>
              <a:rPr lang="en-US" sz="3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</a:rPr>
              <a:t>hoito</a:t>
            </a:r>
            <a:r>
              <a:rPr lang="en-US" sz="3000" dirty="0">
                <a:solidFill>
                  <a:srgbClr val="000000"/>
                </a:solidFill>
                <a:latin typeface="Lora"/>
              </a:rPr>
              <a:t> -</a:t>
            </a:r>
            <a:r>
              <a:rPr lang="en-US" sz="3000" dirty="0" err="1">
                <a:solidFill>
                  <a:srgbClr val="000000"/>
                </a:solidFill>
                <a:latin typeface="Lora"/>
              </a:rPr>
              <a:t>neuvottelukunnan</a:t>
            </a:r>
            <a:r>
              <a:rPr lang="en-US" sz="3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</a:rPr>
              <a:t>nimeämä</a:t>
            </a:r>
            <a:r>
              <a:rPr lang="en-US" sz="3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</a:rPr>
              <a:t>työryhmä</a:t>
            </a:r>
            <a:r>
              <a:rPr lang="en-US" sz="3000" dirty="0">
                <a:solidFill>
                  <a:srgbClr val="000000"/>
                </a:solidFill>
                <a:latin typeface="Lora"/>
              </a:rPr>
              <a:t>. Helsinki: Suomalainen </a:t>
            </a:r>
            <a:r>
              <a:rPr lang="en-US" sz="3000" dirty="0" err="1">
                <a:solidFill>
                  <a:srgbClr val="000000"/>
                </a:solidFill>
                <a:latin typeface="Lora"/>
              </a:rPr>
              <a:t>Lääkäriseura</a:t>
            </a:r>
            <a:r>
              <a:rPr lang="en-US" sz="3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</a:rPr>
              <a:t>Duodecim</a:t>
            </a:r>
            <a:r>
              <a:rPr lang="en-US" sz="3000" dirty="0">
                <a:solidFill>
                  <a:srgbClr val="000000"/>
                </a:solidFill>
                <a:latin typeface="Lora"/>
              </a:rPr>
              <a:t>, 2021 (</a:t>
            </a:r>
            <a:r>
              <a:rPr lang="en-US" sz="3000" dirty="0" err="1">
                <a:solidFill>
                  <a:srgbClr val="000000"/>
                </a:solidFill>
                <a:latin typeface="Lora"/>
              </a:rPr>
              <a:t>viitattu</a:t>
            </a:r>
            <a:r>
              <a:rPr lang="en-US" sz="3000" dirty="0">
                <a:solidFill>
                  <a:srgbClr val="000000"/>
                </a:solidFill>
                <a:latin typeface="Lora"/>
              </a:rPr>
              <a:t> 14.11.2023). </a:t>
            </a: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Lora"/>
            </a:endParaRPr>
          </a:p>
          <a:p>
            <a:pPr>
              <a:lnSpc>
                <a:spcPts val="4200"/>
              </a:lnSpc>
            </a:pPr>
            <a:r>
              <a:rPr lang="fi-FI" sz="3000" dirty="0">
                <a:solidFill>
                  <a:srgbClr val="000000"/>
                </a:solidFill>
                <a:latin typeface="Lora"/>
              </a:rPr>
              <a:t>Alaraajojen valtimopaineen mittaus levossa (ABI). 2023. Hoito-ohjeet.fi </a:t>
            </a:r>
            <a:endParaRPr lang="en-US" sz="3000" dirty="0">
              <a:solidFill>
                <a:srgbClr val="000000"/>
              </a:solidFill>
              <a:latin typeface="Lora"/>
            </a:endParaRP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Lora"/>
            </a:endParaRPr>
          </a:p>
          <a:p>
            <a:pPr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Lora"/>
              </a:rPr>
              <a:t>Mesi</a:t>
            </a:r>
            <a:r>
              <a:rPr lang="en-US" sz="3000" dirty="0">
                <a:solidFill>
                  <a:srgbClr val="000000"/>
                </a:solidFill>
                <a:latin typeface="Lora"/>
              </a:rPr>
              <a:t> ABPI </a:t>
            </a:r>
            <a:r>
              <a:rPr lang="en-US" sz="3000" dirty="0" err="1">
                <a:solidFill>
                  <a:srgbClr val="000000"/>
                </a:solidFill>
                <a:latin typeface="Lora"/>
              </a:rPr>
              <a:t>Pikaohje</a:t>
            </a:r>
            <a:endParaRPr lang="en-US" sz="3000" dirty="0">
              <a:solidFill>
                <a:srgbClr val="000000"/>
              </a:solidFill>
              <a:latin typeface="Lora"/>
            </a:endParaRP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Lora"/>
            </a:endParaRP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Lora"/>
            </a:endParaRP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Lora"/>
            </a:endParaRP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Lora"/>
            </a:endParaRP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Lora"/>
            </a:endParaRP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Lora"/>
            </a:endParaRP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Lora"/>
            </a:endParaRP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Lora"/>
            </a:endParaRPr>
          </a:p>
          <a:p>
            <a:pPr>
              <a:lnSpc>
                <a:spcPts val="4200"/>
              </a:lnSpc>
              <a:spcBef>
                <a:spcPct val="0"/>
              </a:spcBef>
            </a:pPr>
            <a:endParaRPr lang="en-US" sz="3000" dirty="0">
              <a:solidFill>
                <a:srgbClr val="000000"/>
              </a:solidFill>
              <a:latin typeface="Lo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942975"/>
            <a:ext cx="18288000" cy="10001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29610" lvl="1" indent="-514805">
              <a:lnSpc>
                <a:spcPts val="6676"/>
              </a:lnSpc>
              <a:buFont typeface="Arial"/>
              <a:buChar char="•"/>
            </a:pPr>
            <a:r>
              <a:rPr lang="en-US" sz="4768">
                <a:solidFill>
                  <a:srgbClr val="FFFFFF"/>
                </a:solidFill>
                <a:latin typeface="Lora"/>
              </a:rPr>
              <a:t>Useat tekijät, kuten </a:t>
            </a:r>
          </a:p>
          <a:p>
            <a:pPr marL="2059220" lvl="2" indent="-686407">
              <a:lnSpc>
                <a:spcPts val="6676"/>
              </a:lnSpc>
              <a:buFont typeface="Arial"/>
              <a:buChar char="⚬"/>
            </a:pPr>
            <a:r>
              <a:rPr lang="en-US" sz="4768">
                <a:solidFill>
                  <a:srgbClr val="FFFFFF"/>
                </a:solidFill>
                <a:latin typeface="Lora"/>
              </a:rPr>
              <a:t>pienten ja sopimattomien jalkineiden käyttö, </a:t>
            </a:r>
          </a:p>
          <a:p>
            <a:pPr marL="2188756" lvl="2" indent="-729585">
              <a:lnSpc>
                <a:spcPts val="7096"/>
              </a:lnSpc>
              <a:buFont typeface="Arial"/>
              <a:buChar char="⚬"/>
            </a:pPr>
            <a:r>
              <a:rPr lang="en-US" sz="5068">
                <a:solidFill>
                  <a:srgbClr val="FFFFFF"/>
                </a:solidFill>
                <a:latin typeface="Lora"/>
              </a:rPr>
              <a:t>jalkojen virheasennot, </a:t>
            </a:r>
          </a:p>
          <a:p>
            <a:pPr marL="2059220" lvl="2" indent="-686407">
              <a:lnSpc>
                <a:spcPts val="6676"/>
              </a:lnSpc>
              <a:buFont typeface="Arial"/>
              <a:buChar char="⚬"/>
            </a:pPr>
            <a:r>
              <a:rPr lang="en-US" sz="4768">
                <a:solidFill>
                  <a:srgbClr val="FFFFFF"/>
                </a:solidFill>
                <a:latin typeface="Lora"/>
              </a:rPr>
              <a:t>nivelten alentunut liikkuvuus, </a:t>
            </a:r>
          </a:p>
          <a:p>
            <a:pPr marL="2059220" lvl="2" indent="-686407">
              <a:lnSpc>
                <a:spcPts val="6676"/>
              </a:lnSpc>
              <a:buFont typeface="Arial"/>
              <a:buChar char="⚬"/>
            </a:pPr>
            <a:r>
              <a:rPr lang="en-US" sz="4768">
                <a:solidFill>
                  <a:srgbClr val="FFFFFF"/>
                </a:solidFill>
                <a:latin typeface="Lora"/>
              </a:rPr>
              <a:t>puutteellinen tai väärä omahoito sekä </a:t>
            </a:r>
          </a:p>
          <a:p>
            <a:pPr marL="2059220" lvl="2" indent="-686407">
              <a:lnSpc>
                <a:spcPts val="6676"/>
              </a:lnSpc>
              <a:buFont typeface="Arial"/>
              <a:buChar char="⚬"/>
            </a:pPr>
            <a:r>
              <a:rPr lang="en-US" sz="4768">
                <a:solidFill>
                  <a:srgbClr val="FFFFFF"/>
                </a:solidFill>
                <a:latin typeface="Lora"/>
              </a:rPr>
              <a:t>diabeteksen aiheuttamat komplikaatiot, </a:t>
            </a:r>
          </a:p>
          <a:p>
            <a:pPr>
              <a:lnSpc>
                <a:spcPts val="6859"/>
              </a:lnSpc>
            </a:pPr>
            <a:r>
              <a:rPr lang="en-US" sz="4899">
                <a:solidFill>
                  <a:srgbClr val="FFFFFF"/>
                </a:solidFill>
                <a:latin typeface="Lora"/>
              </a:rPr>
              <a:t>      altistavat diabetesta sairastavan henkilön jalkavaurioille</a:t>
            </a:r>
          </a:p>
          <a:p>
            <a:pPr marL="1029610" lvl="1" indent="-514805">
              <a:lnSpc>
                <a:spcPts val="6676"/>
              </a:lnSpc>
              <a:buFont typeface="Arial"/>
              <a:buChar char="•"/>
            </a:pPr>
            <a:r>
              <a:rPr lang="en-US" sz="4768">
                <a:solidFill>
                  <a:srgbClr val="FFFFFF"/>
                </a:solidFill>
                <a:latin typeface="Lora"/>
              </a:rPr>
              <a:t>Riskijalan varhainen tunnistaminen on tärkeää jalkaongelmien vähentämiseksi ja mahdollisten amputaatioiden välttämiseksi</a:t>
            </a:r>
          </a:p>
          <a:p>
            <a:pPr>
              <a:lnSpc>
                <a:spcPts val="5875"/>
              </a:lnSpc>
            </a:pPr>
            <a:endParaRPr lang="en-US" sz="4768">
              <a:solidFill>
                <a:srgbClr val="FFFFFF"/>
              </a:solidFill>
              <a:latin typeface="Lora"/>
            </a:endParaRPr>
          </a:p>
          <a:p>
            <a:pPr algn="ctr">
              <a:lnSpc>
                <a:spcPts val="5875"/>
              </a:lnSpc>
              <a:spcBef>
                <a:spcPct val="0"/>
              </a:spcBef>
            </a:pPr>
            <a:endParaRPr lang="en-US" sz="4768">
              <a:solidFill>
                <a:srgbClr val="FFFFFF"/>
              </a:solidFill>
              <a:latin typeface="Lora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85297" y="6172200"/>
            <a:ext cx="3086100" cy="308610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>
                <a:alpha val="54902"/>
              </a:srgbClr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059198" y="8345251"/>
            <a:ext cx="1826099" cy="182609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>
                <a:alpha val="54902"/>
              </a:srgbClr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8135" y="281904"/>
            <a:ext cx="18209865" cy="8639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86"/>
              </a:lnSpc>
            </a:pPr>
            <a:r>
              <a:rPr lang="en-US" sz="5347" dirty="0" err="1">
                <a:solidFill>
                  <a:srgbClr val="000000"/>
                </a:solidFill>
                <a:latin typeface="Lora Bold"/>
              </a:rPr>
              <a:t>Nilkka-olkavarsipainesuhde</a:t>
            </a:r>
            <a:r>
              <a:rPr lang="en-US" sz="5347" dirty="0">
                <a:solidFill>
                  <a:srgbClr val="000000"/>
                </a:solidFill>
                <a:latin typeface="Lora Bold"/>
              </a:rPr>
              <a:t> (ankle-brachial index, ABI)</a:t>
            </a:r>
          </a:p>
          <a:p>
            <a:pPr>
              <a:lnSpc>
                <a:spcPts val="7486"/>
              </a:lnSpc>
            </a:pPr>
            <a:endParaRPr lang="en-US" sz="5347" dirty="0">
              <a:solidFill>
                <a:srgbClr val="000000"/>
              </a:solidFill>
              <a:latin typeface="Lora Bold"/>
            </a:endParaRPr>
          </a:p>
          <a:p>
            <a:pPr marL="1024922" lvl="1" indent="-512461">
              <a:lnSpc>
                <a:spcPts val="6646"/>
              </a:lnSpc>
              <a:buFont typeface="Arial"/>
              <a:buChar char="•"/>
            </a:pPr>
            <a:r>
              <a:rPr lang="en-US" sz="4400" dirty="0" err="1">
                <a:solidFill>
                  <a:srgbClr val="000000"/>
                </a:solidFill>
                <a:latin typeface="Lora"/>
              </a:rPr>
              <a:t>Nilkka-olkavarsipainesuhteen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mittaamisella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voidaan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arvioida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alaraajojen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valtimoverenkiertoa</a:t>
            </a:r>
            <a:endParaRPr lang="en-US" sz="4400" dirty="0">
              <a:solidFill>
                <a:srgbClr val="000000"/>
              </a:solidFill>
              <a:latin typeface="Lora"/>
            </a:endParaRPr>
          </a:p>
          <a:p>
            <a:pPr marL="1024922" lvl="1" indent="-512461">
              <a:lnSpc>
                <a:spcPts val="6646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Lora"/>
              </a:rPr>
              <a:t>ABI-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mittaus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suositellaan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tehtäväksi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muun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muassa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jos</a:t>
            </a:r>
            <a:endParaRPr lang="en-US" sz="4400" dirty="0">
              <a:solidFill>
                <a:srgbClr val="000000"/>
              </a:solidFill>
              <a:latin typeface="Lora"/>
            </a:endParaRPr>
          </a:p>
          <a:p>
            <a:pPr marL="1541161" lvl="2" indent="-571500">
              <a:lnSpc>
                <a:spcPts val="6646"/>
              </a:lnSpc>
              <a:buFont typeface="Courier New" panose="02070309020205020404" pitchFamily="49" charset="0"/>
              <a:buChar char="o"/>
            </a:pPr>
            <a:r>
              <a:rPr lang="en-US" sz="4400" dirty="0" err="1">
                <a:solidFill>
                  <a:srgbClr val="000000"/>
                </a:solidFill>
                <a:latin typeface="Lora"/>
              </a:rPr>
              <a:t>potilaalla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on </a:t>
            </a:r>
            <a:r>
              <a:rPr lang="fi-FI" sz="4400" dirty="0">
                <a:solidFill>
                  <a:srgbClr val="000000"/>
                </a:solidFill>
                <a:latin typeface="Lora"/>
              </a:rPr>
              <a:t>huonosti paraneva alaraajahaava </a:t>
            </a:r>
          </a:p>
          <a:p>
            <a:pPr marL="1541161" lvl="2" indent="-571500">
              <a:lnSpc>
                <a:spcPts val="6646"/>
              </a:lnSpc>
              <a:buFont typeface="Courier New" panose="02070309020205020404" pitchFamily="49" charset="0"/>
              <a:buChar char="o"/>
            </a:pPr>
            <a:r>
              <a:rPr lang="fi-FI" sz="4400" dirty="0">
                <a:solidFill>
                  <a:srgbClr val="000000"/>
                </a:solidFill>
                <a:latin typeface="Lora"/>
              </a:rPr>
              <a:t>hän on diabeetikko </a:t>
            </a:r>
          </a:p>
          <a:p>
            <a:pPr marL="1541161" lvl="2" indent="-571500">
              <a:lnSpc>
                <a:spcPts val="6646"/>
              </a:lnSpc>
              <a:buFont typeface="Courier New" panose="02070309020205020404" pitchFamily="49" charset="0"/>
              <a:buChar char="o"/>
            </a:pPr>
            <a:r>
              <a:rPr lang="fi-FI" sz="4400" dirty="0">
                <a:solidFill>
                  <a:srgbClr val="000000"/>
                </a:solidFill>
                <a:latin typeface="Lora"/>
              </a:rPr>
              <a:t>ennen kompressiohoidon aloitusta, jos sykkeet jalkaterästä eivät ole tunnettavissa</a:t>
            </a:r>
            <a:endParaRPr lang="en-US" sz="4400" dirty="0">
              <a:solidFill>
                <a:srgbClr val="000000"/>
              </a:solidFill>
              <a:latin typeface="Lora"/>
            </a:endParaRPr>
          </a:p>
          <a:p>
            <a:pPr algn="ctr">
              <a:lnSpc>
                <a:spcPts val="6646"/>
              </a:lnSpc>
              <a:spcBef>
                <a:spcPct val="0"/>
              </a:spcBef>
            </a:pPr>
            <a:endParaRPr lang="en-US" sz="4747" dirty="0">
              <a:solidFill>
                <a:srgbClr val="000000"/>
              </a:solidFill>
              <a:latin typeface="Lora"/>
            </a:endParaRPr>
          </a:p>
        </p:txBody>
      </p:sp>
      <p:pic>
        <p:nvPicPr>
          <p:cNvPr id="10" name="Puhe 196">
            <a:hlinkClick r:id="" action="ppaction://media"/>
            <a:extLst>
              <a:ext uri="{FF2B5EF4-FFF2-40B4-BE49-F238E27FC236}">
                <a16:creationId xmlns:a16="http://schemas.microsoft.com/office/drawing/2014/main" id="{EBB63A6B-CC6C-4B40-94C0-026100B295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525" y="83986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942975"/>
            <a:ext cx="18288000" cy="10001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29610" lvl="1" indent="-514805">
              <a:lnSpc>
                <a:spcPts val="6676"/>
              </a:lnSpc>
              <a:buFont typeface="Arial"/>
              <a:buChar char="•"/>
            </a:pPr>
            <a:r>
              <a:rPr lang="en-US" sz="4768">
                <a:solidFill>
                  <a:srgbClr val="FFFFFF"/>
                </a:solidFill>
                <a:latin typeface="Lora"/>
              </a:rPr>
              <a:t>Useat tekijät, kuten </a:t>
            </a:r>
          </a:p>
          <a:p>
            <a:pPr marL="2059220" lvl="2" indent="-686407">
              <a:lnSpc>
                <a:spcPts val="6676"/>
              </a:lnSpc>
              <a:buFont typeface="Arial"/>
              <a:buChar char="⚬"/>
            </a:pPr>
            <a:r>
              <a:rPr lang="en-US" sz="4768">
                <a:solidFill>
                  <a:srgbClr val="FFFFFF"/>
                </a:solidFill>
                <a:latin typeface="Lora"/>
              </a:rPr>
              <a:t>pienten ja sopimattomien jalkineiden käyttö, </a:t>
            </a:r>
          </a:p>
          <a:p>
            <a:pPr marL="2188756" lvl="2" indent="-729585">
              <a:lnSpc>
                <a:spcPts val="7096"/>
              </a:lnSpc>
              <a:buFont typeface="Arial"/>
              <a:buChar char="⚬"/>
            </a:pPr>
            <a:r>
              <a:rPr lang="en-US" sz="5068">
                <a:solidFill>
                  <a:srgbClr val="FFFFFF"/>
                </a:solidFill>
                <a:latin typeface="Lora"/>
              </a:rPr>
              <a:t>jalkojen virheasennot, </a:t>
            </a:r>
          </a:p>
          <a:p>
            <a:pPr marL="2059220" lvl="2" indent="-686407">
              <a:lnSpc>
                <a:spcPts val="6676"/>
              </a:lnSpc>
              <a:buFont typeface="Arial"/>
              <a:buChar char="⚬"/>
            </a:pPr>
            <a:r>
              <a:rPr lang="en-US" sz="4768">
                <a:solidFill>
                  <a:srgbClr val="FFFFFF"/>
                </a:solidFill>
                <a:latin typeface="Lora"/>
              </a:rPr>
              <a:t>nivelten alentunut liikkuvuus, </a:t>
            </a:r>
          </a:p>
          <a:p>
            <a:pPr marL="2059220" lvl="2" indent="-686407">
              <a:lnSpc>
                <a:spcPts val="6676"/>
              </a:lnSpc>
              <a:buFont typeface="Arial"/>
              <a:buChar char="⚬"/>
            </a:pPr>
            <a:r>
              <a:rPr lang="en-US" sz="4768">
                <a:solidFill>
                  <a:srgbClr val="FFFFFF"/>
                </a:solidFill>
                <a:latin typeface="Lora"/>
              </a:rPr>
              <a:t>puutteellinen tai väärä omahoito sekä </a:t>
            </a:r>
          </a:p>
          <a:p>
            <a:pPr marL="2059220" lvl="2" indent="-686407">
              <a:lnSpc>
                <a:spcPts val="6676"/>
              </a:lnSpc>
              <a:buFont typeface="Arial"/>
              <a:buChar char="⚬"/>
            </a:pPr>
            <a:r>
              <a:rPr lang="en-US" sz="4768">
                <a:solidFill>
                  <a:srgbClr val="FFFFFF"/>
                </a:solidFill>
                <a:latin typeface="Lora"/>
              </a:rPr>
              <a:t>diabeteksen aiheuttamat komplikaatiot, </a:t>
            </a:r>
          </a:p>
          <a:p>
            <a:pPr>
              <a:lnSpc>
                <a:spcPts val="6859"/>
              </a:lnSpc>
            </a:pPr>
            <a:r>
              <a:rPr lang="en-US" sz="4899">
                <a:solidFill>
                  <a:srgbClr val="FFFFFF"/>
                </a:solidFill>
                <a:latin typeface="Lora"/>
              </a:rPr>
              <a:t>      altistavat diabetesta sairastavan henkilön jalkavaurioille</a:t>
            </a:r>
          </a:p>
          <a:p>
            <a:pPr marL="1029610" lvl="1" indent="-514805">
              <a:lnSpc>
                <a:spcPts val="6676"/>
              </a:lnSpc>
              <a:buFont typeface="Arial"/>
              <a:buChar char="•"/>
            </a:pPr>
            <a:r>
              <a:rPr lang="en-US" sz="4768">
                <a:solidFill>
                  <a:srgbClr val="FFFFFF"/>
                </a:solidFill>
                <a:latin typeface="Lora"/>
              </a:rPr>
              <a:t>Riskijalan varhainen tunnistaminen on tärkeää jalkaongelmien vähentämiseksi ja mahdollisten amputaatioiden välttämiseksi</a:t>
            </a:r>
          </a:p>
          <a:p>
            <a:pPr>
              <a:lnSpc>
                <a:spcPts val="5875"/>
              </a:lnSpc>
            </a:pPr>
            <a:endParaRPr lang="en-US" sz="4768">
              <a:solidFill>
                <a:srgbClr val="FFFFFF"/>
              </a:solidFill>
              <a:latin typeface="Lora"/>
            </a:endParaRPr>
          </a:p>
          <a:p>
            <a:pPr algn="ctr">
              <a:lnSpc>
                <a:spcPts val="5875"/>
              </a:lnSpc>
              <a:spcBef>
                <a:spcPct val="0"/>
              </a:spcBef>
            </a:pPr>
            <a:endParaRPr lang="en-US" sz="4768">
              <a:solidFill>
                <a:srgbClr val="FFFFFF"/>
              </a:solidFill>
              <a:latin typeface="Lora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85297" y="6172200"/>
            <a:ext cx="3086100" cy="308610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>
                <a:alpha val="54902"/>
              </a:srgbClr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059198" y="8345251"/>
            <a:ext cx="1826099" cy="182609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>
                <a:alpha val="54902"/>
              </a:srgbClr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8135" y="281904"/>
            <a:ext cx="18209865" cy="8639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86"/>
              </a:lnSpc>
            </a:pPr>
            <a:r>
              <a:rPr lang="en-US" sz="5347" dirty="0" err="1">
                <a:solidFill>
                  <a:srgbClr val="000000"/>
                </a:solidFill>
                <a:latin typeface="Lora Bold"/>
              </a:rPr>
              <a:t>Nilkka-olkavarsipainesuhde</a:t>
            </a:r>
            <a:r>
              <a:rPr lang="en-US" sz="5347" dirty="0">
                <a:solidFill>
                  <a:srgbClr val="000000"/>
                </a:solidFill>
                <a:latin typeface="Lora Bold"/>
              </a:rPr>
              <a:t> (ankle-brachial index, ABI)</a:t>
            </a:r>
          </a:p>
          <a:p>
            <a:pPr>
              <a:lnSpc>
                <a:spcPts val="7486"/>
              </a:lnSpc>
            </a:pPr>
            <a:endParaRPr lang="en-US" sz="5347" dirty="0">
              <a:solidFill>
                <a:srgbClr val="000000"/>
              </a:solidFill>
              <a:latin typeface="Lora Bold"/>
            </a:endParaRPr>
          </a:p>
          <a:p>
            <a:pPr marL="1024922" lvl="1" indent="-512461">
              <a:lnSpc>
                <a:spcPts val="6646"/>
              </a:lnSpc>
              <a:buFont typeface="Arial"/>
              <a:buChar char="•"/>
            </a:pPr>
            <a:r>
              <a:rPr lang="en-US" sz="4400" dirty="0" err="1">
                <a:solidFill>
                  <a:srgbClr val="000000"/>
                </a:solidFill>
                <a:latin typeface="Lora"/>
              </a:rPr>
              <a:t>Automaattisten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ABI-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mittareiden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luotettavuus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on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melko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hyvä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jalan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verenkierron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ollessa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normaali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mutta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ne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yliarvioivat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painetason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jos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verenkierto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on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huonontunut</a:t>
            </a:r>
            <a:endParaRPr lang="en-US" sz="4400" dirty="0">
              <a:solidFill>
                <a:srgbClr val="000000"/>
              </a:solidFill>
              <a:latin typeface="Lora"/>
            </a:endParaRPr>
          </a:p>
          <a:p>
            <a:pPr marL="1024922" lvl="1" indent="-512461">
              <a:lnSpc>
                <a:spcPts val="6646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Lora"/>
              </a:rPr>
              <a:t>ABI-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mittaus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tulee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tehdä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standardoidulla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tavalla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</a:p>
          <a:p>
            <a:pPr marL="2049844" lvl="2" indent="-683281">
              <a:lnSpc>
                <a:spcPts val="6646"/>
              </a:lnSpc>
              <a:buFont typeface="Arial"/>
              <a:buChar char="⚬"/>
            </a:pPr>
            <a:r>
              <a:rPr lang="en-US" sz="4400" dirty="0" err="1">
                <a:solidFill>
                  <a:srgbClr val="000000"/>
                </a:solidFill>
                <a:latin typeface="Lora"/>
              </a:rPr>
              <a:t>Ennen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mittausta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tutkittavan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tulee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olla 5–10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minuuttia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makuuasennossa</a:t>
            </a:r>
            <a:endParaRPr lang="en-US" sz="4400" dirty="0">
              <a:solidFill>
                <a:srgbClr val="000000"/>
              </a:solidFill>
              <a:latin typeface="Lora"/>
            </a:endParaRPr>
          </a:p>
          <a:p>
            <a:pPr marL="2049844" lvl="2" indent="-683281">
              <a:lnSpc>
                <a:spcPts val="6646"/>
              </a:lnSpc>
              <a:buFont typeface="Arial"/>
              <a:buChar char="⚬"/>
            </a:pPr>
            <a:r>
              <a:rPr lang="en-US" sz="4400" dirty="0" err="1">
                <a:solidFill>
                  <a:srgbClr val="000000"/>
                </a:solidFill>
                <a:latin typeface="Lora"/>
              </a:rPr>
              <a:t>Edeltävä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tupakointi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laskee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ABI-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arvoa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virheellisesti</a:t>
            </a:r>
            <a:endParaRPr lang="en-US" sz="4400" dirty="0">
              <a:solidFill>
                <a:srgbClr val="000000"/>
              </a:solidFill>
              <a:latin typeface="Lora"/>
            </a:endParaRPr>
          </a:p>
          <a:p>
            <a:pPr algn="ctr">
              <a:lnSpc>
                <a:spcPts val="6646"/>
              </a:lnSpc>
              <a:spcBef>
                <a:spcPct val="0"/>
              </a:spcBef>
            </a:pPr>
            <a:endParaRPr lang="en-US" sz="4747" dirty="0">
              <a:solidFill>
                <a:srgbClr val="000000"/>
              </a:solidFill>
              <a:latin typeface="Lora"/>
            </a:endParaRPr>
          </a:p>
        </p:txBody>
      </p:sp>
      <p:pic>
        <p:nvPicPr>
          <p:cNvPr id="10" name="Puhe 198">
            <a:hlinkClick r:id="" action="ppaction://media"/>
            <a:extLst>
              <a:ext uri="{FF2B5EF4-FFF2-40B4-BE49-F238E27FC236}">
                <a16:creationId xmlns:a16="http://schemas.microsoft.com/office/drawing/2014/main" id="{359DDA01-4A80-09BF-6AAF-7EDA349B99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131662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2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942975"/>
            <a:ext cx="18288000" cy="10001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29610" lvl="1" indent="-514805">
              <a:lnSpc>
                <a:spcPts val="6676"/>
              </a:lnSpc>
              <a:buFont typeface="Arial"/>
              <a:buChar char="•"/>
            </a:pPr>
            <a:r>
              <a:rPr lang="en-US" sz="4768">
                <a:solidFill>
                  <a:srgbClr val="FFFFFF"/>
                </a:solidFill>
                <a:latin typeface="Lora"/>
              </a:rPr>
              <a:t>Useat tekijät, kuten </a:t>
            </a:r>
          </a:p>
          <a:p>
            <a:pPr marL="2059220" lvl="2" indent="-686407">
              <a:lnSpc>
                <a:spcPts val="6676"/>
              </a:lnSpc>
              <a:buFont typeface="Arial"/>
              <a:buChar char="⚬"/>
            </a:pPr>
            <a:r>
              <a:rPr lang="en-US" sz="4768">
                <a:solidFill>
                  <a:srgbClr val="FFFFFF"/>
                </a:solidFill>
                <a:latin typeface="Lora"/>
              </a:rPr>
              <a:t>pienten ja sopimattomien jalkineiden käyttö, </a:t>
            </a:r>
          </a:p>
          <a:p>
            <a:pPr marL="2188756" lvl="2" indent="-729585">
              <a:lnSpc>
                <a:spcPts val="7096"/>
              </a:lnSpc>
              <a:buFont typeface="Arial"/>
              <a:buChar char="⚬"/>
            </a:pPr>
            <a:r>
              <a:rPr lang="en-US" sz="5068">
                <a:solidFill>
                  <a:srgbClr val="FFFFFF"/>
                </a:solidFill>
                <a:latin typeface="Lora"/>
              </a:rPr>
              <a:t>jalkojen virheasennot, </a:t>
            </a:r>
          </a:p>
          <a:p>
            <a:pPr marL="2059220" lvl="2" indent="-686407">
              <a:lnSpc>
                <a:spcPts val="6676"/>
              </a:lnSpc>
              <a:buFont typeface="Arial"/>
              <a:buChar char="⚬"/>
            </a:pPr>
            <a:r>
              <a:rPr lang="en-US" sz="4768">
                <a:solidFill>
                  <a:srgbClr val="FFFFFF"/>
                </a:solidFill>
                <a:latin typeface="Lora"/>
              </a:rPr>
              <a:t>nivelten alentunut liikkuvuus, </a:t>
            </a:r>
          </a:p>
          <a:p>
            <a:pPr marL="2059220" lvl="2" indent="-686407">
              <a:lnSpc>
                <a:spcPts val="6676"/>
              </a:lnSpc>
              <a:buFont typeface="Arial"/>
              <a:buChar char="⚬"/>
            </a:pPr>
            <a:r>
              <a:rPr lang="en-US" sz="4768">
                <a:solidFill>
                  <a:srgbClr val="FFFFFF"/>
                </a:solidFill>
                <a:latin typeface="Lora"/>
              </a:rPr>
              <a:t>puutteellinen tai väärä omahoito sekä </a:t>
            </a:r>
          </a:p>
          <a:p>
            <a:pPr marL="2059220" lvl="2" indent="-686407">
              <a:lnSpc>
                <a:spcPts val="6676"/>
              </a:lnSpc>
              <a:buFont typeface="Arial"/>
              <a:buChar char="⚬"/>
            </a:pPr>
            <a:r>
              <a:rPr lang="en-US" sz="4768">
                <a:solidFill>
                  <a:srgbClr val="FFFFFF"/>
                </a:solidFill>
                <a:latin typeface="Lora"/>
              </a:rPr>
              <a:t>diabeteksen aiheuttamat komplikaatiot, </a:t>
            </a:r>
          </a:p>
          <a:p>
            <a:pPr>
              <a:lnSpc>
                <a:spcPts val="6859"/>
              </a:lnSpc>
            </a:pPr>
            <a:r>
              <a:rPr lang="en-US" sz="4899">
                <a:solidFill>
                  <a:srgbClr val="FFFFFF"/>
                </a:solidFill>
                <a:latin typeface="Lora"/>
              </a:rPr>
              <a:t>      altistavat diabetesta sairastavan henkilön jalkavaurioille</a:t>
            </a:r>
          </a:p>
          <a:p>
            <a:pPr marL="1029610" lvl="1" indent="-514805">
              <a:lnSpc>
                <a:spcPts val="6676"/>
              </a:lnSpc>
              <a:buFont typeface="Arial"/>
              <a:buChar char="•"/>
            </a:pPr>
            <a:r>
              <a:rPr lang="en-US" sz="4768">
                <a:solidFill>
                  <a:srgbClr val="FFFFFF"/>
                </a:solidFill>
                <a:latin typeface="Lora"/>
              </a:rPr>
              <a:t>Riskijalan varhainen tunnistaminen on tärkeää jalkaongelmien vähentämiseksi ja mahdollisten amputaatioiden välttämiseksi</a:t>
            </a:r>
          </a:p>
          <a:p>
            <a:pPr>
              <a:lnSpc>
                <a:spcPts val="5875"/>
              </a:lnSpc>
            </a:pPr>
            <a:endParaRPr lang="en-US" sz="4768">
              <a:solidFill>
                <a:srgbClr val="FFFFFF"/>
              </a:solidFill>
              <a:latin typeface="Lora"/>
            </a:endParaRPr>
          </a:p>
          <a:p>
            <a:pPr algn="ctr">
              <a:lnSpc>
                <a:spcPts val="5875"/>
              </a:lnSpc>
              <a:spcBef>
                <a:spcPct val="0"/>
              </a:spcBef>
            </a:pPr>
            <a:endParaRPr lang="en-US" sz="4768">
              <a:solidFill>
                <a:srgbClr val="FFFFFF"/>
              </a:solidFill>
              <a:latin typeface="Lora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85297" y="6172200"/>
            <a:ext cx="3086100" cy="308610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>
                <a:alpha val="54902"/>
              </a:srgbClr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059198" y="8345251"/>
            <a:ext cx="1826099" cy="182609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>
                <a:alpha val="54902"/>
              </a:srgbClr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8135" y="281904"/>
            <a:ext cx="18209865" cy="11178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86"/>
              </a:lnSpc>
            </a:pPr>
            <a:r>
              <a:rPr lang="en-US" sz="5347" dirty="0" err="1">
                <a:solidFill>
                  <a:srgbClr val="000000"/>
                </a:solidFill>
                <a:latin typeface="Lora Bold"/>
              </a:rPr>
              <a:t>Potilaan</a:t>
            </a:r>
            <a:r>
              <a:rPr lang="en-US" sz="5347" dirty="0">
                <a:solidFill>
                  <a:srgbClr val="000000"/>
                </a:solidFill>
                <a:latin typeface="Lora Bold"/>
              </a:rPr>
              <a:t> </a:t>
            </a:r>
            <a:r>
              <a:rPr lang="en-US" sz="5347" dirty="0" err="1">
                <a:solidFill>
                  <a:srgbClr val="000000"/>
                </a:solidFill>
                <a:latin typeface="Lora Bold"/>
              </a:rPr>
              <a:t>ohjeistaminen</a:t>
            </a:r>
            <a:endParaRPr lang="en-US" sz="5347" dirty="0">
              <a:solidFill>
                <a:srgbClr val="000000"/>
              </a:solidFill>
              <a:latin typeface="Lora Bold"/>
            </a:endParaRPr>
          </a:p>
          <a:p>
            <a:pPr>
              <a:lnSpc>
                <a:spcPts val="7486"/>
              </a:lnSpc>
            </a:pPr>
            <a:endParaRPr lang="en-US" sz="5347" dirty="0">
              <a:solidFill>
                <a:srgbClr val="000000"/>
              </a:solidFill>
              <a:latin typeface="Lora Bold"/>
            </a:endParaRPr>
          </a:p>
          <a:p>
            <a:pPr marL="1083961" lvl="1" indent="-571500">
              <a:lnSpc>
                <a:spcPts val="6646"/>
              </a:lnSpc>
              <a:buFont typeface="Arial" panose="020B0604020202020204" pitchFamily="34" charset="0"/>
              <a:buChar char="•"/>
            </a:pPr>
            <a:r>
              <a:rPr lang="fi-FI" sz="4400" dirty="0">
                <a:solidFill>
                  <a:srgbClr val="000000"/>
                </a:solidFill>
                <a:latin typeface="Lora"/>
              </a:rPr>
              <a:t>Ennen tutkimusta potilaan tulee olla:</a:t>
            </a:r>
          </a:p>
          <a:p>
            <a:pPr marL="1541161" lvl="2" indent="-571500">
              <a:lnSpc>
                <a:spcPts val="6646"/>
              </a:lnSpc>
              <a:buFont typeface="Courier New" panose="02070309020205020404" pitchFamily="49" charset="0"/>
              <a:buChar char="o"/>
            </a:pPr>
            <a:r>
              <a:rPr lang="fi-FI" sz="4400" dirty="0">
                <a:solidFill>
                  <a:srgbClr val="000000"/>
                </a:solidFill>
                <a:latin typeface="Lora"/>
              </a:rPr>
              <a:t>vähintään kaksi tuntia ilman tupakkaa, nuuskaa, sähkötupakkaa ja muita tupakkatuotteita </a:t>
            </a:r>
          </a:p>
          <a:p>
            <a:pPr marL="1541161" lvl="2" indent="-571500">
              <a:lnSpc>
                <a:spcPts val="6646"/>
              </a:lnSpc>
              <a:buFont typeface="Courier New" panose="02070309020205020404" pitchFamily="49" charset="0"/>
              <a:buChar char="o"/>
            </a:pPr>
            <a:r>
              <a:rPr lang="fi-FI" sz="4400" dirty="0">
                <a:solidFill>
                  <a:srgbClr val="000000"/>
                </a:solidFill>
                <a:latin typeface="Lora"/>
              </a:rPr>
              <a:t>vähintään neljä tuntia ilman kahvia, teetä, kola- ja muita piristäviä juomia </a:t>
            </a:r>
          </a:p>
          <a:p>
            <a:pPr marL="1541161" lvl="2" indent="-571500">
              <a:lnSpc>
                <a:spcPts val="6646"/>
              </a:lnSpc>
              <a:buFont typeface="Courier New" panose="02070309020205020404" pitchFamily="49" charset="0"/>
              <a:buChar char="o"/>
            </a:pPr>
            <a:r>
              <a:rPr lang="fi-FI" sz="4400" dirty="0">
                <a:solidFill>
                  <a:srgbClr val="000000"/>
                </a:solidFill>
                <a:latin typeface="Lora"/>
              </a:rPr>
              <a:t>vähintään kaksi vuorokautta ilman alkoholia</a:t>
            </a:r>
          </a:p>
          <a:p>
            <a:pPr marL="1083961" lvl="1" indent="-571500">
              <a:lnSpc>
                <a:spcPts val="6646"/>
              </a:lnSpc>
              <a:buFont typeface="Arial" panose="020B0604020202020204" pitchFamily="34" charset="0"/>
              <a:buChar char="•"/>
            </a:pPr>
            <a:r>
              <a:rPr lang="fi-FI" sz="4400" dirty="0">
                <a:solidFill>
                  <a:srgbClr val="000000"/>
                </a:solidFill>
                <a:latin typeface="Lora"/>
              </a:rPr>
              <a:t>Jos potilaalla on </a:t>
            </a:r>
            <a:r>
              <a:rPr lang="fi-FI" sz="4400" dirty="0" err="1">
                <a:solidFill>
                  <a:srgbClr val="000000"/>
                </a:solidFill>
                <a:latin typeface="Lora"/>
              </a:rPr>
              <a:t>Comprilan</a:t>
            </a:r>
            <a:r>
              <a:rPr lang="fi-FI" sz="4400" dirty="0">
                <a:solidFill>
                  <a:srgbClr val="000000"/>
                </a:solidFill>
                <a:latin typeface="Lora"/>
              </a:rPr>
              <a:t>-kompressiosidokset alaraajassa, niitä ei poisteta ennen tutkimusta</a:t>
            </a:r>
          </a:p>
          <a:p>
            <a:pPr marL="1024922" lvl="1" indent="-512461">
              <a:lnSpc>
                <a:spcPts val="6646"/>
              </a:lnSpc>
              <a:buFont typeface="Arial"/>
              <a:buChar char="•"/>
            </a:pPr>
            <a:endParaRPr lang="en-US" sz="4400" dirty="0">
              <a:solidFill>
                <a:srgbClr val="000000"/>
              </a:solidFill>
              <a:latin typeface="Lora"/>
            </a:endParaRPr>
          </a:p>
          <a:p>
            <a:pPr marL="512461" lvl="1">
              <a:lnSpc>
                <a:spcPts val="6646"/>
              </a:lnSpc>
            </a:pPr>
            <a:endParaRPr lang="en-US" sz="4400" dirty="0">
              <a:solidFill>
                <a:srgbClr val="000000"/>
              </a:solidFill>
              <a:latin typeface="Lora"/>
            </a:endParaRPr>
          </a:p>
          <a:p>
            <a:pPr algn="ctr">
              <a:lnSpc>
                <a:spcPts val="6646"/>
              </a:lnSpc>
              <a:spcBef>
                <a:spcPct val="0"/>
              </a:spcBef>
            </a:pPr>
            <a:endParaRPr lang="en-US" sz="4747" dirty="0">
              <a:solidFill>
                <a:srgbClr val="000000"/>
              </a:solidFill>
              <a:latin typeface="Lora"/>
            </a:endParaRPr>
          </a:p>
        </p:txBody>
      </p:sp>
      <p:pic>
        <p:nvPicPr>
          <p:cNvPr id="10" name="Puhe 199">
            <a:hlinkClick r:id="" action="ppaction://media"/>
            <a:extLst>
              <a:ext uri="{FF2B5EF4-FFF2-40B4-BE49-F238E27FC236}">
                <a16:creationId xmlns:a16="http://schemas.microsoft.com/office/drawing/2014/main" id="{21C94230-F97B-5480-283B-2438C54EDB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" y="36354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2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942975"/>
            <a:ext cx="18288000" cy="10001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29610" lvl="1" indent="-514805">
              <a:lnSpc>
                <a:spcPts val="6676"/>
              </a:lnSpc>
              <a:buFont typeface="Arial"/>
              <a:buChar char="•"/>
            </a:pPr>
            <a:r>
              <a:rPr lang="en-US" sz="4768">
                <a:solidFill>
                  <a:srgbClr val="FFFFFF"/>
                </a:solidFill>
                <a:latin typeface="Lora"/>
              </a:rPr>
              <a:t>Useat tekijät, kuten </a:t>
            </a:r>
          </a:p>
          <a:p>
            <a:pPr marL="2059220" lvl="2" indent="-686407">
              <a:lnSpc>
                <a:spcPts val="6676"/>
              </a:lnSpc>
              <a:buFont typeface="Arial"/>
              <a:buChar char="⚬"/>
            </a:pPr>
            <a:r>
              <a:rPr lang="en-US" sz="4768">
                <a:solidFill>
                  <a:srgbClr val="FFFFFF"/>
                </a:solidFill>
                <a:latin typeface="Lora"/>
              </a:rPr>
              <a:t>pienten ja sopimattomien jalkineiden käyttö, </a:t>
            </a:r>
          </a:p>
          <a:p>
            <a:pPr marL="2188756" lvl="2" indent="-729585">
              <a:lnSpc>
                <a:spcPts val="7096"/>
              </a:lnSpc>
              <a:buFont typeface="Arial"/>
              <a:buChar char="⚬"/>
            </a:pPr>
            <a:r>
              <a:rPr lang="en-US" sz="5068">
                <a:solidFill>
                  <a:srgbClr val="FFFFFF"/>
                </a:solidFill>
                <a:latin typeface="Lora"/>
              </a:rPr>
              <a:t>jalkojen virheasennot, </a:t>
            </a:r>
          </a:p>
          <a:p>
            <a:pPr marL="2059220" lvl="2" indent="-686407">
              <a:lnSpc>
                <a:spcPts val="6676"/>
              </a:lnSpc>
              <a:buFont typeface="Arial"/>
              <a:buChar char="⚬"/>
            </a:pPr>
            <a:r>
              <a:rPr lang="en-US" sz="4768">
                <a:solidFill>
                  <a:srgbClr val="FFFFFF"/>
                </a:solidFill>
                <a:latin typeface="Lora"/>
              </a:rPr>
              <a:t>nivelten alentunut liikkuvuus, </a:t>
            </a:r>
          </a:p>
          <a:p>
            <a:pPr marL="2059220" lvl="2" indent="-686407">
              <a:lnSpc>
                <a:spcPts val="6676"/>
              </a:lnSpc>
              <a:buFont typeface="Arial"/>
              <a:buChar char="⚬"/>
            </a:pPr>
            <a:r>
              <a:rPr lang="en-US" sz="4768">
                <a:solidFill>
                  <a:srgbClr val="FFFFFF"/>
                </a:solidFill>
                <a:latin typeface="Lora"/>
              </a:rPr>
              <a:t>puutteellinen tai väärä omahoito sekä </a:t>
            </a:r>
          </a:p>
          <a:p>
            <a:pPr marL="2059220" lvl="2" indent="-686407">
              <a:lnSpc>
                <a:spcPts val="6676"/>
              </a:lnSpc>
              <a:buFont typeface="Arial"/>
              <a:buChar char="⚬"/>
            </a:pPr>
            <a:r>
              <a:rPr lang="en-US" sz="4768">
                <a:solidFill>
                  <a:srgbClr val="FFFFFF"/>
                </a:solidFill>
                <a:latin typeface="Lora"/>
              </a:rPr>
              <a:t>diabeteksen aiheuttamat komplikaatiot, </a:t>
            </a:r>
          </a:p>
          <a:p>
            <a:pPr>
              <a:lnSpc>
                <a:spcPts val="6859"/>
              </a:lnSpc>
            </a:pPr>
            <a:r>
              <a:rPr lang="en-US" sz="4899">
                <a:solidFill>
                  <a:srgbClr val="FFFFFF"/>
                </a:solidFill>
                <a:latin typeface="Lora"/>
              </a:rPr>
              <a:t>      altistavat diabetesta sairastavan henkilön jalkavaurioille</a:t>
            </a:r>
          </a:p>
          <a:p>
            <a:pPr marL="1029610" lvl="1" indent="-514805">
              <a:lnSpc>
                <a:spcPts val="6676"/>
              </a:lnSpc>
              <a:buFont typeface="Arial"/>
              <a:buChar char="•"/>
            </a:pPr>
            <a:r>
              <a:rPr lang="en-US" sz="4768">
                <a:solidFill>
                  <a:srgbClr val="FFFFFF"/>
                </a:solidFill>
                <a:latin typeface="Lora"/>
              </a:rPr>
              <a:t>Riskijalan varhainen tunnistaminen on tärkeää jalkaongelmien vähentämiseksi ja mahdollisten amputaatioiden välttämiseksi</a:t>
            </a:r>
          </a:p>
          <a:p>
            <a:pPr>
              <a:lnSpc>
                <a:spcPts val="5875"/>
              </a:lnSpc>
            </a:pPr>
            <a:endParaRPr lang="en-US" sz="4768">
              <a:solidFill>
                <a:srgbClr val="FFFFFF"/>
              </a:solidFill>
              <a:latin typeface="Lora"/>
            </a:endParaRPr>
          </a:p>
          <a:p>
            <a:pPr algn="ctr">
              <a:lnSpc>
                <a:spcPts val="5875"/>
              </a:lnSpc>
              <a:spcBef>
                <a:spcPct val="0"/>
              </a:spcBef>
            </a:pPr>
            <a:endParaRPr lang="en-US" sz="4768">
              <a:solidFill>
                <a:srgbClr val="FFFFFF"/>
              </a:solidFill>
              <a:latin typeface="Lora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85297" y="6172200"/>
            <a:ext cx="3086100" cy="308610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>
                <a:alpha val="54902"/>
              </a:srgbClr>
            </a:solidFill>
          </p:spPr>
          <p:txBody>
            <a:bodyPr/>
            <a:lstStyle/>
            <a:p>
              <a:endParaRPr lang="fi-FI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059198" y="8345251"/>
            <a:ext cx="1826099" cy="182609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>
                <a:alpha val="54902"/>
              </a:srgbClr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8135" y="272379"/>
            <a:ext cx="18209865" cy="11585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6"/>
              </a:lnSpc>
            </a:pPr>
            <a:r>
              <a:rPr lang="en-US" sz="5747" dirty="0" err="1">
                <a:solidFill>
                  <a:srgbClr val="000000"/>
                </a:solidFill>
                <a:latin typeface="Lora Bold"/>
              </a:rPr>
              <a:t>Mittaaminen</a:t>
            </a:r>
            <a:endParaRPr lang="en-US" sz="5747" dirty="0">
              <a:solidFill>
                <a:srgbClr val="000000"/>
              </a:solidFill>
              <a:latin typeface="Lora Bold"/>
            </a:endParaRPr>
          </a:p>
          <a:p>
            <a:pPr algn="ctr">
              <a:lnSpc>
                <a:spcPts val="6926"/>
              </a:lnSpc>
            </a:pPr>
            <a:endParaRPr lang="en-US" sz="5747" dirty="0">
              <a:solidFill>
                <a:srgbClr val="000000"/>
              </a:solidFill>
              <a:latin typeface="Lora Bold"/>
            </a:endParaRPr>
          </a:p>
          <a:p>
            <a:pPr marL="1068101" lvl="1" indent="-534051">
              <a:lnSpc>
                <a:spcPts val="6926"/>
              </a:lnSpc>
              <a:buFont typeface="Arial"/>
              <a:buChar char="•"/>
            </a:pPr>
            <a:r>
              <a:rPr lang="en-US" sz="4400" dirty="0" err="1">
                <a:solidFill>
                  <a:srgbClr val="000000"/>
                </a:solidFill>
                <a:latin typeface="Lora"/>
              </a:rPr>
              <a:t>Potilaan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tulee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olla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makuuasennossa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ja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liikkumatta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mittausta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tehdessä</a:t>
            </a:r>
            <a:endParaRPr lang="en-US" sz="4400" dirty="0">
              <a:solidFill>
                <a:srgbClr val="000000"/>
              </a:solidFill>
              <a:latin typeface="Lora"/>
            </a:endParaRPr>
          </a:p>
          <a:p>
            <a:pPr marL="1068101" lvl="1" indent="-534051">
              <a:lnSpc>
                <a:spcPts val="6926"/>
              </a:lnSpc>
              <a:buFont typeface="Arial"/>
              <a:buChar char="•"/>
            </a:pPr>
            <a:r>
              <a:rPr lang="en-US" sz="4400" dirty="0" err="1">
                <a:solidFill>
                  <a:srgbClr val="000000"/>
                </a:solidFill>
                <a:latin typeface="Lora"/>
              </a:rPr>
              <a:t>Paina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laitteen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virta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päälle</a:t>
            </a:r>
            <a:endParaRPr lang="en-US" sz="4400" dirty="0">
              <a:solidFill>
                <a:srgbClr val="000000"/>
              </a:solidFill>
              <a:latin typeface="Lora"/>
            </a:endParaRPr>
          </a:p>
          <a:p>
            <a:pPr marL="1068101" lvl="1" indent="-534051">
              <a:lnSpc>
                <a:spcPts val="6926"/>
              </a:lnSpc>
              <a:buFont typeface="Arial"/>
              <a:buChar char="•"/>
            </a:pPr>
            <a:r>
              <a:rPr lang="en-US" sz="4400" dirty="0" err="1">
                <a:solidFill>
                  <a:srgbClr val="000000"/>
                </a:solidFill>
                <a:latin typeface="Lora"/>
              </a:rPr>
              <a:t>Desinfioi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kädet</a:t>
            </a:r>
            <a:endParaRPr lang="en-US" sz="4400" dirty="0">
              <a:solidFill>
                <a:srgbClr val="000000"/>
              </a:solidFill>
              <a:latin typeface="Lora"/>
            </a:endParaRPr>
          </a:p>
          <a:p>
            <a:pPr marL="1068101" lvl="1" indent="-534051">
              <a:lnSpc>
                <a:spcPts val="6926"/>
              </a:lnSpc>
              <a:buFont typeface="Arial"/>
              <a:buChar char="•"/>
            </a:pPr>
            <a:r>
              <a:rPr lang="en-US" sz="4400" dirty="0" err="1">
                <a:solidFill>
                  <a:srgbClr val="000000"/>
                </a:solidFill>
                <a:latin typeface="Lora"/>
              </a:rPr>
              <a:t>Aseta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mansetit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paikoilleen</a:t>
            </a:r>
            <a:endParaRPr lang="en-US" sz="4400" dirty="0">
              <a:solidFill>
                <a:srgbClr val="000000"/>
              </a:solidFill>
              <a:latin typeface="Lora"/>
            </a:endParaRPr>
          </a:p>
          <a:p>
            <a:pPr marL="1068101" lvl="1" indent="-534051">
              <a:lnSpc>
                <a:spcPts val="6926"/>
              </a:lnSpc>
              <a:buFont typeface="Arial"/>
              <a:buChar char="•"/>
            </a:pPr>
            <a:r>
              <a:rPr lang="en-US" sz="4400" dirty="0" err="1">
                <a:solidFill>
                  <a:srgbClr val="000000"/>
                </a:solidFill>
                <a:latin typeface="Lora"/>
              </a:rPr>
              <a:t>Mansettien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huolellinen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paikoilleen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asettelu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on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tärkeää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oikean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mittaustuloksen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saamiseksi</a:t>
            </a:r>
            <a:endParaRPr lang="en-US" sz="4400" dirty="0">
              <a:solidFill>
                <a:srgbClr val="000000"/>
              </a:solidFill>
              <a:latin typeface="Lora"/>
            </a:endParaRPr>
          </a:p>
          <a:p>
            <a:pPr marL="1068101" lvl="1" indent="-534051">
              <a:lnSpc>
                <a:spcPts val="6926"/>
              </a:lnSpc>
              <a:buFont typeface="Arial"/>
              <a:buChar char="•"/>
            </a:pPr>
            <a:r>
              <a:rPr lang="en-US" sz="4400" dirty="0" err="1">
                <a:solidFill>
                  <a:srgbClr val="000000"/>
                </a:solidFill>
                <a:latin typeface="Lora"/>
              </a:rPr>
              <a:t>Mansettien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letkujen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nuolet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on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oltava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jalkojen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sisäreunassa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ja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olkavarren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valtimon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kohdalla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käsivarren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sisäreunassa</a:t>
            </a:r>
            <a:endParaRPr lang="en-US" sz="4400" dirty="0">
              <a:solidFill>
                <a:srgbClr val="000000"/>
              </a:solidFill>
              <a:latin typeface="Lora"/>
            </a:endParaRPr>
          </a:p>
          <a:p>
            <a:pPr>
              <a:lnSpc>
                <a:spcPts val="6926"/>
              </a:lnSpc>
            </a:pPr>
            <a:endParaRPr lang="en-US" sz="4947" dirty="0">
              <a:solidFill>
                <a:srgbClr val="000000"/>
              </a:solidFill>
              <a:latin typeface="Lora"/>
            </a:endParaRPr>
          </a:p>
          <a:p>
            <a:pPr algn="ctr">
              <a:lnSpc>
                <a:spcPts val="6926"/>
              </a:lnSpc>
              <a:spcBef>
                <a:spcPct val="0"/>
              </a:spcBef>
            </a:pPr>
            <a:endParaRPr lang="en-US" sz="4947" dirty="0">
              <a:solidFill>
                <a:srgbClr val="000000"/>
              </a:solidFill>
              <a:latin typeface="Lora"/>
            </a:endParaRPr>
          </a:p>
        </p:txBody>
      </p:sp>
      <p:pic>
        <p:nvPicPr>
          <p:cNvPr id="10" name="ABI dia5">
            <a:hlinkClick r:id="" action="ppaction://media"/>
            <a:extLst>
              <a:ext uri="{FF2B5EF4-FFF2-40B4-BE49-F238E27FC236}">
                <a16:creationId xmlns:a16="http://schemas.microsoft.com/office/drawing/2014/main" id="{30053864-6696-BEA7-48D8-BD0B9D1AE3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" y="942975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4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27327" y="350691"/>
            <a:ext cx="7238749" cy="9651665"/>
          </a:xfrm>
          <a:custGeom>
            <a:avLst/>
            <a:gdLst/>
            <a:ahLst/>
            <a:cxnLst/>
            <a:rect l="l" t="t" r="r" b="b"/>
            <a:pathLst>
              <a:path w="7238749" h="9651665">
                <a:moveTo>
                  <a:pt x="0" y="0"/>
                </a:moveTo>
                <a:lnTo>
                  <a:pt x="7238749" y="0"/>
                </a:lnTo>
                <a:lnTo>
                  <a:pt x="7238749" y="9651665"/>
                </a:lnTo>
                <a:lnTo>
                  <a:pt x="0" y="96516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78135" y="310479"/>
            <a:ext cx="10549193" cy="855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72"/>
              </a:lnSpc>
            </a:pPr>
            <a:endParaRPr dirty="0"/>
          </a:p>
          <a:p>
            <a:pPr marL="951963" lvl="1" indent="-475982">
              <a:lnSpc>
                <a:spcPts val="6172"/>
              </a:lnSpc>
              <a:buFont typeface="Arial"/>
              <a:buChar char="•"/>
            </a:pPr>
            <a:r>
              <a:rPr lang="en-US" sz="4409" dirty="0" err="1">
                <a:solidFill>
                  <a:srgbClr val="000000"/>
                </a:solidFill>
                <a:latin typeface="Lora"/>
              </a:rPr>
              <a:t>Aseta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9" dirty="0" err="1">
                <a:solidFill>
                  <a:srgbClr val="000000"/>
                </a:solidFill>
                <a:latin typeface="Lora"/>
              </a:rPr>
              <a:t>keltainen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9" dirty="0" err="1">
                <a:solidFill>
                  <a:srgbClr val="000000"/>
                </a:solidFill>
                <a:latin typeface="Lora"/>
              </a:rPr>
              <a:t>mansetti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9" dirty="0" err="1">
                <a:solidFill>
                  <a:srgbClr val="000000"/>
                </a:solidFill>
                <a:latin typeface="Lora"/>
              </a:rPr>
              <a:t>vasempaan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9" dirty="0" err="1">
                <a:solidFill>
                  <a:srgbClr val="000000"/>
                </a:solidFill>
                <a:latin typeface="Lora"/>
              </a:rPr>
              <a:t>nilkkaan</a:t>
            </a:r>
            <a:endParaRPr lang="en-US" sz="4409" dirty="0">
              <a:solidFill>
                <a:srgbClr val="000000"/>
              </a:solidFill>
              <a:latin typeface="Lora"/>
            </a:endParaRPr>
          </a:p>
          <a:p>
            <a:pPr marL="951963" lvl="1" indent="-475982">
              <a:lnSpc>
                <a:spcPts val="6172"/>
              </a:lnSpc>
              <a:buFont typeface="Arial"/>
              <a:buChar char="•"/>
            </a:pPr>
            <a:r>
              <a:rPr lang="en-US" sz="4409" dirty="0" err="1">
                <a:solidFill>
                  <a:srgbClr val="000000"/>
                </a:solidFill>
                <a:latin typeface="Lora"/>
              </a:rPr>
              <a:t>Aseta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9" dirty="0" err="1">
                <a:solidFill>
                  <a:srgbClr val="000000"/>
                </a:solidFill>
                <a:latin typeface="Lora"/>
              </a:rPr>
              <a:t>vihreä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9" dirty="0" err="1">
                <a:solidFill>
                  <a:srgbClr val="000000"/>
                </a:solidFill>
                <a:latin typeface="Lora"/>
              </a:rPr>
              <a:t>mansetti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9" dirty="0" err="1">
                <a:solidFill>
                  <a:srgbClr val="000000"/>
                </a:solidFill>
                <a:latin typeface="Lora"/>
              </a:rPr>
              <a:t>oikeaan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9" dirty="0" err="1">
                <a:solidFill>
                  <a:srgbClr val="000000"/>
                </a:solidFill>
                <a:latin typeface="Lora"/>
              </a:rPr>
              <a:t>nilkkaan</a:t>
            </a:r>
            <a:endParaRPr lang="en-US" sz="4409" dirty="0">
              <a:solidFill>
                <a:srgbClr val="000000"/>
              </a:solidFill>
              <a:latin typeface="Lora"/>
            </a:endParaRPr>
          </a:p>
          <a:p>
            <a:pPr marL="951963" lvl="1" indent="-475982">
              <a:lnSpc>
                <a:spcPts val="6172"/>
              </a:lnSpc>
              <a:buFont typeface="Arial"/>
              <a:buChar char="•"/>
            </a:pPr>
            <a:r>
              <a:rPr lang="en-US" sz="4409" dirty="0" err="1">
                <a:solidFill>
                  <a:srgbClr val="000000"/>
                </a:solidFill>
                <a:latin typeface="Lora"/>
              </a:rPr>
              <a:t>Mansetin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9" dirty="0" err="1">
                <a:solidFill>
                  <a:srgbClr val="000000"/>
                </a:solidFill>
                <a:latin typeface="Lora"/>
              </a:rPr>
              <a:t>alareunan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9" dirty="0" err="1">
                <a:solidFill>
                  <a:srgbClr val="000000"/>
                </a:solidFill>
                <a:latin typeface="Lora"/>
              </a:rPr>
              <a:t>tulisi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olla </a:t>
            </a:r>
            <a:r>
              <a:rPr lang="en-US" sz="4409" dirty="0" err="1">
                <a:solidFill>
                  <a:srgbClr val="000000"/>
                </a:solidFill>
                <a:latin typeface="Lora"/>
              </a:rPr>
              <a:t>noin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2-3 cm </a:t>
            </a:r>
            <a:r>
              <a:rPr lang="en-US" sz="4409" dirty="0" err="1">
                <a:solidFill>
                  <a:srgbClr val="000000"/>
                </a:solidFill>
                <a:latin typeface="Lora"/>
              </a:rPr>
              <a:t>nilkasta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9" dirty="0" err="1">
                <a:solidFill>
                  <a:srgbClr val="000000"/>
                </a:solidFill>
                <a:latin typeface="Lora"/>
              </a:rPr>
              <a:t>ylöspäin</a:t>
            </a:r>
            <a:endParaRPr lang="en-US" sz="4409" dirty="0">
              <a:solidFill>
                <a:srgbClr val="000000"/>
              </a:solidFill>
              <a:latin typeface="Lora"/>
            </a:endParaRPr>
          </a:p>
          <a:p>
            <a:pPr marL="951963" lvl="1" indent="-475982">
              <a:lnSpc>
                <a:spcPts val="6172"/>
              </a:lnSpc>
              <a:buFont typeface="Arial"/>
              <a:buChar char="•"/>
            </a:pPr>
            <a:r>
              <a:rPr lang="en-US" sz="4409" dirty="0" err="1">
                <a:solidFill>
                  <a:srgbClr val="000000"/>
                </a:solidFill>
                <a:latin typeface="Lora"/>
              </a:rPr>
              <a:t>Mansetin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ja </a:t>
            </a:r>
            <a:r>
              <a:rPr lang="en-US" sz="4409" dirty="0" err="1">
                <a:solidFill>
                  <a:srgbClr val="000000"/>
                </a:solidFill>
                <a:latin typeface="Lora"/>
              </a:rPr>
              <a:t>ihon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9" dirty="0" err="1">
                <a:solidFill>
                  <a:srgbClr val="000000"/>
                </a:solidFill>
                <a:latin typeface="Lora"/>
              </a:rPr>
              <a:t>väliin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9" dirty="0" err="1">
                <a:solidFill>
                  <a:srgbClr val="000000"/>
                </a:solidFill>
                <a:latin typeface="Lora"/>
              </a:rPr>
              <a:t>tulee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9" dirty="0" err="1">
                <a:solidFill>
                  <a:srgbClr val="000000"/>
                </a:solidFill>
                <a:latin typeface="Lora"/>
              </a:rPr>
              <a:t>mahtua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9" dirty="0" err="1">
                <a:solidFill>
                  <a:srgbClr val="000000"/>
                </a:solidFill>
                <a:latin typeface="Lora"/>
              </a:rPr>
              <a:t>pari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9" dirty="0" err="1">
                <a:solidFill>
                  <a:srgbClr val="000000"/>
                </a:solidFill>
                <a:latin typeface="Lora"/>
              </a:rPr>
              <a:t>sormea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</a:t>
            </a:r>
          </a:p>
          <a:p>
            <a:pPr>
              <a:lnSpc>
                <a:spcPts val="6172"/>
              </a:lnSpc>
            </a:pPr>
            <a:endParaRPr lang="en-US" sz="4409" dirty="0">
              <a:solidFill>
                <a:srgbClr val="000000"/>
              </a:solidFill>
              <a:latin typeface="Lora"/>
            </a:endParaRPr>
          </a:p>
          <a:p>
            <a:pPr algn="ctr">
              <a:lnSpc>
                <a:spcPts val="6172"/>
              </a:lnSpc>
              <a:spcBef>
                <a:spcPct val="0"/>
              </a:spcBef>
            </a:pPr>
            <a:endParaRPr lang="en-US" sz="4409" dirty="0">
              <a:solidFill>
                <a:srgbClr val="000000"/>
              </a:solidFill>
              <a:latin typeface="Lora"/>
            </a:endParaRPr>
          </a:p>
        </p:txBody>
      </p:sp>
      <p:pic>
        <p:nvPicPr>
          <p:cNvPr id="4" name="Puhe 201">
            <a:hlinkClick r:id="" action="ppaction://media"/>
            <a:extLst>
              <a:ext uri="{FF2B5EF4-FFF2-40B4-BE49-F238E27FC236}">
                <a16:creationId xmlns:a16="http://schemas.microsoft.com/office/drawing/2014/main" id="{09B6638A-5D33-C009-AC6A-E62497B1DB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5715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69333" y="1028700"/>
            <a:ext cx="7959507" cy="8229600"/>
          </a:xfrm>
          <a:custGeom>
            <a:avLst/>
            <a:gdLst/>
            <a:ahLst/>
            <a:cxnLst/>
            <a:rect l="l" t="t" r="r" b="b"/>
            <a:pathLst>
              <a:path w="7959507" h="8229600">
                <a:moveTo>
                  <a:pt x="0" y="0"/>
                </a:moveTo>
                <a:lnTo>
                  <a:pt x="7959506" y="0"/>
                </a:lnTo>
                <a:lnTo>
                  <a:pt x="795950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7987" b="-10969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78135" y="310479"/>
            <a:ext cx="9891198" cy="7774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72"/>
              </a:lnSpc>
            </a:pPr>
            <a:endParaRPr dirty="0"/>
          </a:p>
          <a:p>
            <a:pPr marL="951963" lvl="1" indent="-475982">
              <a:lnSpc>
                <a:spcPts val="6172"/>
              </a:lnSpc>
              <a:buFont typeface="Arial"/>
              <a:buChar char="•"/>
            </a:pPr>
            <a:r>
              <a:rPr lang="en-US" sz="4409" dirty="0" err="1">
                <a:solidFill>
                  <a:srgbClr val="000000"/>
                </a:solidFill>
                <a:latin typeface="Lora"/>
              </a:rPr>
              <a:t>Aseta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9" dirty="0" err="1">
                <a:solidFill>
                  <a:srgbClr val="000000"/>
                </a:solidFill>
                <a:latin typeface="Lora"/>
              </a:rPr>
              <a:t>punainen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9" dirty="0" err="1">
                <a:solidFill>
                  <a:srgbClr val="000000"/>
                </a:solidFill>
                <a:latin typeface="Lora"/>
              </a:rPr>
              <a:t>mansetti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9" dirty="0" err="1">
                <a:solidFill>
                  <a:srgbClr val="000000"/>
                </a:solidFill>
                <a:latin typeface="Lora"/>
              </a:rPr>
              <a:t>käsivarteen</a:t>
            </a:r>
            <a:endParaRPr lang="en-US" sz="4409" dirty="0">
              <a:solidFill>
                <a:srgbClr val="000000"/>
              </a:solidFill>
              <a:latin typeface="Lora"/>
            </a:endParaRPr>
          </a:p>
          <a:p>
            <a:pPr marL="951963" lvl="1" indent="-475982">
              <a:lnSpc>
                <a:spcPts val="6172"/>
              </a:lnSpc>
              <a:buFont typeface="Arial"/>
              <a:buChar char="•"/>
            </a:pPr>
            <a:r>
              <a:rPr lang="en-US" sz="4409" dirty="0" err="1">
                <a:solidFill>
                  <a:srgbClr val="000000"/>
                </a:solidFill>
                <a:latin typeface="Lora"/>
              </a:rPr>
              <a:t>Mansetin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9" dirty="0" err="1">
                <a:solidFill>
                  <a:srgbClr val="000000"/>
                </a:solidFill>
                <a:latin typeface="Lora"/>
              </a:rPr>
              <a:t>alareunan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9" dirty="0" err="1">
                <a:solidFill>
                  <a:srgbClr val="000000"/>
                </a:solidFill>
                <a:latin typeface="Lora"/>
              </a:rPr>
              <a:t>tulisi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olla </a:t>
            </a:r>
            <a:r>
              <a:rPr lang="en-US" sz="4409" dirty="0" err="1">
                <a:solidFill>
                  <a:srgbClr val="000000"/>
                </a:solidFill>
                <a:latin typeface="Lora"/>
              </a:rPr>
              <a:t>noin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2-3 cm </a:t>
            </a:r>
            <a:r>
              <a:rPr lang="en-US" sz="4409" dirty="0" err="1">
                <a:solidFill>
                  <a:srgbClr val="000000"/>
                </a:solidFill>
                <a:latin typeface="Lora"/>
              </a:rPr>
              <a:t>kyynärtaipeen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9" dirty="0" err="1">
                <a:solidFill>
                  <a:srgbClr val="000000"/>
                </a:solidFill>
                <a:latin typeface="Lora"/>
              </a:rPr>
              <a:t>yläpuolella</a:t>
            </a:r>
            <a:endParaRPr lang="en-US" sz="4409" dirty="0">
              <a:solidFill>
                <a:srgbClr val="000000"/>
              </a:solidFill>
              <a:latin typeface="Lora"/>
            </a:endParaRPr>
          </a:p>
          <a:p>
            <a:pPr marL="951963" lvl="1" indent="-475982">
              <a:lnSpc>
                <a:spcPts val="6172"/>
              </a:lnSpc>
              <a:buFont typeface="Arial"/>
              <a:buChar char="•"/>
            </a:pPr>
            <a:r>
              <a:rPr lang="en-US" sz="4409" dirty="0" err="1">
                <a:solidFill>
                  <a:srgbClr val="000000"/>
                </a:solidFill>
                <a:latin typeface="Lora"/>
              </a:rPr>
              <a:t>Mansetin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ja </a:t>
            </a:r>
            <a:r>
              <a:rPr lang="en-US" sz="4409" dirty="0" err="1">
                <a:solidFill>
                  <a:srgbClr val="000000"/>
                </a:solidFill>
                <a:latin typeface="Lora"/>
              </a:rPr>
              <a:t>ihon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9" dirty="0" err="1">
                <a:solidFill>
                  <a:srgbClr val="000000"/>
                </a:solidFill>
                <a:latin typeface="Lora"/>
              </a:rPr>
              <a:t>väliin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9" dirty="0" err="1">
                <a:solidFill>
                  <a:srgbClr val="000000"/>
                </a:solidFill>
                <a:latin typeface="Lora"/>
              </a:rPr>
              <a:t>tulee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9" dirty="0" err="1">
                <a:solidFill>
                  <a:srgbClr val="000000"/>
                </a:solidFill>
                <a:latin typeface="Lora"/>
              </a:rPr>
              <a:t>mahtua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9" dirty="0" err="1">
                <a:solidFill>
                  <a:srgbClr val="000000"/>
                </a:solidFill>
                <a:latin typeface="Lora"/>
              </a:rPr>
              <a:t>pari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9" dirty="0" err="1">
                <a:solidFill>
                  <a:srgbClr val="000000"/>
                </a:solidFill>
                <a:latin typeface="Lora"/>
              </a:rPr>
              <a:t>sormea</a:t>
            </a:r>
            <a:r>
              <a:rPr lang="en-US" sz="4409" dirty="0">
                <a:solidFill>
                  <a:srgbClr val="000000"/>
                </a:solidFill>
                <a:latin typeface="Lora"/>
              </a:rPr>
              <a:t> </a:t>
            </a:r>
          </a:p>
          <a:p>
            <a:pPr>
              <a:lnSpc>
                <a:spcPts val="6172"/>
              </a:lnSpc>
            </a:pPr>
            <a:endParaRPr lang="en-US" sz="4409" dirty="0">
              <a:solidFill>
                <a:srgbClr val="000000"/>
              </a:solidFill>
              <a:latin typeface="Lora"/>
            </a:endParaRPr>
          </a:p>
          <a:p>
            <a:pPr algn="ctr">
              <a:lnSpc>
                <a:spcPts val="6172"/>
              </a:lnSpc>
              <a:spcBef>
                <a:spcPct val="0"/>
              </a:spcBef>
            </a:pPr>
            <a:endParaRPr lang="en-US" sz="4409" dirty="0">
              <a:solidFill>
                <a:srgbClr val="000000"/>
              </a:solidFill>
              <a:latin typeface="Lora"/>
            </a:endParaRPr>
          </a:p>
        </p:txBody>
      </p:sp>
      <p:pic>
        <p:nvPicPr>
          <p:cNvPr id="4" name="Puhe 202">
            <a:hlinkClick r:id="" action="ppaction://media"/>
            <a:extLst>
              <a:ext uri="{FF2B5EF4-FFF2-40B4-BE49-F238E27FC236}">
                <a16:creationId xmlns:a16="http://schemas.microsoft.com/office/drawing/2014/main" id="{5A44BBC5-48DA-BAAA-F47F-A5ACB13CAF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359465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11521" y="170846"/>
            <a:ext cx="17864959" cy="3424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5"/>
              </a:lnSpc>
            </a:pPr>
            <a:endParaRPr dirty="0"/>
          </a:p>
          <a:p>
            <a:pPr marL="912206" lvl="1" indent="-456103">
              <a:lnSpc>
                <a:spcPts val="5915"/>
              </a:lnSpc>
              <a:buFont typeface="Arial"/>
              <a:buChar char="•"/>
            </a:pPr>
            <a:r>
              <a:rPr lang="en-US" sz="4400" dirty="0" err="1">
                <a:solidFill>
                  <a:srgbClr val="000000"/>
                </a:solidFill>
                <a:latin typeface="Lora"/>
              </a:rPr>
              <a:t>Paina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Start-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nappulaa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aloittaaksesi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mittauksen</a:t>
            </a:r>
            <a:endParaRPr lang="en-US" sz="4400" dirty="0">
              <a:solidFill>
                <a:srgbClr val="000000"/>
              </a:solidFill>
              <a:latin typeface="Lora"/>
            </a:endParaRPr>
          </a:p>
          <a:p>
            <a:pPr marL="912206" lvl="1" indent="-456103">
              <a:lnSpc>
                <a:spcPts val="5915"/>
              </a:lnSpc>
              <a:buFont typeface="Arial"/>
              <a:buChar char="•"/>
            </a:pPr>
            <a:r>
              <a:rPr lang="en-US" sz="4400" dirty="0" err="1">
                <a:solidFill>
                  <a:srgbClr val="000000"/>
                </a:solidFill>
                <a:latin typeface="Lora"/>
              </a:rPr>
              <a:t>Mittaus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kestää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noin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minuutin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jonka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jälkeen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kone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laskee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tulosta</a:t>
            </a:r>
            <a:r>
              <a:rPr lang="en-US" sz="4400" dirty="0">
                <a:solidFill>
                  <a:srgbClr val="000000"/>
                </a:solidFill>
                <a:latin typeface="Lora"/>
              </a:rPr>
              <a:t> 1-2 </a:t>
            </a:r>
            <a:r>
              <a:rPr lang="en-US" sz="4400" dirty="0" err="1">
                <a:solidFill>
                  <a:srgbClr val="000000"/>
                </a:solidFill>
                <a:latin typeface="Lora"/>
              </a:rPr>
              <a:t>minuuttia</a:t>
            </a:r>
            <a:endParaRPr lang="en-US" sz="4400" dirty="0">
              <a:solidFill>
                <a:srgbClr val="000000"/>
              </a:solidFill>
              <a:latin typeface="Lora"/>
            </a:endParaRPr>
          </a:p>
          <a:p>
            <a:pPr algn="ctr">
              <a:lnSpc>
                <a:spcPts val="4515"/>
              </a:lnSpc>
              <a:spcBef>
                <a:spcPct val="0"/>
              </a:spcBef>
            </a:pPr>
            <a:endParaRPr lang="en-US" sz="4225" dirty="0">
              <a:solidFill>
                <a:srgbClr val="000000"/>
              </a:solidFill>
              <a:latin typeface="Lora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1D62A18-D878-15AA-8238-B8359C17B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263803"/>
            <a:ext cx="6270716" cy="6640902"/>
          </a:xfrm>
          <a:prstGeom prst="rect">
            <a:avLst/>
          </a:prstGeom>
        </p:spPr>
      </p:pic>
      <p:grpSp>
        <p:nvGrpSpPr>
          <p:cNvPr id="7" name="Group 3">
            <a:extLst>
              <a:ext uri="{FF2B5EF4-FFF2-40B4-BE49-F238E27FC236}">
                <a16:creationId xmlns:a16="http://schemas.microsoft.com/office/drawing/2014/main" id="{CBB21B19-F0AB-B549-0328-1F1E16F5E737}"/>
              </a:ext>
            </a:extLst>
          </p:cNvPr>
          <p:cNvGrpSpPr/>
          <p:nvPr/>
        </p:nvGrpSpPr>
        <p:grpSpPr>
          <a:xfrm>
            <a:off x="14990380" y="6611102"/>
            <a:ext cx="3086100" cy="3086100"/>
            <a:chOff x="0" y="0"/>
            <a:chExt cx="812800" cy="812800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E8E23747-4A7A-ED1F-82A8-9C6676F746F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63C995EB-9AAB-46D5-5D03-F3785F1F816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0" name="Freeform 7">
            <a:extLst>
              <a:ext uri="{FF2B5EF4-FFF2-40B4-BE49-F238E27FC236}">
                <a16:creationId xmlns:a16="http://schemas.microsoft.com/office/drawing/2014/main" id="{413CC808-3B4E-6806-A9C5-F3792AF7E99F}"/>
              </a:ext>
            </a:extLst>
          </p:cNvPr>
          <p:cNvSpPr/>
          <p:nvPr/>
        </p:nvSpPr>
        <p:spPr>
          <a:xfrm>
            <a:off x="12880402" y="8290055"/>
            <a:ext cx="1826099" cy="1826099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4EFED"/>
          </a:solidFill>
        </p:spPr>
        <p:txBody>
          <a:bodyPr/>
          <a:lstStyle/>
          <a:p>
            <a:endParaRPr lang="fi-FI" dirty="0"/>
          </a:p>
        </p:txBody>
      </p:sp>
      <p:pic>
        <p:nvPicPr>
          <p:cNvPr id="2" name="Puhe 203">
            <a:hlinkClick r:id="" action="ppaction://media"/>
            <a:extLst>
              <a:ext uri="{FF2B5EF4-FFF2-40B4-BE49-F238E27FC236}">
                <a16:creationId xmlns:a16="http://schemas.microsoft.com/office/drawing/2014/main" id="{E3131927-9828-B4D1-A0C1-E2D94A1993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33430" y="386598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8233" y="6575211"/>
            <a:ext cx="3086100" cy="308610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89768CF-1AD6-15CE-5452-7189BA30E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276" y="2247900"/>
            <a:ext cx="7250225" cy="6455245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78135" y="281904"/>
            <a:ext cx="17703472" cy="7251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66"/>
              </a:lnSpc>
            </a:pPr>
            <a:r>
              <a:rPr lang="en-US" sz="5547" dirty="0" err="1">
                <a:solidFill>
                  <a:srgbClr val="000000"/>
                </a:solidFill>
                <a:latin typeface="Lora Bold"/>
              </a:rPr>
              <a:t>Mittauksen</a:t>
            </a:r>
            <a:r>
              <a:rPr lang="en-US" sz="5547" dirty="0">
                <a:solidFill>
                  <a:srgbClr val="000000"/>
                </a:solidFill>
                <a:latin typeface="Lora Bold"/>
              </a:rPr>
              <a:t> </a:t>
            </a:r>
            <a:r>
              <a:rPr lang="en-US" sz="5547" dirty="0" err="1">
                <a:solidFill>
                  <a:srgbClr val="000000"/>
                </a:solidFill>
                <a:latin typeface="Lora Bold"/>
              </a:rPr>
              <a:t>jälkeen</a:t>
            </a:r>
            <a:endParaRPr lang="en-US" sz="5547" dirty="0">
              <a:solidFill>
                <a:srgbClr val="000000"/>
              </a:solidFill>
              <a:latin typeface="Lora Bold"/>
            </a:endParaRPr>
          </a:p>
          <a:p>
            <a:pPr algn="ctr">
              <a:lnSpc>
                <a:spcPts val="7766"/>
              </a:lnSpc>
            </a:pPr>
            <a:endParaRPr lang="en-US" sz="5547" dirty="0">
              <a:solidFill>
                <a:srgbClr val="000000"/>
              </a:solidFill>
              <a:latin typeface="Lora Bold"/>
            </a:endParaRPr>
          </a:p>
          <a:p>
            <a:pPr marL="1068101" lvl="1" indent="-534051">
              <a:lnSpc>
                <a:spcPts val="6926"/>
              </a:lnSpc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Lora"/>
              </a:rPr>
              <a:t>Poista</a:t>
            </a:r>
            <a:r>
              <a:rPr lang="en-US" sz="4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Lora"/>
              </a:rPr>
              <a:t>mansetit</a:t>
            </a:r>
            <a:r>
              <a:rPr lang="en-US" sz="4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Lora"/>
              </a:rPr>
              <a:t>potilaan</a:t>
            </a:r>
            <a:r>
              <a:rPr lang="en-US" sz="4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Lora"/>
              </a:rPr>
              <a:t>raajoista</a:t>
            </a:r>
            <a:endParaRPr lang="en-US" sz="4000" dirty="0">
              <a:solidFill>
                <a:srgbClr val="000000"/>
              </a:solidFill>
              <a:latin typeface="Lora"/>
            </a:endParaRPr>
          </a:p>
          <a:p>
            <a:pPr marL="1068101" lvl="1" indent="-534051">
              <a:lnSpc>
                <a:spcPts val="6926"/>
              </a:lnSpc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Lora"/>
              </a:rPr>
              <a:t>Desinfioi</a:t>
            </a:r>
            <a:r>
              <a:rPr lang="en-US" sz="4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Lora"/>
              </a:rPr>
              <a:t>kädet</a:t>
            </a:r>
            <a:endParaRPr lang="en-US" sz="4000" dirty="0">
              <a:solidFill>
                <a:srgbClr val="000000"/>
              </a:solidFill>
              <a:latin typeface="Lora"/>
            </a:endParaRPr>
          </a:p>
          <a:p>
            <a:pPr marL="1068101" lvl="1" indent="-534051">
              <a:lnSpc>
                <a:spcPts val="6926"/>
              </a:lnSpc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Lora"/>
              </a:rPr>
              <a:t>Pyyhi</a:t>
            </a:r>
            <a:r>
              <a:rPr lang="en-US" sz="4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Lora"/>
              </a:rPr>
              <a:t>mansetit</a:t>
            </a:r>
            <a:r>
              <a:rPr lang="en-US" sz="4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Lora"/>
              </a:rPr>
              <a:t>desinfektioaineella</a:t>
            </a:r>
            <a:endParaRPr lang="en-US" sz="4000" dirty="0">
              <a:solidFill>
                <a:srgbClr val="000000"/>
              </a:solidFill>
              <a:latin typeface="Lora"/>
            </a:endParaRPr>
          </a:p>
          <a:p>
            <a:pPr marL="1068101" lvl="1" indent="-534051">
              <a:lnSpc>
                <a:spcPts val="6926"/>
              </a:lnSpc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Lora"/>
              </a:rPr>
              <a:t>Desinfioi</a:t>
            </a:r>
            <a:r>
              <a:rPr lang="en-US" sz="4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Lora"/>
              </a:rPr>
              <a:t>kädet</a:t>
            </a:r>
            <a:endParaRPr lang="en-US" sz="4000" dirty="0">
              <a:solidFill>
                <a:srgbClr val="000000"/>
              </a:solidFill>
              <a:latin typeface="Lora"/>
            </a:endParaRPr>
          </a:p>
          <a:p>
            <a:pPr>
              <a:lnSpc>
                <a:spcPts val="6926"/>
              </a:lnSpc>
            </a:pPr>
            <a:endParaRPr lang="en-US" sz="4947" dirty="0">
              <a:solidFill>
                <a:srgbClr val="000000"/>
              </a:solidFill>
              <a:latin typeface="Lora"/>
            </a:endParaRPr>
          </a:p>
          <a:p>
            <a:pPr algn="ctr">
              <a:lnSpc>
                <a:spcPts val="6926"/>
              </a:lnSpc>
              <a:spcBef>
                <a:spcPct val="0"/>
              </a:spcBef>
            </a:pPr>
            <a:endParaRPr lang="en-US" sz="4947" dirty="0">
              <a:solidFill>
                <a:srgbClr val="000000"/>
              </a:solidFill>
              <a:latin typeface="Lora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3194042" y="8267700"/>
            <a:ext cx="11250255" cy="1826099"/>
            <a:chOff x="-4270909" y="-76200"/>
            <a:chExt cx="5007509" cy="812800"/>
          </a:xfrm>
        </p:grpSpPr>
        <p:sp>
          <p:nvSpPr>
            <p:cNvPr id="7" name="Freeform 7"/>
            <p:cNvSpPr/>
            <p:nvPr/>
          </p:nvSpPr>
          <p:spPr>
            <a:xfrm>
              <a:off x="-4270909" y="-7620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  <p:txBody>
            <a:bodyPr/>
            <a:lstStyle/>
            <a:p>
              <a:endParaRPr lang="fi-FI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pic>
        <p:nvPicPr>
          <p:cNvPr id="9" name="ABI dia 9">
            <a:hlinkClick r:id="" action="ppaction://media"/>
            <a:extLst>
              <a:ext uri="{FF2B5EF4-FFF2-40B4-BE49-F238E27FC236}">
                <a16:creationId xmlns:a16="http://schemas.microsoft.com/office/drawing/2014/main" id="{E1F00F63-C368-34D3-5B44-B9E571071C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" y="9313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1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630</Words>
  <Application>Microsoft Office PowerPoint</Application>
  <PresentationFormat>Custom</PresentationFormat>
  <Paragraphs>113</Paragraphs>
  <Slides>12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Lora Bold</vt:lpstr>
      <vt:lpstr>Lora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ABI-mittaus</dc:title>
  <cp:lastModifiedBy>Toivonen Mirka</cp:lastModifiedBy>
  <cp:revision>4</cp:revision>
  <dcterms:created xsi:type="dcterms:W3CDTF">2006-08-16T00:00:00Z</dcterms:created>
  <dcterms:modified xsi:type="dcterms:W3CDTF">2024-11-04T14:12:12Z</dcterms:modified>
  <dc:identifier>DAF0IpBxZ8Y</dc:identifier>
</cp:coreProperties>
</file>