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Amatic SC"/>
      <p:regular r:id="rId23"/>
      <p:bold r:id="rId24"/>
    </p:embeddedFont>
    <p:embeddedFont>
      <p:font typeface="Source Code Pr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AmaticSC-bold.fntdata"/><Relationship Id="rId23" Type="http://schemas.openxmlformats.org/officeDocument/2006/relationships/font" Target="fonts/AmaticSC-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SourceCodePro-bold.fntdata"/><Relationship Id="rId25" Type="http://schemas.openxmlformats.org/officeDocument/2006/relationships/font" Target="fonts/SourceCodePro-regular.fntdata"/><Relationship Id="rId28" Type="http://schemas.openxmlformats.org/officeDocument/2006/relationships/font" Target="fonts/SourceCodePro-boldItalic.fntdata"/><Relationship Id="rId27" Type="http://schemas.openxmlformats.org/officeDocument/2006/relationships/font" Target="fonts/SourceCodePr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58b006b898_0_1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58b006b898_0_1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58b006b898_0_1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58b006b898_0_1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58b006b898_0_10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58b006b898_0_10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58b006b898_0_1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58b006b898_0_1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58b006b898_0_1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58b006b898_0_1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58b006b898_0_1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58b006b898_0_1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58b006b898_0_1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58b006b898_0_1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58b006b898_0_1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58b006b898_0_1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58b006b898_0_1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58b006b898_0_1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58b006b898_0_1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58b006b898_0_1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58b006b898_0_9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58b006b898_0_9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58b006b898_0_10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58b006b898_0_10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58b006b898_0_9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58b006b898_0_9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58b006b898_0_10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58b006b898_0_10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58b006b898_0_10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58b006b898_0_10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58b006b898_0_10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58b006b898_0_10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58b006b898_0_10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58b006b898_0_10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8000"/>
              <a:buNone/>
              <a:defRPr sz="8000"/>
            </a:lvl1pPr>
            <a:lvl2pPr lvl="1" rtl="0" algn="ctr">
              <a:spcBef>
                <a:spcPts val="0"/>
              </a:spcBef>
              <a:spcAft>
                <a:spcPts val="0"/>
              </a:spcAft>
              <a:buSzPts val="8000"/>
              <a:buNone/>
              <a:defRPr sz="8000"/>
            </a:lvl2pPr>
            <a:lvl3pPr lvl="2" rtl="0" algn="ctr">
              <a:spcBef>
                <a:spcPts val="0"/>
              </a:spcBef>
              <a:spcAft>
                <a:spcPts val="0"/>
              </a:spcAft>
              <a:buSzPts val="8000"/>
              <a:buNone/>
              <a:defRPr sz="8000"/>
            </a:lvl3pPr>
            <a:lvl4pPr lvl="3" rtl="0" algn="ctr">
              <a:spcBef>
                <a:spcPts val="0"/>
              </a:spcBef>
              <a:spcAft>
                <a:spcPts val="0"/>
              </a:spcAft>
              <a:buSzPts val="8000"/>
              <a:buNone/>
              <a:defRPr sz="8000"/>
            </a:lvl4pPr>
            <a:lvl5pPr lvl="4" rtl="0" algn="ctr">
              <a:spcBef>
                <a:spcPts val="0"/>
              </a:spcBef>
              <a:spcAft>
                <a:spcPts val="0"/>
              </a:spcAft>
              <a:buSzPts val="8000"/>
              <a:buNone/>
              <a:defRPr sz="8000"/>
            </a:lvl5pPr>
            <a:lvl6pPr lvl="5" rtl="0" algn="ctr">
              <a:spcBef>
                <a:spcPts val="0"/>
              </a:spcBef>
              <a:spcAft>
                <a:spcPts val="0"/>
              </a:spcAft>
              <a:buSzPts val="8000"/>
              <a:buNone/>
              <a:defRPr sz="8000"/>
            </a:lvl6pPr>
            <a:lvl7pPr lvl="6" rtl="0" algn="ctr">
              <a:spcBef>
                <a:spcPts val="0"/>
              </a:spcBef>
              <a:spcAft>
                <a:spcPts val="0"/>
              </a:spcAft>
              <a:buSzPts val="8000"/>
              <a:buNone/>
              <a:defRPr sz="8000"/>
            </a:lvl7pPr>
            <a:lvl8pPr lvl="7" rtl="0" algn="ctr">
              <a:spcBef>
                <a:spcPts val="0"/>
              </a:spcBef>
              <a:spcAft>
                <a:spcPts val="0"/>
              </a:spcAft>
              <a:buSzPts val="8000"/>
              <a:buNone/>
              <a:defRPr sz="8000"/>
            </a:lvl8pPr>
            <a:lvl9pPr lvl="8" rtl="0"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Clr>
                <a:schemeClr val="accent1"/>
              </a:buClr>
              <a:buSzPts val="2100"/>
              <a:buNone/>
              <a:defRPr b="1" sz="2100">
                <a:solidFill>
                  <a:schemeClr val="accent1"/>
                </a:solidFill>
              </a:defRPr>
            </a:lvl1pPr>
            <a:lvl2pPr lvl="1" rtl="0" algn="ctr">
              <a:lnSpc>
                <a:spcPct val="100000"/>
              </a:lnSpc>
              <a:spcBef>
                <a:spcPts val="0"/>
              </a:spcBef>
              <a:spcAft>
                <a:spcPts val="0"/>
              </a:spcAft>
              <a:buClr>
                <a:schemeClr val="accent1"/>
              </a:buClr>
              <a:buSzPts val="2100"/>
              <a:buNone/>
              <a:defRPr b="1" sz="2100">
                <a:solidFill>
                  <a:schemeClr val="accent1"/>
                </a:solidFill>
              </a:defRPr>
            </a:lvl2pPr>
            <a:lvl3pPr lvl="2" rtl="0" algn="ctr">
              <a:lnSpc>
                <a:spcPct val="100000"/>
              </a:lnSpc>
              <a:spcBef>
                <a:spcPts val="0"/>
              </a:spcBef>
              <a:spcAft>
                <a:spcPts val="0"/>
              </a:spcAft>
              <a:buClr>
                <a:schemeClr val="accent1"/>
              </a:buClr>
              <a:buSzPts val="2100"/>
              <a:buNone/>
              <a:defRPr b="1" sz="2100">
                <a:solidFill>
                  <a:schemeClr val="accent1"/>
                </a:solidFill>
              </a:defRPr>
            </a:lvl3pPr>
            <a:lvl4pPr lvl="3" rtl="0" algn="ctr">
              <a:lnSpc>
                <a:spcPct val="100000"/>
              </a:lnSpc>
              <a:spcBef>
                <a:spcPts val="0"/>
              </a:spcBef>
              <a:spcAft>
                <a:spcPts val="0"/>
              </a:spcAft>
              <a:buClr>
                <a:schemeClr val="accent1"/>
              </a:buClr>
              <a:buSzPts val="2100"/>
              <a:buNone/>
              <a:defRPr b="1" sz="2100">
                <a:solidFill>
                  <a:schemeClr val="accent1"/>
                </a:solidFill>
              </a:defRPr>
            </a:lvl4pPr>
            <a:lvl5pPr lvl="4" rtl="0" algn="ctr">
              <a:lnSpc>
                <a:spcPct val="100000"/>
              </a:lnSpc>
              <a:spcBef>
                <a:spcPts val="0"/>
              </a:spcBef>
              <a:spcAft>
                <a:spcPts val="0"/>
              </a:spcAft>
              <a:buClr>
                <a:schemeClr val="accent1"/>
              </a:buClr>
              <a:buSzPts val="2100"/>
              <a:buNone/>
              <a:defRPr b="1" sz="2100">
                <a:solidFill>
                  <a:schemeClr val="accent1"/>
                </a:solidFill>
              </a:defRPr>
            </a:lvl5pPr>
            <a:lvl6pPr lvl="5" rtl="0" algn="ctr">
              <a:lnSpc>
                <a:spcPct val="100000"/>
              </a:lnSpc>
              <a:spcBef>
                <a:spcPts val="0"/>
              </a:spcBef>
              <a:spcAft>
                <a:spcPts val="0"/>
              </a:spcAft>
              <a:buClr>
                <a:schemeClr val="accent1"/>
              </a:buClr>
              <a:buSzPts val="2100"/>
              <a:buNone/>
              <a:defRPr b="1" sz="2100">
                <a:solidFill>
                  <a:schemeClr val="accent1"/>
                </a:solidFill>
              </a:defRPr>
            </a:lvl6pPr>
            <a:lvl7pPr lvl="6" rtl="0" algn="ctr">
              <a:lnSpc>
                <a:spcPct val="100000"/>
              </a:lnSpc>
              <a:spcBef>
                <a:spcPts val="0"/>
              </a:spcBef>
              <a:spcAft>
                <a:spcPts val="0"/>
              </a:spcAft>
              <a:buClr>
                <a:schemeClr val="accent1"/>
              </a:buClr>
              <a:buSzPts val="2100"/>
              <a:buNone/>
              <a:defRPr b="1" sz="2100">
                <a:solidFill>
                  <a:schemeClr val="accent1"/>
                </a:solidFill>
              </a:defRPr>
            </a:lvl7pPr>
            <a:lvl8pPr lvl="7" rtl="0" algn="ctr">
              <a:lnSpc>
                <a:spcPct val="100000"/>
              </a:lnSpc>
              <a:spcBef>
                <a:spcPts val="0"/>
              </a:spcBef>
              <a:spcAft>
                <a:spcPts val="0"/>
              </a:spcAft>
              <a:buClr>
                <a:schemeClr val="accent1"/>
              </a:buClr>
              <a:buSzPts val="2100"/>
              <a:buNone/>
              <a:defRPr b="1" sz="2100">
                <a:solidFill>
                  <a:schemeClr val="accent1"/>
                </a:solidFill>
              </a:defRPr>
            </a:lvl8pPr>
            <a:lvl9pPr lvl="8" rtl="0"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lt1"/>
              </a:buClr>
              <a:buSzPts val="12000"/>
              <a:buNone/>
              <a:defRPr sz="12000">
                <a:solidFill>
                  <a:schemeClr val="lt1"/>
                </a:solidFill>
                <a:highlight>
                  <a:schemeClr val="accent1"/>
                </a:highlight>
              </a:defRPr>
            </a:lvl1pPr>
            <a:lvl2pPr lvl="1" rtl="0" algn="ctr">
              <a:spcBef>
                <a:spcPts val="0"/>
              </a:spcBef>
              <a:spcAft>
                <a:spcPts val="0"/>
              </a:spcAft>
              <a:buClr>
                <a:schemeClr val="lt1"/>
              </a:buClr>
              <a:buSzPts val="12000"/>
              <a:buNone/>
              <a:defRPr sz="12000">
                <a:solidFill>
                  <a:schemeClr val="lt1"/>
                </a:solidFill>
                <a:highlight>
                  <a:schemeClr val="accent1"/>
                </a:highlight>
              </a:defRPr>
            </a:lvl2pPr>
            <a:lvl3pPr lvl="2" rtl="0" algn="ctr">
              <a:spcBef>
                <a:spcPts val="0"/>
              </a:spcBef>
              <a:spcAft>
                <a:spcPts val="0"/>
              </a:spcAft>
              <a:buClr>
                <a:schemeClr val="lt1"/>
              </a:buClr>
              <a:buSzPts val="12000"/>
              <a:buNone/>
              <a:defRPr sz="12000">
                <a:solidFill>
                  <a:schemeClr val="lt1"/>
                </a:solidFill>
                <a:highlight>
                  <a:schemeClr val="accent1"/>
                </a:highlight>
              </a:defRPr>
            </a:lvl3pPr>
            <a:lvl4pPr lvl="3" rtl="0" algn="ctr">
              <a:spcBef>
                <a:spcPts val="0"/>
              </a:spcBef>
              <a:spcAft>
                <a:spcPts val="0"/>
              </a:spcAft>
              <a:buClr>
                <a:schemeClr val="lt1"/>
              </a:buClr>
              <a:buSzPts val="12000"/>
              <a:buNone/>
              <a:defRPr sz="12000">
                <a:solidFill>
                  <a:schemeClr val="lt1"/>
                </a:solidFill>
                <a:highlight>
                  <a:schemeClr val="accent1"/>
                </a:highlight>
              </a:defRPr>
            </a:lvl4pPr>
            <a:lvl5pPr lvl="4" rtl="0" algn="ctr">
              <a:spcBef>
                <a:spcPts val="0"/>
              </a:spcBef>
              <a:spcAft>
                <a:spcPts val="0"/>
              </a:spcAft>
              <a:buClr>
                <a:schemeClr val="lt1"/>
              </a:buClr>
              <a:buSzPts val="12000"/>
              <a:buNone/>
              <a:defRPr sz="12000">
                <a:solidFill>
                  <a:schemeClr val="lt1"/>
                </a:solidFill>
                <a:highlight>
                  <a:schemeClr val="accent1"/>
                </a:highlight>
              </a:defRPr>
            </a:lvl5pPr>
            <a:lvl6pPr lvl="5" rtl="0" algn="ctr">
              <a:spcBef>
                <a:spcPts val="0"/>
              </a:spcBef>
              <a:spcAft>
                <a:spcPts val="0"/>
              </a:spcAft>
              <a:buClr>
                <a:schemeClr val="lt1"/>
              </a:buClr>
              <a:buSzPts val="12000"/>
              <a:buNone/>
              <a:defRPr sz="12000">
                <a:solidFill>
                  <a:schemeClr val="lt1"/>
                </a:solidFill>
                <a:highlight>
                  <a:schemeClr val="accent1"/>
                </a:highlight>
              </a:defRPr>
            </a:lvl6pPr>
            <a:lvl7pPr lvl="6" rtl="0" algn="ctr">
              <a:spcBef>
                <a:spcPts val="0"/>
              </a:spcBef>
              <a:spcAft>
                <a:spcPts val="0"/>
              </a:spcAft>
              <a:buClr>
                <a:schemeClr val="lt1"/>
              </a:buClr>
              <a:buSzPts val="12000"/>
              <a:buNone/>
              <a:defRPr sz="12000">
                <a:solidFill>
                  <a:schemeClr val="lt1"/>
                </a:solidFill>
                <a:highlight>
                  <a:schemeClr val="accent1"/>
                </a:highlight>
              </a:defRPr>
            </a:lvl7pPr>
            <a:lvl8pPr lvl="7" rtl="0" algn="ctr">
              <a:spcBef>
                <a:spcPts val="0"/>
              </a:spcBef>
              <a:spcAft>
                <a:spcPts val="0"/>
              </a:spcAft>
              <a:buClr>
                <a:schemeClr val="lt1"/>
              </a:buClr>
              <a:buSzPts val="12000"/>
              <a:buNone/>
              <a:defRPr sz="12000">
                <a:solidFill>
                  <a:schemeClr val="lt1"/>
                </a:solidFill>
                <a:highlight>
                  <a:schemeClr val="accent1"/>
                </a:highlight>
              </a:defRPr>
            </a:lvl8pPr>
            <a:lvl9pPr lvl="8" rtl="0"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rtl="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rtl="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rtl="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rtl="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rtl="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rtl="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rtl="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rtl="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Autofit/>
          </a:bodyPr>
          <a:lstStyle>
            <a:lvl1pPr lvl="0" rtl="0" algn="ctr">
              <a:spcBef>
                <a:spcPts val="0"/>
              </a:spcBef>
              <a:spcAft>
                <a:spcPts val="0"/>
              </a:spcAft>
              <a:buSzPts val="4800"/>
              <a:buNone/>
              <a:defRPr sz="48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sz="3000">
                <a:highlight>
                  <a:schemeClr val="dk1"/>
                </a:highlight>
              </a:defRPr>
            </a:lvl1pPr>
            <a:lvl2pPr lvl="1" rtl="0">
              <a:spcBef>
                <a:spcPts val="0"/>
              </a:spcBef>
              <a:spcAft>
                <a:spcPts val="0"/>
              </a:spcAft>
              <a:buSzPts val="3000"/>
              <a:buNone/>
              <a:defRPr sz="3000">
                <a:highlight>
                  <a:schemeClr val="dk1"/>
                </a:highlight>
              </a:defRPr>
            </a:lvl2pPr>
            <a:lvl3pPr lvl="2" rtl="0">
              <a:spcBef>
                <a:spcPts val="0"/>
              </a:spcBef>
              <a:spcAft>
                <a:spcPts val="0"/>
              </a:spcAft>
              <a:buSzPts val="3000"/>
              <a:buNone/>
              <a:defRPr sz="3000">
                <a:highlight>
                  <a:schemeClr val="dk1"/>
                </a:highlight>
              </a:defRPr>
            </a:lvl3pPr>
            <a:lvl4pPr lvl="3" rtl="0">
              <a:spcBef>
                <a:spcPts val="0"/>
              </a:spcBef>
              <a:spcAft>
                <a:spcPts val="0"/>
              </a:spcAft>
              <a:buSzPts val="3000"/>
              <a:buNone/>
              <a:defRPr sz="3000">
                <a:highlight>
                  <a:schemeClr val="dk1"/>
                </a:highlight>
              </a:defRPr>
            </a:lvl4pPr>
            <a:lvl5pPr lvl="4" rtl="0">
              <a:spcBef>
                <a:spcPts val="0"/>
              </a:spcBef>
              <a:spcAft>
                <a:spcPts val="0"/>
              </a:spcAft>
              <a:buSzPts val="3000"/>
              <a:buNone/>
              <a:defRPr sz="3000">
                <a:highlight>
                  <a:schemeClr val="dk1"/>
                </a:highlight>
              </a:defRPr>
            </a:lvl5pPr>
            <a:lvl6pPr lvl="5" rtl="0">
              <a:spcBef>
                <a:spcPts val="0"/>
              </a:spcBef>
              <a:spcAft>
                <a:spcPts val="0"/>
              </a:spcAft>
              <a:buSzPts val="3000"/>
              <a:buNone/>
              <a:defRPr sz="3000">
                <a:highlight>
                  <a:schemeClr val="dk1"/>
                </a:highlight>
              </a:defRPr>
            </a:lvl6pPr>
            <a:lvl7pPr lvl="6" rtl="0">
              <a:spcBef>
                <a:spcPts val="0"/>
              </a:spcBef>
              <a:spcAft>
                <a:spcPts val="0"/>
              </a:spcAft>
              <a:buSzPts val="3000"/>
              <a:buNone/>
              <a:defRPr sz="3000">
                <a:highlight>
                  <a:schemeClr val="dk1"/>
                </a:highlight>
              </a:defRPr>
            </a:lvl7pPr>
            <a:lvl8pPr lvl="7" rtl="0">
              <a:spcBef>
                <a:spcPts val="0"/>
              </a:spcBef>
              <a:spcAft>
                <a:spcPts val="0"/>
              </a:spcAft>
              <a:buSzPts val="3000"/>
              <a:buNone/>
              <a:defRPr sz="3000">
                <a:highlight>
                  <a:schemeClr val="dk1"/>
                </a:highlight>
              </a:defRPr>
            </a:lvl8pPr>
            <a:lvl9pPr lvl="8" rtl="0">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6000"/>
              <a:buNone/>
              <a:defRPr sz="6000">
                <a:solidFill>
                  <a:schemeClr val="lt1"/>
                </a:solidFill>
              </a:defRPr>
            </a:lvl1pPr>
            <a:lvl2pPr lvl="1" rtl="0">
              <a:spcBef>
                <a:spcPts val="0"/>
              </a:spcBef>
              <a:spcAft>
                <a:spcPts val="0"/>
              </a:spcAft>
              <a:buClr>
                <a:schemeClr val="lt1"/>
              </a:buClr>
              <a:buSzPts val="6000"/>
              <a:buNone/>
              <a:defRPr sz="6000">
                <a:solidFill>
                  <a:schemeClr val="lt1"/>
                </a:solidFill>
              </a:defRPr>
            </a:lvl2pPr>
            <a:lvl3pPr lvl="2" rtl="0">
              <a:spcBef>
                <a:spcPts val="0"/>
              </a:spcBef>
              <a:spcAft>
                <a:spcPts val="0"/>
              </a:spcAft>
              <a:buClr>
                <a:schemeClr val="lt1"/>
              </a:buClr>
              <a:buSzPts val="6000"/>
              <a:buNone/>
              <a:defRPr sz="6000">
                <a:solidFill>
                  <a:schemeClr val="lt1"/>
                </a:solidFill>
              </a:defRPr>
            </a:lvl3pPr>
            <a:lvl4pPr lvl="3" rtl="0">
              <a:spcBef>
                <a:spcPts val="0"/>
              </a:spcBef>
              <a:spcAft>
                <a:spcPts val="0"/>
              </a:spcAft>
              <a:buClr>
                <a:schemeClr val="lt1"/>
              </a:buClr>
              <a:buSzPts val="6000"/>
              <a:buNone/>
              <a:defRPr sz="6000">
                <a:solidFill>
                  <a:schemeClr val="lt1"/>
                </a:solidFill>
              </a:defRPr>
            </a:lvl4pPr>
            <a:lvl5pPr lvl="4" rtl="0">
              <a:spcBef>
                <a:spcPts val="0"/>
              </a:spcBef>
              <a:spcAft>
                <a:spcPts val="0"/>
              </a:spcAft>
              <a:buClr>
                <a:schemeClr val="lt1"/>
              </a:buClr>
              <a:buSzPts val="6000"/>
              <a:buNone/>
              <a:defRPr sz="6000">
                <a:solidFill>
                  <a:schemeClr val="lt1"/>
                </a:solidFill>
              </a:defRPr>
            </a:lvl5pPr>
            <a:lvl6pPr lvl="5" rtl="0">
              <a:spcBef>
                <a:spcPts val="0"/>
              </a:spcBef>
              <a:spcAft>
                <a:spcPts val="0"/>
              </a:spcAft>
              <a:buClr>
                <a:schemeClr val="lt1"/>
              </a:buClr>
              <a:buSzPts val="6000"/>
              <a:buNone/>
              <a:defRPr sz="6000">
                <a:solidFill>
                  <a:schemeClr val="lt1"/>
                </a:solidFill>
              </a:defRPr>
            </a:lvl6pPr>
            <a:lvl7pPr lvl="6" rtl="0">
              <a:spcBef>
                <a:spcPts val="0"/>
              </a:spcBef>
              <a:spcAft>
                <a:spcPts val="0"/>
              </a:spcAft>
              <a:buClr>
                <a:schemeClr val="lt1"/>
              </a:buClr>
              <a:buSzPts val="6000"/>
              <a:buNone/>
              <a:defRPr sz="6000">
                <a:solidFill>
                  <a:schemeClr val="lt1"/>
                </a:solidFill>
              </a:defRPr>
            </a:lvl7pPr>
            <a:lvl8pPr lvl="7" rtl="0">
              <a:spcBef>
                <a:spcPts val="0"/>
              </a:spcBef>
              <a:spcAft>
                <a:spcPts val="0"/>
              </a:spcAft>
              <a:buClr>
                <a:schemeClr val="lt1"/>
              </a:buClr>
              <a:buSzPts val="6000"/>
              <a:buNone/>
              <a:defRPr sz="6000">
                <a:solidFill>
                  <a:schemeClr val="lt1"/>
                </a:solidFill>
              </a:defRPr>
            </a:lvl8pPr>
            <a:lvl9pPr lvl="8" rtl="0">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400"/>
              <a:buNone/>
              <a:defRPr sz="5400"/>
            </a:lvl1pPr>
            <a:lvl2pPr lvl="1" rtl="0" algn="ctr">
              <a:spcBef>
                <a:spcPts val="0"/>
              </a:spcBef>
              <a:spcAft>
                <a:spcPts val="0"/>
              </a:spcAft>
              <a:buSzPts val="5400"/>
              <a:buNone/>
              <a:defRPr sz="5400"/>
            </a:lvl2pPr>
            <a:lvl3pPr lvl="2" rtl="0" algn="ctr">
              <a:spcBef>
                <a:spcPts val="0"/>
              </a:spcBef>
              <a:spcAft>
                <a:spcPts val="0"/>
              </a:spcAft>
              <a:buSzPts val="5400"/>
              <a:buNone/>
              <a:defRPr sz="5400"/>
            </a:lvl3pPr>
            <a:lvl4pPr lvl="3" rtl="0" algn="ctr">
              <a:spcBef>
                <a:spcPts val="0"/>
              </a:spcBef>
              <a:spcAft>
                <a:spcPts val="0"/>
              </a:spcAft>
              <a:buSzPts val="5400"/>
              <a:buNone/>
              <a:defRPr sz="5400"/>
            </a:lvl4pPr>
            <a:lvl5pPr lvl="4" rtl="0" algn="ctr">
              <a:spcBef>
                <a:spcPts val="0"/>
              </a:spcBef>
              <a:spcAft>
                <a:spcPts val="0"/>
              </a:spcAft>
              <a:buSzPts val="5400"/>
              <a:buNone/>
              <a:defRPr sz="5400"/>
            </a:lvl5pPr>
            <a:lvl6pPr lvl="5" rtl="0" algn="ctr">
              <a:spcBef>
                <a:spcPts val="0"/>
              </a:spcBef>
              <a:spcAft>
                <a:spcPts val="0"/>
              </a:spcAft>
              <a:buSzPts val="5400"/>
              <a:buNone/>
              <a:defRPr sz="5400"/>
            </a:lvl6pPr>
            <a:lvl7pPr lvl="6" rtl="0" algn="ctr">
              <a:spcBef>
                <a:spcPts val="0"/>
              </a:spcBef>
              <a:spcAft>
                <a:spcPts val="0"/>
              </a:spcAft>
              <a:buSzPts val="5400"/>
              <a:buNone/>
              <a:defRPr sz="5400"/>
            </a:lvl7pPr>
            <a:lvl8pPr lvl="7" rtl="0" algn="ctr">
              <a:spcBef>
                <a:spcPts val="0"/>
              </a:spcBef>
              <a:spcAft>
                <a:spcPts val="0"/>
              </a:spcAft>
              <a:buSzPts val="5400"/>
              <a:buNone/>
              <a:defRPr sz="5400"/>
            </a:lvl8pPr>
            <a:lvl9pPr lvl="8" rtl="0"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800"/>
              <a:buNone/>
              <a:defRPr/>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accent1"/>
              </a:buClr>
              <a:buSzPts val="1800"/>
              <a:buChar char="●"/>
              <a:defRPr>
                <a:solidFill>
                  <a:schemeClr val="accent1"/>
                </a:solidFill>
                <a:highlight>
                  <a:schemeClr val="lt1"/>
                </a:highlight>
              </a:defRPr>
            </a:lvl1pPr>
            <a:lvl2pPr indent="-317500" lvl="1" marL="914400" rtl="0">
              <a:spcBef>
                <a:spcPts val="1600"/>
              </a:spcBef>
              <a:spcAft>
                <a:spcPts val="0"/>
              </a:spcAft>
              <a:buClr>
                <a:schemeClr val="accent1"/>
              </a:buClr>
              <a:buSzPts val="1400"/>
              <a:buChar char="○"/>
              <a:defRPr>
                <a:solidFill>
                  <a:schemeClr val="accent1"/>
                </a:solidFill>
                <a:highlight>
                  <a:schemeClr val="lt1"/>
                </a:highlight>
              </a:defRPr>
            </a:lvl2pPr>
            <a:lvl3pPr indent="-317500" lvl="2" marL="1371600" rtl="0">
              <a:spcBef>
                <a:spcPts val="1600"/>
              </a:spcBef>
              <a:spcAft>
                <a:spcPts val="0"/>
              </a:spcAft>
              <a:buClr>
                <a:schemeClr val="accent1"/>
              </a:buClr>
              <a:buSzPts val="1400"/>
              <a:buChar char="■"/>
              <a:defRPr>
                <a:solidFill>
                  <a:schemeClr val="accent1"/>
                </a:solidFill>
                <a:highlight>
                  <a:schemeClr val="lt1"/>
                </a:highlight>
              </a:defRPr>
            </a:lvl3pPr>
            <a:lvl4pPr indent="-317500" lvl="3" marL="1828800" rtl="0">
              <a:spcBef>
                <a:spcPts val="1600"/>
              </a:spcBef>
              <a:spcAft>
                <a:spcPts val="0"/>
              </a:spcAft>
              <a:buClr>
                <a:schemeClr val="accent1"/>
              </a:buClr>
              <a:buSzPts val="1400"/>
              <a:buChar char="●"/>
              <a:defRPr>
                <a:solidFill>
                  <a:schemeClr val="accent1"/>
                </a:solidFill>
                <a:highlight>
                  <a:schemeClr val="lt1"/>
                </a:highlight>
              </a:defRPr>
            </a:lvl4pPr>
            <a:lvl5pPr indent="-317500" lvl="4" marL="2286000" rtl="0">
              <a:spcBef>
                <a:spcPts val="1600"/>
              </a:spcBef>
              <a:spcAft>
                <a:spcPts val="0"/>
              </a:spcAft>
              <a:buClr>
                <a:schemeClr val="accent1"/>
              </a:buClr>
              <a:buSzPts val="1400"/>
              <a:buChar char="○"/>
              <a:defRPr>
                <a:solidFill>
                  <a:schemeClr val="accent1"/>
                </a:solidFill>
                <a:highlight>
                  <a:schemeClr val="lt1"/>
                </a:highlight>
              </a:defRPr>
            </a:lvl5pPr>
            <a:lvl6pPr indent="-317500" lvl="5" marL="2743200" rtl="0">
              <a:spcBef>
                <a:spcPts val="1600"/>
              </a:spcBef>
              <a:spcAft>
                <a:spcPts val="0"/>
              </a:spcAft>
              <a:buClr>
                <a:schemeClr val="accent1"/>
              </a:buClr>
              <a:buSzPts val="1400"/>
              <a:buChar char="■"/>
              <a:defRPr>
                <a:solidFill>
                  <a:schemeClr val="accent1"/>
                </a:solidFill>
                <a:highlight>
                  <a:schemeClr val="lt1"/>
                </a:highlight>
              </a:defRPr>
            </a:lvl6pPr>
            <a:lvl7pPr indent="-317500" lvl="6" marL="3200400" rtl="0">
              <a:spcBef>
                <a:spcPts val="1600"/>
              </a:spcBef>
              <a:spcAft>
                <a:spcPts val="0"/>
              </a:spcAft>
              <a:buClr>
                <a:schemeClr val="accent1"/>
              </a:buClr>
              <a:buSzPts val="1400"/>
              <a:buChar char="●"/>
              <a:defRPr>
                <a:solidFill>
                  <a:schemeClr val="accent1"/>
                </a:solidFill>
                <a:highlight>
                  <a:schemeClr val="lt1"/>
                </a:highlight>
              </a:defRPr>
            </a:lvl7pPr>
            <a:lvl8pPr indent="-317500" lvl="7" marL="3657600" rtl="0">
              <a:spcBef>
                <a:spcPts val="1600"/>
              </a:spcBef>
              <a:spcAft>
                <a:spcPts val="0"/>
              </a:spcAft>
              <a:buClr>
                <a:schemeClr val="accent1"/>
              </a:buClr>
              <a:buSzPts val="1400"/>
              <a:buChar char="○"/>
              <a:defRPr>
                <a:solidFill>
                  <a:schemeClr val="accent1"/>
                </a:solidFill>
                <a:highlight>
                  <a:schemeClr val="lt1"/>
                </a:highlight>
              </a:defRPr>
            </a:lvl8pPr>
            <a:lvl9pPr indent="-317500" lvl="8" marL="4114800" rtl="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rt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rt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rt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rt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rt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rt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rt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rt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rtl="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accent1"/>
                </a:solidFill>
                <a:latin typeface="Source Code Pro"/>
                <a:ea typeface="Source Code Pro"/>
                <a:cs typeface="Source Code Pro"/>
                <a:sym typeface="Source Code Pro"/>
              </a:defRPr>
            </a:lvl1pPr>
            <a:lvl2pPr lvl="1" rtl="0" algn="r">
              <a:buNone/>
              <a:defRPr sz="1000">
                <a:solidFill>
                  <a:schemeClr val="accent1"/>
                </a:solidFill>
                <a:latin typeface="Source Code Pro"/>
                <a:ea typeface="Source Code Pro"/>
                <a:cs typeface="Source Code Pro"/>
                <a:sym typeface="Source Code Pro"/>
              </a:defRPr>
            </a:lvl2pPr>
            <a:lvl3pPr lvl="2" rtl="0" algn="r">
              <a:buNone/>
              <a:defRPr sz="1000">
                <a:solidFill>
                  <a:schemeClr val="accent1"/>
                </a:solidFill>
                <a:latin typeface="Source Code Pro"/>
                <a:ea typeface="Source Code Pro"/>
                <a:cs typeface="Source Code Pro"/>
                <a:sym typeface="Source Code Pro"/>
              </a:defRPr>
            </a:lvl3pPr>
            <a:lvl4pPr lvl="3" rtl="0" algn="r">
              <a:buNone/>
              <a:defRPr sz="1000">
                <a:solidFill>
                  <a:schemeClr val="accent1"/>
                </a:solidFill>
                <a:latin typeface="Source Code Pro"/>
                <a:ea typeface="Source Code Pro"/>
                <a:cs typeface="Source Code Pro"/>
                <a:sym typeface="Source Code Pro"/>
              </a:defRPr>
            </a:lvl4pPr>
            <a:lvl5pPr lvl="4" rtl="0" algn="r">
              <a:buNone/>
              <a:defRPr sz="1000">
                <a:solidFill>
                  <a:schemeClr val="accent1"/>
                </a:solidFill>
                <a:latin typeface="Source Code Pro"/>
                <a:ea typeface="Source Code Pro"/>
                <a:cs typeface="Source Code Pro"/>
                <a:sym typeface="Source Code Pro"/>
              </a:defRPr>
            </a:lvl5pPr>
            <a:lvl6pPr lvl="5" rtl="0" algn="r">
              <a:buNone/>
              <a:defRPr sz="1000">
                <a:solidFill>
                  <a:schemeClr val="accent1"/>
                </a:solidFill>
                <a:latin typeface="Source Code Pro"/>
                <a:ea typeface="Source Code Pro"/>
                <a:cs typeface="Source Code Pro"/>
                <a:sym typeface="Source Code Pro"/>
              </a:defRPr>
            </a:lvl6pPr>
            <a:lvl7pPr lvl="6" rtl="0" algn="r">
              <a:buNone/>
              <a:defRPr sz="1000">
                <a:solidFill>
                  <a:schemeClr val="accent1"/>
                </a:solidFill>
                <a:latin typeface="Source Code Pro"/>
                <a:ea typeface="Source Code Pro"/>
                <a:cs typeface="Source Code Pro"/>
                <a:sym typeface="Source Code Pro"/>
              </a:defRPr>
            </a:lvl7pPr>
            <a:lvl8pPr lvl="7" rtl="0" algn="r">
              <a:buNone/>
              <a:defRPr sz="1000">
                <a:solidFill>
                  <a:schemeClr val="accent1"/>
                </a:solidFill>
                <a:latin typeface="Source Code Pro"/>
                <a:ea typeface="Source Code Pro"/>
                <a:cs typeface="Source Code Pro"/>
                <a:sym typeface="Source Code Pro"/>
              </a:defRPr>
            </a:lvl8pPr>
            <a:lvl9pPr lvl="8" rtl="0"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Avenir"/>
                <a:ea typeface="Avenir"/>
                <a:cs typeface="Avenir"/>
                <a:sym typeface="Avenir"/>
              </a:rPr>
              <a:t>Absolut vs. relativ</a:t>
            </a:r>
            <a:endParaRPr>
              <a:latin typeface="Avenir"/>
              <a:ea typeface="Avenir"/>
              <a:cs typeface="Avenir"/>
              <a:sym typeface="Aveni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Avenir"/>
                <a:ea typeface="Avenir"/>
                <a:cs typeface="Avenir"/>
                <a:sym typeface="Avenir"/>
              </a:rPr>
              <a:t>Problemuppgifter för olika nivåer</a:t>
            </a:r>
            <a:endParaRPr>
              <a:latin typeface="Avenir"/>
              <a:ea typeface="Avenir"/>
              <a:cs typeface="Avenir"/>
              <a:sym typeface="Avenir"/>
            </a:endParaRPr>
          </a:p>
        </p:txBody>
      </p:sp>
      <p:pic>
        <p:nvPicPr>
          <p:cNvPr id="58" name="Google Shape;58;p13"/>
          <p:cNvPicPr preferRelativeResize="0"/>
          <p:nvPr/>
        </p:nvPicPr>
        <p:blipFill>
          <a:blip r:embed="rId3">
            <a:alphaModFix/>
          </a:blip>
          <a:stretch>
            <a:fillRect/>
          </a:stretch>
        </p:blipFill>
        <p:spPr>
          <a:xfrm>
            <a:off x="7838551" y="3746626"/>
            <a:ext cx="993751" cy="99375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2"/>
          <p:cNvSpPr txBox="1"/>
          <p:nvPr>
            <p:ph type="title"/>
          </p:nvPr>
        </p:nvSpPr>
        <p:spPr>
          <a:xfrm>
            <a:off x="311700" y="292850"/>
            <a:ext cx="80673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Stora slumprean</a:t>
            </a:r>
            <a:r>
              <a:rPr lang="en">
                <a:latin typeface="Avenir"/>
                <a:ea typeface="Avenir"/>
                <a:cs typeface="Avenir"/>
                <a:sym typeface="Avenir"/>
              </a:rPr>
              <a:t> – lärarinstruktioner</a:t>
            </a:r>
            <a:endParaRPr>
              <a:latin typeface="Avenir"/>
              <a:ea typeface="Avenir"/>
              <a:cs typeface="Avenir"/>
              <a:sym typeface="Avenir"/>
            </a:endParaRPr>
          </a:p>
        </p:txBody>
      </p:sp>
      <p:sp>
        <p:nvSpPr>
          <p:cNvPr id="169" name="Google Shape;169;p22"/>
          <p:cNvSpPr txBox="1"/>
          <p:nvPr>
            <p:ph idx="1" type="body"/>
          </p:nvPr>
        </p:nvSpPr>
        <p:spPr>
          <a:xfrm>
            <a:off x="311700" y="1899900"/>
            <a:ext cx="8520600" cy="334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venir"/>
              <a:buChar char="●"/>
            </a:pPr>
            <a:r>
              <a:rPr lang="en">
                <a:latin typeface="Avenir"/>
                <a:ea typeface="Avenir"/>
                <a:cs typeface="Avenir"/>
                <a:sym typeface="Avenir"/>
              </a:rPr>
              <a:t>Var och en av de tre kupongerna måste användas.</a:t>
            </a:r>
            <a:endParaRPr>
              <a:latin typeface="Avenir"/>
              <a:ea typeface="Avenir"/>
              <a:cs typeface="Avenir"/>
              <a:sym typeface="Avenir"/>
            </a:endParaRPr>
          </a:p>
          <a:p>
            <a:pPr indent="-342900" lvl="0" marL="457200" rtl="0" algn="l">
              <a:spcBef>
                <a:spcPts val="0"/>
              </a:spcBef>
              <a:spcAft>
                <a:spcPts val="0"/>
              </a:spcAft>
              <a:buSzPts val="1800"/>
              <a:buFont typeface="Avenir"/>
              <a:buChar char="●"/>
            </a:pPr>
            <a:r>
              <a:rPr lang="en">
                <a:latin typeface="Avenir"/>
                <a:ea typeface="Avenir"/>
                <a:cs typeface="Avenir"/>
                <a:sym typeface="Avenir"/>
              </a:rPr>
              <a:t>Varje kupong innehåller två erbjudanden, där köparen måste välja endera.</a:t>
            </a:r>
            <a:endParaRPr>
              <a:latin typeface="Avenir"/>
              <a:ea typeface="Avenir"/>
              <a:cs typeface="Avenir"/>
              <a:sym typeface="Avenir"/>
            </a:endParaRPr>
          </a:p>
          <a:p>
            <a:pPr indent="-342900" lvl="0" marL="457200" rtl="0" algn="l">
              <a:spcBef>
                <a:spcPts val="0"/>
              </a:spcBef>
              <a:spcAft>
                <a:spcPts val="0"/>
              </a:spcAft>
              <a:buSzPts val="1800"/>
              <a:buFont typeface="Avenir"/>
              <a:buChar char="●"/>
            </a:pPr>
            <a:r>
              <a:rPr lang="en">
                <a:latin typeface="Avenir"/>
                <a:ea typeface="Avenir"/>
                <a:cs typeface="Avenir"/>
                <a:sym typeface="Avenir"/>
              </a:rPr>
              <a:t>Hur motiverar eleverna sina svar?</a:t>
            </a:r>
            <a:endParaRPr>
              <a:latin typeface="Avenir"/>
              <a:ea typeface="Avenir"/>
              <a:cs typeface="Avenir"/>
              <a:sym typeface="Avenir"/>
            </a:endParaRPr>
          </a:p>
          <a:p>
            <a:pPr indent="-342900" lvl="0" marL="457200" rtl="0" algn="l">
              <a:spcBef>
                <a:spcPts val="0"/>
              </a:spcBef>
              <a:spcAft>
                <a:spcPts val="0"/>
              </a:spcAft>
              <a:buSzPts val="1800"/>
              <a:buFont typeface="Avenir"/>
              <a:buChar char="●"/>
            </a:pPr>
            <a:r>
              <a:rPr lang="en">
                <a:latin typeface="Avenir"/>
                <a:ea typeface="Avenir"/>
                <a:cs typeface="Avenir"/>
                <a:sym typeface="Avenir"/>
              </a:rPr>
              <a:t>Slutligen kan du berätta att uppgiften varit med i studentexamensprovet (kort matematik, 2018)!</a:t>
            </a:r>
            <a:endParaRPr>
              <a:latin typeface="Avenir"/>
              <a:ea typeface="Avenir"/>
              <a:cs typeface="Avenir"/>
              <a:sym typeface="Avenir"/>
            </a:endParaRPr>
          </a:p>
          <a:p>
            <a:pPr indent="0" lvl="0" marL="457200" rtl="0" algn="l">
              <a:spcBef>
                <a:spcPts val="160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3"/>
          <p:cNvSpPr txBox="1"/>
          <p:nvPr>
            <p:ph type="title"/>
          </p:nvPr>
        </p:nvSpPr>
        <p:spPr>
          <a:xfrm>
            <a:off x="311700" y="555600"/>
            <a:ext cx="4523100" cy="75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Stora slumprean</a:t>
            </a:r>
            <a:endParaRPr>
              <a:latin typeface="Avenir"/>
              <a:ea typeface="Avenir"/>
              <a:cs typeface="Avenir"/>
              <a:sym typeface="Avenir"/>
            </a:endParaRPr>
          </a:p>
        </p:txBody>
      </p:sp>
      <p:sp>
        <p:nvSpPr>
          <p:cNvPr id="175" name="Google Shape;175;p23"/>
          <p:cNvSpPr txBox="1"/>
          <p:nvPr>
            <p:ph idx="1" type="body"/>
          </p:nvPr>
        </p:nvSpPr>
        <p:spPr>
          <a:xfrm>
            <a:off x="311700" y="1389600"/>
            <a:ext cx="2808000" cy="3179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KUPONG 1</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Välj ett av de två erbjudandena:</a:t>
            </a:r>
            <a:endParaRPr>
              <a:latin typeface="Avenir"/>
              <a:ea typeface="Avenir"/>
              <a:cs typeface="Avenir"/>
              <a:sym typeface="Avenir"/>
            </a:endParaRPr>
          </a:p>
          <a:p>
            <a:pPr indent="-304800" lvl="0" marL="457200" rtl="0" algn="l">
              <a:spcBef>
                <a:spcPts val="1600"/>
              </a:spcBef>
              <a:spcAft>
                <a:spcPts val="0"/>
              </a:spcAft>
              <a:buSzPts val="1200"/>
              <a:buFont typeface="Avenir"/>
              <a:buAutoNum type="arabicPeriod"/>
            </a:pPr>
            <a:r>
              <a:rPr lang="en">
                <a:latin typeface="Avenir"/>
                <a:ea typeface="Avenir"/>
                <a:cs typeface="Avenir"/>
                <a:sym typeface="Avenir"/>
              </a:rPr>
              <a:t>Produktens pris stiger först med 1/10 [en tiondel] och stiger sedan med 1/10 till.</a:t>
            </a:r>
            <a:endParaRPr>
              <a:latin typeface="Avenir"/>
              <a:ea typeface="Avenir"/>
              <a:cs typeface="Avenir"/>
              <a:sym typeface="Avenir"/>
            </a:endParaRPr>
          </a:p>
          <a:p>
            <a:pPr indent="-304800" lvl="0" marL="457200" rtl="0" algn="l">
              <a:spcBef>
                <a:spcPts val="0"/>
              </a:spcBef>
              <a:spcAft>
                <a:spcPts val="0"/>
              </a:spcAft>
              <a:buSzPts val="1200"/>
              <a:buFont typeface="Avenir"/>
              <a:buAutoNum type="arabicPeriod"/>
            </a:pPr>
            <a:r>
              <a:rPr lang="en">
                <a:latin typeface="Avenir"/>
                <a:ea typeface="Avenir"/>
                <a:cs typeface="Avenir"/>
                <a:sym typeface="Avenir"/>
              </a:rPr>
              <a:t>Produktens pris stiger med 2/10 [två tiondelar].</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Denna kupong kan endast användas för en produkt!</a:t>
            </a:r>
            <a:endParaRPr>
              <a:latin typeface="Avenir"/>
              <a:ea typeface="Avenir"/>
              <a:cs typeface="Avenir"/>
              <a:sym typeface="Avenir"/>
            </a:endParaRPr>
          </a:p>
        </p:txBody>
      </p:sp>
      <p:sp>
        <p:nvSpPr>
          <p:cNvPr id="176" name="Google Shape;176;p23"/>
          <p:cNvSpPr txBox="1"/>
          <p:nvPr>
            <p:ph idx="1" type="body"/>
          </p:nvPr>
        </p:nvSpPr>
        <p:spPr>
          <a:xfrm>
            <a:off x="3119700" y="1389600"/>
            <a:ext cx="2808000" cy="3179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KUPONG 2</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Välj ett av de två erbjudandena:</a:t>
            </a:r>
            <a:endParaRPr>
              <a:latin typeface="Avenir"/>
              <a:ea typeface="Avenir"/>
              <a:cs typeface="Avenir"/>
              <a:sym typeface="Avenir"/>
            </a:endParaRPr>
          </a:p>
          <a:p>
            <a:pPr indent="-304800" lvl="0" marL="457200" rtl="0" algn="l">
              <a:spcBef>
                <a:spcPts val="1600"/>
              </a:spcBef>
              <a:spcAft>
                <a:spcPts val="0"/>
              </a:spcAft>
              <a:buSzPts val="1200"/>
              <a:buFont typeface="Avenir"/>
              <a:buAutoNum type="arabicPeriod"/>
            </a:pPr>
            <a:r>
              <a:rPr lang="en">
                <a:latin typeface="Avenir"/>
                <a:ea typeface="Avenir"/>
                <a:cs typeface="Avenir"/>
                <a:sym typeface="Avenir"/>
              </a:rPr>
              <a:t>Produktens pris sjunker först med 1/10 och stiger sedan med 1/10.</a:t>
            </a:r>
            <a:endParaRPr>
              <a:latin typeface="Avenir"/>
              <a:ea typeface="Avenir"/>
              <a:cs typeface="Avenir"/>
              <a:sym typeface="Avenir"/>
            </a:endParaRPr>
          </a:p>
          <a:p>
            <a:pPr indent="-304800" lvl="0" marL="457200" rtl="0" algn="l">
              <a:spcBef>
                <a:spcPts val="0"/>
              </a:spcBef>
              <a:spcAft>
                <a:spcPts val="0"/>
              </a:spcAft>
              <a:buSzPts val="1200"/>
              <a:buFont typeface="Avenir"/>
              <a:buAutoNum type="arabicPeriod"/>
            </a:pPr>
            <a:r>
              <a:rPr lang="en">
                <a:latin typeface="Avenir"/>
                <a:ea typeface="Avenir"/>
                <a:cs typeface="Avenir"/>
                <a:sym typeface="Avenir"/>
              </a:rPr>
              <a:t>Produktens pris stiger först med 1/10 och sjunker sedan med 1/10.</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Denna kupong kan endast användas för en produkt!</a:t>
            </a:r>
            <a:endParaRPr>
              <a:latin typeface="Avenir"/>
              <a:ea typeface="Avenir"/>
              <a:cs typeface="Avenir"/>
              <a:sym typeface="Avenir"/>
            </a:endParaRPr>
          </a:p>
        </p:txBody>
      </p:sp>
      <p:sp>
        <p:nvSpPr>
          <p:cNvPr id="177" name="Google Shape;177;p23"/>
          <p:cNvSpPr txBox="1"/>
          <p:nvPr>
            <p:ph idx="1" type="body"/>
          </p:nvPr>
        </p:nvSpPr>
        <p:spPr>
          <a:xfrm>
            <a:off x="5927700" y="1389600"/>
            <a:ext cx="2808000" cy="3179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KUPONG 3</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Välj ett av de två erbjudandena:</a:t>
            </a:r>
            <a:endParaRPr>
              <a:latin typeface="Avenir"/>
              <a:ea typeface="Avenir"/>
              <a:cs typeface="Avenir"/>
              <a:sym typeface="Avenir"/>
            </a:endParaRPr>
          </a:p>
          <a:p>
            <a:pPr indent="-304800" lvl="0" marL="457200" rtl="0" algn="l">
              <a:spcBef>
                <a:spcPts val="1600"/>
              </a:spcBef>
              <a:spcAft>
                <a:spcPts val="0"/>
              </a:spcAft>
              <a:buSzPts val="1200"/>
              <a:buFont typeface="Avenir"/>
              <a:buAutoNum type="arabicPeriod"/>
            </a:pPr>
            <a:r>
              <a:rPr lang="en">
                <a:latin typeface="Avenir"/>
                <a:ea typeface="Avenir"/>
                <a:cs typeface="Avenir"/>
                <a:sym typeface="Avenir"/>
              </a:rPr>
              <a:t>Produktens pris stiger först med 2/10 och sjunker sedan med 2/10.</a:t>
            </a:r>
            <a:endParaRPr>
              <a:latin typeface="Avenir"/>
              <a:ea typeface="Avenir"/>
              <a:cs typeface="Avenir"/>
              <a:sym typeface="Avenir"/>
            </a:endParaRPr>
          </a:p>
          <a:p>
            <a:pPr indent="-304800" lvl="0" marL="457200" rtl="0" algn="l">
              <a:spcBef>
                <a:spcPts val="0"/>
              </a:spcBef>
              <a:spcAft>
                <a:spcPts val="0"/>
              </a:spcAft>
              <a:buSzPts val="1200"/>
              <a:buFont typeface="Avenir"/>
              <a:buAutoNum type="arabicPeriod"/>
            </a:pPr>
            <a:r>
              <a:rPr lang="en">
                <a:latin typeface="Avenir"/>
                <a:ea typeface="Avenir"/>
                <a:cs typeface="Avenir"/>
                <a:sym typeface="Avenir"/>
              </a:rPr>
              <a:t>Produktens pris stiger först med 3/10 och sjunker sedan med 3/10.</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Denna kupong kan endast användas för en produkt!</a:t>
            </a:r>
            <a:endParaRPr>
              <a:latin typeface="Avenir"/>
              <a:ea typeface="Avenir"/>
              <a:cs typeface="Avenir"/>
              <a:sym typeface="Aveni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4"/>
          <p:cNvSpPr txBox="1"/>
          <p:nvPr>
            <p:ph type="ctrTitle"/>
          </p:nvPr>
        </p:nvSpPr>
        <p:spPr>
          <a:xfrm>
            <a:off x="311700" y="392150"/>
            <a:ext cx="8672400" cy="269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7600">
                <a:latin typeface="Avenir"/>
                <a:ea typeface="Avenir"/>
                <a:cs typeface="Avenir"/>
                <a:sym typeface="Avenir"/>
              </a:rPr>
              <a:t>Stora slumprean</a:t>
            </a:r>
            <a:endParaRPr sz="7600">
              <a:latin typeface="Avenir"/>
              <a:ea typeface="Avenir"/>
              <a:cs typeface="Avenir"/>
              <a:sym typeface="Avenir"/>
            </a:endParaRPr>
          </a:p>
        </p:txBody>
      </p:sp>
      <p:sp>
        <p:nvSpPr>
          <p:cNvPr id="183" name="Google Shape;183;p24"/>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Åk 6-9</a:t>
            </a:r>
            <a:endParaRPr>
              <a:latin typeface="Avenir"/>
              <a:ea typeface="Avenir"/>
              <a:cs typeface="Avenir"/>
              <a:sym typeface="Aveni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Stora slumprean</a:t>
            </a:r>
            <a:endParaRPr>
              <a:latin typeface="Avenir"/>
              <a:ea typeface="Avenir"/>
              <a:cs typeface="Avenir"/>
              <a:sym typeface="Avenir"/>
            </a:endParaRPr>
          </a:p>
        </p:txBody>
      </p:sp>
      <p:sp>
        <p:nvSpPr>
          <p:cNvPr id="189" name="Google Shape;189;p25"/>
          <p:cNvSpPr txBox="1"/>
          <p:nvPr>
            <p:ph idx="1" type="body"/>
          </p:nvPr>
        </p:nvSpPr>
        <p:spPr>
          <a:xfrm>
            <a:off x="311700" y="1221125"/>
            <a:ext cx="8520600" cy="33402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lang="en">
                <a:solidFill>
                  <a:srgbClr val="666666"/>
                </a:solidFill>
                <a:latin typeface="Avenir"/>
                <a:ea typeface="Avenir"/>
                <a:cs typeface="Avenir"/>
                <a:sym typeface="Avenir"/>
              </a:rPr>
              <a:t>Du vill köpa en telefon, en cykel och en biobiljett. Telefonen kostar 300 euro, cykeln 500 euro och biobiljetten 10 euro.</a:t>
            </a:r>
            <a:endParaRPr>
              <a:solidFill>
                <a:srgbClr val="666666"/>
              </a:solidFill>
              <a:latin typeface="Avenir"/>
              <a:ea typeface="Avenir"/>
              <a:cs typeface="Avenir"/>
              <a:sym typeface="Avenir"/>
            </a:endParaRPr>
          </a:p>
          <a:p>
            <a:pPr indent="0" lvl="0" marL="0" rtl="0" algn="l">
              <a:lnSpc>
                <a:spcPct val="90000"/>
              </a:lnSpc>
              <a:spcBef>
                <a:spcPts val="1000"/>
              </a:spcBef>
              <a:spcAft>
                <a:spcPts val="0"/>
              </a:spcAft>
              <a:buNone/>
            </a:pPr>
            <a:r>
              <a:rPr lang="en">
                <a:solidFill>
                  <a:srgbClr val="666666"/>
                </a:solidFill>
                <a:latin typeface="Avenir"/>
                <a:ea typeface="Avenir"/>
                <a:cs typeface="Avenir"/>
                <a:sym typeface="Avenir"/>
              </a:rPr>
              <a:t>Just idag råkar affären ha slumprea i form av kuponger med olika erbjudanden. Eftersom du ska köpa tre saker, så har du tre kuponger som du får använda. Var och en av kupongerna innehåller två erbjudanden, och du får välja vilket erbjudande du vill använda.</a:t>
            </a:r>
            <a:endParaRPr>
              <a:solidFill>
                <a:srgbClr val="666666"/>
              </a:solidFill>
              <a:latin typeface="Avenir"/>
              <a:ea typeface="Avenir"/>
              <a:cs typeface="Avenir"/>
              <a:sym typeface="Avenir"/>
            </a:endParaRPr>
          </a:p>
          <a:p>
            <a:pPr indent="0" lvl="0" marL="0" rtl="0" algn="l">
              <a:lnSpc>
                <a:spcPct val="90000"/>
              </a:lnSpc>
              <a:spcBef>
                <a:spcPts val="1000"/>
              </a:spcBef>
              <a:spcAft>
                <a:spcPts val="0"/>
              </a:spcAft>
              <a:buNone/>
            </a:pPr>
            <a:r>
              <a:rPr lang="en">
                <a:solidFill>
                  <a:srgbClr val="666666"/>
                </a:solidFill>
                <a:latin typeface="Avenir"/>
                <a:ea typeface="Avenir"/>
                <a:cs typeface="Avenir"/>
                <a:sym typeface="Avenir"/>
              </a:rPr>
              <a:t>Vilka erbjudanden sänker varornas pris och vilka höjer priserna? Vilken kupong väljer du att använda till vilken produkt? Varför?</a:t>
            </a:r>
            <a:endParaRPr>
              <a:solidFill>
                <a:srgbClr val="666666"/>
              </a:solidFill>
              <a:latin typeface="Avenir"/>
              <a:ea typeface="Avenir"/>
              <a:cs typeface="Avenir"/>
              <a:sym typeface="Avenir"/>
            </a:endParaRPr>
          </a:p>
          <a:p>
            <a:pPr indent="0" lvl="0" marL="0" rtl="0" algn="l">
              <a:lnSpc>
                <a:spcPct val="90000"/>
              </a:lnSpc>
              <a:spcBef>
                <a:spcPts val="1000"/>
              </a:spcBef>
              <a:spcAft>
                <a:spcPts val="0"/>
              </a:spcAft>
              <a:buNone/>
            </a:pPr>
            <a:r>
              <a:rPr lang="en">
                <a:solidFill>
                  <a:srgbClr val="666666"/>
                </a:solidFill>
                <a:latin typeface="Avenir"/>
                <a:ea typeface="Avenir"/>
                <a:cs typeface="Avenir"/>
                <a:sym typeface="Avenir"/>
              </a:rPr>
              <a:t>Hur mycket kommer dina inköp att kosta totalt? </a:t>
            </a:r>
            <a:endParaRPr>
              <a:solidFill>
                <a:srgbClr val="666666"/>
              </a:solidFill>
              <a:latin typeface="Avenir"/>
              <a:ea typeface="Avenir"/>
              <a:cs typeface="Avenir"/>
              <a:sym typeface="Avenir"/>
            </a:endParaRPr>
          </a:p>
          <a:p>
            <a:pPr indent="0" lvl="0" marL="0" rtl="0" algn="l">
              <a:spcBef>
                <a:spcPts val="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6"/>
          <p:cNvSpPr txBox="1"/>
          <p:nvPr>
            <p:ph type="title"/>
          </p:nvPr>
        </p:nvSpPr>
        <p:spPr>
          <a:xfrm>
            <a:off x="311700" y="277775"/>
            <a:ext cx="8520600" cy="127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Stora slumprean</a:t>
            </a:r>
            <a:r>
              <a:rPr lang="en">
                <a:latin typeface="Avenir"/>
                <a:ea typeface="Avenir"/>
                <a:cs typeface="Avenir"/>
                <a:sym typeface="Avenir"/>
              </a:rPr>
              <a:t> – lärarinstruktioner</a:t>
            </a:r>
            <a:endParaRPr>
              <a:latin typeface="Avenir"/>
              <a:ea typeface="Avenir"/>
              <a:cs typeface="Avenir"/>
              <a:sym typeface="Avenir"/>
            </a:endParaRPr>
          </a:p>
        </p:txBody>
      </p:sp>
      <p:sp>
        <p:nvSpPr>
          <p:cNvPr id="195" name="Google Shape;195;p26"/>
          <p:cNvSpPr txBox="1"/>
          <p:nvPr>
            <p:ph idx="1" type="body"/>
          </p:nvPr>
        </p:nvSpPr>
        <p:spPr>
          <a:xfrm>
            <a:off x="266450" y="1907450"/>
            <a:ext cx="8520600" cy="2764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venir"/>
              <a:buChar char="●"/>
            </a:pPr>
            <a:r>
              <a:rPr lang="en">
                <a:latin typeface="Avenir"/>
                <a:ea typeface="Avenir"/>
                <a:cs typeface="Avenir"/>
                <a:sym typeface="Avenir"/>
              </a:rPr>
              <a:t>Var och en av de tre kupongerna måste användas.</a:t>
            </a:r>
            <a:endParaRPr>
              <a:latin typeface="Avenir"/>
              <a:ea typeface="Avenir"/>
              <a:cs typeface="Avenir"/>
              <a:sym typeface="Avenir"/>
            </a:endParaRPr>
          </a:p>
          <a:p>
            <a:pPr indent="-342900" lvl="0" marL="457200" rtl="0" algn="l">
              <a:spcBef>
                <a:spcPts val="0"/>
              </a:spcBef>
              <a:spcAft>
                <a:spcPts val="0"/>
              </a:spcAft>
              <a:buSzPts val="1800"/>
              <a:buFont typeface="Avenir"/>
              <a:buChar char="●"/>
            </a:pPr>
            <a:r>
              <a:rPr lang="en">
                <a:latin typeface="Avenir"/>
                <a:ea typeface="Avenir"/>
                <a:cs typeface="Avenir"/>
                <a:sym typeface="Avenir"/>
              </a:rPr>
              <a:t>Varje kupong innehåller två erbjudanden, där köparen måste välja endera.</a:t>
            </a:r>
            <a:endParaRPr>
              <a:latin typeface="Avenir"/>
              <a:ea typeface="Avenir"/>
              <a:cs typeface="Avenir"/>
              <a:sym typeface="Avenir"/>
            </a:endParaRPr>
          </a:p>
          <a:p>
            <a:pPr indent="-342900" lvl="0" marL="457200" rtl="0" algn="l">
              <a:spcBef>
                <a:spcPts val="0"/>
              </a:spcBef>
              <a:spcAft>
                <a:spcPts val="0"/>
              </a:spcAft>
              <a:buSzPts val="1800"/>
              <a:buFont typeface="Avenir"/>
              <a:buChar char="●"/>
            </a:pPr>
            <a:r>
              <a:rPr lang="en">
                <a:latin typeface="Avenir"/>
                <a:ea typeface="Avenir"/>
                <a:cs typeface="Avenir"/>
                <a:sym typeface="Avenir"/>
              </a:rPr>
              <a:t>Elever i åk 9 kan försöka lösa uppgiften utan räknare. </a:t>
            </a:r>
            <a:endParaRPr>
              <a:latin typeface="Avenir"/>
              <a:ea typeface="Avenir"/>
              <a:cs typeface="Avenir"/>
              <a:sym typeface="Avenir"/>
            </a:endParaRPr>
          </a:p>
          <a:p>
            <a:pPr indent="-342900" lvl="0" marL="457200" rtl="0" algn="l">
              <a:spcBef>
                <a:spcPts val="0"/>
              </a:spcBef>
              <a:spcAft>
                <a:spcPts val="0"/>
              </a:spcAft>
              <a:buSzPts val="1800"/>
              <a:buFont typeface="Avenir"/>
              <a:buChar char="●"/>
            </a:pPr>
            <a:r>
              <a:rPr lang="en">
                <a:latin typeface="Avenir"/>
                <a:ea typeface="Avenir"/>
                <a:cs typeface="Avenir"/>
                <a:sym typeface="Avenir"/>
              </a:rPr>
              <a:t>Hur motiverar eleverna sina svar?</a:t>
            </a:r>
            <a:endParaRPr>
              <a:latin typeface="Avenir"/>
              <a:ea typeface="Avenir"/>
              <a:cs typeface="Avenir"/>
              <a:sym typeface="Avenir"/>
            </a:endParaRPr>
          </a:p>
          <a:p>
            <a:pPr indent="-342900" lvl="0" marL="457200" rtl="0" algn="l">
              <a:spcBef>
                <a:spcPts val="0"/>
              </a:spcBef>
              <a:spcAft>
                <a:spcPts val="0"/>
              </a:spcAft>
              <a:buSzPts val="1800"/>
              <a:buFont typeface="Avenir"/>
              <a:buChar char="●"/>
            </a:pPr>
            <a:r>
              <a:rPr lang="en">
                <a:latin typeface="Avenir"/>
                <a:ea typeface="Avenir"/>
                <a:cs typeface="Avenir"/>
                <a:sym typeface="Avenir"/>
              </a:rPr>
              <a:t>Slutligen kan du berätta att uppgiften varit med i studentexamensprovet (kort matematik, 2018)!</a:t>
            </a:r>
            <a:endParaRPr>
              <a:latin typeface="Avenir"/>
              <a:ea typeface="Avenir"/>
              <a:cs typeface="Avenir"/>
              <a:sym typeface="Avenir"/>
            </a:endParaRPr>
          </a:p>
          <a:p>
            <a:pPr indent="0" lvl="0" marL="0" rtl="0" algn="l">
              <a:spcBef>
                <a:spcPts val="160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7"/>
          <p:cNvSpPr txBox="1"/>
          <p:nvPr>
            <p:ph type="title"/>
          </p:nvPr>
        </p:nvSpPr>
        <p:spPr>
          <a:xfrm>
            <a:off x="635525" y="585725"/>
            <a:ext cx="3890400" cy="75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Stora slumprean</a:t>
            </a:r>
            <a:endParaRPr>
              <a:latin typeface="Avenir"/>
              <a:ea typeface="Avenir"/>
              <a:cs typeface="Avenir"/>
              <a:sym typeface="Avenir"/>
            </a:endParaRPr>
          </a:p>
        </p:txBody>
      </p:sp>
      <p:sp>
        <p:nvSpPr>
          <p:cNvPr id="201" name="Google Shape;201;p27"/>
          <p:cNvSpPr txBox="1"/>
          <p:nvPr>
            <p:ph idx="1" type="body"/>
          </p:nvPr>
        </p:nvSpPr>
        <p:spPr>
          <a:xfrm>
            <a:off x="311700" y="1389600"/>
            <a:ext cx="2808000" cy="3179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KUPONG 1</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Välj ett av de två erbjudandena:</a:t>
            </a:r>
            <a:endParaRPr>
              <a:latin typeface="Avenir"/>
              <a:ea typeface="Avenir"/>
              <a:cs typeface="Avenir"/>
              <a:sym typeface="Avenir"/>
            </a:endParaRPr>
          </a:p>
          <a:p>
            <a:pPr indent="-304800" lvl="0" marL="457200" rtl="0" algn="l">
              <a:spcBef>
                <a:spcPts val="1600"/>
              </a:spcBef>
              <a:spcAft>
                <a:spcPts val="0"/>
              </a:spcAft>
              <a:buSzPts val="1200"/>
              <a:buFont typeface="Avenir"/>
              <a:buAutoNum type="arabicPeriod"/>
            </a:pPr>
            <a:r>
              <a:rPr lang="en">
                <a:latin typeface="Avenir"/>
                <a:ea typeface="Avenir"/>
                <a:cs typeface="Avenir"/>
                <a:sym typeface="Avenir"/>
              </a:rPr>
              <a:t>Produktens pris höjs först med 10% och  höjs sedan en gång till med 10%.</a:t>
            </a:r>
            <a:endParaRPr>
              <a:latin typeface="Avenir"/>
              <a:ea typeface="Avenir"/>
              <a:cs typeface="Avenir"/>
              <a:sym typeface="Avenir"/>
            </a:endParaRPr>
          </a:p>
          <a:p>
            <a:pPr indent="-304800" lvl="0" marL="457200" rtl="0" algn="l">
              <a:spcBef>
                <a:spcPts val="1000"/>
              </a:spcBef>
              <a:spcAft>
                <a:spcPts val="0"/>
              </a:spcAft>
              <a:buSzPts val="1200"/>
              <a:buFont typeface="Avenir"/>
              <a:buAutoNum type="arabicPeriod"/>
            </a:pPr>
            <a:r>
              <a:rPr lang="en">
                <a:latin typeface="Avenir"/>
                <a:ea typeface="Avenir"/>
                <a:cs typeface="Avenir"/>
                <a:sym typeface="Avenir"/>
              </a:rPr>
              <a:t>Produktens pris höjs med 20%.</a:t>
            </a:r>
            <a:endParaRPr>
              <a:latin typeface="Avenir"/>
              <a:ea typeface="Avenir"/>
              <a:cs typeface="Avenir"/>
              <a:sym typeface="Avenir"/>
            </a:endParaRPr>
          </a:p>
          <a:p>
            <a:pPr indent="0" lvl="0" marL="0" rtl="0" algn="l">
              <a:spcBef>
                <a:spcPts val="1600"/>
              </a:spcBef>
              <a:spcAft>
                <a:spcPts val="0"/>
              </a:spcAft>
              <a:buNone/>
            </a:pPr>
            <a:r>
              <a:t/>
            </a:r>
            <a:endParaRPr>
              <a:latin typeface="Avenir"/>
              <a:ea typeface="Avenir"/>
              <a:cs typeface="Avenir"/>
              <a:sym typeface="Avenir"/>
            </a:endParaRPr>
          </a:p>
          <a:p>
            <a:pPr indent="0" lvl="0" marL="0" rtl="0" algn="l">
              <a:spcBef>
                <a:spcPts val="0"/>
              </a:spcBef>
              <a:spcAft>
                <a:spcPts val="0"/>
              </a:spcAft>
              <a:buNone/>
            </a:pPr>
            <a:r>
              <a:rPr lang="en">
                <a:latin typeface="Avenir"/>
                <a:ea typeface="Avenir"/>
                <a:cs typeface="Avenir"/>
                <a:sym typeface="Avenir"/>
              </a:rPr>
              <a:t>Denna kupong kan endast användas för en produkt!</a:t>
            </a:r>
            <a:endParaRPr>
              <a:latin typeface="Avenir"/>
              <a:ea typeface="Avenir"/>
              <a:cs typeface="Avenir"/>
              <a:sym typeface="Avenir"/>
            </a:endParaRPr>
          </a:p>
        </p:txBody>
      </p:sp>
      <p:sp>
        <p:nvSpPr>
          <p:cNvPr id="202" name="Google Shape;202;p27"/>
          <p:cNvSpPr txBox="1"/>
          <p:nvPr>
            <p:ph idx="1" type="body"/>
          </p:nvPr>
        </p:nvSpPr>
        <p:spPr>
          <a:xfrm>
            <a:off x="3119700" y="1389600"/>
            <a:ext cx="2808000" cy="3179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KUPONG 2</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Välj ett av de två erbjudandena:</a:t>
            </a:r>
            <a:endParaRPr>
              <a:latin typeface="Avenir"/>
              <a:ea typeface="Avenir"/>
              <a:cs typeface="Avenir"/>
              <a:sym typeface="Avenir"/>
            </a:endParaRPr>
          </a:p>
          <a:p>
            <a:pPr indent="-304800" lvl="0" marL="457200" rtl="0" algn="l">
              <a:lnSpc>
                <a:spcPct val="90000"/>
              </a:lnSpc>
              <a:spcBef>
                <a:spcPts val="1600"/>
              </a:spcBef>
              <a:spcAft>
                <a:spcPts val="0"/>
              </a:spcAft>
              <a:buSzPts val="1200"/>
              <a:buFont typeface="Avenir"/>
              <a:buAutoNum type="arabicPeriod"/>
            </a:pPr>
            <a:r>
              <a:rPr lang="en">
                <a:latin typeface="Avenir"/>
                <a:ea typeface="Avenir"/>
                <a:cs typeface="Avenir"/>
                <a:sym typeface="Avenir"/>
              </a:rPr>
              <a:t>P</a:t>
            </a:r>
            <a:r>
              <a:rPr lang="en">
                <a:latin typeface="Avenir"/>
                <a:ea typeface="Avenir"/>
                <a:cs typeface="Avenir"/>
                <a:sym typeface="Avenir"/>
              </a:rPr>
              <a:t>roduktens pris sänks först med 10 % och höjs sedan med 10%.</a:t>
            </a:r>
            <a:endParaRPr>
              <a:latin typeface="Avenir"/>
              <a:ea typeface="Avenir"/>
              <a:cs typeface="Avenir"/>
              <a:sym typeface="Avenir"/>
            </a:endParaRPr>
          </a:p>
          <a:p>
            <a:pPr indent="-304800" lvl="0" marL="457200" rtl="0" algn="l">
              <a:spcBef>
                <a:spcPts val="1000"/>
              </a:spcBef>
              <a:spcAft>
                <a:spcPts val="0"/>
              </a:spcAft>
              <a:buSzPts val="1200"/>
              <a:buFont typeface="Avenir"/>
              <a:buAutoNum type="arabicPeriod"/>
            </a:pPr>
            <a:r>
              <a:rPr lang="en">
                <a:latin typeface="Avenir"/>
                <a:ea typeface="Avenir"/>
                <a:cs typeface="Avenir"/>
                <a:sym typeface="Avenir"/>
              </a:rPr>
              <a:t>Produktens pris höjs först med 10% och sänks sedan med 10%.</a:t>
            </a:r>
            <a:endParaRPr>
              <a:latin typeface="Avenir"/>
              <a:ea typeface="Avenir"/>
              <a:cs typeface="Avenir"/>
              <a:sym typeface="Avenir"/>
            </a:endParaRPr>
          </a:p>
          <a:p>
            <a:pPr indent="0" lvl="0" marL="0" rtl="0" algn="l">
              <a:spcBef>
                <a:spcPts val="1600"/>
              </a:spcBef>
              <a:spcAft>
                <a:spcPts val="1600"/>
              </a:spcAft>
              <a:buNone/>
            </a:pPr>
            <a:r>
              <a:rPr lang="en">
                <a:latin typeface="Avenir"/>
                <a:ea typeface="Avenir"/>
                <a:cs typeface="Avenir"/>
                <a:sym typeface="Avenir"/>
              </a:rPr>
              <a:t>Denna kupong kan endast användas för en produkt!</a:t>
            </a:r>
            <a:endParaRPr>
              <a:latin typeface="Avenir"/>
              <a:ea typeface="Avenir"/>
              <a:cs typeface="Avenir"/>
              <a:sym typeface="Avenir"/>
            </a:endParaRPr>
          </a:p>
        </p:txBody>
      </p:sp>
      <p:sp>
        <p:nvSpPr>
          <p:cNvPr id="203" name="Google Shape;203;p27"/>
          <p:cNvSpPr txBox="1"/>
          <p:nvPr>
            <p:ph idx="1" type="body"/>
          </p:nvPr>
        </p:nvSpPr>
        <p:spPr>
          <a:xfrm>
            <a:off x="5927700" y="1389600"/>
            <a:ext cx="2808000" cy="3179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KUPONG 3</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Välj ett av de två erbjudandena:</a:t>
            </a:r>
            <a:endParaRPr>
              <a:latin typeface="Avenir"/>
              <a:ea typeface="Avenir"/>
              <a:cs typeface="Avenir"/>
              <a:sym typeface="Avenir"/>
            </a:endParaRPr>
          </a:p>
          <a:p>
            <a:pPr indent="-304800" lvl="0" marL="457200" rtl="0" algn="l">
              <a:spcBef>
                <a:spcPts val="1600"/>
              </a:spcBef>
              <a:spcAft>
                <a:spcPts val="0"/>
              </a:spcAft>
              <a:buSzPts val="1200"/>
              <a:buFont typeface="Avenir"/>
              <a:buAutoNum type="arabicPeriod"/>
            </a:pPr>
            <a:r>
              <a:rPr lang="en">
                <a:latin typeface="Avenir"/>
                <a:ea typeface="Avenir"/>
                <a:cs typeface="Avenir"/>
                <a:sym typeface="Avenir"/>
              </a:rPr>
              <a:t>Produktens pris höjs först med 20% och sänks sedan med 20%.</a:t>
            </a:r>
            <a:endParaRPr>
              <a:latin typeface="Avenir"/>
              <a:ea typeface="Avenir"/>
              <a:cs typeface="Avenir"/>
              <a:sym typeface="Avenir"/>
            </a:endParaRPr>
          </a:p>
          <a:p>
            <a:pPr indent="-304800" lvl="0" marL="457200" rtl="0" algn="l">
              <a:spcBef>
                <a:spcPts val="1000"/>
              </a:spcBef>
              <a:spcAft>
                <a:spcPts val="0"/>
              </a:spcAft>
              <a:buSzPts val="1200"/>
              <a:buFont typeface="Avenir"/>
              <a:buAutoNum type="arabicPeriod"/>
            </a:pPr>
            <a:r>
              <a:rPr lang="en">
                <a:latin typeface="Avenir"/>
                <a:ea typeface="Avenir"/>
                <a:cs typeface="Avenir"/>
                <a:sym typeface="Avenir"/>
              </a:rPr>
              <a:t>Produktens pris höjs först med 30% och sänks sedan med 30%.</a:t>
            </a:r>
            <a:endParaRPr>
              <a:latin typeface="Avenir"/>
              <a:ea typeface="Avenir"/>
              <a:cs typeface="Avenir"/>
              <a:sym typeface="Avenir"/>
            </a:endParaRPr>
          </a:p>
          <a:p>
            <a:pPr indent="0" lvl="0" marL="0" rtl="0" algn="l">
              <a:spcBef>
                <a:spcPts val="1600"/>
              </a:spcBef>
              <a:spcAft>
                <a:spcPts val="1600"/>
              </a:spcAft>
              <a:buNone/>
            </a:pPr>
            <a:r>
              <a:rPr lang="en">
                <a:latin typeface="Avenir"/>
                <a:ea typeface="Avenir"/>
                <a:cs typeface="Avenir"/>
                <a:sym typeface="Avenir"/>
              </a:rPr>
              <a:t>Denna kupong kan endast användas för en produkt!</a:t>
            </a:r>
            <a:endParaRPr>
              <a:latin typeface="Avenir"/>
              <a:ea typeface="Avenir"/>
              <a:cs typeface="Avenir"/>
              <a:sym typeface="Aveni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8"/>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6000">
                <a:latin typeface="Avenir"/>
                <a:ea typeface="Avenir"/>
                <a:cs typeface="Avenir"/>
                <a:sym typeface="Avenir"/>
              </a:rPr>
              <a:t>Studentprovsuppgift</a:t>
            </a:r>
            <a:endParaRPr sz="6000">
              <a:latin typeface="Avenir"/>
              <a:ea typeface="Avenir"/>
              <a:cs typeface="Avenir"/>
              <a:sym typeface="Avenir"/>
            </a:endParaRPr>
          </a:p>
        </p:txBody>
      </p:sp>
      <p:sp>
        <p:nvSpPr>
          <p:cNvPr id="209" name="Google Shape;209;p28"/>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gymnasiet</a:t>
            </a:r>
            <a:endParaRPr>
              <a:latin typeface="Avenir"/>
              <a:ea typeface="Avenir"/>
              <a:cs typeface="Avenir"/>
              <a:sym typeface="Aveni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9"/>
          <p:cNvSpPr txBox="1"/>
          <p:nvPr>
            <p:ph type="title"/>
          </p:nvPr>
        </p:nvSpPr>
        <p:spPr>
          <a:xfrm>
            <a:off x="311700" y="2174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latin typeface="Avenir"/>
                <a:ea typeface="Avenir"/>
                <a:cs typeface="Avenir"/>
                <a:sym typeface="Avenir"/>
              </a:rPr>
              <a:t>Studentprovsuppgift </a:t>
            </a:r>
            <a:r>
              <a:rPr lang="en" sz="3000">
                <a:latin typeface="Avenir"/>
                <a:ea typeface="Avenir"/>
                <a:cs typeface="Avenir"/>
                <a:sym typeface="Avenir"/>
              </a:rPr>
              <a:t> </a:t>
            </a:r>
            <a:br>
              <a:rPr lang="en" sz="3000">
                <a:latin typeface="Avenir"/>
                <a:ea typeface="Avenir"/>
                <a:cs typeface="Avenir"/>
                <a:sym typeface="Avenir"/>
              </a:rPr>
            </a:br>
            <a:r>
              <a:rPr lang="en" sz="1800">
                <a:latin typeface="Avenir"/>
                <a:ea typeface="Avenir"/>
                <a:cs typeface="Avenir"/>
                <a:sym typeface="Avenir"/>
              </a:rPr>
              <a:t>(kort matematik, våren 2018, uppg. 2)</a:t>
            </a:r>
            <a:endParaRPr sz="1800">
              <a:latin typeface="Avenir"/>
              <a:ea typeface="Avenir"/>
              <a:cs typeface="Avenir"/>
              <a:sym typeface="Avenir"/>
            </a:endParaRPr>
          </a:p>
        </p:txBody>
      </p:sp>
      <p:sp>
        <p:nvSpPr>
          <p:cNvPr id="215" name="Google Shape;215;p29"/>
          <p:cNvSpPr txBox="1"/>
          <p:nvPr>
            <p:ph idx="1" type="body"/>
          </p:nvPr>
        </p:nvSpPr>
        <p:spPr>
          <a:xfrm>
            <a:off x="311700" y="1115525"/>
            <a:ext cx="8520600" cy="385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666666"/>
                </a:solidFill>
                <a:latin typeface="Avenir"/>
                <a:ea typeface="Avenir"/>
                <a:cs typeface="Avenir"/>
                <a:sym typeface="Avenir"/>
              </a:rPr>
              <a:t>Utred i fallen nedan vilken metod som gör att slutpriset blir högre, eller om slutpriserna blir lika stora. I alla situationer är det ursprungliga priset 299 euro. </a:t>
            </a:r>
            <a:endParaRPr>
              <a:solidFill>
                <a:srgbClr val="666666"/>
              </a:solidFill>
              <a:latin typeface="Avenir"/>
              <a:ea typeface="Avenir"/>
              <a:cs typeface="Avenir"/>
              <a:sym typeface="Avenir"/>
            </a:endParaRPr>
          </a:p>
          <a:p>
            <a:pPr indent="0" lvl="0" marL="0" rtl="0" algn="l">
              <a:lnSpc>
                <a:spcPct val="90000"/>
              </a:lnSpc>
              <a:spcBef>
                <a:spcPts val="1600"/>
              </a:spcBef>
              <a:spcAft>
                <a:spcPts val="0"/>
              </a:spcAft>
              <a:buNone/>
            </a:pPr>
            <a:r>
              <a:rPr lang="en">
                <a:solidFill>
                  <a:srgbClr val="666666"/>
                </a:solidFill>
                <a:latin typeface="Avenir"/>
                <a:ea typeface="Avenir"/>
                <a:cs typeface="Avenir"/>
                <a:sym typeface="Avenir"/>
              </a:rPr>
              <a:t>Du behöver inte beräkna priserna om du kan motivera ditt svar på något annat sätt.</a:t>
            </a:r>
            <a:endParaRPr>
              <a:latin typeface="Avenir"/>
              <a:ea typeface="Avenir"/>
              <a:cs typeface="Avenir"/>
              <a:sym typeface="Avenir"/>
            </a:endParaRPr>
          </a:p>
          <a:p>
            <a:pPr indent="-342900" lvl="0" marL="457200" rtl="0" algn="l">
              <a:lnSpc>
                <a:spcPct val="90000"/>
              </a:lnSpc>
              <a:spcBef>
                <a:spcPts val="1000"/>
              </a:spcBef>
              <a:spcAft>
                <a:spcPts val="0"/>
              </a:spcAft>
              <a:buClr>
                <a:srgbClr val="666666"/>
              </a:buClr>
              <a:buSzPts val="1800"/>
              <a:buFont typeface="Avenir"/>
              <a:buAutoNum type="alphaUcPeriod"/>
            </a:pPr>
            <a:r>
              <a:rPr lang="en">
                <a:solidFill>
                  <a:srgbClr val="666666"/>
                </a:solidFill>
                <a:latin typeface="Avenir"/>
                <a:ea typeface="Avenir"/>
                <a:cs typeface="Avenir"/>
                <a:sym typeface="Avenir"/>
              </a:rPr>
              <a:t>Metod 1: produktens pris höjs först med 10 % och höjs sedan en gång till med 10 %.</a:t>
            </a:r>
            <a:endParaRPr>
              <a:solidFill>
                <a:srgbClr val="666666"/>
              </a:solidFill>
              <a:latin typeface="Avenir"/>
              <a:ea typeface="Avenir"/>
              <a:cs typeface="Avenir"/>
              <a:sym typeface="Avenir"/>
            </a:endParaRPr>
          </a:p>
          <a:p>
            <a:pPr indent="0" lvl="0" marL="457200" rtl="0" algn="l">
              <a:lnSpc>
                <a:spcPct val="90000"/>
              </a:lnSpc>
              <a:spcBef>
                <a:spcPts val="0"/>
              </a:spcBef>
              <a:spcAft>
                <a:spcPts val="0"/>
              </a:spcAft>
              <a:buNone/>
            </a:pPr>
            <a:r>
              <a:rPr lang="en">
                <a:solidFill>
                  <a:srgbClr val="666666"/>
                </a:solidFill>
                <a:latin typeface="Avenir"/>
                <a:ea typeface="Avenir"/>
                <a:cs typeface="Avenir"/>
                <a:sym typeface="Avenir"/>
              </a:rPr>
              <a:t>Metod 2: produktens pris höjs med 20 %.</a:t>
            </a:r>
            <a:endParaRPr>
              <a:solidFill>
                <a:srgbClr val="666666"/>
              </a:solidFill>
              <a:latin typeface="Avenir"/>
              <a:ea typeface="Avenir"/>
              <a:cs typeface="Avenir"/>
              <a:sym typeface="Avenir"/>
            </a:endParaRPr>
          </a:p>
          <a:p>
            <a:pPr indent="-342900" lvl="0" marL="457200" rtl="0" algn="l">
              <a:lnSpc>
                <a:spcPct val="90000"/>
              </a:lnSpc>
              <a:spcBef>
                <a:spcPts val="1000"/>
              </a:spcBef>
              <a:spcAft>
                <a:spcPts val="0"/>
              </a:spcAft>
              <a:buClr>
                <a:srgbClr val="666666"/>
              </a:buClr>
              <a:buSzPts val="1800"/>
              <a:buFont typeface="Avenir"/>
              <a:buAutoNum type="alphaUcPeriod"/>
            </a:pPr>
            <a:r>
              <a:rPr lang="en">
                <a:solidFill>
                  <a:srgbClr val="666666"/>
                </a:solidFill>
                <a:latin typeface="Avenir"/>
                <a:ea typeface="Avenir"/>
                <a:cs typeface="Avenir"/>
                <a:sym typeface="Avenir"/>
              </a:rPr>
              <a:t>Metod 1: produktens pris sänks först med 10 % och höjs sedan med 10 %.</a:t>
            </a:r>
            <a:endParaRPr>
              <a:solidFill>
                <a:srgbClr val="666666"/>
              </a:solidFill>
              <a:latin typeface="Avenir"/>
              <a:ea typeface="Avenir"/>
              <a:cs typeface="Avenir"/>
              <a:sym typeface="Avenir"/>
            </a:endParaRPr>
          </a:p>
          <a:p>
            <a:pPr indent="0" lvl="0" marL="457200" rtl="0" algn="l">
              <a:lnSpc>
                <a:spcPct val="90000"/>
              </a:lnSpc>
              <a:spcBef>
                <a:spcPts val="0"/>
              </a:spcBef>
              <a:spcAft>
                <a:spcPts val="0"/>
              </a:spcAft>
              <a:buNone/>
            </a:pPr>
            <a:r>
              <a:rPr lang="en">
                <a:solidFill>
                  <a:srgbClr val="666666"/>
                </a:solidFill>
                <a:latin typeface="Avenir"/>
                <a:ea typeface="Avenir"/>
                <a:cs typeface="Avenir"/>
                <a:sym typeface="Avenir"/>
              </a:rPr>
              <a:t>Metod 2: produktens pris höjs först med 10 % och sänks sedan med 10 %.</a:t>
            </a:r>
            <a:endParaRPr>
              <a:solidFill>
                <a:srgbClr val="666666"/>
              </a:solidFill>
              <a:latin typeface="Avenir"/>
              <a:ea typeface="Avenir"/>
              <a:cs typeface="Avenir"/>
              <a:sym typeface="Avenir"/>
            </a:endParaRPr>
          </a:p>
          <a:p>
            <a:pPr indent="-342900" lvl="0" marL="457200" rtl="0" algn="l">
              <a:lnSpc>
                <a:spcPct val="90000"/>
              </a:lnSpc>
              <a:spcBef>
                <a:spcPts val="1000"/>
              </a:spcBef>
              <a:spcAft>
                <a:spcPts val="0"/>
              </a:spcAft>
              <a:buClr>
                <a:srgbClr val="666666"/>
              </a:buClr>
              <a:buSzPts val="1800"/>
              <a:buFont typeface="Avenir"/>
              <a:buAutoNum type="alphaUcPeriod"/>
            </a:pPr>
            <a:r>
              <a:rPr lang="en">
                <a:solidFill>
                  <a:srgbClr val="666666"/>
                </a:solidFill>
                <a:latin typeface="Avenir"/>
                <a:ea typeface="Avenir"/>
                <a:cs typeface="Avenir"/>
                <a:sym typeface="Avenir"/>
              </a:rPr>
              <a:t>Metod 1: produktens pris höjs först med 20 % och sänks sedan med 20 %.</a:t>
            </a:r>
            <a:endParaRPr>
              <a:solidFill>
                <a:srgbClr val="666666"/>
              </a:solidFill>
              <a:latin typeface="Avenir"/>
              <a:ea typeface="Avenir"/>
              <a:cs typeface="Avenir"/>
              <a:sym typeface="Avenir"/>
            </a:endParaRPr>
          </a:p>
          <a:p>
            <a:pPr indent="0" lvl="0" marL="457200" rtl="0" algn="l">
              <a:lnSpc>
                <a:spcPct val="90000"/>
              </a:lnSpc>
              <a:spcBef>
                <a:spcPts val="0"/>
              </a:spcBef>
              <a:spcAft>
                <a:spcPts val="0"/>
              </a:spcAft>
              <a:buNone/>
            </a:pPr>
            <a:r>
              <a:rPr lang="en">
                <a:solidFill>
                  <a:srgbClr val="666666"/>
                </a:solidFill>
                <a:latin typeface="Avenir"/>
                <a:ea typeface="Avenir"/>
                <a:cs typeface="Avenir"/>
                <a:sym typeface="Avenir"/>
              </a:rPr>
              <a:t>Metod 2: produktens pris höjs först med 30 % och sänks sedan med 30 %.</a:t>
            </a:r>
            <a:endParaRPr>
              <a:latin typeface="Avenir"/>
              <a:ea typeface="Avenir"/>
              <a:cs typeface="Avenir"/>
              <a:sym typeface="Avenir"/>
            </a:endParaRPr>
          </a:p>
          <a:p>
            <a:pPr indent="0" lvl="0" marL="0" rtl="0" algn="l">
              <a:spcBef>
                <a:spcPts val="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idx="1" type="body"/>
          </p:nvPr>
        </p:nvSpPr>
        <p:spPr>
          <a:xfrm>
            <a:off x="311700" y="617500"/>
            <a:ext cx="8520600" cy="40851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lang="en" sz="1400">
                <a:solidFill>
                  <a:srgbClr val="666666"/>
                </a:solidFill>
                <a:latin typeface="Avenir"/>
                <a:ea typeface="Avenir"/>
                <a:cs typeface="Avenir"/>
                <a:sym typeface="Avenir"/>
              </a:rPr>
              <a:t>Denna uppsättning uppgifter innehåller fyra versioner av samma uppgift anpassad för olika åldrar. Den ursprungliga uppgiften ingick i studentprovet i kort matematik våren 2018.</a:t>
            </a:r>
            <a:endParaRPr sz="1400">
              <a:solidFill>
                <a:srgbClr val="666666"/>
              </a:solidFill>
              <a:latin typeface="Avenir"/>
              <a:ea typeface="Avenir"/>
              <a:cs typeface="Avenir"/>
              <a:sym typeface="Avenir"/>
            </a:endParaRPr>
          </a:p>
          <a:p>
            <a:pPr indent="0" lvl="0" marL="0" rtl="0" algn="l">
              <a:lnSpc>
                <a:spcPct val="90000"/>
              </a:lnSpc>
              <a:spcBef>
                <a:spcPts val="1000"/>
              </a:spcBef>
              <a:spcAft>
                <a:spcPts val="0"/>
              </a:spcAft>
              <a:buNone/>
            </a:pPr>
            <a:r>
              <a:rPr lang="en" sz="1400">
                <a:solidFill>
                  <a:srgbClr val="666666"/>
                </a:solidFill>
                <a:latin typeface="Avenir"/>
                <a:ea typeface="Avenir"/>
                <a:cs typeface="Avenir"/>
                <a:sym typeface="Avenir"/>
              </a:rPr>
              <a:t>Uppgifter i uppsättningen:</a:t>
            </a:r>
            <a:endParaRPr sz="1400">
              <a:solidFill>
                <a:srgbClr val="666666"/>
              </a:solidFill>
              <a:latin typeface="Avenir"/>
              <a:ea typeface="Avenir"/>
              <a:cs typeface="Avenir"/>
              <a:sym typeface="Avenir"/>
            </a:endParaRPr>
          </a:p>
          <a:p>
            <a:pPr indent="0" lvl="0" marL="0" rtl="0" algn="l">
              <a:lnSpc>
                <a:spcPct val="90000"/>
              </a:lnSpc>
              <a:spcBef>
                <a:spcPts val="0"/>
              </a:spcBef>
              <a:spcAft>
                <a:spcPts val="0"/>
              </a:spcAft>
              <a:buNone/>
            </a:pPr>
            <a:r>
              <a:rPr lang="en" sz="1400">
                <a:solidFill>
                  <a:srgbClr val="666666"/>
                </a:solidFill>
                <a:latin typeface="Avenir"/>
                <a:ea typeface="Avenir"/>
                <a:cs typeface="Avenir"/>
                <a:sym typeface="Avenir"/>
              </a:rPr>
              <a:t>Megaormen, under skolålder/ nybörjarundervisning</a:t>
            </a:r>
            <a:endParaRPr sz="1400">
              <a:solidFill>
                <a:srgbClr val="666666"/>
              </a:solidFill>
              <a:latin typeface="Avenir"/>
              <a:ea typeface="Avenir"/>
              <a:cs typeface="Avenir"/>
              <a:sym typeface="Avenir"/>
            </a:endParaRPr>
          </a:p>
          <a:p>
            <a:pPr indent="0" lvl="0" marL="0" rtl="0" algn="l">
              <a:lnSpc>
                <a:spcPct val="90000"/>
              </a:lnSpc>
              <a:spcBef>
                <a:spcPts val="0"/>
              </a:spcBef>
              <a:spcAft>
                <a:spcPts val="0"/>
              </a:spcAft>
              <a:buNone/>
            </a:pPr>
            <a:r>
              <a:rPr lang="en" sz="1400">
                <a:solidFill>
                  <a:srgbClr val="666666"/>
                </a:solidFill>
                <a:latin typeface="Avenir"/>
                <a:ea typeface="Avenir"/>
                <a:cs typeface="Avenir"/>
                <a:sym typeface="Avenir"/>
              </a:rPr>
              <a:t>Stora slumprean, åk 4-5</a:t>
            </a:r>
            <a:endParaRPr sz="1400">
              <a:solidFill>
                <a:srgbClr val="666666"/>
              </a:solidFill>
              <a:latin typeface="Avenir"/>
              <a:ea typeface="Avenir"/>
              <a:cs typeface="Avenir"/>
              <a:sym typeface="Avenir"/>
            </a:endParaRPr>
          </a:p>
          <a:p>
            <a:pPr indent="0" lvl="0" marL="0" rtl="0" algn="l">
              <a:lnSpc>
                <a:spcPct val="90000"/>
              </a:lnSpc>
              <a:spcBef>
                <a:spcPts val="0"/>
              </a:spcBef>
              <a:spcAft>
                <a:spcPts val="0"/>
              </a:spcAft>
              <a:buNone/>
            </a:pPr>
            <a:r>
              <a:rPr lang="en" sz="1400">
                <a:solidFill>
                  <a:srgbClr val="666666"/>
                </a:solidFill>
                <a:latin typeface="Avenir"/>
                <a:ea typeface="Avenir"/>
                <a:cs typeface="Avenir"/>
                <a:sym typeface="Avenir"/>
              </a:rPr>
              <a:t>Stora slumprean, åk 6-9</a:t>
            </a:r>
            <a:endParaRPr sz="1400">
              <a:solidFill>
                <a:srgbClr val="666666"/>
              </a:solidFill>
              <a:latin typeface="Avenir"/>
              <a:ea typeface="Avenir"/>
              <a:cs typeface="Avenir"/>
              <a:sym typeface="Avenir"/>
            </a:endParaRPr>
          </a:p>
          <a:p>
            <a:pPr indent="0" lvl="0" marL="0" rtl="0" algn="l">
              <a:lnSpc>
                <a:spcPct val="90000"/>
              </a:lnSpc>
              <a:spcBef>
                <a:spcPts val="0"/>
              </a:spcBef>
              <a:spcAft>
                <a:spcPts val="0"/>
              </a:spcAft>
              <a:buNone/>
            </a:pPr>
            <a:r>
              <a:rPr lang="en" sz="1400">
                <a:solidFill>
                  <a:srgbClr val="666666"/>
                </a:solidFill>
                <a:latin typeface="Avenir"/>
                <a:ea typeface="Avenir"/>
                <a:cs typeface="Avenir"/>
                <a:sym typeface="Avenir"/>
              </a:rPr>
              <a:t>Studentprovsuppgift, (våren 2018, uppg. 2)</a:t>
            </a:r>
            <a:endParaRPr sz="1400">
              <a:solidFill>
                <a:srgbClr val="666666"/>
              </a:solidFill>
              <a:latin typeface="Avenir"/>
              <a:ea typeface="Avenir"/>
              <a:cs typeface="Avenir"/>
              <a:sym typeface="Avenir"/>
            </a:endParaRPr>
          </a:p>
          <a:p>
            <a:pPr indent="0" lvl="0" marL="0" rtl="0" algn="l">
              <a:lnSpc>
                <a:spcPct val="90000"/>
              </a:lnSpc>
              <a:spcBef>
                <a:spcPts val="1000"/>
              </a:spcBef>
              <a:spcAft>
                <a:spcPts val="0"/>
              </a:spcAft>
              <a:buNone/>
            </a:pPr>
            <a:r>
              <a:rPr lang="en" sz="1400">
                <a:solidFill>
                  <a:srgbClr val="666666"/>
                </a:solidFill>
                <a:latin typeface="Avenir"/>
                <a:ea typeface="Avenir"/>
                <a:cs typeface="Avenir"/>
                <a:sym typeface="Avenir"/>
              </a:rPr>
              <a:t>Uppgifterna är utformade och testade som en del av matematikprojektet </a:t>
            </a:r>
            <a:r>
              <a:rPr i="1" lang="en" sz="1400">
                <a:solidFill>
                  <a:srgbClr val="666666"/>
                </a:solidFill>
                <a:latin typeface="Avenir"/>
                <a:ea typeface="Avenir"/>
                <a:cs typeface="Avenir"/>
                <a:sym typeface="Avenir"/>
              </a:rPr>
              <a:t>Lyssna på mig </a:t>
            </a:r>
            <a:r>
              <a:rPr lang="en" sz="1400">
                <a:solidFill>
                  <a:srgbClr val="666666"/>
                </a:solidFill>
                <a:latin typeface="Avenir"/>
                <a:ea typeface="Avenir"/>
                <a:cs typeface="Avenir"/>
                <a:sym typeface="Avenir"/>
              </a:rPr>
              <a:t>finansierat av </a:t>
            </a:r>
            <a:r>
              <a:rPr lang="en" sz="1400">
                <a:latin typeface="Avenir"/>
                <a:ea typeface="Avenir"/>
                <a:cs typeface="Avenir"/>
                <a:sym typeface="Avenir"/>
              </a:rPr>
              <a:t> Svenska tekniska vetenskapsakademien i Finland.</a:t>
            </a:r>
            <a:endParaRPr sz="1400">
              <a:latin typeface="Avenir"/>
              <a:ea typeface="Avenir"/>
              <a:cs typeface="Avenir"/>
              <a:sym typeface="Avenir"/>
            </a:endParaRPr>
          </a:p>
          <a:p>
            <a:pPr indent="0" lvl="0" marL="0" rtl="0" algn="l">
              <a:lnSpc>
                <a:spcPct val="100000"/>
              </a:lnSpc>
              <a:spcBef>
                <a:spcPts val="0"/>
              </a:spcBef>
              <a:spcAft>
                <a:spcPts val="0"/>
              </a:spcAft>
              <a:buNone/>
            </a:pPr>
            <a:r>
              <a:t/>
            </a:r>
            <a:endParaRPr sz="1400">
              <a:latin typeface="Avenir"/>
              <a:ea typeface="Avenir"/>
              <a:cs typeface="Avenir"/>
              <a:sym typeface="Avenir"/>
            </a:endParaRPr>
          </a:p>
          <a:p>
            <a:pPr indent="0" lvl="0" marL="0" rtl="0" algn="l">
              <a:lnSpc>
                <a:spcPct val="100000"/>
              </a:lnSpc>
              <a:spcBef>
                <a:spcPts val="0"/>
              </a:spcBef>
              <a:spcAft>
                <a:spcPts val="0"/>
              </a:spcAft>
              <a:buNone/>
            </a:pPr>
            <a:r>
              <a:rPr lang="en" sz="1000">
                <a:latin typeface="Avenir"/>
                <a:ea typeface="Avenir"/>
                <a:cs typeface="Avenir"/>
                <a:sym typeface="Avenir"/>
              </a:rPr>
              <a:t>Utformning av uppgifter:</a:t>
            </a:r>
            <a:br>
              <a:rPr lang="en" sz="1000">
                <a:latin typeface="Avenir"/>
                <a:ea typeface="Avenir"/>
                <a:cs typeface="Avenir"/>
                <a:sym typeface="Avenir"/>
              </a:rPr>
            </a:br>
            <a:r>
              <a:rPr lang="en" sz="1000">
                <a:latin typeface="Avenir"/>
                <a:ea typeface="Avenir"/>
                <a:cs typeface="Avenir"/>
                <a:sym typeface="Avenir"/>
              </a:rPr>
              <a:t>Sebastian Holsti, Mattehunger Ab</a:t>
            </a:r>
            <a:endParaRPr sz="1000">
              <a:latin typeface="Avenir"/>
              <a:ea typeface="Avenir"/>
              <a:cs typeface="Avenir"/>
              <a:sym typeface="Avenir"/>
            </a:endParaRPr>
          </a:p>
          <a:p>
            <a:pPr indent="0" lvl="0" marL="0" rtl="0" algn="l">
              <a:lnSpc>
                <a:spcPct val="100000"/>
              </a:lnSpc>
              <a:spcBef>
                <a:spcPts val="0"/>
              </a:spcBef>
              <a:spcAft>
                <a:spcPts val="0"/>
              </a:spcAft>
              <a:buNone/>
            </a:pPr>
            <a:r>
              <a:rPr lang="en" sz="1000">
                <a:latin typeface="Avenir"/>
                <a:ea typeface="Avenir"/>
                <a:cs typeface="Avenir"/>
                <a:sym typeface="Avenir"/>
              </a:rPr>
              <a:t>Laura Tuohilampi, Mattehunger Ab</a:t>
            </a:r>
            <a:endParaRPr sz="1000">
              <a:latin typeface="Avenir"/>
              <a:ea typeface="Avenir"/>
              <a:cs typeface="Avenir"/>
              <a:sym typeface="Avenir"/>
            </a:endParaRPr>
          </a:p>
          <a:p>
            <a:pPr indent="0" lvl="0" marL="0" rtl="0" algn="l">
              <a:lnSpc>
                <a:spcPct val="100000"/>
              </a:lnSpc>
              <a:spcBef>
                <a:spcPts val="0"/>
              </a:spcBef>
              <a:spcAft>
                <a:spcPts val="0"/>
              </a:spcAft>
              <a:buNone/>
            </a:pPr>
            <a:r>
              <a:t/>
            </a:r>
            <a:endParaRPr sz="1000">
              <a:latin typeface="Avenir"/>
              <a:ea typeface="Avenir"/>
              <a:cs typeface="Avenir"/>
              <a:sym typeface="Avenir"/>
            </a:endParaRPr>
          </a:p>
          <a:p>
            <a:pPr indent="0" lvl="0" marL="0" rtl="0" algn="l">
              <a:lnSpc>
                <a:spcPct val="100000"/>
              </a:lnSpc>
              <a:spcBef>
                <a:spcPts val="0"/>
              </a:spcBef>
              <a:spcAft>
                <a:spcPts val="0"/>
              </a:spcAft>
              <a:buClr>
                <a:schemeClr val="dk1"/>
              </a:buClr>
              <a:buSzPts val="1100"/>
              <a:buFont typeface="Arial"/>
              <a:buNone/>
            </a:pPr>
            <a:r>
              <a:rPr lang="en" sz="1000">
                <a:latin typeface="Avenir"/>
                <a:ea typeface="Avenir"/>
                <a:cs typeface="Avenir"/>
                <a:sym typeface="Avenir"/>
              </a:rPr>
              <a:t>Fri översättning till finska inom LUMATIKKA–projektet:</a:t>
            </a:r>
            <a:br>
              <a:rPr lang="en" sz="1000">
                <a:latin typeface="Avenir"/>
                <a:ea typeface="Avenir"/>
                <a:cs typeface="Avenir"/>
                <a:sym typeface="Avenir"/>
              </a:rPr>
            </a:br>
            <a:r>
              <a:rPr lang="en" sz="1000">
                <a:latin typeface="Avenir"/>
                <a:ea typeface="Avenir"/>
                <a:cs typeface="Avenir"/>
                <a:sym typeface="Avenir"/>
              </a:rPr>
              <a:t>Inkeri Sundqvist, Helsingfors universitets utbildnings- och utvecklingstjänster HY+</a:t>
            </a:r>
            <a:endParaRPr sz="1000">
              <a:latin typeface="Avenir"/>
              <a:ea typeface="Avenir"/>
              <a:cs typeface="Avenir"/>
              <a:sym typeface="Avenir"/>
            </a:endParaRPr>
          </a:p>
          <a:p>
            <a:pPr indent="0" lvl="0" marL="0" rtl="0" algn="l">
              <a:lnSpc>
                <a:spcPct val="100000"/>
              </a:lnSpc>
              <a:spcBef>
                <a:spcPts val="0"/>
              </a:spcBef>
              <a:spcAft>
                <a:spcPts val="0"/>
              </a:spcAft>
              <a:buClr>
                <a:schemeClr val="dk1"/>
              </a:buClr>
              <a:buSzPts val="1100"/>
              <a:buFont typeface="Arial"/>
              <a:buNone/>
            </a:pPr>
            <a:r>
              <a:t/>
            </a:r>
            <a:endParaRPr sz="1000">
              <a:latin typeface="Avenir"/>
              <a:ea typeface="Avenir"/>
              <a:cs typeface="Avenir"/>
              <a:sym typeface="Avenir"/>
            </a:endParaRPr>
          </a:p>
          <a:p>
            <a:pPr indent="0" lvl="0" marL="0" rtl="0" algn="l">
              <a:lnSpc>
                <a:spcPct val="100000"/>
              </a:lnSpc>
              <a:spcBef>
                <a:spcPts val="0"/>
              </a:spcBef>
              <a:spcAft>
                <a:spcPts val="0"/>
              </a:spcAft>
              <a:buClr>
                <a:schemeClr val="dk1"/>
              </a:buClr>
              <a:buSzPts val="1100"/>
              <a:buFont typeface="Arial"/>
              <a:buNone/>
            </a:pPr>
            <a:r>
              <a:rPr lang="en" sz="1000">
                <a:latin typeface="Avenir"/>
                <a:ea typeface="Avenir"/>
                <a:cs typeface="Avenir"/>
                <a:sym typeface="Avenir"/>
              </a:rPr>
              <a:t>Sammanställning på svenska:</a:t>
            </a:r>
            <a:endParaRPr sz="1000">
              <a:latin typeface="Avenir"/>
              <a:ea typeface="Avenir"/>
              <a:cs typeface="Avenir"/>
              <a:sym typeface="Avenir"/>
            </a:endParaRPr>
          </a:p>
          <a:p>
            <a:pPr indent="0" lvl="0" marL="0" rtl="0" algn="l">
              <a:lnSpc>
                <a:spcPct val="100000"/>
              </a:lnSpc>
              <a:spcBef>
                <a:spcPts val="0"/>
              </a:spcBef>
              <a:spcAft>
                <a:spcPts val="0"/>
              </a:spcAft>
              <a:buClr>
                <a:schemeClr val="dk1"/>
              </a:buClr>
              <a:buSzPts val="1100"/>
              <a:buFont typeface="Arial"/>
              <a:buNone/>
            </a:pPr>
            <a:r>
              <a:rPr lang="en" sz="1000">
                <a:latin typeface="Avenir"/>
                <a:ea typeface="Avenir"/>
                <a:cs typeface="Avenir"/>
                <a:sym typeface="Avenir"/>
              </a:rPr>
              <a:t>Emma Sandelin, Åbo Akademi, Vasa</a:t>
            </a:r>
            <a:endParaRPr sz="1000">
              <a:latin typeface="Avenir"/>
              <a:ea typeface="Avenir"/>
              <a:cs typeface="Avenir"/>
              <a:sym typeface="Avenir"/>
            </a:endParaRPr>
          </a:p>
        </p:txBody>
      </p:sp>
      <p:sp>
        <p:nvSpPr>
          <p:cNvPr id="64" name="Google Shape;64;p14"/>
          <p:cNvSpPr txBox="1"/>
          <p:nvPr/>
        </p:nvSpPr>
        <p:spPr>
          <a:xfrm>
            <a:off x="421850" y="3882250"/>
            <a:ext cx="8410500" cy="106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Avenir"/>
              <a:ea typeface="Avenir"/>
              <a:cs typeface="Avenir"/>
              <a:sym typeface="Aveni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Megaormen</a:t>
            </a:r>
            <a:endParaRPr>
              <a:latin typeface="Avenir"/>
              <a:ea typeface="Avenir"/>
              <a:cs typeface="Avenir"/>
              <a:sym typeface="Avenir"/>
            </a:endParaRPr>
          </a:p>
        </p:txBody>
      </p:sp>
      <p:sp>
        <p:nvSpPr>
          <p:cNvPr id="70" name="Google Shape;70;p15"/>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Under skolålder</a:t>
            </a:r>
            <a:br>
              <a:rPr lang="en">
                <a:latin typeface="Avenir"/>
                <a:ea typeface="Avenir"/>
                <a:cs typeface="Avenir"/>
                <a:sym typeface="Avenir"/>
              </a:rPr>
            </a:br>
            <a:r>
              <a:rPr lang="en">
                <a:latin typeface="Avenir"/>
                <a:ea typeface="Avenir"/>
                <a:cs typeface="Avenir"/>
                <a:sym typeface="Avenir"/>
              </a:rPr>
              <a:t>Nybörjarundervisning</a:t>
            </a:r>
            <a:endParaRPr>
              <a:latin typeface="Avenir"/>
              <a:ea typeface="Avenir"/>
              <a:cs typeface="Avenir"/>
              <a:sym typeface="Avenir"/>
            </a:endParaRPr>
          </a:p>
        </p:txBody>
      </p:sp>
      <p:sp>
        <p:nvSpPr>
          <p:cNvPr id="71" name="Google Shape;71;p15"/>
          <p:cNvSpPr/>
          <p:nvPr/>
        </p:nvSpPr>
        <p:spPr>
          <a:xfrm>
            <a:off x="6589475" y="177625"/>
            <a:ext cx="914400" cy="914400"/>
          </a:xfrm>
          <a:prstGeom prst="smileyFace">
            <a:avLst>
              <a:gd fmla="val 4653" name="adj"/>
            </a:avLst>
          </a:prstGeom>
          <a:solidFill>
            <a:srgbClr val="93C47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5"/>
          <p:cNvSpPr/>
          <p:nvPr/>
        </p:nvSpPr>
        <p:spPr>
          <a:xfrm>
            <a:off x="7334100" y="862750"/>
            <a:ext cx="480900" cy="480900"/>
          </a:xfrm>
          <a:prstGeom prst="flowChartConnector">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5"/>
          <p:cNvSpPr/>
          <p:nvPr/>
        </p:nvSpPr>
        <p:spPr>
          <a:xfrm>
            <a:off x="7629975" y="1252000"/>
            <a:ext cx="480900" cy="480900"/>
          </a:xfrm>
          <a:prstGeom prst="flowChartConnector">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5"/>
          <p:cNvSpPr/>
          <p:nvPr/>
        </p:nvSpPr>
        <p:spPr>
          <a:xfrm>
            <a:off x="8073875" y="1402563"/>
            <a:ext cx="480900" cy="480900"/>
          </a:xfrm>
          <a:prstGeom prst="flowChartConnector">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5"/>
          <p:cNvSpPr/>
          <p:nvPr/>
        </p:nvSpPr>
        <p:spPr>
          <a:xfrm>
            <a:off x="8464775" y="1666300"/>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p:nvPr/>
        </p:nvSpPr>
        <p:spPr>
          <a:xfrm>
            <a:off x="8554775" y="2147200"/>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5"/>
          <p:cNvSpPr/>
          <p:nvPr/>
        </p:nvSpPr>
        <p:spPr>
          <a:xfrm>
            <a:off x="8506800" y="2620225"/>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5"/>
          <p:cNvSpPr/>
          <p:nvPr/>
        </p:nvSpPr>
        <p:spPr>
          <a:xfrm>
            <a:off x="8506800" y="3101125"/>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5"/>
          <p:cNvSpPr/>
          <p:nvPr/>
        </p:nvSpPr>
        <p:spPr>
          <a:xfrm>
            <a:off x="7334100" y="3574150"/>
            <a:ext cx="1518925" cy="1434900"/>
          </a:xfrm>
          <a:custGeom>
            <a:rect b="b" l="l" r="r" t="t"/>
            <a:pathLst>
              <a:path extrusionOk="0" h="57396" w="60757">
                <a:moveTo>
                  <a:pt x="59206" y="0"/>
                </a:moveTo>
                <a:cubicBezTo>
                  <a:pt x="59255" y="2714"/>
                  <a:pt x="62314" y="11447"/>
                  <a:pt x="59502" y="16282"/>
                </a:cubicBezTo>
                <a:cubicBezTo>
                  <a:pt x="56690" y="21117"/>
                  <a:pt x="44947" y="24077"/>
                  <a:pt x="42332" y="29011"/>
                </a:cubicBezTo>
                <a:cubicBezTo>
                  <a:pt x="39717" y="33945"/>
                  <a:pt x="45539" y="41198"/>
                  <a:pt x="43812" y="45885"/>
                </a:cubicBezTo>
                <a:cubicBezTo>
                  <a:pt x="42085" y="50572"/>
                  <a:pt x="36806" y="56147"/>
                  <a:pt x="31971" y="57134"/>
                </a:cubicBezTo>
                <a:cubicBezTo>
                  <a:pt x="27136" y="58121"/>
                  <a:pt x="20131" y="55407"/>
                  <a:pt x="14802" y="51805"/>
                </a:cubicBezTo>
                <a:cubicBezTo>
                  <a:pt x="9474" y="48203"/>
                  <a:pt x="2467" y="38238"/>
                  <a:pt x="0" y="35524"/>
                </a:cubicBezTo>
              </a:path>
            </a:pathLst>
          </a:custGeom>
          <a:noFill/>
          <a:ln cap="flat" cmpd="sng" w="9525">
            <a:solidFill>
              <a:schemeClr val="dk2"/>
            </a:solidFill>
            <a:prstDash val="solid"/>
            <a:round/>
            <a:headEnd len="med" w="med" type="none"/>
            <a:tailEnd len="med" w="med" type="none"/>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Megaormen</a:t>
            </a:r>
            <a:endParaRPr>
              <a:latin typeface="Avenir"/>
              <a:ea typeface="Avenir"/>
              <a:cs typeface="Avenir"/>
              <a:sym typeface="Avenir"/>
            </a:endParaRPr>
          </a:p>
        </p:txBody>
      </p:sp>
      <p:sp>
        <p:nvSpPr>
          <p:cNvPr id="85" name="Google Shape;85;p16"/>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Vi ska bygga en megaorm!</a:t>
            </a:r>
            <a:endParaRPr>
              <a:latin typeface="Avenir"/>
              <a:ea typeface="Avenir"/>
              <a:cs typeface="Avenir"/>
              <a:sym typeface="Avenir"/>
            </a:endParaRPr>
          </a:p>
          <a:p>
            <a:pPr indent="-342900" lvl="0" marL="457200" rtl="0" algn="l">
              <a:spcBef>
                <a:spcPts val="1600"/>
              </a:spcBef>
              <a:spcAft>
                <a:spcPts val="0"/>
              </a:spcAft>
              <a:buSzPts val="1800"/>
              <a:buFont typeface="Avenir"/>
              <a:buAutoNum type="arabicPeriod"/>
            </a:pPr>
            <a:r>
              <a:rPr lang="en">
                <a:latin typeface="Avenir"/>
                <a:ea typeface="Avenir"/>
                <a:cs typeface="Avenir"/>
                <a:sym typeface="Avenir"/>
              </a:rPr>
              <a:t>Klipp ut ett huvud i kartong åt ormen.</a:t>
            </a:r>
            <a:endParaRPr>
              <a:latin typeface="Avenir"/>
              <a:ea typeface="Avenir"/>
              <a:cs typeface="Avenir"/>
              <a:sym typeface="Avenir"/>
            </a:endParaRPr>
          </a:p>
          <a:p>
            <a:pPr indent="-342900" lvl="0" marL="457200" rtl="0" algn="l">
              <a:spcBef>
                <a:spcPts val="0"/>
              </a:spcBef>
              <a:spcAft>
                <a:spcPts val="0"/>
              </a:spcAft>
              <a:buSzPts val="1800"/>
              <a:buFont typeface="Avenir"/>
              <a:buAutoNum type="arabicPeriod"/>
            </a:pPr>
            <a:r>
              <a:rPr lang="en">
                <a:latin typeface="Avenir"/>
                <a:ea typeface="Avenir"/>
                <a:cs typeface="Avenir"/>
                <a:sym typeface="Avenir"/>
              </a:rPr>
              <a:t>Fäst ett långt snöre eller liknande i kartongen. </a:t>
            </a:r>
            <a:endParaRPr>
              <a:latin typeface="Avenir"/>
              <a:ea typeface="Avenir"/>
              <a:cs typeface="Avenir"/>
              <a:sym typeface="Avenir"/>
            </a:endParaRPr>
          </a:p>
          <a:p>
            <a:pPr indent="-342900" lvl="0" marL="457200" rtl="0" algn="l">
              <a:spcBef>
                <a:spcPts val="0"/>
              </a:spcBef>
              <a:spcAft>
                <a:spcPts val="0"/>
              </a:spcAft>
              <a:buSzPts val="1800"/>
              <a:buFont typeface="Avenir"/>
              <a:buAutoNum type="arabicPeriod"/>
            </a:pPr>
            <a:r>
              <a:rPr lang="en">
                <a:latin typeface="Avenir"/>
                <a:ea typeface="Avenir"/>
                <a:cs typeface="Avenir"/>
                <a:sym typeface="Avenir"/>
              </a:rPr>
              <a:t>Därefter börjar ormen att växa!</a:t>
            </a:r>
            <a:endParaRPr>
              <a:latin typeface="Avenir"/>
              <a:ea typeface="Avenir"/>
              <a:cs typeface="Avenir"/>
              <a:sym typeface="Avenir"/>
            </a:endParaRPr>
          </a:p>
          <a:p>
            <a:pPr indent="-317500" lvl="1" marL="914400" rtl="0" algn="l">
              <a:spcBef>
                <a:spcPts val="0"/>
              </a:spcBef>
              <a:spcAft>
                <a:spcPts val="0"/>
              </a:spcAft>
              <a:buSzPts val="1400"/>
              <a:buFont typeface="Avenir"/>
              <a:buChar char="○"/>
            </a:pPr>
            <a:r>
              <a:rPr lang="en">
                <a:latin typeface="Avenir"/>
                <a:ea typeface="Avenir"/>
                <a:cs typeface="Avenir"/>
                <a:sym typeface="Avenir"/>
              </a:rPr>
              <a:t>Välj en färgglad pärla och trä den på snöret. </a:t>
            </a:r>
            <a:endParaRPr>
              <a:latin typeface="Avenir"/>
              <a:ea typeface="Avenir"/>
              <a:cs typeface="Avenir"/>
              <a:sym typeface="Avenir"/>
            </a:endParaRPr>
          </a:p>
          <a:p>
            <a:pPr indent="-317500" lvl="1" marL="914400" rtl="0" algn="l">
              <a:spcBef>
                <a:spcPts val="0"/>
              </a:spcBef>
              <a:spcAft>
                <a:spcPts val="0"/>
              </a:spcAft>
              <a:buSzPts val="1400"/>
              <a:buFont typeface="Avenir"/>
              <a:buChar char="○"/>
            </a:pPr>
            <a:r>
              <a:rPr lang="en">
                <a:latin typeface="Avenir"/>
                <a:ea typeface="Avenir"/>
                <a:cs typeface="Avenir"/>
                <a:sym typeface="Avenir"/>
              </a:rPr>
              <a:t>Byt sedan färg och trä två pärlor av den färgen på snöret. </a:t>
            </a:r>
            <a:endParaRPr>
              <a:latin typeface="Avenir"/>
              <a:ea typeface="Avenir"/>
              <a:cs typeface="Avenir"/>
              <a:sym typeface="Avenir"/>
            </a:endParaRPr>
          </a:p>
          <a:p>
            <a:pPr indent="-317500" lvl="1" marL="914400" rtl="0" algn="l">
              <a:spcBef>
                <a:spcPts val="0"/>
              </a:spcBef>
              <a:spcAft>
                <a:spcPts val="0"/>
              </a:spcAft>
              <a:buSzPts val="1400"/>
              <a:buFont typeface="Avenir"/>
              <a:buChar char="○"/>
            </a:pPr>
            <a:r>
              <a:rPr lang="en">
                <a:latin typeface="Avenir"/>
                <a:ea typeface="Avenir"/>
                <a:cs typeface="Avenir"/>
                <a:sym typeface="Avenir"/>
              </a:rPr>
              <a:t>Byt färg igen och trä nu fyra pärlor på snöret. </a:t>
            </a:r>
            <a:endParaRPr>
              <a:latin typeface="Avenir"/>
              <a:ea typeface="Avenir"/>
              <a:cs typeface="Avenir"/>
              <a:sym typeface="Avenir"/>
            </a:endParaRPr>
          </a:p>
          <a:p>
            <a:pPr indent="-342900" lvl="0" marL="457200" rtl="0" algn="l">
              <a:spcBef>
                <a:spcPts val="0"/>
              </a:spcBef>
              <a:spcAft>
                <a:spcPts val="0"/>
              </a:spcAft>
              <a:buSzPts val="1800"/>
              <a:buFont typeface="Avenir"/>
              <a:buAutoNum type="arabicPeriod"/>
            </a:pPr>
            <a:r>
              <a:rPr lang="en">
                <a:latin typeface="Avenir"/>
                <a:ea typeface="Avenir"/>
                <a:cs typeface="Avenir"/>
                <a:sym typeface="Avenir"/>
              </a:rPr>
              <a:t>Hur fortsätter ormen att växa? Hur lång kan ormen bli? Hur många pärlor ska man trä på ormen i varje steg? </a:t>
            </a:r>
            <a:endParaRPr/>
          </a:p>
        </p:txBody>
      </p:sp>
      <p:sp>
        <p:nvSpPr>
          <p:cNvPr id="86" name="Google Shape;86;p16"/>
          <p:cNvSpPr/>
          <p:nvPr/>
        </p:nvSpPr>
        <p:spPr>
          <a:xfrm>
            <a:off x="6589475" y="177625"/>
            <a:ext cx="914400" cy="914400"/>
          </a:xfrm>
          <a:prstGeom prst="smileyFace">
            <a:avLst>
              <a:gd fmla="val 4653" name="adj"/>
            </a:avLst>
          </a:prstGeom>
          <a:solidFill>
            <a:srgbClr val="93C47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6"/>
          <p:cNvSpPr/>
          <p:nvPr/>
        </p:nvSpPr>
        <p:spPr>
          <a:xfrm>
            <a:off x="7334100" y="862750"/>
            <a:ext cx="480900" cy="480900"/>
          </a:xfrm>
          <a:prstGeom prst="flowChartConnector">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p:nvPr/>
        </p:nvSpPr>
        <p:spPr>
          <a:xfrm>
            <a:off x="7629975" y="1252000"/>
            <a:ext cx="480900" cy="480900"/>
          </a:xfrm>
          <a:prstGeom prst="flowChartConnector">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6"/>
          <p:cNvSpPr/>
          <p:nvPr/>
        </p:nvSpPr>
        <p:spPr>
          <a:xfrm>
            <a:off x="8073875" y="1402563"/>
            <a:ext cx="480900" cy="480900"/>
          </a:xfrm>
          <a:prstGeom prst="flowChartConnector">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6"/>
          <p:cNvSpPr/>
          <p:nvPr/>
        </p:nvSpPr>
        <p:spPr>
          <a:xfrm>
            <a:off x="8464775" y="1666300"/>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6"/>
          <p:cNvSpPr/>
          <p:nvPr/>
        </p:nvSpPr>
        <p:spPr>
          <a:xfrm>
            <a:off x="8554775" y="2147200"/>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6"/>
          <p:cNvSpPr/>
          <p:nvPr/>
        </p:nvSpPr>
        <p:spPr>
          <a:xfrm>
            <a:off x="8506800" y="2620225"/>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6"/>
          <p:cNvSpPr/>
          <p:nvPr/>
        </p:nvSpPr>
        <p:spPr>
          <a:xfrm>
            <a:off x="8506800" y="3101125"/>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6"/>
          <p:cNvSpPr/>
          <p:nvPr/>
        </p:nvSpPr>
        <p:spPr>
          <a:xfrm>
            <a:off x="7334100" y="3574150"/>
            <a:ext cx="1518925" cy="1434900"/>
          </a:xfrm>
          <a:custGeom>
            <a:rect b="b" l="l" r="r" t="t"/>
            <a:pathLst>
              <a:path extrusionOk="0" h="57396" w="60757">
                <a:moveTo>
                  <a:pt x="59206" y="0"/>
                </a:moveTo>
                <a:cubicBezTo>
                  <a:pt x="59255" y="2714"/>
                  <a:pt x="62314" y="11447"/>
                  <a:pt x="59502" y="16282"/>
                </a:cubicBezTo>
                <a:cubicBezTo>
                  <a:pt x="56690" y="21117"/>
                  <a:pt x="44947" y="24077"/>
                  <a:pt x="42332" y="29011"/>
                </a:cubicBezTo>
                <a:cubicBezTo>
                  <a:pt x="39717" y="33945"/>
                  <a:pt x="45539" y="41198"/>
                  <a:pt x="43812" y="45885"/>
                </a:cubicBezTo>
                <a:cubicBezTo>
                  <a:pt x="42085" y="50572"/>
                  <a:pt x="36806" y="56147"/>
                  <a:pt x="31971" y="57134"/>
                </a:cubicBezTo>
                <a:cubicBezTo>
                  <a:pt x="27136" y="58121"/>
                  <a:pt x="20131" y="55407"/>
                  <a:pt x="14802" y="51805"/>
                </a:cubicBezTo>
                <a:cubicBezTo>
                  <a:pt x="9474" y="48203"/>
                  <a:pt x="2467" y="38238"/>
                  <a:pt x="0" y="35524"/>
                </a:cubicBezTo>
              </a:path>
            </a:pathLst>
          </a:custGeom>
          <a:noFill/>
          <a:ln cap="flat" cmpd="sng" w="9525">
            <a:solidFill>
              <a:schemeClr val="dk2"/>
            </a:solidFill>
            <a:prstDash val="solid"/>
            <a:round/>
            <a:headEnd len="med" w="med" type="none"/>
            <a:tailEnd len="med" w="med" type="none"/>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7"/>
          <p:cNvSpPr txBox="1"/>
          <p:nvPr>
            <p:ph type="title"/>
          </p:nvPr>
        </p:nvSpPr>
        <p:spPr>
          <a:xfrm>
            <a:off x="243925" y="278875"/>
            <a:ext cx="6021600" cy="116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latin typeface="Avenir"/>
                <a:ea typeface="Avenir"/>
                <a:cs typeface="Avenir"/>
                <a:sym typeface="Avenir"/>
              </a:rPr>
              <a:t>Megaormen</a:t>
            </a:r>
            <a:r>
              <a:rPr lang="en" sz="3600">
                <a:latin typeface="Avenir"/>
                <a:ea typeface="Avenir"/>
                <a:cs typeface="Avenir"/>
                <a:sym typeface="Avenir"/>
              </a:rPr>
              <a:t> – instruktioner för vuxna</a:t>
            </a:r>
            <a:endParaRPr sz="3600">
              <a:latin typeface="Avenir"/>
              <a:ea typeface="Avenir"/>
              <a:cs typeface="Avenir"/>
              <a:sym typeface="Avenir"/>
            </a:endParaRPr>
          </a:p>
        </p:txBody>
      </p:sp>
      <p:sp>
        <p:nvSpPr>
          <p:cNvPr id="100" name="Google Shape;100;p17"/>
          <p:cNvSpPr txBox="1"/>
          <p:nvPr>
            <p:ph idx="1" type="body"/>
          </p:nvPr>
        </p:nvSpPr>
        <p:spPr>
          <a:xfrm>
            <a:off x="311700" y="1614750"/>
            <a:ext cx="81951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Man kan försöka presentera en anvisning för hur pärlorna ska träs på snöret. Ormen ska alltid växa så att följande färg består av </a:t>
            </a:r>
            <a:r>
              <a:rPr i="1" lang="en">
                <a:latin typeface="Avenir"/>
                <a:ea typeface="Avenir"/>
                <a:cs typeface="Avenir"/>
                <a:sym typeface="Avenir"/>
              </a:rPr>
              <a:t>lika många pärlor som föregående färg plus lika många till</a:t>
            </a:r>
            <a:r>
              <a:rPr lang="en">
                <a:latin typeface="Avenir"/>
                <a:ea typeface="Avenir"/>
                <a:cs typeface="Avenir"/>
                <a:sym typeface="Avenir"/>
              </a:rPr>
              <a:t>.(begreppet dubbelt kan vara svårt).</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Siffrorna kan skrivas synligt på tavlan (1, 2, 4, 8, 16, 32, 64, ...)</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Låt uppgiften ta tid! Alla behöver inte göra en lika lång orm! Även olika lösningar kan (och får) förekomma. </a:t>
            </a:r>
            <a:endParaRPr>
              <a:latin typeface="Avenir"/>
              <a:ea typeface="Avenir"/>
              <a:cs typeface="Avenir"/>
              <a:sym typeface="Avenir"/>
            </a:endParaRPr>
          </a:p>
          <a:p>
            <a:pPr indent="0" lvl="0" marL="0" rtl="0" algn="l">
              <a:spcBef>
                <a:spcPts val="1600"/>
              </a:spcBef>
              <a:spcAft>
                <a:spcPts val="1600"/>
              </a:spcAft>
              <a:buNone/>
            </a:pPr>
            <a:r>
              <a:rPr lang="en">
                <a:latin typeface="Avenir"/>
                <a:ea typeface="Avenir"/>
                <a:cs typeface="Avenir"/>
                <a:sym typeface="Avenir"/>
              </a:rPr>
              <a:t>Pärlorna kan räknas och utdelas i förväg. </a:t>
            </a:r>
            <a:endParaRPr>
              <a:latin typeface="Avenir"/>
              <a:ea typeface="Avenir"/>
              <a:cs typeface="Avenir"/>
              <a:sym typeface="Avenir"/>
            </a:endParaRPr>
          </a:p>
        </p:txBody>
      </p:sp>
      <p:sp>
        <p:nvSpPr>
          <p:cNvPr id="101" name="Google Shape;101;p17"/>
          <p:cNvSpPr/>
          <p:nvPr/>
        </p:nvSpPr>
        <p:spPr>
          <a:xfrm>
            <a:off x="6589475" y="177625"/>
            <a:ext cx="914400" cy="914400"/>
          </a:xfrm>
          <a:prstGeom prst="smileyFace">
            <a:avLst>
              <a:gd fmla="val 4653" name="adj"/>
            </a:avLst>
          </a:prstGeom>
          <a:solidFill>
            <a:srgbClr val="93C47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7"/>
          <p:cNvSpPr/>
          <p:nvPr/>
        </p:nvSpPr>
        <p:spPr>
          <a:xfrm>
            <a:off x="7379300" y="771100"/>
            <a:ext cx="480900" cy="480900"/>
          </a:xfrm>
          <a:prstGeom prst="flowChartConnector">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7"/>
          <p:cNvSpPr/>
          <p:nvPr/>
        </p:nvSpPr>
        <p:spPr>
          <a:xfrm>
            <a:off x="7727875" y="1092025"/>
            <a:ext cx="480900" cy="480900"/>
          </a:xfrm>
          <a:prstGeom prst="flowChartConnector">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7"/>
          <p:cNvSpPr/>
          <p:nvPr/>
        </p:nvSpPr>
        <p:spPr>
          <a:xfrm>
            <a:off x="8178650" y="1251988"/>
            <a:ext cx="480900" cy="480900"/>
          </a:xfrm>
          <a:prstGeom prst="flowChartConnector">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7"/>
          <p:cNvSpPr/>
          <p:nvPr/>
        </p:nvSpPr>
        <p:spPr>
          <a:xfrm>
            <a:off x="8432375" y="1666300"/>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7"/>
          <p:cNvSpPr/>
          <p:nvPr/>
        </p:nvSpPr>
        <p:spPr>
          <a:xfrm>
            <a:off x="8554775" y="2147200"/>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7"/>
          <p:cNvSpPr/>
          <p:nvPr/>
        </p:nvSpPr>
        <p:spPr>
          <a:xfrm>
            <a:off x="8506800" y="2620225"/>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7"/>
          <p:cNvSpPr/>
          <p:nvPr/>
        </p:nvSpPr>
        <p:spPr>
          <a:xfrm>
            <a:off x="8506800" y="3101125"/>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7"/>
          <p:cNvSpPr/>
          <p:nvPr/>
        </p:nvSpPr>
        <p:spPr>
          <a:xfrm>
            <a:off x="7334100" y="3574150"/>
            <a:ext cx="1518925" cy="1434900"/>
          </a:xfrm>
          <a:custGeom>
            <a:rect b="b" l="l" r="r" t="t"/>
            <a:pathLst>
              <a:path extrusionOk="0" h="57396" w="60757">
                <a:moveTo>
                  <a:pt x="59206" y="0"/>
                </a:moveTo>
                <a:cubicBezTo>
                  <a:pt x="59255" y="2714"/>
                  <a:pt x="62314" y="11447"/>
                  <a:pt x="59502" y="16282"/>
                </a:cubicBezTo>
                <a:cubicBezTo>
                  <a:pt x="56690" y="21117"/>
                  <a:pt x="44947" y="24077"/>
                  <a:pt x="42332" y="29011"/>
                </a:cubicBezTo>
                <a:cubicBezTo>
                  <a:pt x="39717" y="33945"/>
                  <a:pt x="45539" y="41198"/>
                  <a:pt x="43812" y="45885"/>
                </a:cubicBezTo>
                <a:cubicBezTo>
                  <a:pt x="42085" y="50572"/>
                  <a:pt x="36806" y="56147"/>
                  <a:pt x="31971" y="57134"/>
                </a:cubicBezTo>
                <a:cubicBezTo>
                  <a:pt x="27136" y="58121"/>
                  <a:pt x="20131" y="55407"/>
                  <a:pt x="14802" y="51805"/>
                </a:cubicBezTo>
                <a:cubicBezTo>
                  <a:pt x="9474" y="48203"/>
                  <a:pt x="2467" y="38238"/>
                  <a:pt x="0" y="35524"/>
                </a:cubicBezTo>
              </a:path>
            </a:pathLst>
          </a:custGeom>
          <a:noFill/>
          <a:ln cap="flat" cmpd="sng" w="9525">
            <a:solidFill>
              <a:schemeClr val="dk2"/>
            </a:solidFill>
            <a:prstDash val="solid"/>
            <a:round/>
            <a:headEnd len="med" w="med" type="none"/>
            <a:tailEnd len="med" w="med" type="none"/>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Ormen blir hungrig</a:t>
            </a:r>
            <a:endParaRPr>
              <a:latin typeface="Avenir"/>
              <a:ea typeface="Avenir"/>
              <a:cs typeface="Avenir"/>
              <a:sym typeface="Avenir"/>
            </a:endParaRPr>
          </a:p>
        </p:txBody>
      </p:sp>
      <p:sp>
        <p:nvSpPr>
          <p:cNvPr id="115" name="Google Shape;115;p18"/>
          <p:cNvSpPr txBox="1"/>
          <p:nvPr>
            <p:ph idx="1" type="body"/>
          </p:nvPr>
        </p:nvSpPr>
        <p:spPr>
          <a:xfrm>
            <a:off x="311700" y="1228675"/>
            <a:ext cx="8444400" cy="378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Megaormen blir hungrig efter en stund. Ormen hittar en död larv </a:t>
            </a:r>
            <a:br>
              <a:rPr lang="en">
                <a:latin typeface="Avenir"/>
                <a:ea typeface="Avenir"/>
                <a:cs typeface="Avenir"/>
                <a:sym typeface="Avenir"/>
              </a:rPr>
            </a:br>
            <a:r>
              <a:rPr lang="en">
                <a:latin typeface="Avenir"/>
                <a:ea typeface="Avenir"/>
                <a:cs typeface="Avenir"/>
                <a:sym typeface="Avenir"/>
              </a:rPr>
              <a:t>[snöre] i komposten </a:t>
            </a:r>
            <a:r>
              <a:rPr lang="en">
                <a:latin typeface="Avenir"/>
                <a:ea typeface="Avenir"/>
                <a:cs typeface="Avenir"/>
                <a:sym typeface="Avenir"/>
              </a:rPr>
              <a:t>till middag, men ormen är snål och äter därför </a:t>
            </a:r>
            <a:br>
              <a:rPr lang="en">
                <a:latin typeface="Avenir"/>
                <a:ea typeface="Avenir"/>
                <a:cs typeface="Avenir"/>
                <a:sym typeface="Avenir"/>
              </a:rPr>
            </a:br>
            <a:r>
              <a:rPr lang="en">
                <a:latin typeface="Avenir"/>
                <a:ea typeface="Avenir"/>
                <a:cs typeface="Avenir"/>
                <a:sym typeface="Avenir"/>
              </a:rPr>
              <a:t>alltid bara </a:t>
            </a:r>
            <a:r>
              <a:rPr i="1" lang="en">
                <a:latin typeface="Avenir"/>
                <a:ea typeface="Avenir"/>
                <a:cs typeface="Avenir"/>
                <a:sym typeface="Avenir"/>
              </a:rPr>
              <a:t>hälften</a:t>
            </a:r>
            <a:r>
              <a:rPr lang="en">
                <a:latin typeface="Avenir"/>
                <a:ea typeface="Avenir"/>
                <a:cs typeface="Avenir"/>
                <a:sym typeface="Avenir"/>
              </a:rPr>
              <a:t> åt gången. </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Klargör detta genom att klippa av snöret och visa hur stor ormens första matportion blir. Hur stor blir den andra matportionen och den tredje osv.?</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Lyckas ormen någonsin äta hela larven? Varför är halvorna olika stora när de ändå alltid är ‘halvor’?</a:t>
            </a:r>
            <a:endParaRPr>
              <a:latin typeface="Avenir"/>
              <a:ea typeface="Avenir"/>
              <a:cs typeface="Avenir"/>
              <a:sym typeface="Avenir"/>
            </a:endParaRPr>
          </a:p>
          <a:p>
            <a:pPr indent="0" lvl="0" marL="0" rtl="0" algn="l">
              <a:spcBef>
                <a:spcPts val="160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16" name="Google Shape;116;p18"/>
          <p:cNvSpPr/>
          <p:nvPr/>
        </p:nvSpPr>
        <p:spPr>
          <a:xfrm>
            <a:off x="6589475" y="177625"/>
            <a:ext cx="914400" cy="914400"/>
          </a:xfrm>
          <a:prstGeom prst="smileyFace">
            <a:avLst>
              <a:gd fmla="val 4653" name="adj"/>
            </a:avLst>
          </a:prstGeom>
          <a:solidFill>
            <a:srgbClr val="93C47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8"/>
          <p:cNvSpPr/>
          <p:nvPr/>
        </p:nvSpPr>
        <p:spPr>
          <a:xfrm>
            <a:off x="7334100" y="862750"/>
            <a:ext cx="480900" cy="480900"/>
          </a:xfrm>
          <a:prstGeom prst="flowChartConnector">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8"/>
          <p:cNvSpPr/>
          <p:nvPr/>
        </p:nvSpPr>
        <p:spPr>
          <a:xfrm>
            <a:off x="7629975" y="1252000"/>
            <a:ext cx="480900" cy="480900"/>
          </a:xfrm>
          <a:prstGeom prst="flowChartConnector">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8"/>
          <p:cNvSpPr/>
          <p:nvPr/>
        </p:nvSpPr>
        <p:spPr>
          <a:xfrm>
            <a:off x="8073875" y="1402563"/>
            <a:ext cx="480900" cy="480900"/>
          </a:xfrm>
          <a:prstGeom prst="flowChartConnector">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8"/>
          <p:cNvSpPr/>
          <p:nvPr/>
        </p:nvSpPr>
        <p:spPr>
          <a:xfrm>
            <a:off x="8464775" y="1666300"/>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8"/>
          <p:cNvSpPr/>
          <p:nvPr/>
        </p:nvSpPr>
        <p:spPr>
          <a:xfrm>
            <a:off x="8554775" y="2147200"/>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8"/>
          <p:cNvSpPr/>
          <p:nvPr/>
        </p:nvSpPr>
        <p:spPr>
          <a:xfrm>
            <a:off x="8506800" y="2620225"/>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8"/>
          <p:cNvSpPr/>
          <p:nvPr/>
        </p:nvSpPr>
        <p:spPr>
          <a:xfrm>
            <a:off x="8506800" y="3101125"/>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8"/>
          <p:cNvSpPr/>
          <p:nvPr/>
        </p:nvSpPr>
        <p:spPr>
          <a:xfrm>
            <a:off x="7334100" y="3574150"/>
            <a:ext cx="1518925" cy="1434900"/>
          </a:xfrm>
          <a:custGeom>
            <a:rect b="b" l="l" r="r" t="t"/>
            <a:pathLst>
              <a:path extrusionOk="0" h="57396" w="60757">
                <a:moveTo>
                  <a:pt x="59206" y="0"/>
                </a:moveTo>
                <a:cubicBezTo>
                  <a:pt x="59255" y="2714"/>
                  <a:pt x="62314" y="11447"/>
                  <a:pt x="59502" y="16282"/>
                </a:cubicBezTo>
                <a:cubicBezTo>
                  <a:pt x="56690" y="21117"/>
                  <a:pt x="44947" y="24077"/>
                  <a:pt x="42332" y="29011"/>
                </a:cubicBezTo>
                <a:cubicBezTo>
                  <a:pt x="39717" y="33945"/>
                  <a:pt x="45539" y="41198"/>
                  <a:pt x="43812" y="45885"/>
                </a:cubicBezTo>
                <a:cubicBezTo>
                  <a:pt x="42085" y="50572"/>
                  <a:pt x="36806" y="56147"/>
                  <a:pt x="31971" y="57134"/>
                </a:cubicBezTo>
                <a:cubicBezTo>
                  <a:pt x="27136" y="58121"/>
                  <a:pt x="20131" y="55407"/>
                  <a:pt x="14802" y="51805"/>
                </a:cubicBezTo>
                <a:cubicBezTo>
                  <a:pt x="9474" y="48203"/>
                  <a:pt x="2467" y="38238"/>
                  <a:pt x="0" y="35524"/>
                </a:cubicBezTo>
              </a:path>
            </a:pathLst>
          </a:custGeom>
          <a:noFill/>
          <a:ln cap="flat" cmpd="sng" w="9525">
            <a:solidFill>
              <a:schemeClr val="dk2"/>
            </a:solidFill>
            <a:prstDash val="solid"/>
            <a:round/>
            <a:headEnd len="med" w="med" type="none"/>
            <a:tailEnd len="med" w="med" type="none"/>
          </a:ln>
        </p:spPr>
      </p:sp>
      <p:cxnSp>
        <p:nvCxnSpPr>
          <p:cNvPr id="125" name="Google Shape;125;p18"/>
          <p:cNvCxnSpPr/>
          <p:nvPr/>
        </p:nvCxnSpPr>
        <p:spPr>
          <a:xfrm>
            <a:off x="444050" y="4141750"/>
            <a:ext cx="3685500" cy="0"/>
          </a:xfrm>
          <a:prstGeom prst="straightConnector1">
            <a:avLst/>
          </a:prstGeom>
          <a:noFill/>
          <a:ln cap="flat" cmpd="sng" w="28575">
            <a:solidFill>
              <a:schemeClr val="dk2"/>
            </a:solidFill>
            <a:prstDash val="solid"/>
            <a:round/>
            <a:headEnd len="med" w="med" type="none"/>
            <a:tailEnd len="med" w="med" type="none"/>
          </a:ln>
        </p:spPr>
      </p:cxnSp>
      <p:cxnSp>
        <p:nvCxnSpPr>
          <p:cNvPr id="126" name="Google Shape;126;p18"/>
          <p:cNvCxnSpPr/>
          <p:nvPr/>
        </p:nvCxnSpPr>
        <p:spPr>
          <a:xfrm>
            <a:off x="444050" y="4290100"/>
            <a:ext cx="1828800" cy="3000"/>
          </a:xfrm>
          <a:prstGeom prst="straightConnector1">
            <a:avLst/>
          </a:prstGeom>
          <a:noFill/>
          <a:ln cap="flat" cmpd="sng" w="28575">
            <a:solidFill>
              <a:schemeClr val="dk2"/>
            </a:solidFill>
            <a:prstDash val="solid"/>
            <a:round/>
            <a:headEnd len="med" w="med" type="none"/>
            <a:tailEnd len="med" w="med" type="none"/>
          </a:ln>
        </p:spPr>
      </p:cxnSp>
      <p:cxnSp>
        <p:nvCxnSpPr>
          <p:cNvPr id="127" name="Google Shape;127;p18"/>
          <p:cNvCxnSpPr/>
          <p:nvPr/>
        </p:nvCxnSpPr>
        <p:spPr>
          <a:xfrm>
            <a:off x="444050" y="4441450"/>
            <a:ext cx="914400" cy="3000"/>
          </a:xfrm>
          <a:prstGeom prst="straightConnector1">
            <a:avLst/>
          </a:prstGeom>
          <a:noFill/>
          <a:ln cap="flat" cmpd="sng" w="28575">
            <a:solidFill>
              <a:schemeClr val="dk2"/>
            </a:solidFill>
            <a:prstDash val="solid"/>
            <a:round/>
            <a:headEnd len="med" w="med" type="none"/>
            <a:tailEnd len="med" w="med" type="none"/>
          </a:ln>
        </p:spPr>
      </p:cxnSp>
      <p:cxnSp>
        <p:nvCxnSpPr>
          <p:cNvPr id="128" name="Google Shape;128;p18"/>
          <p:cNvCxnSpPr/>
          <p:nvPr/>
        </p:nvCxnSpPr>
        <p:spPr>
          <a:xfrm>
            <a:off x="444050" y="4565900"/>
            <a:ext cx="457200" cy="3000"/>
          </a:xfrm>
          <a:prstGeom prst="straightConnector1">
            <a:avLst/>
          </a:prstGeom>
          <a:noFill/>
          <a:ln cap="flat" cmpd="sng" w="28575">
            <a:solidFill>
              <a:schemeClr val="dk2"/>
            </a:solidFill>
            <a:prstDash val="solid"/>
            <a:round/>
            <a:headEnd len="med" w="med" type="none"/>
            <a:tailEnd len="med" w="med" type="none"/>
          </a:ln>
        </p:spPr>
      </p:cxnSp>
      <p:cxnSp>
        <p:nvCxnSpPr>
          <p:cNvPr id="129" name="Google Shape;129;p18"/>
          <p:cNvCxnSpPr/>
          <p:nvPr/>
        </p:nvCxnSpPr>
        <p:spPr>
          <a:xfrm>
            <a:off x="444050" y="4690338"/>
            <a:ext cx="228600" cy="3000"/>
          </a:xfrm>
          <a:prstGeom prst="straightConnector1">
            <a:avLst/>
          </a:prstGeom>
          <a:noFill/>
          <a:ln cap="flat" cmpd="sng" w="28575">
            <a:solidFill>
              <a:schemeClr val="dk2"/>
            </a:solidFill>
            <a:prstDash val="solid"/>
            <a:round/>
            <a:headEnd len="med" w="med" type="none"/>
            <a:tailEnd len="med" w="med" type="none"/>
          </a:ln>
        </p:spPr>
      </p:cxnSp>
      <p:cxnSp>
        <p:nvCxnSpPr>
          <p:cNvPr id="130" name="Google Shape;130;p18"/>
          <p:cNvCxnSpPr/>
          <p:nvPr/>
        </p:nvCxnSpPr>
        <p:spPr>
          <a:xfrm>
            <a:off x="444050" y="4814800"/>
            <a:ext cx="109800" cy="3000"/>
          </a:xfrm>
          <a:prstGeom prst="straightConnector1">
            <a:avLst/>
          </a:prstGeom>
          <a:noFill/>
          <a:ln cap="flat" cmpd="sng" w="28575">
            <a:solidFill>
              <a:schemeClr val="dk2"/>
            </a:solidFill>
            <a:prstDash val="solid"/>
            <a:round/>
            <a:headEnd len="med" w="med" type="none"/>
            <a:tailEnd len="med" w="med"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274050" y="5052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Avenir"/>
                <a:ea typeface="Avenir"/>
                <a:cs typeface="Avenir"/>
                <a:sym typeface="Avenir"/>
              </a:rPr>
              <a:t>Ormen blir hungrig</a:t>
            </a:r>
            <a:r>
              <a:rPr lang="en" sz="2400">
                <a:latin typeface="Avenir"/>
                <a:ea typeface="Avenir"/>
                <a:cs typeface="Avenir"/>
                <a:sym typeface="Avenir"/>
              </a:rPr>
              <a:t> – instruktioner för vuxna</a:t>
            </a:r>
            <a:endParaRPr sz="2400">
              <a:latin typeface="Avenir"/>
              <a:ea typeface="Avenir"/>
              <a:cs typeface="Avenir"/>
              <a:sym typeface="Avenir"/>
            </a:endParaRPr>
          </a:p>
        </p:txBody>
      </p:sp>
      <p:sp>
        <p:nvSpPr>
          <p:cNvPr id="136" name="Google Shape;136;p19"/>
          <p:cNvSpPr txBox="1"/>
          <p:nvPr>
            <p:ph idx="1" type="body"/>
          </p:nvPr>
        </p:nvSpPr>
        <p:spPr>
          <a:xfrm>
            <a:off x="311700" y="1228675"/>
            <a:ext cx="8574600" cy="371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Ifall tanken om att halvera är svår att uppfatta, kan halveringen först </a:t>
            </a:r>
            <a:br>
              <a:rPr lang="en">
                <a:latin typeface="Avenir"/>
                <a:ea typeface="Avenir"/>
                <a:cs typeface="Avenir"/>
                <a:sym typeface="Avenir"/>
              </a:rPr>
            </a:br>
            <a:r>
              <a:rPr lang="en">
                <a:latin typeface="Avenir"/>
                <a:ea typeface="Avenir"/>
                <a:cs typeface="Avenir"/>
                <a:sym typeface="Avenir"/>
              </a:rPr>
              <a:t>ske med ett kortare snöre. Det kan nämligen vara svårt att iaktta att det </a:t>
            </a:r>
            <a:br>
              <a:rPr lang="en">
                <a:latin typeface="Avenir"/>
                <a:ea typeface="Avenir"/>
                <a:cs typeface="Avenir"/>
                <a:sym typeface="Avenir"/>
              </a:rPr>
            </a:br>
            <a:r>
              <a:rPr lang="en">
                <a:latin typeface="Avenir"/>
                <a:ea typeface="Avenir"/>
                <a:cs typeface="Avenir"/>
                <a:sym typeface="Avenir"/>
              </a:rPr>
              <a:t>alltid är möjligt att halvera ett snöre. </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Det kan också vara nödvändigt att diskutera vad som är möjligt att göra med </a:t>
            </a:r>
            <a:br>
              <a:rPr lang="en">
                <a:latin typeface="Avenir"/>
                <a:ea typeface="Avenir"/>
                <a:cs typeface="Avenir"/>
                <a:sym typeface="Avenir"/>
              </a:rPr>
            </a:br>
            <a:r>
              <a:rPr lang="en">
                <a:latin typeface="Avenir"/>
                <a:ea typeface="Avenir"/>
                <a:cs typeface="Avenir"/>
                <a:sym typeface="Avenir"/>
              </a:rPr>
              <a:t>en vanlig sax för pyssel och vad som är möjligt med en exakt mikroskopisk sax.   </a:t>
            </a:r>
            <a:endParaRPr>
              <a:latin typeface="Avenir"/>
              <a:ea typeface="Avenir"/>
              <a:cs typeface="Avenir"/>
              <a:sym typeface="Avenir"/>
            </a:endParaRPr>
          </a:p>
          <a:p>
            <a:pPr indent="0" lvl="0" marL="0" rtl="0" algn="l">
              <a:spcBef>
                <a:spcPts val="1600"/>
              </a:spcBef>
              <a:spcAft>
                <a:spcPts val="0"/>
              </a:spcAft>
              <a:buNone/>
            </a:pPr>
            <a:r>
              <a:rPr lang="en">
                <a:latin typeface="Avenir"/>
                <a:ea typeface="Avenir"/>
                <a:cs typeface="Avenir"/>
                <a:sym typeface="Avenir"/>
              </a:rPr>
              <a:t>Slutligen kan det vara bra att göra en sammanfattning genom att rita på tavlan. </a:t>
            </a:r>
            <a:endParaRPr>
              <a:latin typeface="Avenir"/>
              <a:ea typeface="Avenir"/>
              <a:cs typeface="Avenir"/>
              <a:sym typeface="Avenir"/>
            </a:endParaRPr>
          </a:p>
          <a:p>
            <a:pPr indent="0" lvl="0" marL="0" rtl="0" algn="l">
              <a:spcBef>
                <a:spcPts val="160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37" name="Google Shape;137;p19"/>
          <p:cNvSpPr/>
          <p:nvPr/>
        </p:nvSpPr>
        <p:spPr>
          <a:xfrm>
            <a:off x="6589475" y="177625"/>
            <a:ext cx="914400" cy="914400"/>
          </a:xfrm>
          <a:prstGeom prst="smileyFace">
            <a:avLst>
              <a:gd fmla="val 4653" name="adj"/>
            </a:avLst>
          </a:prstGeom>
          <a:solidFill>
            <a:srgbClr val="93C47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9"/>
          <p:cNvSpPr/>
          <p:nvPr/>
        </p:nvSpPr>
        <p:spPr>
          <a:xfrm>
            <a:off x="7334100" y="862750"/>
            <a:ext cx="480900" cy="480900"/>
          </a:xfrm>
          <a:prstGeom prst="flowChartConnector">
            <a:avLst/>
          </a:prstGeom>
          <a:solidFill>
            <a:schemeClr val="accent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9"/>
          <p:cNvSpPr/>
          <p:nvPr/>
        </p:nvSpPr>
        <p:spPr>
          <a:xfrm>
            <a:off x="7815000" y="995975"/>
            <a:ext cx="480900" cy="480900"/>
          </a:xfrm>
          <a:prstGeom prst="flowChartConnector">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9"/>
          <p:cNvSpPr/>
          <p:nvPr/>
        </p:nvSpPr>
        <p:spPr>
          <a:xfrm>
            <a:off x="8156725" y="1343638"/>
            <a:ext cx="480900" cy="480900"/>
          </a:xfrm>
          <a:prstGeom prst="flowChartConnector">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9"/>
          <p:cNvSpPr/>
          <p:nvPr/>
        </p:nvSpPr>
        <p:spPr>
          <a:xfrm>
            <a:off x="8506800" y="1666300"/>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9"/>
          <p:cNvSpPr/>
          <p:nvPr/>
        </p:nvSpPr>
        <p:spPr>
          <a:xfrm>
            <a:off x="8554775" y="2147200"/>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9"/>
          <p:cNvSpPr/>
          <p:nvPr/>
        </p:nvSpPr>
        <p:spPr>
          <a:xfrm>
            <a:off x="8637625" y="2620225"/>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9"/>
          <p:cNvSpPr/>
          <p:nvPr/>
        </p:nvSpPr>
        <p:spPr>
          <a:xfrm>
            <a:off x="8554775" y="3101125"/>
            <a:ext cx="480900" cy="480900"/>
          </a:xfrm>
          <a:prstGeom prst="flowChartConnector">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9"/>
          <p:cNvSpPr/>
          <p:nvPr/>
        </p:nvSpPr>
        <p:spPr>
          <a:xfrm>
            <a:off x="7334100" y="3574150"/>
            <a:ext cx="1518925" cy="1434900"/>
          </a:xfrm>
          <a:custGeom>
            <a:rect b="b" l="l" r="r" t="t"/>
            <a:pathLst>
              <a:path extrusionOk="0" h="57396" w="60757">
                <a:moveTo>
                  <a:pt x="59206" y="0"/>
                </a:moveTo>
                <a:cubicBezTo>
                  <a:pt x="59255" y="2714"/>
                  <a:pt x="62314" y="11447"/>
                  <a:pt x="59502" y="16282"/>
                </a:cubicBezTo>
                <a:cubicBezTo>
                  <a:pt x="56690" y="21117"/>
                  <a:pt x="44947" y="24077"/>
                  <a:pt x="42332" y="29011"/>
                </a:cubicBezTo>
                <a:cubicBezTo>
                  <a:pt x="39717" y="33945"/>
                  <a:pt x="45539" y="41198"/>
                  <a:pt x="43812" y="45885"/>
                </a:cubicBezTo>
                <a:cubicBezTo>
                  <a:pt x="42085" y="50572"/>
                  <a:pt x="36806" y="56147"/>
                  <a:pt x="31971" y="57134"/>
                </a:cubicBezTo>
                <a:cubicBezTo>
                  <a:pt x="27136" y="58121"/>
                  <a:pt x="20131" y="55407"/>
                  <a:pt x="14802" y="51805"/>
                </a:cubicBezTo>
                <a:cubicBezTo>
                  <a:pt x="9474" y="48203"/>
                  <a:pt x="2467" y="38238"/>
                  <a:pt x="0" y="35524"/>
                </a:cubicBezTo>
              </a:path>
            </a:pathLst>
          </a:custGeom>
          <a:noFill/>
          <a:ln cap="flat" cmpd="sng" w="9525">
            <a:solidFill>
              <a:schemeClr val="dk2"/>
            </a:solidFill>
            <a:prstDash val="solid"/>
            <a:round/>
            <a:headEnd len="med" w="med" type="none"/>
            <a:tailEnd len="med" w="med" type="none"/>
          </a:ln>
        </p:spPr>
      </p:sp>
      <p:cxnSp>
        <p:nvCxnSpPr>
          <p:cNvPr id="146" name="Google Shape;146;p19"/>
          <p:cNvCxnSpPr/>
          <p:nvPr/>
        </p:nvCxnSpPr>
        <p:spPr>
          <a:xfrm>
            <a:off x="436650" y="3737425"/>
            <a:ext cx="3685500" cy="0"/>
          </a:xfrm>
          <a:prstGeom prst="straightConnector1">
            <a:avLst/>
          </a:prstGeom>
          <a:noFill/>
          <a:ln cap="flat" cmpd="sng" w="28575">
            <a:solidFill>
              <a:schemeClr val="dk2"/>
            </a:solidFill>
            <a:prstDash val="solid"/>
            <a:round/>
            <a:headEnd len="med" w="med" type="none"/>
            <a:tailEnd len="med" w="med" type="none"/>
          </a:ln>
        </p:spPr>
      </p:cxnSp>
      <p:cxnSp>
        <p:nvCxnSpPr>
          <p:cNvPr id="147" name="Google Shape;147;p19"/>
          <p:cNvCxnSpPr/>
          <p:nvPr/>
        </p:nvCxnSpPr>
        <p:spPr>
          <a:xfrm>
            <a:off x="436650" y="3889825"/>
            <a:ext cx="1828800" cy="3000"/>
          </a:xfrm>
          <a:prstGeom prst="straightConnector1">
            <a:avLst/>
          </a:prstGeom>
          <a:noFill/>
          <a:ln cap="flat" cmpd="sng" w="28575">
            <a:solidFill>
              <a:schemeClr val="dk2"/>
            </a:solidFill>
            <a:prstDash val="solid"/>
            <a:round/>
            <a:headEnd len="med" w="med" type="none"/>
            <a:tailEnd len="med" w="med" type="none"/>
          </a:ln>
        </p:spPr>
      </p:cxnSp>
      <p:cxnSp>
        <p:nvCxnSpPr>
          <p:cNvPr id="148" name="Google Shape;148;p19"/>
          <p:cNvCxnSpPr/>
          <p:nvPr/>
        </p:nvCxnSpPr>
        <p:spPr>
          <a:xfrm>
            <a:off x="436650" y="4026725"/>
            <a:ext cx="914400" cy="3000"/>
          </a:xfrm>
          <a:prstGeom prst="straightConnector1">
            <a:avLst/>
          </a:prstGeom>
          <a:noFill/>
          <a:ln cap="flat" cmpd="sng" w="28575">
            <a:solidFill>
              <a:schemeClr val="dk2"/>
            </a:solidFill>
            <a:prstDash val="solid"/>
            <a:round/>
            <a:headEnd len="med" w="med" type="none"/>
            <a:tailEnd len="med" w="med" type="none"/>
          </a:ln>
        </p:spPr>
      </p:cxnSp>
      <p:cxnSp>
        <p:nvCxnSpPr>
          <p:cNvPr id="149" name="Google Shape;149;p19"/>
          <p:cNvCxnSpPr/>
          <p:nvPr/>
        </p:nvCxnSpPr>
        <p:spPr>
          <a:xfrm>
            <a:off x="436650" y="4172875"/>
            <a:ext cx="457200" cy="3000"/>
          </a:xfrm>
          <a:prstGeom prst="straightConnector1">
            <a:avLst/>
          </a:prstGeom>
          <a:noFill/>
          <a:ln cap="flat" cmpd="sng" w="28575">
            <a:solidFill>
              <a:schemeClr val="dk2"/>
            </a:solidFill>
            <a:prstDash val="solid"/>
            <a:round/>
            <a:headEnd len="med" w="med" type="none"/>
            <a:tailEnd len="med" w="med" type="none"/>
          </a:ln>
        </p:spPr>
      </p:cxnSp>
      <p:cxnSp>
        <p:nvCxnSpPr>
          <p:cNvPr id="150" name="Google Shape;150;p19"/>
          <p:cNvCxnSpPr/>
          <p:nvPr/>
        </p:nvCxnSpPr>
        <p:spPr>
          <a:xfrm>
            <a:off x="436650" y="4319025"/>
            <a:ext cx="228600" cy="3000"/>
          </a:xfrm>
          <a:prstGeom prst="straightConnector1">
            <a:avLst/>
          </a:prstGeom>
          <a:noFill/>
          <a:ln cap="flat" cmpd="sng" w="28575">
            <a:solidFill>
              <a:schemeClr val="dk2"/>
            </a:solidFill>
            <a:prstDash val="solid"/>
            <a:round/>
            <a:headEnd len="med" w="med" type="none"/>
            <a:tailEnd len="med" w="med" type="none"/>
          </a:ln>
        </p:spPr>
      </p:cxnSp>
      <p:cxnSp>
        <p:nvCxnSpPr>
          <p:cNvPr id="151" name="Google Shape;151;p19"/>
          <p:cNvCxnSpPr/>
          <p:nvPr/>
        </p:nvCxnSpPr>
        <p:spPr>
          <a:xfrm>
            <a:off x="436650" y="4465175"/>
            <a:ext cx="109800" cy="3000"/>
          </a:xfrm>
          <a:prstGeom prst="straightConnector1">
            <a:avLst/>
          </a:prstGeom>
          <a:noFill/>
          <a:ln cap="flat" cmpd="sng" w="28575">
            <a:solidFill>
              <a:schemeClr val="dk2"/>
            </a:solidFill>
            <a:prstDash val="solid"/>
            <a:round/>
            <a:headEnd len="med" w="med" type="none"/>
            <a:tailEnd len="med" w="med" type="non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0"/>
          <p:cNvSpPr txBox="1"/>
          <p:nvPr>
            <p:ph type="ctrTitle"/>
          </p:nvPr>
        </p:nvSpPr>
        <p:spPr>
          <a:xfrm>
            <a:off x="311700" y="392150"/>
            <a:ext cx="8702700" cy="269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7600">
                <a:latin typeface="Avenir"/>
                <a:ea typeface="Avenir"/>
                <a:cs typeface="Avenir"/>
                <a:sym typeface="Avenir"/>
              </a:rPr>
              <a:t>Stora slumprean</a:t>
            </a:r>
            <a:endParaRPr sz="7600">
              <a:latin typeface="Avenir"/>
              <a:ea typeface="Avenir"/>
              <a:cs typeface="Avenir"/>
              <a:sym typeface="Avenir"/>
            </a:endParaRPr>
          </a:p>
        </p:txBody>
      </p:sp>
      <p:sp>
        <p:nvSpPr>
          <p:cNvPr id="157" name="Google Shape;157;p20"/>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Åk 4 och 5</a:t>
            </a:r>
            <a:endParaRPr>
              <a:latin typeface="Avenir"/>
              <a:ea typeface="Avenir"/>
              <a:cs typeface="Avenir"/>
              <a:sym typeface="Aveni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1"/>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venir"/>
                <a:ea typeface="Avenir"/>
                <a:cs typeface="Avenir"/>
                <a:sym typeface="Avenir"/>
              </a:rPr>
              <a:t>Stora slumprean</a:t>
            </a:r>
            <a:endParaRPr>
              <a:latin typeface="Avenir"/>
              <a:ea typeface="Avenir"/>
              <a:cs typeface="Avenir"/>
              <a:sym typeface="Avenir"/>
            </a:endParaRPr>
          </a:p>
        </p:txBody>
      </p:sp>
      <p:sp>
        <p:nvSpPr>
          <p:cNvPr id="163" name="Google Shape;163;p21"/>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lang="en">
                <a:latin typeface="Avenir"/>
                <a:ea typeface="Avenir"/>
                <a:cs typeface="Avenir"/>
                <a:sym typeface="Avenir"/>
              </a:rPr>
              <a:t>Du vill köpa en telefon, en cykel och en biobiljett. Telefonen kostar 300 euro, cykeln 500 euro och biobiljetten 10 euro.</a:t>
            </a:r>
            <a:endParaRPr>
              <a:latin typeface="Avenir"/>
              <a:ea typeface="Avenir"/>
              <a:cs typeface="Avenir"/>
              <a:sym typeface="Avenir"/>
            </a:endParaRPr>
          </a:p>
          <a:p>
            <a:pPr indent="0" lvl="0" marL="0" rtl="0" algn="l">
              <a:lnSpc>
                <a:spcPct val="90000"/>
              </a:lnSpc>
              <a:spcBef>
                <a:spcPts val="1000"/>
              </a:spcBef>
              <a:spcAft>
                <a:spcPts val="0"/>
              </a:spcAft>
              <a:buNone/>
            </a:pPr>
            <a:r>
              <a:rPr lang="en">
                <a:latin typeface="Avenir"/>
                <a:ea typeface="Avenir"/>
                <a:cs typeface="Avenir"/>
                <a:sym typeface="Avenir"/>
              </a:rPr>
              <a:t>Just idag råkar affären ha slumprea i form av kuponger med olika erbjudanden. Eftersom du ska köpa tre saker, så har du tre kuponger som du får använda. Var och en av kupongerna innehåller två erbjudanden, och du får välja vilket erbjudande du vill använda.</a:t>
            </a:r>
            <a:endParaRPr>
              <a:latin typeface="Avenir"/>
              <a:ea typeface="Avenir"/>
              <a:cs typeface="Avenir"/>
              <a:sym typeface="Avenir"/>
            </a:endParaRPr>
          </a:p>
          <a:p>
            <a:pPr indent="0" lvl="0" marL="0" rtl="0" algn="l">
              <a:lnSpc>
                <a:spcPct val="90000"/>
              </a:lnSpc>
              <a:spcBef>
                <a:spcPts val="1000"/>
              </a:spcBef>
              <a:spcAft>
                <a:spcPts val="0"/>
              </a:spcAft>
              <a:buNone/>
            </a:pPr>
            <a:r>
              <a:rPr lang="en">
                <a:latin typeface="Avenir"/>
                <a:ea typeface="Avenir"/>
                <a:cs typeface="Avenir"/>
                <a:sym typeface="Avenir"/>
              </a:rPr>
              <a:t>Vilka erbjudanden sänker varornas pris och vilka höjer priserna? Vilken kupong väljer du att använda till vilken produkt? Varför?</a:t>
            </a:r>
            <a:endParaRPr>
              <a:latin typeface="Avenir"/>
              <a:ea typeface="Avenir"/>
              <a:cs typeface="Avenir"/>
              <a:sym typeface="Avenir"/>
            </a:endParaRPr>
          </a:p>
          <a:p>
            <a:pPr indent="0" lvl="0" marL="0" rtl="0" algn="l">
              <a:lnSpc>
                <a:spcPct val="90000"/>
              </a:lnSpc>
              <a:spcBef>
                <a:spcPts val="1000"/>
              </a:spcBef>
              <a:spcAft>
                <a:spcPts val="0"/>
              </a:spcAft>
              <a:buNone/>
            </a:pPr>
            <a:r>
              <a:rPr lang="en">
                <a:latin typeface="Avenir"/>
                <a:ea typeface="Avenir"/>
                <a:cs typeface="Avenir"/>
                <a:sym typeface="Avenir"/>
              </a:rPr>
              <a:t>Hur mycket kommer dina inköp att kosta totalt? </a:t>
            </a:r>
            <a:endParaRPr>
              <a:latin typeface="Avenir"/>
              <a:ea typeface="Avenir"/>
              <a:cs typeface="Avenir"/>
              <a:sym typeface="Avenir"/>
            </a:endParaRPr>
          </a:p>
          <a:p>
            <a:pPr indent="0" lvl="0" marL="0" rtl="0" algn="l">
              <a:spcBef>
                <a:spcPts val="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