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64" r:id="rId3"/>
    <p:sldId id="257" r:id="rId4"/>
    <p:sldId id="259" r:id="rId5"/>
    <p:sldId id="260" r:id="rId6"/>
    <p:sldId id="263" r:id="rId7"/>
    <p:sldId id="265" r:id="rId8"/>
    <p:sldId id="261" r:id="rId9"/>
    <p:sldId id="262" r:id="rId10"/>
    <p:sldId id="258"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75CDBB-E8E7-4D78-8F79-B4B67029ACA0}" v="2" dt="2024-11-15T08:09:56.9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11/15/2024</a:t>
            </a:fld>
            <a:endParaRPr lang="en-US" dirty="0"/>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11/15/2024</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8033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11/15/2024</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521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11/15/2024</a:t>
            </a:fld>
            <a:endParaRPr lang="en-US" dirty="0"/>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2441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11/15/2024</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7827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11/15/2024</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7454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11/15/2024</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2983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11/15/2024</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595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11/15/2024</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2036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11/15/2024</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906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11/15/2024</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3474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fld id="{82EDB8D0-98ED-4B86-9D5F-E61ADC70144D}" type="datetimeFigureOut">
              <a:rPr lang="en-US" smtClean="0"/>
              <a:pPr/>
              <a:t>11/15/2024</a:t>
            </a:fld>
            <a:endParaRPr lang="en-US" dirty="0"/>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fld id="{4854181D-6920-4594-9A5D-6CE56DC9F8B2}" type="slidenum">
              <a:rPr lang="en-US" smtClean="0"/>
              <a:pPr/>
              <a:t>‹#›</a:t>
            </a:fld>
            <a:endParaRPr lang="en-US"/>
          </a:p>
        </p:txBody>
      </p:sp>
    </p:spTree>
    <p:extLst>
      <p:ext uri="{BB962C8B-B14F-4D97-AF65-F5344CB8AC3E}">
        <p14:creationId xmlns:p14="http://schemas.microsoft.com/office/powerpoint/2010/main" val="156707692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15" r:id="rId5"/>
    <p:sldLayoutId id="2147483720" r:id="rId6"/>
    <p:sldLayoutId id="2147483716" r:id="rId7"/>
    <p:sldLayoutId id="2147483717" r:id="rId8"/>
    <p:sldLayoutId id="2147483718" r:id="rId9"/>
    <p:sldLayoutId id="2147483719" r:id="rId10"/>
    <p:sldLayoutId id="214748372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s://peda.net/kouvola/perusopetus/toimintakulttuuri/liikkuva-koulu2/hyv%C3%A4tk%C3%A4yt%C3%A4nteet/to/ymp%C3%A4rist%C3%B6oppi/ihminen/aivot-ja-asitit/aistirata" TargetMode="External"/><Relationship Id="rId2" Type="http://schemas.openxmlformats.org/officeDocument/2006/relationships/hyperlink" Target="https://papunet.net/tietoa/nakoaisti-vuorovaikutuksessa" TargetMode="External"/><Relationship Id="rId1" Type="http://schemas.openxmlformats.org/officeDocument/2006/relationships/slideLayout" Target="../slideLayouts/slideLayout2.xml"/><Relationship Id="rId5" Type="http://schemas.openxmlformats.org/officeDocument/2006/relationships/hyperlink" Target="https://www.oph.fi/fi/oppimateriaali/ihmisterveysoppi/oppitunnit/aistit/alkukeskusteluaiheita" TargetMode="External"/><Relationship Id="rId4" Type="http://schemas.openxmlformats.org/officeDocument/2006/relationships/hyperlink" Target="http://www.oph.f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4906370-1564-49FA-A802-58546B3922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6646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2">
            <a:extLst>
              <a:ext uri="{FF2B5EF4-FFF2-40B4-BE49-F238E27FC236}">
                <a16:creationId xmlns:a16="http://schemas.microsoft.com/office/drawing/2014/main" id="{AF9B0B7C-5A71-AAB2-EE1C-730FB3F0E982}"/>
              </a:ext>
            </a:extLst>
          </p:cNvPr>
          <p:cNvPicPr>
            <a:picLocks noChangeAspect="1"/>
          </p:cNvPicPr>
          <p:nvPr/>
        </p:nvPicPr>
        <p:blipFill rotWithShape="1">
          <a:blip r:embed="rId2">
            <a:alphaModFix amt="55000"/>
          </a:blip>
          <a:srcRect b="25000"/>
          <a:stretch/>
        </p:blipFill>
        <p:spPr>
          <a:xfrm>
            <a:off x="20" y="10"/>
            <a:ext cx="12191980" cy="6857990"/>
          </a:xfrm>
          <a:prstGeom prst="rect">
            <a:avLst/>
          </a:prstGeom>
        </p:spPr>
      </p:pic>
      <p:sp>
        <p:nvSpPr>
          <p:cNvPr id="10" name="Oval 9">
            <a:extLst>
              <a:ext uri="{FF2B5EF4-FFF2-40B4-BE49-F238E27FC236}">
                <a16:creationId xmlns:a16="http://schemas.microsoft.com/office/drawing/2014/main" id="{EF640709-BDFD-453B-B75D-6212E7A87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11500" y="370600"/>
            <a:ext cx="5923842" cy="5923842"/>
          </a:xfrm>
          <a:prstGeom prst="ellipse">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4B44D2A9-1E5E-4591-9F33-B18E8E719F47}"/>
              </a:ext>
            </a:extLst>
          </p:cNvPr>
          <p:cNvSpPr>
            <a:spLocks noGrp="1"/>
          </p:cNvSpPr>
          <p:nvPr>
            <p:ph type="ctrTitle"/>
          </p:nvPr>
        </p:nvSpPr>
        <p:spPr>
          <a:xfrm>
            <a:off x="3577192" y="1032483"/>
            <a:ext cx="5037616" cy="2982360"/>
          </a:xfrm>
        </p:spPr>
        <p:txBody>
          <a:bodyPr>
            <a:normAutofit/>
          </a:bodyPr>
          <a:lstStyle/>
          <a:p>
            <a:r>
              <a:rPr lang="fi-FI" dirty="0"/>
              <a:t>AISTIT</a:t>
            </a:r>
          </a:p>
        </p:txBody>
      </p:sp>
      <p:sp>
        <p:nvSpPr>
          <p:cNvPr id="23" name="Arc 11">
            <a:extLst>
              <a:ext uri="{FF2B5EF4-FFF2-40B4-BE49-F238E27FC236}">
                <a16:creationId xmlns:a16="http://schemas.microsoft.com/office/drawing/2014/main" id="{B4019478-3FDC-438C-8848-1D7DA864A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366740" flipV="1">
            <a:off x="2607299" y="8363"/>
            <a:ext cx="6816262" cy="6816262"/>
          </a:xfrm>
          <a:prstGeom prst="arc">
            <a:avLst>
              <a:gd name="adj1" fmla="val 16200000"/>
              <a:gd name="adj2" fmla="val 20401595"/>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Oval 13">
            <a:extLst>
              <a:ext uri="{FF2B5EF4-FFF2-40B4-BE49-F238E27FC236}">
                <a16:creationId xmlns:a16="http://schemas.microsoft.com/office/drawing/2014/main" id="{FE406479-1D57-4209-B128-3C81746247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3400" y="4609861"/>
            <a:ext cx="873032" cy="84934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Kuva 2">
            <a:extLst>
              <a:ext uri="{FF2B5EF4-FFF2-40B4-BE49-F238E27FC236}">
                <a16:creationId xmlns:a16="http://schemas.microsoft.com/office/drawing/2014/main" id="{4266F07C-F45A-9EF0-2FF5-02E600FC954E}"/>
              </a:ext>
            </a:extLst>
          </p:cNvPr>
          <p:cNvPicPr>
            <a:picLocks noChangeAspect="1"/>
          </p:cNvPicPr>
          <p:nvPr/>
        </p:nvPicPr>
        <p:blipFill>
          <a:blip r:embed="rId3"/>
          <a:stretch>
            <a:fillRect/>
          </a:stretch>
        </p:blipFill>
        <p:spPr>
          <a:xfrm>
            <a:off x="110419" y="5362278"/>
            <a:ext cx="3466773" cy="1345924"/>
          </a:xfrm>
          <a:prstGeom prst="rect">
            <a:avLst/>
          </a:prstGeom>
        </p:spPr>
      </p:pic>
      <p:pic>
        <p:nvPicPr>
          <p:cNvPr id="4" name="Kuva 3">
            <a:extLst>
              <a:ext uri="{FF2B5EF4-FFF2-40B4-BE49-F238E27FC236}">
                <a16:creationId xmlns:a16="http://schemas.microsoft.com/office/drawing/2014/main" id="{B94AAA00-5880-D080-F0B8-A938B51873C1}"/>
              </a:ext>
            </a:extLst>
          </p:cNvPr>
          <p:cNvPicPr>
            <a:picLocks noChangeAspect="1"/>
          </p:cNvPicPr>
          <p:nvPr/>
        </p:nvPicPr>
        <p:blipFill>
          <a:blip r:embed="rId4"/>
          <a:stretch>
            <a:fillRect/>
          </a:stretch>
        </p:blipFill>
        <p:spPr>
          <a:xfrm>
            <a:off x="7082744" y="5227154"/>
            <a:ext cx="5021356" cy="2009903"/>
          </a:xfrm>
          <a:prstGeom prst="rect">
            <a:avLst/>
          </a:prstGeom>
        </p:spPr>
      </p:pic>
    </p:spTree>
    <p:extLst>
      <p:ext uri="{BB962C8B-B14F-4D97-AF65-F5344CB8AC3E}">
        <p14:creationId xmlns:p14="http://schemas.microsoft.com/office/powerpoint/2010/main" val="202463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C502FAF-0C99-4411-99FF-F327059BE886}"/>
              </a:ext>
            </a:extLst>
          </p:cNvPr>
          <p:cNvSpPr>
            <a:spLocks noGrp="1"/>
          </p:cNvSpPr>
          <p:nvPr>
            <p:ph type="title"/>
          </p:nvPr>
        </p:nvSpPr>
        <p:spPr/>
        <p:txBody>
          <a:bodyPr/>
          <a:lstStyle/>
          <a:p>
            <a:r>
              <a:rPr lang="fi-FI" dirty="0"/>
              <a:t>Lähteet:</a:t>
            </a:r>
          </a:p>
        </p:txBody>
      </p:sp>
      <p:sp>
        <p:nvSpPr>
          <p:cNvPr id="3" name="Sisällön paikkamerkki 2">
            <a:extLst>
              <a:ext uri="{FF2B5EF4-FFF2-40B4-BE49-F238E27FC236}">
                <a16:creationId xmlns:a16="http://schemas.microsoft.com/office/drawing/2014/main" id="{258851FC-F4BE-4AC0-9135-AD975B062255}"/>
              </a:ext>
            </a:extLst>
          </p:cNvPr>
          <p:cNvSpPr>
            <a:spLocks noGrp="1"/>
          </p:cNvSpPr>
          <p:nvPr>
            <p:ph idx="1"/>
          </p:nvPr>
        </p:nvSpPr>
        <p:spPr/>
        <p:txBody>
          <a:bodyPr/>
          <a:lstStyle/>
          <a:p>
            <a:r>
              <a:rPr lang="fi-FI" dirty="0">
                <a:hlinkClick r:id="rId2"/>
              </a:rPr>
              <a:t>Näköaisti vuorovaikutuksessa | Papunet</a:t>
            </a:r>
            <a:endParaRPr lang="fi-FI" dirty="0">
              <a:hlinkClick r:id="rId3"/>
            </a:endParaRPr>
          </a:p>
          <a:p>
            <a:r>
              <a:rPr lang="fi-FI" dirty="0">
                <a:hlinkClick r:id="rId3"/>
              </a:rPr>
              <a:t>Aistirata (peda.net)</a:t>
            </a:r>
            <a:endParaRPr lang="fi-FI" dirty="0"/>
          </a:p>
          <a:p>
            <a:r>
              <a:rPr lang="fi-FI" dirty="0">
                <a:hlinkClick r:id="rId4"/>
              </a:rPr>
              <a:t>www.oph.fi</a:t>
            </a:r>
            <a:r>
              <a:rPr lang="fi-FI" dirty="0"/>
              <a:t>, </a:t>
            </a:r>
            <a:r>
              <a:rPr lang="fi-FI" dirty="0">
                <a:hlinkClick r:id="rId5"/>
              </a:rPr>
              <a:t>Alkukeskusteluaiheita | Opetushallitus (oph.fi)</a:t>
            </a:r>
            <a:endParaRPr lang="fi-FI" dirty="0"/>
          </a:p>
          <a:p>
            <a:endParaRPr lang="fi-FI" dirty="0"/>
          </a:p>
        </p:txBody>
      </p:sp>
    </p:spTree>
    <p:extLst>
      <p:ext uri="{BB962C8B-B14F-4D97-AF65-F5344CB8AC3E}">
        <p14:creationId xmlns:p14="http://schemas.microsoft.com/office/powerpoint/2010/main" val="137888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C64AB32-2697-4CAB-A26E-EBBDD7A93FFC}"/>
              </a:ext>
            </a:extLst>
          </p:cNvPr>
          <p:cNvSpPr>
            <a:spLocks noGrp="1"/>
          </p:cNvSpPr>
          <p:nvPr>
            <p:ph type="title"/>
          </p:nvPr>
        </p:nvSpPr>
        <p:spPr/>
        <p:txBody>
          <a:bodyPr/>
          <a:lstStyle/>
          <a:p>
            <a:r>
              <a:rPr lang="fi-FI" dirty="0"/>
              <a:t>AISTEISTA</a:t>
            </a:r>
          </a:p>
        </p:txBody>
      </p:sp>
      <p:sp>
        <p:nvSpPr>
          <p:cNvPr id="3" name="Sisällön paikkamerkki 2">
            <a:extLst>
              <a:ext uri="{FF2B5EF4-FFF2-40B4-BE49-F238E27FC236}">
                <a16:creationId xmlns:a16="http://schemas.microsoft.com/office/drawing/2014/main" id="{3886147A-08A7-4EEB-AD78-34026CDB4E4C}"/>
              </a:ext>
            </a:extLst>
          </p:cNvPr>
          <p:cNvSpPr>
            <a:spLocks noGrp="1"/>
          </p:cNvSpPr>
          <p:nvPr>
            <p:ph idx="1"/>
          </p:nvPr>
        </p:nvSpPr>
        <p:spPr>
          <a:xfrm>
            <a:off x="838200" y="1825624"/>
            <a:ext cx="10515600" cy="4784725"/>
          </a:xfrm>
        </p:spPr>
        <p:txBody>
          <a:bodyPr/>
          <a:lstStyle/>
          <a:p>
            <a:r>
              <a:rPr lang="fi-FI" b="0" i="0" dirty="0">
                <a:effectLst/>
                <a:latin typeface="Open Sans" panose="020B0606030504020204" pitchFamily="34" charset="0"/>
              </a:rPr>
              <a:t>Jokaisessa ihmisessä on jokin asia, joka ei toimi aivan hienosti. Ihmisellä voi olla jokin aistiheikkous tai puute, esimerkiksi värisokeus tai heikko näkö. </a:t>
            </a:r>
            <a:r>
              <a:rPr lang="fi-FI" b="0" i="0" dirty="0">
                <a:solidFill>
                  <a:srgbClr val="000A48"/>
                </a:solidFill>
                <a:effectLst/>
                <a:latin typeface="Open Sans" panose="020B0606030504020204" pitchFamily="34" charset="0"/>
              </a:rPr>
              <a:t> </a:t>
            </a:r>
            <a:r>
              <a:rPr lang="fi-FI" b="0" i="0" dirty="0">
                <a:effectLst/>
                <a:latin typeface="Open Sans" panose="020B0606030504020204" pitchFamily="34" charset="0"/>
              </a:rPr>
              <a:t>Ketään ei saa kiusata erilaisuudesta, osaamattomuudesta tai vammasta.</a:t>
            </a:r>
          </a:p>
          <a:p>
            <a:endParaRPr lang="fi-FI" b="0" i="0" dirty="0">
              <a:effectLst/>
              <a:latin typeface="Open Sans" panose="020B0606030504020204" pitchFamily="34" charset="0"/>
            </a:endParaRPr>
          </a:p>
          <a:p>
            <a:r>
              <a:rPr lang="fi-FI" dirty="0">
                <a:solidFill>
                  <a:srgbClr val="000A48"/>
                </a:solidFill>
                <a:latin typeface="Open Sans" panose="020B0606030504020204" pitchFamily="34" charset="0"/>
              </a:rPr>
              <a:t>M</a:t>
            </a:r>
            <a:r>
              <a:rPr lang="fi-FI" b="0" i="0" dirty="0">
                <a:solidFill>
                  <a:srgbClr val="000A48"/>
                </a:solidFill>
                <a:effectLst/>
                <a:latin typeface="Open Sans" panose="020B0606030504020204" pitchFamily="34" charset="0"/>
              </a:rPr>
              <a:t>itä kaikkea ihminen on keksinyt huonosti toimivien aistien avuksi? Esimerkiksi silmälasit, kuulolaite, sokean valkoinen keppi, sokeain kohokirjoitus, liikennevalojen piipittävät äänet, rollaattori, lämpömittari, palohälytin, itkuhälytin, tutka</a:t>
            </a:r>
            <a:endParaRPr lang="fi-FI" dirty="0"/>
          </a:p>
        </p:txBody>
      </p:sp>
    </p:spTree>
    <p:extLst>
      <p:ext uri="{BB962C8B-B14F-4D97-AF65-F5344CB8AC3E}">
        <p14:creationId xmlns:p14="http://schemas.microsoft.com/office/powerpoint/2010/main" val="1869260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DC6044AF-301F-41E7-AF09-F54C6934F8FB}"/>
              </a:ext>
            </a:extLst>
          </p:cNvPr>
          <p:cNvSpPr>
            <a:spLocks noGrp="1"/>
          </p:cNvSpPr>
          <p:nvPr>
            <p:ph type="title"/>
          </p:nvPr>
        </p:nvSpPr>
        <p:spPr>
          <a:xfrm>
            <a:off x="808363" y="112714"/>
            <a:ext cx="5558489" cy="1325563"/>
          </a:xfrm>
        </p:spPr>
        <p:txBody>
          <a:bodyPr>
            <a:normAutofit/>
          </a:bodyPr>
          <a:lstStyle/>
          <a:p>
            <a:r>
              <a:rPr lang="fi-FI" dirty="0"/>
              <a:t>NÄKÖ</a:t>
            </a:r>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BD580FF1-05A8-4215-9323-931102171EF1}"/>
              </a:ext>
            </a:extLst>
          </p:cNvPr>
          <p:cNvSpPr>
            <a:spLocks noGrp="1"/>
          </p:cNvSpPr>
          <p:nvPr>
            <p:ph idx="1"/>
          </p:nvPr>
        </p:nvSpPr>
        <p:spPr>
          <a:xfrm>
            <a:off x="52578" y="1425696"/>
            <a:ext cx="8074216" cy="5372769"/>
          </a:xfrm>
        </p:spPr>
        <p:txBody>
          <a:bodyPr>
            <a:normAutofit/>
          </a:bodyPr>
          <a:lstStyle/>
          <a:p>
            <a:pPr marL="0" indent="0" algn="l">
              <a:buNone/>
            </a:pPr>
            <a:r>
              <a:rPr lang="fi-FI" b="0" i="0" dirty="0">
                <a:solidFill>
                  <a:srgbClr val="000000"/>
                </a:solidFill>
                <a:effectLst/>
                <a:latin typeface="Verdana" panose="020B0604030504040204" pitchFamily="34" charset="0"/>
              </a:rPr>
              <a:t>Näkökykynsä avulla ihminen pystyy:</a:t>
            </a:r>
          </a:p>
          <a:p>
            <a:pPr algn="l">
              <a:buFont typeface="Arial" panose="020B0604020202020204" pitchFamily="34" charset="0"/>
              <a:buChar char="•"/>
            </a:pPr>
            <a:r>
              <a:rPr lang="fi-FI" b="0" i="0" dirty="0">
                <a:solidFill>
                  <a:srgbClr val="000000"/>
                </a:solidFill>
                <a:effectLst/>
                <a:latin typeface="Verdana" panose="020B0604030504040204" pitchFamily="34" charset="0"/>
              </a:rPr>
              <a:t>kohdistamaan katseensa kiinnostavaan kohteeseen</a:t>
            </a:r>
          </a:p>
          <a:p>
            <a:pPr algn="l">
              <a:buFont typeface="Arial" panose="020B0604020202020204" pitchFamily="34" charset="0"/>
              <a:buChar char="•"/>
            </a:pPr>
            <a:r>
              <a:rPr lang="fi-FI" b="0" i="0" dirty="0">
                <a:solidFill>
                  <a:srgbClr val="000000"/>
                </a:solidFill>
                <a:effectLst/>
                <a:latin typeface="Verdana" panose="020B0604030504040204" pitchFamily="34" charset="0"/>
              </a:rPr>
              <a:t>seuraamaan liikkuvaa kohdetta</a:t>
            </a:r>
          </a:p>
          <a:p>
            <a:pPr algn="l">
              <a:buFont typeface="Arial" panose="020B0604020202020204" pitchFamily="34" charset="0"/>
              <a:buChar char="•"/>
            </a:pPr>
            <a:r>
              <a:rPr lang="fi-FI" b="0" i="0" dirty="0">
                <a:solidFill>
                  <a:srgbClr val="000000"/>
                </a:solidFill>
                <a:effectLst/>
                <a:latin typeface="Verdana" panose="020B0604030504040204" pitchFamily="34" charset="0"/>
              </a:rPr>
              <a:t>näkemään tarkasti eri kokoisia tai eri etäisyyksillä olevia asioita</a:t>
            </a:r>
          </a:p>
          <a:p>
            <a:pPr algn="l">
              <a:buFont typeface="Arial" panose="020B0604020202020204" pitchFamily="34" charset="0"/>
              <a:buChar char="•"/>
            </a:pPr>
            <a:r>
              <a:rPr lang="fi-FI" b="0" i="0" dirty="0">
                <a:solidFill>
                  <a:srgbClr val="000000"/>
                </a:solidFill>
                <a:effectLst/>
                <a:latin typeface="Verdana" panose="020B0604030504040204" pitchFamily="34" charset="0"/>
              </a:rPr>
              <a:t>erottamaan yksityiskohdan taustastaan</a:t>
            </a:r>
          </a:p>
          <a:p>
            <a:pPr algn="l">
              <a:buFont typeface="Arial" panose="020B0604020202020204" pitchFamily="34" charset="0"/>
              <a:buChar char="•"/>
            </a:pPr>
            <a:r>
              <a:rPr lang="fi-FI" b="0" i="0" dirty="0">
                <a:solidFill>
                  <a:srgbClr val="000000"/>
                </a:solidFill>
                <a:effectLst/>
                <a:latin typeface="Verdana" panose="020B0604030504040204" pitchFamily="34" charset="0"/>
              </a:rPr>
              <a:t>arvioimaan etäisyyksiä ja suuntia</a:t>
            </a:r>
          </a:p>
          <a:p>
            <a:pPr algn="l">
              <a:buFont typeface="Arial" panose="020B0604020202020204" pitchFamily="34" charset="0"/>
              <a:buChar char="•"/>
            </a:pPr>
            <a:r>
              <a:rPr lang="fi-FI" b="0" i="0" dirty="0">
                <a:solidFill>
                  <a:srgbClr val="000000"/>
                </a:solidFill>
                <a:effectLst/>
                <a:latin typeface="Verdana" panose="020B0604030504040204" pitchFamily="34" charset="0"/>
              </a:rPr>
              <a:t>havaitsemaan värejä</a:t>
            </a:r>
          </a:p>
          <a:p>
            <a:pPr algn="l">
              <a:buFont typeface="Arial" panose="020B0604020202020204" pitchFamily="34" charset="0"/>
              <a:buChar char="•"/>
            </a:pPr>
            <a:r>
              <a:rPr lang="fi-FI" b="0" i="0" dirty="0">
                <a:solidFill>
                  <a:srgbClr val="000000"/>
                </a:solidFill>
                <a:effectLst/>
                <a:latin typeface="Verdana" panose="020B0604030504040204" pitchFamily="34" charset="0"/>
              </a:rPr>
              <a:t>näkemään pimeässä tai hämärässä.</a:t>
            </a:r>
          </a:p>
          <a:p>
            <a:pPr marL="0" indent="0">
              <a:buNone/>
            </a:pPr>
            <a:endParaRPr lang="fi-FI"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751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EA96855A-46E3-448F-AF76-E54546A88018}"/>
              </a:ext>
            </a:extLst>
          </p:cNvPr>
          <p:cNvSpPr>
            <a:spLocks noGrp="1"/>
          </p:cNvSpPr>
          <p:nvPr>
            <p:ph type="title"/>
          </p:nvPr>
        </p:nvSpPr>
        <p:spPr>
          <a:xfrm>
            <a:off x="1389278" y="1233241"/>
            <a:ext cx="3240506" cy="4064628"/>
          </a:xfrm>
        </p:spPr>
        <p:txBody>
          <a:bodyPr>
            <a:normAutofit/>
          </a:bodyPr>
          <a:lstStyle/>
          <a:p>
            <a:r>
              <a:rPr lang="fi-FI" dirty="0">
                <a:solidFill>
                  <a:srgbClr val="FFFFFF"/>
                </a:solidFill>
              </a:rPr>
              <a:t>NÄKÖAISTI</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0F7A8FC8-7A62-4686-92BC-6BD30D587124}"/>
              </a:ext>
            </a:extLst>
          </p:cNvPr>
          <p:cNvSpPr>
            <a:spLocks noGrp="1"/>
          </p:cNvSpPr>
          <p:nvPr>
            <p:ph idx="1"/>
          </p:nvPr>
        </p:nvSpPr>
        <p:spPr>
          <a:xfrm>
            <a:off x="6096000" y="820880"/>
            <a:ext cx="5257799" cy="4889350"/>
          </a:xfrm>
        </p:spPr>
        <p:txBody>
          <a:bodyPr anchor="t">
            <a:normAutofit fontScale="85000" lnSpcReduction="10000"/>
          </a:bodyPr>
          <a:lstStyle/>
          <a:p>
            <a:pPr marL="0" indent="0">
              <a:buNone/>
            </a:pPr>
            <a:r>
              <a:rPr lang="fi-FI" dirty="0"/>
              <a:t>Esimerkkejä harjoituksista:</a:t>
            </a:r>
          </a:p>
          <a:p>
            <a:pPr marL="0" indent="0">
              <a:buNone/>
            </a:pPr>
            <a:endParaRPr lang="fi-FI" dirty="0"/>
          </a:p>
          <a:p>
            <a:r>
              <a:rPr lang="fi-FI" b="1" i="0" dirty="0">
                <a:solidFill>
                  <a:srgbClr val="FF0000"/>
                </a:solidFill>
                <a:effectLst/>
                <a:latin typeface="Open Sans" panose="020B0606030504020204" pitchFamily="34" charset="0"/>
              </a:rPr>
              <a:t>KIM-LEIKKI: (Näköaisti)</a:t>
            </a:r>
            <a:br>
              <a:rPr lang="fi-FI" dirty="0">
                <a:solidFill>
                  <a:srgbClr val="FF0000"/>
                </a:solidFill>
              </a:rPr>
            </a:br>
            <a:r>
              <a:rPr lang="fi-FI" b="0" i="0" dirty="0">
                <a:solidFill>
                  <a:srgbClr val="FF0000"/>
                </a:solidFill>
                <a:effectLst/>
                <a:latin typeface="Open Sans" panose="020B0606030504020204" pitchFamily="34" charset="0"/>
              </a:rPr>
              <a:t>Maassa on esineitä, joita oppilas saa katsoa hetken. Hän sulkee silmänsä ja sillä aikaa toinen oppilas ottaa jonkin esineen tai esineitä pois tai vaihtaa joidenkin esineiden paikkaa. Mitä muutoksia tapahtui?</a:t>
            </a:r>
          </a:p>
          <a:p>
            <a:r>
              <a:rPr lang="fi-FI" b="1" i="0" dirty="0">
                <a:solidFill>
                  <a:srgbClr val="00B050"/>
                </a:solidFill>
                <a:effectLst/>
                <a:latin typeface="Open Sans" panose="020B0606030504020204" pitchFamily="34" charset="0"/>
              </a:rPr>
              <a:t>TOISTA LIIKESARJA: (Näköaisti)</a:t>
            </a:r>
            <a:br>
              <a:rPr lang="fi-FI" dirty="0">
                <a:solidFill>
                  <a:srgbClr val="00B050"/>
                </a:solidFill>
              </a:rPr>
            </a:br>
            <a:r>
              <a:rPr lang="fi-FI" b="0" i="0" dirty="0">
                <a:solidFill>
                  <a:srgbClr val="00B050"/>
                </a:solidFill>
                <a:effectLst/>
                <a:latin typeface="Open Sans" panose="020B0606030504020204" pitchFamily="34" charset="0"/>
              </a:rPr>
              <a:t>Oppilas keksii liikesarjan, jonka oppilasryhmä katsoo ja yrittää toistaa vastaavanlaisena</a:t>
            </a:r>
            <a:r>
              <a:rPr lang="fi-FI" b="0" i="0" dirty="0">
                <a:solidFill>
                  <a:srgbClr val="333333"/>
                </a:solidFill>
                <a:effectLst/>
                <a:latin typeface="Open Sans" panose="020B0606030504020204" pitchFamily="34" charset="0"/>
              </a:rPr>
              <a:t>.</a:t>
            </a:r>
            <a:br>
              <a:rPr lang="fi-FI" dirty="0"/>
            </a:br>
            <a:endParaRPr lang="fi-FI" dirty="0"/>
          </a:p>
          <a:p>
            <a:endParaRPr lang="fi-FI"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7507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78D9DCF2-766D-4562-8181-3778A55F70C9}"/>
              </a:ext>
            </a:extLst>
          </p:cNvPr>
          <p:cNvSpPr>
            <a:spLocks noGrp="1"/>
          </p:cNvSpPr>
          <p:nvPr>
            <p:ph type="title"/>
          </p:nvPr>
        </p:nvSpPr>
        <p:spPr>
          <a:xfrm>
            <a:off x="838201" y="18255"/>
            <a:ext cx="5393361" cy="1325563"/>
          </a:xfrm>
        </p:spPr>
        <p:txBody>
          <a:bodyPr>
            <a:normAutofit/>
          </a:bodyPr>
          <a:lstStyle/>
          <a:p>
            <a:r>
              <a:rPr lang="fi-FI" dirty="0"/>
              <a:t>KUULO:</a:t>
            </a:r>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2A607628-27C4-4236-9E9A-C1BDDCE1F49B}"/>
              </a:ext>
            </a:extLst>
          </p:cNvPr>
          <p:cNvSpPr>
            <a:spLocks noGrp="1"/>
          </p:cNvSpPr>
          <p:nvPr>
            <p:ph idx="1"/>
          </p:nvPr>
        </p:nvSpPr>
        <p:spPr>
          <a:xfrm>
            <a:off x="333375" y="1104900"/>
            <a:ext cx="6844265" cy="5072063"/>
          </a:xfrm>
        </p:spPr>
        <p:txBody>
          <a:bodyPr>
            <a:normAutofit/>
          </a:bodyPr>
          <a:lstStyle/>
          <a:p>
            <a:r>
              <a:rPr lang="fi-FI" sz="2400" b="1" i="0" dirty="0">
                <a:solidFill>
                  <a:srgbClr val="333333"/>
                </a:solidFill>
                <a:effectLst/>
                <a:latin typeface="Arial" panose="020B0604020202020204" pitchFamily="34" charset="0"/>
                <a:cs typeface="Arial" panose="020B0604020202020204" pitchFamily="34" charset="0"/>
              </a:rPr>
              <a:t>Kuulemme </a:t>
            </a:r>
            <a:r>
              <a:rPr lang="fi-FI" sz="2400" b="0" i="0" dirty="0">
                <a:solidFill>
                  <a:srgbClr val="000A48"/>
                </a:solidFill>
                <a:effectLst/>
                <a:latin typeface="Arial" panose="020B0604020202020204" pitchFamily="34" charset="0"/>
                <a:cs typeface="Arial" panose="020B0604020202020204" pitchFamily="34" charset="0"/>
              </a:rPr>
              <a:t> </a:t>
            </a:r>
            <a:r>
              <a:rPr lang="fi-FI" sz="2400" b="0" i="0" dirty="0">
                <a:effectLst/>
                <a:latin typeface="Arial" panose="020B0604020202020204" pitchFamily="34" charset="0"/>
                <a:cs typeface="Arial" panose="020B0604020202020204" pitchFamily="34" charset="0"/>
              </a:rPr>
              <a:t>esim. kovat äänet ja meteli, huutaminen; hiljaiset äänet, kuiskaukset, suhina, hyminä, viheltely, soittimet, lintujen äänet</a:t>
            </a:r>
            <a:endParaRPr lang="fi-FI" sz="2400" b="1" i="0" dirty="0">
              <a:effectLst/>
              <a:latin typeface="Arial" panose="020B0604020202020204" pitchFamily="34" charset="0"/>
              <a:cs typeface="Arial" panose="020B0604020202020204" pitchFamily="34" charset="0"/>
            </a:endParaRPr>
          </a:p>
          <a:p>
            <a:pPr marL="0" indent="0">
              <a:buNone/>
            </a:pPr>
            <a:r>
              <a:rPr lang="fi-FI" sz="2400" dirty="0">
                <a:solidFill>
                  <a:srgbClr val="333333"/>
                </a:solidFill>
                <a:latin typeface="Arial" panose="020B0604020202020204" pitchFamily="34" charset="0"/>
                <a:cs typeface="Arial" panose="020B0604020202020204" pitchFamily="34" charset="0"/>
              </a:rPr>
              <a:t>Esimerkki harjoituksesta:</a:t>
            </a:r>
          </a:p>
          <a:p>
            <a:r>
              <a:rPr lang="fi-FI" sz="2400" b="1" i="0" dirty="0">
                <a:solidFill>
                  <a:srgbClr val="333333"/>
                </a:solidFill>
                <a:effectLst/>
                <a:latin typeface="Arial" panose="020B0604020202020204" pitchFamily="34" charset="0"/>
                <a:cs typeface="Arial" panose="020B0604020202020204" pitchFamily="34" charset="0"/>
              </a:rPr>
              <a:t>PUTOAVAT ESINEET: (Kuuloaisti)</a:t>
            </a:r>
            <a:br>
              <a:rPr lang="fi-FI" sz="2400" dirty="0">
                <a:latin typeface="Arial" panose="020B0604020202020204" pitchFamily="34" charset="0"/>
                <a:cs typeface="Arial" panose="020B0604020202020204" pitchFamily="34" charset="0"/>
              </a:rPr>
            </a:br>
            <a:r>
              <a:rPr lang="fi-FI" sz="2400" dirty="0">
                <a:solidFill>
                  <a:srgbClr val="333333"/>
                </a:solidFill>
                <a:latin typeface="Arial" panose="020B0604020202020204" pitchFamily="34" charset="0"/>
                <a:cs typeface="Arial" panose="020B0604020202020204" pitchFamily="34" charset="0"/>
              </a:rPr>
              <a:t>Yksi henkilö</a:t>
            </a:r>
            <a:r>
              <a:rPr lang="fi-FI" sz="2400" b="0" i="0" dirty="0">
                <a:solidFill>
                  <a:srgbClr val="333333"/>
                </a:solidFill>
                <a:effectLst/>
                <a:latin typeface="Arial" panose="020B0604020202020204" pitchFamily="34" charset="0"/>
                <a:cs typeface="Arial" panose="020B0604020202020204" pitchFamily="34" charset="0"/>
              </a:rPr>
              <a:t> pudottaa maahan esineitä (kivi, käpy, keppi, tennispallo, sählypallo, tötsä). Muut ryhmäläiset ovat selin ja koittavat kuuloaistin avulla arvata mikä esine tippui maahan. Tehtävää voi vaikeuttaa siten, että oppilas tekeekin sarjan eli tiputtaa kolme esinettä peräkkäin. Mitkä esineet tippuivat?</a:t>
            </a:r>
            <a:endParaRPr lang="fi-FI" sz="2400" dirty="0">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Korva">
            <a:extLst>
              <a:ext uri="{FF2B5EF4-FFF2-40B4-BE49-F238E27FC236}">
                <a16:creationId xmlns:a16="http://schemas.microsoft.com/office/drawing/2014/main" id="{5A1F42D3-E944-4F46-3012-F9D83CB63E5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0490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Freeform: Shape 39">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Nenä">
            <a:extLst>
              <a:ext uri="{FF2B5EF4-FFF2-40B4-BE49-F238E27FC236}">
                <a16:creationId xmlns:a16="http://schemas.microsoft.com/office/drawing/2014/main" id="{6F429947-EE77-A225-41D0-55C94D3DB3A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1053" y="953955"/>
            <a:ext cx="4777381" cy="4777381"/>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42" name="Arc 41">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4457B0F5-069C-4B77-A807-796B59BE1C3B}"/>
              </a:ext>
            </a:extLst>
          </p:cNvPr>
          <p:cNvSpPr>
            <a:spLocks noGrp="1"/>
          </p:cNvSpPr>
          <p:nvPr>
            <p:ph type="title"/>
          </p:nvPr>
        </p:nvSpPr>
        <p:spPr>
          <a:xfrm>
            <a:off x="838201" y="479493"/>
            <a:ext cx="5257800" cy="1325563"/>
          </a:xfrm>
        </p:spPr>
        <p:txBody>
          <a:bodyPr>
            <a:normAutofit/>
          </a:bodyPr>
          <a:lstStyle/>
          <a:p>
            <a:r>
              <a:rPr lang="fi-FI" dirty="0"/>
              <a:t>HAJU- ja MAKU:</a:t>
            </a:r>
          </a:p>
        </p:txBody>
      </p:sp>
      <p:sp>
        <p:nvSpPr>
          <p:cNvPr id="3" name="Sisällön paikkamerkki 2">
            <a:extLst>
              <a:ext uri="{FF2B5EF4-FFF2-40B4-BE49-F238E27FC236}">
                <a16:creationId xmlns:a16="http://schemas.microsoft.com/office/drawing/2014/main" id="{3ABD615E-0E50-4875-B57C-F4D0CDBF3D8C}"/>
              </a:ext>
            </a:extLst>
          </p:cNvPr>
          <p:cNvSpPr>
            <a:spLocks noGrp="1"/>
          </p:cNvSpPr>
          <p:nvPr>
            <p:ph idx="1"/>
          </p:nvPr>
        </p:nvSpPr>
        <p:spPr>
          <a:xfrm>
            <a:off x="391160" y="1615858"/>
            <a:ext cx="7980680" cy="4886541"/>
          </a:xfrm>
        </p:spPr>
        <p:txBody>
          <a:bodyPr>
            <a:normAutofit fontScale="62500" lnSpcReduction="20000"/>
          </a:bodyPr>
          <a:lstStyle/>
          <a:p>
            <a:r>
              <a:rPr lang="fi-FI" sz="2900" b="0" i="0" dirty="0">
                <a:effectLst/>
                <a:latin typeface="Arial" panose="020B0604020202020204" pitchFamily="34" charset="0"/>
                <a:cs typeface="Arial" panose="020B0604020202020204" pitchFamily="34" charset="0"/>
              </a:rPr>
              <a:t>Hajuaisti välittää ihmiselle tietoa hänen hengittämänsä ilman ja syömänsä ruoan laadusta. </a:t>
            </a:r>
          </a:p>
          <a:p>
            <a:endParaRPr lang="fi-FI" sz="2900" dirty="0">
              <a:latin typeface="Arial" panose="020B0604020202020204" pitchFamily="34" charset="0"/>
              <a:cs typeface="Arial" panose="020B0604020202020204" pitchFamily="34" charset="0"/>
            </a:endParaRPr>
          </a:p>
          <a:p>
            <a:r>
              <a:rPr lang="fi-FI" sz="2900" b="0" i="0" dirty="0">
                <a:effectLst/>
                <a:latin typeface="Arial" panose="020B0604020202020204" pitchFamily="34" charset="0"/>
                <a:cs typeface="Arial" panose="020B0604020202020204" pitchFamily="34" charset="0"/>
              </a:rPr>
              <a:t>Hajuaistimukset herättävät usein miellyttäviä tai epämiellyttäviä tunnereaktioita sekä muistoja aiemmista tilanteista. </a:t>
            </a:r>
            <a:endParaRPr lang="fi-FI" sz="2900" dirty="0">
              <a:latin typeface="Arial" panose="020B0604020202020204" pitchFamily="34" charset="0"/>
              <a:cs typeface="Arial" panose="020B0604020202020204" pitchFamily="34" charset="0"/>
            </a:endParaRPr>
          </a:p>
          <a:p>
            <a:pPr marL="0" indent="0">
              <a:buNone/>
            </a:pPr>
            <a:endParaRPr lang="fi-FI" sz="2900" b="0" i="0" dirty="0">
              <a:effectLst/>
              <a:latin typeface="Arial" panose="020B0604020202020204" pitchFamily="34" charset="0"/>
              <a:cs typeface="Arial" panose="020B0604020202020204" pitchFamily="34" charset="0"/>
            </a:endParaRPr>
          </a:p>
          <a:p>
            <a:r>
              <a:rPr lang="fi-FI" sz="2900" b="0" i="0" dirty="0">
                <a:effectLst/>
                <a:latin typeface="Arial" panose="020B0604020202020204" pitchFamily="34" charset="0"/>
                <a:cs typeface="Arial" panose="020B0604020202020204" pitchFamily="34" charset="0"/>
              </a:rPr>
              <a:t>Jos ihminen maistaa tai haistaa heikosti, hänen on vaikea nauttia makuelämyksistä tai erottaa eri aistimuksia toisistaan. Vanhenemisen myötä monet makuaistimukset muuttuvat laimeammiksi, jolloin myös ruoan merkitys mielihyvän lähteenä vähenee. Useimmat meistä kokevat saman ilmiön myös nuhan yhteydessä.</a:t>
            </a:r>
          </a:p>
          <a:p>
            <a:pPr marL="0" indent="0">
              <a:buNone/>
            </a:pPr>
            <a:endParaRPr lang="fi-FI" sz="2900" b="0" i="0" dirty="0">
              <a:effectLst/>
              <a:latin typeface="Arial" panose="020B0604020202020204" pitchFamily="34" charset="0"/>
              <a:cs typeface="Arial" panose="020B0604020202020204" pitchFamily="34" charset="0"/>
            </a:endParaRPr>
          </a:p>
          <a:p>
            <a:r>
              <a:rPr lang="fi-FI" sz="2900" b="0" i="0" dirty="0">
                <a:effectLst/>
                <a:latin typeface="Arial" panose="020B0604020202020204" pitchFamily="34" charset="0"/>
                <a:cs typeface="Arial" panose="020B0604020202020204" pitchFamily="34" charset="0"/>
              </a:rPr>
              <a:t>Maku- tai hajuaistimuksiin yliherkästi reagoiva ihminen ei useinkaan pidä voimakkaan makuisista ruuista tai tuoksuista. Haju- tai makuaisti voi olla niin herkistynyt, että tavallisetkin tuoksut tai maut aiheuttavat huonovointisuutta. Herkkyys tuoksuille saattaa myös häiritä osallistumista moniin vuorovaikutustilanteisiin.</a:t>
            </a:r>
          </a:p>
          <a:p>
            <a:endParaRPr lang="fi-FI" sz="1000" b="1" i="0" dirty="0">
              <a:effectLst/>
              <a:latin typeface="Arial" panose="020B0604020202020204" pitchFamily="34" charset="0"/>
              <a:cs typeface="Arial" panose="020B0604020202020204" pitchFamily="34" charset="0"/>
            </a:endParaRPr>
          </a:p>
          <a:p>
            <a:pPr marL="0" indent="0">
              <a:buNone/>
            </a:pPr>
            <a:br>
              <a:rPr lang="fi-FI" sz="1000" dirty="0">
                <a:latin typeface="Arial" panose="020B0604020202020204" pitchFamily="34" charset="0"/>
                <a:cs typeface="Arial" panose="020B0604020202020204" pitchFamily="34" charset="0"/>
              </a:rPr>
            </a:br>
            <a:endParaRPr lang="fi-FI"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3465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6E2F43-29E9-49D9-91FC-E5FEFAAA7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6" name="Picture 4" descr="Tyhjät puhekuplat">
            <a:extLst>
              <a:ext uri="{FF2B5EF4-FFF2-40B4-BE49-F238E27FC236}">
                <a16:creationId xmlns:a16="http://schemas.microsoft.com/office/drawing/2014/main" id="{9574E409-77FB-2000-A138-281601C2AD55}"/>
              </a:ext>
            </a:extLst>
          </p:cNvPr>
          <p:cNvPicPr>
            <a:picLocks noChangeAspect="1"/>
          </p:cNvPicPr>
          <p:nvPr/>
        </p:nvPicPr>
        <p:blipFill>
          <a:blip r:embed="rId2"/>
          <a:stretch>
            <a:fillRect/>
          </a:stretch>
        </p:blipFill>
        <p:spPr>
          <a:xfrm>
            <a:off x="6611058" y="3132722"/>
            <a:ext cx="5580942" cy="3725278"/>
          </a:xfrm>
          <a:custGeom>
            <a:avLst/>
            <a:gdLst/>
            <a:ahLst/>
            <a:cxnLst/>
            <a:rect l="l" t="t" r="r" b="b"/>
            <a:pathLst>
              <a:path w="5580942" h="5519103">
                <a:moveTo>
                  <a:pt x="169765" y="0"/>
                </a:moveTo>
                <a:lnTo>
                  <a:pt x="5580942" y="0"/>
                </a:lnTo>
                <a:lnTo>
                  <a:pt x="5580942" y="5519103"/>
                </a:lnTo>
                <a:lnTo>
                  <a:pt x="9100" y="5519103"/>
                </a:lnTo>
                <a:lnTo>
                  <a:pt x="0" y="5474029"/>
                </a:lnTo>
                <a:lnTo>
                  <a:pt x="0" y="169765"/>
                </a:lnTo>
                <a:cubicBezTo>
                  <a:pt x="0" y="76006"/>
                  <a:pt x="76006" y="0"/>
                  <a:pt x="169765" y="0"/>
                </a:cubicBezTo>
                <a:close/>
              </a:path>
            </a:pathLst>
          </a:custGeom>
        </p:spPr>
      </p:pic>
      <p:sp>
        <p:nvSpPr>
          <p:cNvPr id="11" name="Oval 10">
            <a:extLst>
              <a:ext uri="{FF2B5EF4-FFF2-40B4-BE49-F238E27FC236}">
                <a16:creationId xmlns:a16="http://schemas.microsoft.com/office/drawing/2014/main" id="{8E63CC27-1C86-4653-8866-79C24C5C5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95924" y="1656147"/>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7" name="Arc 12">
            <a:extLst>
              <a:ext uri="{FF2B5EF4-FFF2-40B4-BE49-F238E27FC236}">
                <a16:creationId xmlns:a16="http://schemas.microsoft.com/office/drawing/2014/main" id="{3BA62E19-CD42-4C09-B825-844B4943D4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87212" y="587516"/>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878B40F4-72A3-4E5B-9CDF-AB53FC39E0D0}"/>
              </a:ext>
            </a:extLst>
          </p:cNvPr>
          <p:cNvSpPr>
            <a:spLocks noGrp="1"/>
          </p:cNvSpPr>
          <p:nvPr>
            <p:ph type="title"/>
          </p:nvPr>
        </p:nvSpPr>
        <p:spPr>
          <a:xfrm>
            <a:off x="838200" y="365125"/>
            <a:ext cx="10515600" cy="1325563"/>
          </a:xfrm>
        </p:spPr>
        <p:txBody>
          <a:bodyPr>
            <a:normAutofit/>
          </a:bodyPr>
          <a:lstStyle/>
          <a:p>
            <a:r>
              <a:rPr lang="fi-FI" dirty="0"/>
              <a:t>HAJU- JA MAKU:</a:t>
            </a:r>
          </a:p>
        </p:txBody>
      </p:sp>
      <p:sp>
        <p:nvSpPr>
          <p:cNvPr id="18" name="Sisällön paikkamerkki 2">
            <a:extLst>
              <a:ext uri="{FF2B5EF4-FFF2-40B4-BE49-F238E27FC236}">
                <a16:creationId xmlns:a16="http://schemas.microsoft.com/office/drawing/2014/main" id="{C7171EC3-16F0-4840-9F25-704F7E48DF35}"/>
              </a:ext>
            </a:extLst>
          </p:cNvPr>
          <p:cNvSpPr>
            <a:spLocks noGrp="1"/>
          </p:cNvSpPr>
          <p:nvPr>
            <p:ph idx="1"/>
          </p:nvPr>
        </p:nvSpPr>
        <p:spPr>
          <a:xfrm>
            <a:off x="838200" y="1825625"/>
            <a:ext cx="5393361" cy="4351338"/>
          </a:xfrm>
        </p:spPr>
        <p:txBody>
          <a:bodyPr>
            <a:normAutofit/>
          </a:bodyPr>
          <a:lstStyle/>
          <a:p>
            <a:pPr marL="0" indent="0">
              <a:buNone/>
            </a:pPr>
            <a:r>
              <a:rPr lang="fi-FI" sz="2400" i="0" dirty="0">
                <a:effectLst/>
                <a:latin typeface="Arial" panose="020B0604020202020204" pitchFamily="34" charset="0"/>
                <a:cs typeface="Arial" panose="020B0604020202020204" pitchFamily="34" charset="0"/>
              </a:rPr>
              <a:t>Esimerkkejä harjoituksista:</a:t>
            </a:r>
          </a:p>
          <a:p>
            <a:r>
              <a:rPr lang="fi-FI" sz="2400" b="1" i="0" dirty="0">
                <a:effectLst/>
                <a:latin typeface="Arial" panose="020B0604020202020204" pitchFamily="34" charset="0"/>
                <a:cs typeface="Arial" panose="020B0604020202020204" pitchFamily="34" charset="0"/>
              </a:rPr>
              <a:t>TUOKSUPURKIT: (Hajuaisti)</a:t>
            </a:r>
            <a:br>
              <a:rPr lang="fi-FI" sz="2400" dirty="0">
                <a:latin typeface="Arial" panose="020B0604020202020204" pitchFamily="34" charset="0"/>
                <a:cs typeface="Arial" panose="020B0604020202020204" pitchFamily="34" charset="0"/>
              </a:rPr>
            </a:br>
            <a:r>
              <a:rPr lang="fi-FI" sz="2400" b="0" i="0" dirty="0">
                <a:effectLst/>
                <a:latin typeface="Arial" panose="020B0604020202020204" pitchFamily="34" charset="0"/>
                <a:cs typeface="Arial" panose="020B0604020202020204" pitchFamily="34" charset="0"/>
              </a:rPr>
              <a:t>Pisteellä on 5 purkkia, joissa on oppilaille tuttua tuoksua (kaneli, pitsamauste, mansikkahillo, ketsuppi, valkosipuli). Oppilaat haistavat purkin sisältöä ja koittavat hajuaistin perusteella tunnistaa mitä purkissa on.</a:t>
            </a:r>
          </a:p>
          <a:p>
            <a:r>
              <a:rPr lang="fi-FI" sz="2400" b="1" i="0" dirty="0">
                <a:effectLst/>
                <a:latin typeface="Arial" panose="020B0604020202020204" pitchFamily="34" charset="0"/>
                <a:cs typeface="Arial" panose="020B0604020202020204" pitchFamily="34" charset="0"/>
              </a:rPr>
              <a:t>MAISTELU:</a:t>
            </a:r>
            <a:r>
              <a:rPr lang="fi-FI" sz="2400" dirty="0">
                <a:latin typeface="Arial" panose="020B0604020202020204" pitchFamily="34" charset="0"/>
                <a:cs typeface="Arial" panose="020B0604020202020204" pitchFamily="34" charset="0"/>
              </a:rPr>
              <a:t> </a:t>
            </a:r>
            <a:r>
              <a:rPr lang="fi-FI" sz="2400" b="1" dirty="0">
                <a:latin typeface="Arial" panose="020B0604020202020204" pitchFamily="34" charset="0"/>
                <a:cs typeface="Arial" panose="020B0604020202020204" pitchFamily="34" charset="0"/>
              </a:rPr>
              <a:t>(Makuaisti)</a:t>
            </a:r>
            <a:r>
              <a:rPr lang="fi-FI" sz="2400" b="1" i="0" dirty="0">
                <a:effectLst/>
                <a:latin typeface="Arial" panose="020B0604020202020204" pitchFamily="34" charset="0"/>
                <a:cs typeface="Arial" panose="020B0604020202020204" pitchFamily="34" charset="0"/>
              </a:rPr>
              <a:t> </a:t>
            </a:r>
            <a:r>
              <a:rPr lang="fi-FI" sz="2400" b="0" i="0" dirty="0">
                <a:effectLst/>
                <a:latin typeface="Arial" panose="020B0604020202020204" pitchFamily="34" charset="0"/>
                <a:cs typeface="Arial" panose="020B0604020202020204" pitchFamily="34" charset="0"/>
              </a:rPr>
              <a:t>maistellaan erilaisia makuja, nimetään maut ja niiden herättämät tunteet</a:t>
            </a:r>
          </a:p>
          <a:p>
            <a:endParaRPr lang="fi-FI" sz="2400" dirty="0"/>
          </a:p>
        </p:txBody>
      </p:sp>
    </p:spTree>
    <p:extLst>
      <p:ext uri="{BB962C8B-B14F-4D97-AF65-F5344CB8AC3E}">
        <p14:creationId xmlns:p14="http://schemas.microsoft.com/office/powerpoint/2010/main" val="2326123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26CAA1-03FF-41C3-A2FD-91FF3C68A63D}"/>
              </a:ext>
            </a:extLst>
          </p:cNvPr>
          <p:cNvSpPr>
            <a:spLocks noGrp="1"/>
          </p:cNvSpPr>
          <p:nvPr>
            <p:ph type="title"/>
          </p:nvPr>
        </p:nvSpPr>
        <p:spPr/>
        <p:txBody>
          <a:bodyPr/>
          <a:lstStyle/>
          <a:p>
            <a:r>
              <a:rPr lang="fi-FI" dirty="0"/>
              <a:t>TUNTO:</a:t>
            </a:r>
          </a:p>
        </p:txBody>
      </p:sp>
      <p:sp>
        <p:nvSpPr>
          <p:cNvPr id="3" name="Sisällön paikkamerkki 2">
            <a:extLst>
              <a:ext uri="{FF2B5EF4-FFF2-40B4-BE49-F238E27FC236}">
                <a16:creationId xmlns:a16="http://schemas.microsoft.com/office/drawing/2014/main" id="{6FD13A1E-EF85-47AB-B9EF-57713B9E7848}"/>
              </a:ext>
            </a:extLst>
          </p:cNvPr>
          <p:cNvSpPr>
            <a:spLocks noGrp="1"/>
          </p:cNvSpPr>
          <p:nvPr>
            <p:ph idx="1"/>
          </p:nvPr>
        </p:nvSpPr>
        <p:spPr>
          <a:xfrm>
            <a:off x="838200" y="1457325"/>
            <a:ext cx="10515600" cy="4228042"/>
          </a:xfrm>
        </p:spPr>
        <p:txBody>
          <a:bodyPr>
            <a:normAutofit fontScale="92500" lnSpcReduction="10000"/>
          </a:bodyPr>
          <a:lstStyle/>
          <a:p>
            <a:r>
              <a:rPr lang="fi-FI" sz="2400" b="0" i="0" dirty="0">
                <a:effectLst/>
                <a:latin typeface="Arial" panose="020B0604020202020204" pitchFamily="34" charset="0"/>
                <a:cs typeface="Arial" panose="020B0604020202020204" pitchFamily="34" charset="0"/>
              </a:rPr>
              <a:t>Tuntoaisti on usean iholla olevan aistin yhteisnimitys. Näitä ovat kosketusaisti, värinäaisti, kipuaisti, kutina-aisti ja lämpöaisti.</a:t>
            </a:r>
          </a:p>
          <a:p>
            <a:pPr marL="0" indent="0">
              <a:buNone/>
            </a:pPr>
            <a:endParaRPr lang="fi-FI" sz="2000" b="1" dirty="0">
              <a:solidFill>
                <a:srgbClr val="333333"/>
              </a:solidFill>
              <a:latin typeface="Arial" panose="020B0604020202020204" pitchFamily="34" charset="0"/>
              <a:cs typeface="Arial" panose="020B0604020202020204" pitchFamily="34" charset="0"/>
            </a:endParaRPr>
          </a:p>
          <a:p>
            <a:pPr marL="0" indent="0">
              <a:buNone/>
            </a:pPr>
            <a:r>
              <a:rPr lang="fi-FI" sz="2000" dirty="0">
                <a:solidFill>
                  <a:srgbClr val="333333"/>
                </a:solidFill>
                <a:latin typeface="Arial" panose="020B0604020202020204" pitchFamily="34" charset="0"/>
                <a:cs typeface="Arial" panose="020B0604020202020204" pitchFamily="34" charset="0"/>
              </a:rPr>
              <a:t>Esimerkkejä harjoituksista:</a:t>
            </a:r>
          </a:p>
          <a:p>
            <a:r>
              <a:rPr lang="fi-FI" sz="2000" b="1" dirty="0">
                <a:solidFill>
                  <a:srgbClr val="333333"/>
                </a:solidFill>
                <a:latin typeface="Arial" panose="020B0604020202020204" pitchFamily="34" charset="0"/>
                <a:cs typeface="Arial" panose="020B0604020202020204" pitchFamily="34" charset="0"/>
              </a:rPr>
              <a:t>TUNTOPURKIT: </a:t>
            </a:r>
            <a:r>
              <a:rPr lang="fi-FI" sz="2000" dirty="0">
                <a:solidFill>
                  <a:srgbClr val="333333"/>
                </a:solidFill>
                <a:latin typeface="Arial" panose="020B0604020202020204" pitchFamily="34" charset="0"/>
                <a:cs typeface="Arial" panose="020B0604020202020204" pitchFamily="34" charset="0"/>
              </a:rPr>
              <a:t>Purkkeihin laitetaan erilaisia asioita (esim. neulaset, pumpuli, makaronit). Silmät kiinni kokeilemalla pitää arvata, mitä purkissa on.</a:t>
            </a:r>
          </a:p>
          <a:p>
            <a:endParaRPr lang="fi-FI" sz="2000" dirty="0">
              <a:solidFill>
                <a:srgbClr val="333333"/>
              </a:solidFill>
              <a:latin typeface="Arial" panose="020B0604020202020204" pitchFamily="34" charset="0"/>
              <a:cs typeface="Arial" panose="020B0604020202020204" pitchFamily="34" charset="0"/>
            </a:endParaRPr>
          </a:p>
          <a:p>
            <a:r>
              <a:rPr lang="fi-FI" sz="2000" b="1" i="0" dirty="0">
                <a:solidFill>
                  <a:srgbClr val="333333"/>
                </a:solidFill>
                <a:effectLst/>
                <a:latin typeface="Arial" panose="020B0604020202020204" pitchFamily="34" charset="0"/>
                <a:cs typeface="Arial" panose="020B0604020202020204" pitchFamily="34" charset="0"/>
              </a:rPr>
              <a:t>SALAISUUSPUSSI: (Tuntoaisti)</a:t>
            </a:r>
            <a:br>
              <a:rPr lang="fi-FI" sz="2000" dirty="0">
                <a:latin typeface="Arial" panose="020B0604020202020204" pitchFamily="34" charset="0"/>
                <a:cs typeface="Arial" panose="020B0604020202020204" pitchFamily="34" charset="0"/>
              </a:rPr>
            </a:br>
            <a:r>
              <a:rPr lang="fi-FI" sz="2000" b="0" i="0" dirty="0">
                <a:solidFill>
                  <a:srgbClr val="333333"/>
                </a:solidFill>
                <a:effectLst/>
                <a:latin typeface="Arial" panose="020B0604020202020204" pitchFamily="34" charset="0"/>
                <a:cs typeface="Arial" panose="020B0604020202020204" pitchFamily="34" charset="0"/>
              </a:rPr>
              <a:t>Pussissa on esineitä (vispilä, piikkipallo, hiekkalelumuotti, pikkuauto, harja, lego-palikka yms.) Oppilaan tehtävänä on tunnustella yhtä esinettä ja kuvailla sitä mahdollisimman tarkasti muulle ryhmälle.</a:t>
            </a:r>
          </a:p>
          <a:p>
            <a:endParaRPr lang="fi-FI" sz="2000" b="0" i="0" dirty="0">
              <a:solidFill>
                <a:srgbClr val="333333"/>
              </a:solidFill>
              <a:effectLst/>
              <a:latin typeface="Arial" panose="020B0604020202020204" pitchFamily="34" charset="0"/>
              <a:cs typeface="Arial" panose="020B0604020202020204" pitchFamily="34" charset="0"/>
            </a:endParaRPr>
          </a:p>
          <a:p>
            <a:r>
              <a:rPr lang="fi-FI" sz="2000" b="1" i="0" dirty="0">
                <a:solidFill>
                  <a:srgbClr val="000000"/>
                </a:solidFill>
                <a:effectLst/>
                <a:latin typeface="Arial" panose="020B0604020202020204" pitchFamily="34" charset="0"/>
                <a:cs typeface="Arial" panose="020B0604020202020204" pitchFamily="34" charset="0"/>
              </a:rPr>
              <a:t>TUNNUSTELU</a:t>
            </a:r>
            <a:r>
              <a:rPr lang="fi-FI" sz="2000" b="0" i="0" dirty="0">
                <a:solidFill>
                  <a:srgbClr val="000000"/>
                </a:solidFill>
                <a:effectLst/>
                <a:latin typeface="Arial" panose="020B0604020202020204" pitchFamily="34" charset="0"/>
                <a:cs typeface="Arial" panose="020B0604020202020204" pitchFamily="34" charset="0"/>
              </a:rPr>
              <a:t>: tunnustellaan erilaisia materiaaleja ja esineitä. Kerrotaan, miltä tuntuu.</a:t>
            </a:r>
          </a:p>
          <a:p>
            <a:endParaRPr lang="fi-FI"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0894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8">
            <a:extLst>
              <a:ext uri="{FF2B5EF4-FFF2-40B4-BE49-F238E27FC236}">
                <a16:creationId xmlns:a16="http://schemas.microsoft.com/office/drawing/2014/main" id="{460B0EFB-53ED-4F35-B05D-F658EA021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5" name="Picture 4" descr="Pallot tasaus">
            <a:extLst>
              <a:ext uri="{FF2B5EF4-FFF2-40B4-BE49-F238E27FC236}">
                <a16:creationId xmlns:a16="http://schemas.microsoft.com/office/drawing/2014/main" id="{22869B68-13E0-F1A4-8F15-8F0A8647434A}"/>
              </a:ext>
            </a:extLst>
          </p:cNvPr>
          <p:cNvPicPr>
            <a:picLocks noChangeAspect="1"/>
          </p:cNvPicPr>
          <p:nvPr/>
        </p:nvPicPr>
        <p:blipFill rotWithShape="1">
          <a:blip r:embed="rId2"/>
          <a:srcRect l="21242" r="32029" b="-1"/>
          <a:stretch/>
        </p:blipFill>
        <p:spPr>
          <a:xfrm>
            <a:off x="-7366" y="10"/>
            <a:ext cx="4855591" cy="6857990"/>
          </a:xfrm>
          <a:custGeom>
            <a:avLst/>
            <a:gdLst/>
            <a:ahLst/>
            <a:cxnLst/>
            <a:rect l="l" t="t" r="r" b="b"/>
            <a:pathLst>
              <a:path w="4636517" h="6858000">
                <a:moveTo>
                  <a:pt x="0" y="0"/>
                </a:moveTo>
                <a:lnTo>
                  <a:pt x="4636517" y="0"/>
                </a:lnTo>
                <a:lnTo>
                  <a:pt x="4636517" y="6858000"/>
                </a:lnTo>
                <a:lnTo>
                  <a:pt x="0" y="6858000"/>
                </a:lnTo>
                <a:close/>
              </a:path>
            </a:pathLst>
          </a:custGeom>
        </p:spPr>
      </p:pic>
      <p:sp>
        <p:nvSpPr>
          <p:cNvPr id="26" name="!!Arc">
            <a:extLst>
              <a:ext uri="{FF2B5EF4-FFF2-40B4-BE49-F238E27FC236}">
                <a16:creationId xmlns:a16="http://schemas.microsoft.com/office/drawing/2014/main" id="{835EF3DD-7D43-4A27-8967-A92FD8CC9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3531" y="407987"/>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5BFB428B-2429-4B22-BE5C-E37A04D56518}"/>
              </a:ext>
            </a:extLst>
          </p:cNvPr>
          <p:cNvSpPr>
            <a:spLocks noGrp="1"/>
          </p:cNvSpPr>
          <p:nvPr>
            <p:ph type="title"/>
          </p:nvPr>
        </p:nvSpPr>
        <p:spPr>
          <a:xfrm>
            <a:off x="5827048" y="407987"/>
            <a:ext cx="5721484" cy="1325563"/>
          </a:xfrm>
        </p:spPr>
        <p:txBody>
          <a:bodyPr>
            <a:normAutofit/>
          </a:bodyPr>
          <a:lstStyle/>
          <a:p>
            <a:r>
              <a:rPr lang="fi-FI" dirty="0"/>
              <a:t>ASENTO, LIIKE JA TASAPAINO:</a:t>
            </a:r>
          </a:p>
        </p:txBody>
      </p:sp>
      <p:sp>
        <p:nvSpPr>
          <p:cNvPr id="3" name="Sisällön paikkamerkki 2">
            <a:extLst>
              <a:ext uri="{FF2B5EF4-FFF2-40B4-BE49-F238E27FC236}">
                <a16:creationId xmlns:a16="http://schemas.microsoft.com/office/drawing/2014/main" id="{E8078796-6EF0-48A2-B623-D6219F82F24F}"/>
              </a:ext>
            </a:extLst>
          </p:cNvPr>
          <p:cNvSpPr>
            <a:spLocks noGrp="1"/>
          </p:cNvSpPr>
          <p:nvPr>
            <p:ph idx="1"/>
          </p:nvPr>
        </p:nvSpPr>
        <p:spPr>
          <a:xfrm>
            <a:off x="5400675" y="1868487"/>
            <a:ext cx="6147857" cy="4351338"/>
          </a:xfrm>
        </p:spPr>
        <p:txBody>
          <a:bodyPr>
            <a:normAutofit fontScale="92500" lnSpcReduction="20000"/>
          </a:bodyPr>
          <a:lstStyle/>
          <a:p>
            <a:r>
              <a:rPr lang="fi-FI" b="0" i="0" dirty="0">
                <a:solidFill>
                  <a:srgbClr val="000A48"/>
                </a:solidFill>
                <a:effectLst/>
                <a:latin typeface="Open Sans" panose="020B0606030504020204" pitchFamily="34" charset="0"/>
              </a:rPr>
              <a:t>Asentoaisti säätelee tasapainoa. Jos seisoo silmät kiinni tai pimeässä, asentoaistin avulla osaa pysyä pystyssä, koska se kertoo koko ajan, missä asennossa mikäkin kehon osa on.</a:t>
            </a:r>
            <a:endParaRPr lang="fi-FI" b="1" dirty="0"/>
          </a:p>
          <a:p>
            <a:r>
              <a:rPr lang="fi-FI" dirty="0"/>
              <a:t>Esimerkki harjoituksesta</a:t>
            </a:r>
          </a:p>
          <a:p>
            <a:pPr marL="0" indent="0">
              <a:buNone/>
            </a:pPr>
            <a:r>
              <a:rPr lang="fi-FI" b="1" dirty="0"/>
              <a:t>TASAPAINO/TUNTORATA</a:t>
            </a:r>
            <a:r>
              <a:rPr lang="fi-FI" dirty="0"/>
              <a:t>: Kuljetaan eri materiaaleilla, leveyksillä tai korkeuksilla. Rataan voidaan laittaa esim. pehmeä talja/tyyny, vadissa vettä, hyppynarua pitkin kävely, tasapainotyyny, yhdellä jalalla hyppely. </a:t>
            </a:r>
          </a:p>
          <a:p>
            <a:pPr marL="0" indent="0">
              <a:buNone/>
            </a:pPr>
            <a:endParaRPr lang="fi-FI" dirty="0"/>
          </a:p>
        </p:txBody>
      </p:sp>
    </p:spTree>
    <p:extLst>
      <p:ext uri="{BB962C8B-B14F-4D97-AF65-F5344CB8AC3E}">
        <p14:creationId xmlns:p14="http://schemas.microsoft.com/office/powerpoint/2010/main" val="1697564016"/>
      </p:ext>
    </p:extLst>
  </p:cSld>
  <p:clrMapOvr>
    <a:masterClrMapping/>
  </p:clrMapOvr>
</p:sld>
</file>

<file path=ppt/theme/theme1.xml><?xml version="1.0" encoding="utf-8"?>
<a:theme xmlns:a="http://schemas.openxmlformats.org/drawingml/2006/main" name="ShapesVTI">
  <a:themeElements>
    <a:clrScheme name="Office">
      <a:dk1>
        <a:srgbClr val="000000"/>
      </a:dk1>
      <a:lt1>
        <a:srgbClr val="FFFFFF"/>
      </a:lt1>
      <a:dk2>
        <a:srgbClr val="281B10"/>
      </a:dk2>
      <a:lt2>
        <a:srgbClr val="FFF9F5"/>
      </a:lt2>
      <a:accent1>
        <a:srgbClr val="EE7661"/>
      </a:accent1>
      <a:accent2>
        <a:srgbClr val="4E91F0"/>
      </a:accent2>
      <a:accent3>
        <a:srgbClr val="5B5260"/>
      </a:accent3>
      <a:accent4>
        <a:srgbClr val="2CC3B4"/>
      </a:accent4>
      <a:accent5>
        <a:srgbClr val="C097F8"/>
      </a:accent5>
      <a:accent6>
        <a:srgbClr val="FF9514"/>
      </a:accent6>
      <a:hlink>
        <a:srgbClr val="E50CBC"/>
      </a:hlink>
      <a:folHlink>
        <a:srgbClr val="6257FF"/>
      </a:folHlink>
    </a:clrScheme>
    <a:fontScheme name="Festival">
      <a:majorFont>
        <a:latin typeface="Tw Cen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docProps/app.xml><?xml version="1.0" encoding="utf-8"?>
<Properties xmlns="http://schemas.openxmlformats.org/officeDocument/2006/extended-properties" xmlns:vt="http://schemas.openxmlformats.org/officeDocument/2006/docPropsVTypes">
  <TotalTime>81</TotalTime>
  <Words>633</Words>
  <Application>Microsoft Office PowerPoint</Application>
  <PresentationFormat>Laajakuva</PresentationFormat>
  <Paragraphs>54</Paragraphs>
  <Slides>10</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10</vt:i4>
      </vt:variant>
    </vt:vector>
  </HeadingPairs>
  <TitlesOfParts>
    <vt:vector size="17" baseType="lpstr">
      <vt:lpstr>Arial</vt:lpstr>
      <vt:lpstr>Avenir Next LT Pro</vt:lpstr>
      <vt:lpstr>Calibri</vt:lpstr>
      <vt:lpstr>Open Sans</vt:lpstr>
      <vt:lpstr>Tw Cen MT</vt:lpstr>
      <vt:lpstr>Verdana</vt:lpstr>
      <vt:lpstr>ShapesVTI</vt:lpstr>
      <vt:lpstr>AISTIT</vt:lpstr>
      <vt:lpstr>AISTEISTA</vt:lpstr>
      <vt:lpstr>NÄKÖ</vt:lpstr>
      <vt:lpstr>NÄKÖAISTI</vt:lpstr>
      <vt:lpstr>KUULO:</vt:lpstr>
      <vt:lpstr>HAJU- ja MAKU:</vt:lpstr>
      <vt:lpstr>HAJU- JA MAKU:</vt:lpstr>
      <vt:lpstr>TUNTO:</vt:lpstr>
      <vt:lpstr>ASENTO, LIIKE JA TASAPAINO:</vt:lpstr>
      <vt:lpstr>Lähteet: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AISTIT</dc:title>
  <dc:creator>Heini Toivonen</dc:creator>
  <cp:lastModifiedBy>Heini Toivonen</cp:lastModifiedBy>
  <cp:revision>8</cp:revision>
  <dcterms:created xsi:type="dcterms:W3CDTF">2023-01-15T10:07:34Z</dcterms:created>
  <dcterms:modified xsi:type="dcterms:W3CDTF">2024-11-15T08:10:43Z</dcterms:modified>
</cp:coreProperties>
</file>