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12" roundtripDataSignature="AMtx7mgmlDgv9aDt3Kqd0uXMIOZ67ef6i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256"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customschemas.google.com/relationships/presentationmetadata" Target="meta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fi-FI"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5" name="Google Shape;12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1" name="Google Shape;13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8" name="Google Shape;148;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4" name="Google Shape;154;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5" name="Google Shape;155;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 name="Google Shape;167;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3" name="Google Shape;173;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9"/>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9"/>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9"/>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9"/>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69"/>
        <p:cNvGrpSpPr/>
        <p:nvPr/>
      </p:nvGrpSpPr>
      <p:grpSpPr>
        <a:xfrm>
          <a:off x="0" y="0"/>
          <a:ext cx="0" cy="0"/>
          <a:chOff x="0" y="0"/>
          <a:chExt cx="0" cy="0"/>
        </a:xfrm>
      </p:grpSpPr>
      <p:sp>
        <p:nvSpPr>
          <p:cNvPr id="70" name="Google Shape;70;p18"/>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1" name="Google Shape;71;p18"/>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8"/>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Linkkeja_ja_materiaaleja">
  <p:cSld name="Linkkeja_ja_materiaaleja">
    <p:spTree>
      <p:nvGrpSpPr>
        <p:cNvPr id="1" name="Shape 73"/>
        <p:cNvGrpSpPr/>
        <p:nvPr/>
      </p:nvGrpSpPr>
      <p:grpSpPr>
        <a:xfrm>
          <a:off x="0" y="0"/>
          <a:ext cx="0" cy="0"/>
          <a:chOff x="0" y="0"/>
          <a:chExt cx="0" cy="0"/>
        </a:xfrm>
      </p:grpSpPr>
      <p:sp>
        <p:nvSpPr>
          <p:cNvPr id="74" name="Google Shape;74;p19"/>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19"/>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9"/>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77" name="Google Shape;77;p19"/>
          <p:cNvPicPr preferRelativeResize="0"/>
          <p:nvPr/>
        </p:nvPicPr>
        <p:blipFill rotWithShape="1">
          <a:blip r:embed="rId2">
            <a:alphaModFix/>
          </a:blip>
          <a:srcRect/>
          <a:stretch/>
        </p:blipFill>
        <p:spPr>
          <a:xfrm>
            <a:off x="11490556" y="6178626"/>
            <a:ext cx="545401" cy="542851"/>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8"/>
        <p:cNvGrpSpPr/>
        <p:nvPr/>
      </p:nvGrpSpPr>
      <p:grpSpPr>
        <a:xfrm>
          <a:off x="0" y="0"/>
          <a:ext cx="0" cy="0"/>
          <a:chOff x="0" y="0"/>
          <a:chExt cx="0" cy="0"/>
        </a:xfrm>
      </p:grpSpPr>
      <p:sp>
        <p:nvSpPr>
          <p:cNvPr id="79" name="Google Shape;79;p20"/>
          <p:cNvSpPr txBox="1">
            <a:spLocks noGrp="1"/>
          </p:cNvSpPr>
          <p:nvPr>
            <p:ph type="title"/>
          </p:nvPr>
        </p:nvSpPr>
        <p:spPr>
          <a:xfrm>
            <a:off x="831851" y="1709740"/>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0"/>
          <p:cNvSpPr txBox="1">
            <a:spLocks noGrp="1"/>
          </p:cNvSpPr>
          <p:nvPr>
            <p:ph type="body" idx="1"/>
          </p:nvPr>
        </p:nvSpPr>
        <p:spPr>
          <a:xfrm>
            <a:off x="831851" y="4589465"/>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81" name="Google Shape;81;p20"/>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0"/>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83"/>
        <p:cNvGrpSpPr/>
        <p:nvPr/>
      </p:nvGrpSpPr>
      <p:grpSpPr>
        <a:xfrm>
          <a:off x="0" y="0"/>
          <a:ext cx="0" cy="0"/>
          <a:chOff x="0" y="0"/>
          <a:chExt cx="0" cy="0"/>
        </a:xfrm>
      </p:grpSpPr>
      <p:sp>
        <p:nvSpPr>
          <p:cNvPr id="84" name="Google Shape;84;p21"/>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5" name="Google Shape;85;p21"/>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6" name="Google Shape;86;p21"/>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7" name="Google Shape;87;p21"/>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21"/>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89"/>
        <p:cNvGrpSpPr/>
        <p:nvPr/>
      </p:nvGrpSpPr>
      <p:grpSpPr>
        <a:xfrm>
          <a:off x="0" y="0"/>
          <a:ext cx="0" cy="0"/>
          <a:chOff x="0" y="0"/>
          <a:chExt cx="0" cy="0"/>
        </a:xfrm>
      </p:grpSpPr>
      <p:sp>
        <p:nvSpPr>
          <p:cNvPr id="90" name="Google Shape;90;p22"/>
          <p:cNvSpPr txBox="1">
            <a:spLocks noGrp="1"/>
          </p:cNvSpPr>
          <p:nvPr>
            <p:ph type="title"/>
          </p:nvPr>
        </p:nvSpPr>
        <p:spPr>
          <a:xfrm>
            <a:off x="839788"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1" name="Google Shape;91;p22"/>
          <p:cNvSpPr txBox="1">
            <a:spLocks noGrp="1"/>
          </p:cNvSpPr>
          <p:nvPr>
            <p:ph type="body" idx="1"/>
          </p:nvPr>
        </p:nvSpPr>
        <p:spPr>
          <a:xfrm>
            <a:off x="839789"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92" name="Google Shape;92;p22"/>
          <p:cNvSpPr txBox="1">
            <a:spLocks noGrp="1"/>
          </p:cNvSpPr>
          <p:nvPr>
            <p:ph type="body" idx="2"/>
          </p:nvPr>
        </p:nvSpPr>
        <p:spPr>
          <a:xfrm>
            <a:off x="839789"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3" name="Google Shape;93;p22"/>
          <p:cNvSpPr txBox="1">
            <a:spLocks noGrp="1"/>
          </p:cNvSpPr>
          <p:nvPr>
            <p:ph type="body" idx="3"/>
          </p:nvPr>
        </p:nvSpPr>
        <p:spPr>
          <a:xfrm>
            <a:off x="6172201"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94" name="Google Shape;94;p22"/>
          <p:cNvSpPr txBox="1">
            <a:spLocks noGrp="1"/>
          </p:cNvSpPr>
          <p:nvPr>
            <p:ph type="body" idx="4"/>
          </p:nvPr>
        </p:nvSpPr>
        <p:spPr>
          <a:xfrm>
            <a:off x="6172201"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5" name="Google Shape;95;p22"/>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22"/>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7"/>
        <p:cNvGrpSpPr/>
        <p:nvPr/>
      </p:nvGrpSpPr>
      <p:grpSpPr>
        <a:xfrm>
          <a:off x="0" y="0"/>
          <a:ext cx="0" cy="0"/>
          <a:chOff x="0" y="0"/>
          <a:chExt cx="0" cy="0"/>
        </a:xfrm>
      </p:grpSpPr>
      <p:sp>
        <p:nvSpPr>
          <p:cNvPr id="98" name="Google Shape;98;p23"/>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9" name="Google Shape;99;p23"/>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23"/>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1"/>
        <p:cNvGrpSpPr/>
        <p:nvPr/>
      </p:nvGrpSpPr>
      <p:grpSpPr>
        <a:xfrm>
          <a:off x="0" y="0"/>
          <a:ext cx="0" cy="0"/>
          <a:chOff x="0" y="0"/>
          <a:chExt cx="0" cy="0"/>
        </a:xfrm>
      </p:grpSpPr>
      <p:sp>
        <p:nvSpPr>
          <p:cNvPr id="102" name="Google Shape;102;p24"/>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 name="Google Shape;103;p24"/>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104" name="Google Shape;104;p24"/>
          <p:cNvPicPr preferRelativeResize="0"/>
          <p:nvPr/>
        </p:nvPicPr>
        <p:blipFill rotWithShape="1">
          <a:blip r:embed="rId2">
            <a:alphaModFix/>
          </a:blip>
          <a:srcRect/>
          <a:stretch/>
        </p:blipFill>
        <p:spPr>
          <a:xfrm>
            <a:off x="241121" y="5670696"/>
            <a:ext cx="992988" cy="1050781"/>
          </a:xfrm>
          <a:prstGeom prst="rect">
            <a:avLst/>
          </a:prstGeom>
          <a:noFill/>
          <a:ln>
            <a:noFill/>
          </a:ln>
        </p:spPr>
      </p:pic>
      <p:pic>
        <p:nvPicPr>
          <p:cNvPr id="105" name="Google Shape;105;p24"/>
          <p:cNvPicPr preferRelativeResize="0"/>
          <p:nvPr/>
        </p:nvPicPr>
        <p:blipFill rotWithShape="1">
          <a:blip r:embed="rId3">
            <a:alphaModFix/>
          </a:blip>
          <a:srcRect/>
          <a:stretch/>
        </p:blipFill>
        <p:spPr>
          <a:xfrm>
            <a:off x="3829485" y="5948481"/>
            <a:ext cx="772995" cy="772994"/>
          </a:xfrm>
          <a:prstGeom prst="rect">
            <a:avLst/>
          </a:prstGeom>
          <a:noFill/>
          <a:ln>
            <a:noFill/>
          </a:ln>
        </p:spPr>
      </p:pic>
      <p:pic>
        <p:nvPicPr>
          <p:cNvPr id="106" name="Google Shape;106;p24" descr="https://lh5.googleusercontent.com/8Fi91AgiqqSWztsOpmjYwiENY3ahA9O_O8vcYwW98fuiMapEf0XRHl3_36xGvLcgnviWfZYbmARGy0hRgkfffFnLv5byVvD4OQggBm1FnB9O99iZsmJm_ta1itqkkOxefcFvppkIVRY"/>
          <p:cNvPicPr preferRelativeResize="0"/>
          <p:nvPr/>
        </p:nvPicPr>
        <p:blipFill rotWithShape="1">
          <a:blip r:embed="rId4">
            <a:alphaModFix/>
          </a:blip>
          <a:srcRect/>
          <a:stretch/>
        </p:blipFill>
        <p:spPr>
          <a:xfrm>
            <a:off x="1569065" y="5980683"/>
            <a:ext cx="2012337" cy="740792"/>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7"/>
        <p:cNvGrpSpPr/>
        <p:nvPr/>
      </p:nvGrpSpPr>
      <p:grpSpPr>
        <a:xfrm>
          <a:off x="0" y="0"/>
          <a:ext cx="0" cy="0"/>
          <a:chOff x="0" y="0"/>
          <a:chExt cx="0" cy="0"/>
        </a:xfrm>
      </p:grpSpPr>
      <p:sp>
        <p:nvSpPr>
          <p:cNvPr id="108" name="Google Shape;108;p2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9" name="Google Shape;109;p25"/>
          <p:cNvSpPr>
            <a:spLocks noGrp="1"/>
          </p:cNvSpPr>
          <p:nvPr>
            <p:ph type="pic" idx="2"/>
          </p:nvPr>
        </p:nvSpPr>
        <p:spPr>
          <a:xfrm>
            <a:off x="5183188" y="987427"/>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10" name="Google Shape;110;p2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11" name="Google Shape;111;p25"/>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2" name="Google Shape;112;p25"/>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3"/>
        <p:cNvGrpSpPr/>
        <p:nvPr/>
      </p:nvGrpSpPr>
      <p:grpSpPr>
        <a:xfrm>
          <a:off x="0" y="0"/>
          <a:ext cx="0" cy="0"/>
          <a:chOff x="0" y="0"/>
          <a:chExt cx="0" cy="0"/>
        </a:xfrm>
      </p:grpSpPr>
      <p:sp>
        <p:nvSpPr>
          <p:cNvPr id="114" name="Google Shape;114;p26"/>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5" name="Google Shape;115;p2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6" name="Google Shape;116;p26"/>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26"/>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8"/>
        <p:cNvGrpSpPr/>
        <p:nvPr/>
      </p:nvGrpSpPr>
      <p:grpSpPr>
        <a:xfrm>
          <a:off x="0" y="0"/>
          <a:ext cx="0" cy="0"/>
          <a:chOff x="0" y="0"/>
          <a:chExt cx="0" cy="0"/>
        </a:xfrm>
      </p:grpSpPr>
      <p:sp>
        <p:nvSpPr>
          <p:cNvPr id="119" name="Google Shape;119;p27"/>
          <p:cNvSpPr txBox="1">
            <a:spLocks noGrp="1"/>
          </p:cNvSpPr>
          <p:nvPr>
            <p:ph type="title"/>
          </p:nvPr>
        </p:nvSpPr>
        <p:spPr>
          <a:xfrm rot="5400000">
            <a:off x="7133432"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0" name="Google Shape;120;p27"/>
          <p:cNvSpPr txBox="1">
            <a:spLocks noGrp="1"/>
          </p:cNvSpPr>
          <p:nvPr>
            <p:ph type="body" idx="1"/>
          </p:nvPr>
        </p:nvSpPr>
        <p:spPr>
          <a:xfrm rot="5400000">
            <a:off x="1799432"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1" name="Google Shape;121;p27"/>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27"/>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22"/>
        <p:cNvGrpSpPr/>
        <p:nvPr/>
      </p:nvGrpSpPr>
      <p:grpSpPr>
        <a:xfrm>
          <a:off x="0" y="0"/>
          <a:ext cx="0" cy="0"/>
          <a:chOff x="0" y="0"/>
          <a:chExt cx="0" cy="0"/>
        </a:xfrm>
      </p:grpSpPr>
      <p:sp>
        <p:nvSpPr>
          <p:cNvPr id="23" name="Google Shape;23;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10"/>
          <p:cNvSpPr txBox="1">
            <a:spLocks noGrp="1"/>
          </p:cNvSpPr>
          <p:nvPr>
            <p:ph type="body" idx="1"/>
          </p:nvPr>
        </p:nvSpPr>
        <p:spPr>
          <a:xfrm>
            <a:off x="5183188" y="987427"/>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25" name="Google Shape;25;p1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26" name="Google Shape;26;p10"/>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0"/>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gelma" type="obj">
  <p:cSld name="OBJECT">
    <p:spTree>
      <p:nvGrpSpPr>
        <p:cNvPr id="1" name="Shape 28"/>
        <p:cNvGrpSpPr/>
        <p:nvPr/>
      </p:nvGrpSpPr>
      <p:grpSpPr>
        <a:xfrm>
          <a:off x="0" y="0"/>
          <a:ext cx="0" cy="0"/>
          <a:chOff x="0" y="0"/>
          <a:chExt cx="0" cy="0"/>
        </a:xfrm>
      </p:grpSpPr>
      <p:sp>
        <p:nvSpPr>
          <p:cNvPr id="29" name="Google Shape;29;p11"/>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dk1"/>
              </a:buClr>
              <a:buSzPts val="2800"/>
              <a:buChar char="•"/>
              <a:defRPr b="1"/>
            </a:lvl1pPr>
            <a:lvl2pPr marL="914400" lvl="1" indent="-381000" algn="l">
              <a:lnSpc>
                <a:spcPct val="90000"/>
              </a:lnSpc>
              <a:spcBef>
                <a:spcPts val="500"/>
              </a:spcBef>
              <a:spcAft>
                <a:spcPts val="0"/>
              </a:spcAft>
              <a:buClr>
                <a:schemeClr val="dk1"/>
              </a:buClr>
              <a:buSzPts val="2400"/>
              <a:buChar char="•"/>
              <a:defRPr b="1"/>
            </a:lvl2pPr>
            <a:lvl3pPr marL="1371600" lvl="2" indent="-355600" algn="l">
              <a:lnSpc>
                <a:spcPct val="90000"/>
              </a:lnSpc>
              <a:spcBef>
                <a:spcPts val="500"/>
              </a:spcBef>
              <a:spcAft>
                <a:spcPts val="0"/>
              </a:spcAft>
              <a:buClr>
                <a:schemeClr val="dk1"/>
              </a:buClr>
              <a:buSzPts val="2000"/>
              <a:buChar char="•"/>
              <a:defRPr b="1"/>
            </a:lvl3pPr>
            <a:lvl4pPr marL="1828800" lvl="3" indent="-342900" algn="l">
              <a:lnSpc>
                <a:spcPct val="90000"/>
              </a:lnSpc>
              <a:spcBef>
                <a:spcPts val="500"/>
              </a:spcBef>
              <a:spcAft>
                <a:spcPts val="0"/>
              </a:spcAft>
              <a:buClr>
                <a:schemeClr val="dk1"/>
              </a:buClr>
              <a:buSzPts val="1800"/>
              <a:buChar char="•"/>
              <a:defRPr b="1"/>
            </a:lvl4pPr>
            <a:lvl5pPr marL="2286000" lvl="4" indent="-342900" algn="l">
              <a:lnSpc>
                <a:spcPct val="90000"/>
              </a:lnSpc>
              <a:spcBef>
                <a:spcPts val="500"/>
              </a:spcBef>
              <a:spcAft>
                <a:spcPts val="0"/>
              </a:spcAft>
              <a:buClr>
                <a:schemeClr val="dk1"/>
              </a:buClr>
              <a:buSzPts val="1800"/>
              <a:buChar char="•"/>
              <a:defRPr b="1"/>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11"/>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1"/>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33" name="Google Shape;33;p11"/>
          <p:cNvPicPr preferRelativeResize="0"/>
          <p:nvPr/>
        </p:nvPicPr>
        <p:blipFill rotWithShape="1">
          <a:blip r:embed="rId2">
            <a:alphaModFix/>
          </a:blip>
          <a:srcRect/>
          <a:stretch/>
        </p:blipFill>
        <p:spPr>
          <a:xfrm>
            <a:off x="11457890" y="6078420"/>
            <a:ext cx="558474" cy="555863"/>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Ratkaisu">
  <p:cSld name="Ratkaisu">
    <p:spTree>
      <p:nvGrpSpPr>
        <p:cNvPr id="1" name="Shape 34"/>
        <p:cNvGrpSpPr/>
        <p:nvPr/>
      </p:nvGrpSpPr>
      <p:grpSpPr>
        <a:xfrm>
          <a:off x="0" y="0"/>
          <a:ext cx="0" cy="0"/>
          <a:chOff x="0" y="0"/>
          <a:chExt cx="0" cy="0"/>
        </a:xfrm>
      </p:grpSpPr>
      <p:sp>
        <p:nvSpPr>
          <p:cNvPr id="35" name="Google Shape;35;p12"/>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dk1"/>
              </a:buClr>
              <a:buSzPts val="2800"/>
              <a:buChar char="•"/>
              <a:defRPr b="1"/>
            </a:lvl1pPr>
            <a:lvl2pPr marL="914400" lvl="1" indent="-381000" algn="l">
              <a:lnSpc>
                <a:spcPct val="90000"/>
              </a:lnSpc>
              <a:spcBef>
                <a:spcPts val="500"/>
              </a:spcBef>
              <a:spcAft>
                <a:spcPts val="0"/>
              </a:spcAft>
              <a:buClr>
                <a:schemeClr val="dk1"/>
              </a:buClr>
              <a:buSzPts val="2400"/>
              <a:buChar char="•"/>
              <a:defRPr b="1"/>
            </a:lvl2pPr>
            <a:lvl3pPr marL="1371600" lvl="2" indent="-355600" algn="l">
              <a:lnSpc>
                <a:spcPct val="90000"/>
              </a:lnSpc>
              <a:spcBef>
                <a:spcPts val="500"/>
              </a:spcBef>
              <a:spcAft>
                <a:spcPts val="0"/>
              </a:spcAft>
              <a:buClr>
                <a:schemeClr val="dk1"/>
              </a:buClr>
              <a:buSzPts val="2000"/>
              <a:buChar char="•"/>
              <a:defRPr b="1"/>
            </a:lvl3pPr>
            <a:lvl4pPr marL="1828800" lvl="3" indent="-342900" algn="l">
              <a:lnSpc>
                <a:spcPct val="90000"/>
              </a:lnSpc>
              <a:spcBef>
                <a:spcPts val="500"/>
              </a:spcBef>
              <a:spcAft>
                <a:spcPts val="0"/>
              </a:spcAft>
              <a:buClr>
                <a:schemeClr val="dk1"/>
              </a:buClr>
              <a:buSzPts val="1800"/>
              <a:buChar char="•"/>
              <a:defRPr b="1"/>
            </a:lvl4pPr>
            <a:lvl5pPr marL="2286000" lvl="4" indent="-342900" algn="l">
              <a:lnSpc>
                <a:spcPct val="90000"/>
              </a:lnSpc>
              <a:spcBef>
                <a:spcPts val="500"/>
              </a:spcBef>
              <a:spcAft>
                <a:spcPts val="0"/>
              </a:spcAft>
              <a:buClr>
                <a:schemeClr val="dk1"/>
              </a:buClr>
              <a:buSzPts val="1800"/>
              <a:buChar char="•"/>
              <a:defRPr b="1"/>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2"/>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2"/>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39" name="Google Shape;39;p12"/>
          <p:cNvPicPr preferRelativeResize="0"/>
          <p:nvPr/>
        </p:nvPicPr>
        <p:blipFill rotWithShape="1">
          <a:blip r:embed="rId2">
            <a:alphaModFix/>
          </a:blip>
          <a:srcRect/>
          <a:stretch/>
        </p:blipFill>
        <p:spPr>
          <a:xfrm>
            <a:off x="11457890" y="6078420"/>
            <a:ext cx="558474" cy="555864"/>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Konteksti">
  <p:cSld name="Konteksti">
    <p:spTree>
      <p:nvGrpSpPr>
        <p:cNvPr id="1" name="Shape 40"/>
        <p:cNvGrpSpPr/>
        <p:nvPr/>
      </p:nvGrpSpPr>
      <p:grpSpPr>
        <a:xfrm>
          <a:off x="0" y="0"/>
          <a:ext cx="0" cy="0"/>
          <a:chOff x="0" y="0"/>
          <a:chExt cx="0" cy="0"/>
        </a:xfrm>
      </p:grpSpPr>
      <p:sp>
        <p:nvSpPr>
          <p:cNvPr id="41" name="Google Shape;41;p13"/>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dk1"/>
              </a:buClr>
              <a:buSzPts val="2800"/>
              <a:buChar char="•"/>
              <a:defRPr b="1"/>
            </a:lvl1pPr>
            <a:lvl2pPr marL="914400" lvl="1" indent="-381000" algn="l">
              <a:lnSpc>
                <a:spcPct val="90000"/>
              </a:lnSpc>
              <a:spcBef>
                <a:spcPts val="500"/>
              </a:spcBef>
              <a:spcAft>
                <a:spcPts val="0"/>
              </a:spcAft>
              <a:buClr>
                <a:schemeClr val="dk1"/>
              </a:buClr>
              <a:buSzPts val="2400"/>
              <a:buChar char="•"/>
              <a:defRPr b="1"/>
            </a:lvl2pPr>
            <a:lvl3pPr marL="1371600" lvl="2" indent="-355600" algn="l">
              <a:lnSpc>
                <a:spcPct val="90000"/>
              </a:lnSpc>
              <a:spcBef>
                <a:spcPts val="500"/>
              </a:spcBef>
              <a:spcAft>
                <a:spcPts val="0"/>
              </a:spcAft>
              <a:buClr>
                <a:schemeClr val="dk1"/>
              </a:buClr>
              <a:buSzPts val="2000"/>
              <a:buChar char="•"/>
              <a:defRPr b="1"/>
            </a:lvl3pPr>
            <a:lvl4pPr marL="1828800" lvl="3" indent="-342900" algn="l">
              <a:lnSpc>
                <a:spcPct val="90000"/>
              </a:lnSpc>
              <a:spcBef>
                <a:spcPts val="500"/>
              </a:spcBef>
              <a:spcAft>
                <a:spcPts val="0"/>
              </a:spcAft>
              <a:buClr>
                <a:schemeClr val="dk1"/>
              </a:buClr>
              <a:buSzPts val="1800"/>
              <a:buChar char="•"/>
              <a:defRPr b="1"/>
            </a:lvl4pPr>
            <a:lvl5pPr marL="2286000" lvl="4" indent="-342900" algn="l">
              <a:lnSpc>
                <a:spcPct val="90000"/>
              </a:lnSpc>
              <a:spcBef>
                <a:spcPts val="500"/>
              </a:spcBef>
              <a:spcAft>
                <a:spcPts val="0"/>
              </a:spcAft>
              <a:buClr>
                <a:schemeClr val="dk1"/>
              </a:buClr>
              <a:buSzPts val="1800"/>
              <a:buChar char="•"/>
              <a:defRPr b="1"/>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13"/>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3"/>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45" name="Google Shape;45;p13"/>
          <p:cNvPicPr preferRelativeResize="0"/>
          <p:nvPr/>
        </p:nvPicPr>
        <p:blipFill rotWithShape="1">
          <a:blip r:embed="rId2">
            <a:alphaModFix/>
          </a:blip>
          <a:srcRect/>
          <a:stretch/>
        </p:blipFill>
        <p:spPr>
          <a:xfrm>
            <a:off x="11457889" y="6078420"/>
            <a:ext cx="558475" cy="555864"/>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Esimerkki">
  <p:cSld name="Esimerkki">
    <p:spTree>
      <p:nvGrpSpPr>
        <p:cNvPr id="1" name="Shape 46"/>
        <p:cNvGrpSpPr/>
        <p:nvPr/>
      </p:nvGrpSpPr>
      <p:grpSpPr>
        <a:xfrm>
          <a:off x="0" y="0"/>
          <a:ext cx="0" cy="0"/>
          <a:chOff x="0" y="0"/>
          <a:chExt cx="0" cy="0"/>
        </a:xfrm>
      </p:grpSpPr>
      <p:sp>
        <p:nvSpPr>
          <p:cNvPr id="47" name="Google Shape;47;p14"/>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dk1"/>
              </a:buClr>
              <a:buSzPts val="2800"/>
              <a:buChar char="•"/>
              <a:defRPr b="1"/>
            </a:lvl1pPr>
            <a:lvl2pPr marL="914400" lvl="1" indent="-381000" algn="l">
              <a:lnSpc>
                <a:spcPct val="90000"/>
              </a:lnSpc>
              <a:spcBef>
                <a:spcPts val="500"/>
              </a:spcBef>
              <a:spcAft>
                <a:spcPts val="0"/>
              </a:spcAft>
              <a:buClr>
                <a:schemeClr val="dk1"/>
              </a:buClr>
              <a:buSzPts val="2400"/>
              <a:buChar char="•"/>
              <a:defRPr b="1"/>
            </a:lvl2pPr>
            <a:lvl3pPr marL="1371600" lvl="2" indent="-355600" algn="l">
              <a:lnSpc>
                <a:spcPct val="90000"/>
              </a:lnSpc>
              <a:spcBef>
                <a:spcPts val="500"/>
              </a:spcBef>
              <a:spcAft>
                <a:spcPts val="0"/>
              </a:spcAft>
              <a:buClr>
                <a:schemeClr val="dk1"/>
              </a:buClr>
              <a:buSzPts val="2000"/>
              <a:buChar char="•"/>
              <a:defRPr b="1"/>
            </a:lvl3pPr>
            <a:lvl4pPr marL="1828800" lvl="3" indent="-342900" algn="l">
              <a:lnSpc>
                <a:spcPct val="90000"/>
              </a:lnSpc>
              <a:spcBef>
                <a:spcPts val="500"/>
              </a:spcBef>
              <a:spcAft>
                <a:spcPts val="0"/>
              </a:spcAft>
              <a:buClr>
                <a:schemeClr val="dk1"/>
              </a:buClr>
              <a:buSzPts val="1800"/>
              <a:buChar char="•"/>
              <a:defRPr b="1"/>
            </a:lvl4pPr>
            <a:lvl5pPr marL="2286000" lvl="4" indent="-342900" algn="l">
              <a:lnSpc>
                <a:spcPct val="90000"/>
              </a:lnSpc>
              <a:spcBef>
                <a:spcPts val="500"/>
              </a:spcBef>
              <a:spcAft>
                <a:spcPts val="0"/>
              </a:spcAft>
              <a:buClr>
                <a:schemeClr val="dk1"/>
              </a:buClr>
              <a:buSzPts val="1800"/>
              <a:buChar char="•"/>
              <a:defRPr b="1"/>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14"/>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14"/>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51" name="Google Shape;51;p14"/>
          <p:cNvPicPr preferRelativeResize="0"/>
          <p:nvPr/>
        </p:nvPicPr>
        <p:blipFill rotWithShape="1">
          <a:blip r:embed="rId2">
            <a:alphaModFix/>
          </a:blip>
          <a:srcRect/>
          <a:stretch/>
        </p:blipFill>
        <p:spPr>
          <a:xfrm>
            <a:off x="11420595" y="6078420"/>
            <a:ext cx="633061" cy="55819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ppimateriaali">
  <p:cSld name="Oppimateriaali">
    <p:spTree>
      <p:nvGrpSpPr>
        <p:cNvPr id="1" name="Shape 52"/>
        <p:cNvGrpSpPr/>
        <p:nvPr/>
      </p:nvGrpSpPr>
      <p:grpSpPr>
        <a:xfrm>
          <a:off x="0" y="0"/>
          <a:ext cx="0" cy="0"/>
          <a:chOff x="0" y="0"/>
          <a:chExt cx="0" cy="0"/>
        </a:xfrm>
      </p:grpSpPr>
      <p:sp>
        <p:nvSpPr>
          <p:cNvPr id="53" name="Google Shape;53;p15"/>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4" name="Google Shape;54;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dk1"/>
              </a:buClr>
              <a:buSzPts val="2800"/>
              <a:buChar char="•"/>
              <a:defRPr b="1"/>
            </a:lvl1pPr>
            <a:lvl2pPr marL="914400" lvl="1" indent="-381000" algn="l">
              <a:lnSpc>
                <a:spcPct val="90000"/>
              </a:lnSpc>
              <a:spcBef>
                <a:spcPts val="500"/>
              </a:spcBef>
              <a:spcAft>
                <a:spcPts val="0"/>
              </a:spcAft>
              <a:buClr>
                <a:schemeClr val="dk1"/>
              </a:buClr>
              <a:buSzPts val="2400"/>
              <a:buChar char="•"/>
              <a:defRPr b="1"/>
            </a:lvl2pPr>
            <a:lvl3pPr marL="1371600" lvl="2" indent="-355600" algn="l">
              <a:lnSpc>
                <a:spcPct val="90000"/>
              </a:lnSpc>
              <a:spcBef>
                <a:spcPts val="500"/>
              </a:spcBef>
              <a:spcAft>
                <a:spcPts val="0"/>
              </a:spcAft>
              <a:buClr>
                <a:schemeClr val="dk1"/>
              </a:buClr>
              <a:buSzPts val="2000"/>
              <a:buChar char="•"/>
              <a:defRPr b="1"/>
            </a:lvl3pPr>
            <a:lvl4pPr marL="1828800" lvl="3" indent="-342900" algn="l">
              <a:lnSpc>
                <a:spcPct val="90000"/>
              </a:lnSpc>
              <a:spcBef>
                <a:spcPts val="500"/>
              </a:spcBef>
              <a:spcAft>
                <a:spcPts val="0"/>
              </a:spcAft>
              <a:buClr>
                <a:schemeClr val="dk1"/>
              </a:buClr>
              <a:buSzPts val="1800"/>
              <a:buChar char="•"/>
              <a:defRPr b="1"/>
            </a:lvl4pPr>
            <a:lvl5pPr marL="2286000" lvl="4" indent="-342900" algn="l">
              <a:lnSpc>
                <a:spcPct val="90000"/>
              </a:lnSpc>
              <a:spcBef>
                <a:spcPts val="500"/>
              </a:spcBef>
              <a:spcAft>
                <a:spcPts val="0"/>
              </a:spcAft>
              <a:buClr>
                <a:schemeClr val="dk1"/>
              </a:buClr>
              <a:buSzPts val="1800"/>
              <a:buChar char="•"/>
              <a:defRPr b="1"/>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5" name="Google Shape;55;p15"/>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5"/>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57" name="Google Shape;57;p15"/>
          <p:cNvPicPr preferRelativeResize="0"/>
          <p:nvPr/>
        </p:nvPicPr>
        <p:blipFill rotWithShape="1">
          <a:blip r:embed="rId2">
            <a:alphaModFix/>
          </a:blip>
          <a:srcRect/>
          <a:stretch/>
        </p:blipFill>
        <p:spPr>
          <a:xfrm>
            <a:off x="11464424" y="6063113"/>
            <a:ext cx="589232" cy="58647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Linkkeja/materiaalia">
  <p:cSld name="Linkkeja/materiaalia">
    <p:spTree>
      <p:nvGrpSpPr>
        <p:cNvPr id="1" name="Shape 58"/>
        <p:cNvGrpSpPr/>
        <p:nvPr/>
      </p:nvGrpSpPr>
      <p:grpSpPr>
        <a:xfrm>
          <a:off x="0" y="0"/>
          <a:ext cx="0" cy="0"/>
          <a:chOff x="0" y="0"/>
          <a:chExt cx="0" cy="0"/>
        </a:xfrm>
      </p:grpSpPr>
      <p:sp>
        <p:nvSpPr>
          <p:cNvPr id="59" name="Google Shape;59;p16"/>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dk1"/>
              </a:buClr>
              <a:buSzPts val="2800"/>
              <a:buChar char="•"/>
              <a:defRPr b="1"/>
            </a:lvl1pPr>
            <a:lvl2pPr marL="914400" lvl="1" indent="-381000" algn="l">
              <a:lnSpc>
                <a:spcPct val="90000"/>
              </a:lnSpc>
              <a:spcBef>
                <a:spcPts val="500"/>
              </a:spcBef>
              <a:spcAft>
                <a:spcPts val="0"/>
              </a:spcAft>
              <a:buClr>
                <a:schemeClr val="dk1"/>
              </a:buClr>
              <a:buSzPts val="2400"/>
              <a:buChar char="•"/>
              <a:defRPr b="1"/>
            </a:lvl2pPr>
            <a:lvl3pPr marL="1371600" lvl="2" indent="-355600" algn="l">
              <a:lnSpc>
                <a:spcPct val="90000"/>
              </a:lnSpc>
              <a:spcBef>
                <a:spcPts val="500"/>
              </a:spcBef>
              <a:spcAft>
                <a:spcPts val="0"/>
              </a:spcAft>
              <a:buClr>
                <a:schemeClr val="dk1"/>
              </a:buClr>
              <a:buSzPts val="2000"/>
              <a:buChar char="•"/>
              <a:defRPr b="1"/>
            </a:lvl3pPr>
            <a:lvl4pPr marL="1828800" lvl="3" indent="-342900" algn="l">
              <a:lnSpc>
                <a:spcPct val="90000"/>
              </a:lnSpc>
              <a:spcBef>
                <a:spcPts val="500"/>
              </a:spcBef>
              <a:spcAft>
                <a:spcPts val="0"/>
              </a:spcAft>
              <a:buClr>
                <a:schemeClr val="dk1"/>
              </a:buClr>
              <a:buSzPts val="1800"/>
              <a:buChar char="•"/>
              <a:defRPr b="1"/>
            </a:lvl4pPr>
            <a:lvl5pPr marL="2286000" lvl="4" indent="-342900" algn="l">
              <a:lnSpc>
                <a:spcPct val="90000"/>
              </a:lnSpc>
              <a:spcBef>
                <a:spcPts val="500"/>
              </a:spcBef>
              <a:spcAft>
                <a:spcPts val="0"/>
              </a:spcAft>
              <a:buClr>
                <a:schemeClr val="dk1"/>
              </a:buClr>
              <a:buSzPts val="1800"/>
              <a:buChar char="•"/>
              <a:defRPr b="1"/>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1" name="Google Shape;61;p16"/>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6"/>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63" name="Google Shape;63;p16"/>
          <p:cNvPicPr preferRelativeResize="0"/>
          <p:nvPr/>
        </p:nvPicPr>
        <p:blipFill rotWithShape="1">
          <a:blip r:embed="rId2">
            <a:alphaModFix/>
          </a:blip>
          <a:srcRect/>
          <a:stretch/>
        </p:blipFill>
        <p:spPr>
          <a:xfrm>
            <a:off x="11464424" y="6063112"/>
            <a:ext cx="589232" cy="5864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sic Layout">
  <p:cSld name="Basic Layout">
    <p:spTree>
      <p:nvGrpSpPr>
        <p:cNvPr id="1" name="Shape 64"/>
        <p:cNvGrpSpPr/>
        <p:nvPr/>
      </p:nvGrpSpPr>
      <p:grpSpPr>
        <a:xfrm>
          <a:off x="0" y="0"/>
          <a:ext cx="0" cy="0"/>
          <a:chOff x="0" y="0"/>
          <a:chExt cx="0" cy="0"/>
        </a:xfrm>
      </p:grpSpPr>
      <p:sp>
        <p:nvSpPr>
          <p:cNvPr id="65" name="Google Shape;65;p17"/>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dk1"/>
              </a:buClr>
              <a:buSzPts val="2800"/>
              <a:buChar char="•"/>
              <a:defRPr b="1"/>
            </a:lvl1pPr>
            <a:lvl2pPr marL="914400" lvl="1" indent="-381000" algn="l">
              <a:lnSpc>
                <a:spcPct val="90000"/>
              </a:lnSpc>
              <a:spcBef>
                <a:spcPts val="500"/>
              </a:spcBef>
              <a:spcAft>
                <a:spcPts val="0"/>
              </a:spcAft>
              <a:buClr>
                <a:schemeClr val="dk1"/>
              </a:buClr>
              <a:buSzPts val="2400"/>
              <a:buChar char="•"/>
              <a:defRPr b="1"/>
            </a:lvl2pPr>
            <a:lvl3pPr marL="1371600" lvl="2" indent="-355600" algn="l">
              <a:lnSpc>
                <a:spcPct val="90000"/>
              </a:lnSpc>
              <a:spcBef>
                <a:spcPts val="500"/>
              </a:spcBef>
              <a:spcAft>
                <a:spcPts val="0"/>
              </a:spcAft>
              <a:buClr>
                <a:schemeClr val="dk1"/>
              </a:buClr>
              <a:buSzPts val="2000"/>
              <a:buChar char="•"/>
              <a:defRPr b="1"/>
            </a:lvl3pPr>
            <a:lvl4pPr marL="1828800" lvl="3" indent="-342900" algn="l">
              <a:lnSpc>
                <a:spcPct val="90000"/>
              </a:lnSpc>
              <a:spcBef>
                <a:spcPts val="500"/>
              </a:spcBef>
              <a:spcAft>
                <a:spcPts val="0"/>
              </a:spcAft>
              <a:buClr>
                <a:schemeClr val="dk1"/>
              </a:buClr>
              <a:buSzPts val="1800"/>
              <a:buChar char="•"/>
              <a:defRPr b="1"/>
            </a:lvl4pPr>
            <a:lvl5pPr marL="2286000" lvl="4" indent="-342900" algn="l">
              <a:lnSpc>
                <a:spcPct val="90000"/>
              </a:lnSpc>
              <a:spcBef>
                <a:spcPts val="500"/>
              </a:spcBef>
              <a:spcAft>
                <a:spcPts val="0"/>
              </a:spcAft>
              <a:buClr>
                <a:schemeClr val="dk1"/>
              </a:buClr>
              <a:buSzPts val="1800"/>
              <a:buChar char="•"/>
              <a:defRPr b="1"/>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7"/>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7"/>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8"/>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8"/>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8"/>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pic>
        <p:nvPicPr>
          <p:cNvPr id="14" name="Google Shape;14;p8"/>
          <p:cNvPicPr preferRelativeResize="0"/>
          <p:nvPr/>
        </p:nvPicPr>
        <p:blipFill rotWithShape="1">
          <a:blip r:embed="rId21">
            <a:alphaModFix/>
          </a:blip>
          <a:srcRect/>
          <a:stretch/>
        </p:blipFill>
        <p:spPr>
          <a:xfrm>
            <a:off x="241121" y="5631517"/>
            <a:ext cx="992988" cy="1050781"/>
          </a:xfrm>
          <a:prstGeom prst="rect">
            <a:avLst/>
          </a:prstGeom>
          <a:noFill/>
          <a:ln>
            <a:noFill/>
          </a:ln>
        </p:spPr>
      </p:pic>
      <p:pic>
        <p:nvPicPr>
          <p:cNvPr id="15" name="Google Shape;15;p8"/>
          <p:cNvPicPr preferRelativeResize="0"/>
          <p:nvPr/>
        </p:nvPicPr>
        <p:blipFill rotWithShape="1">
          <a:blip r:embed="rId22">
            <a:alphaModFix/>
          </a:blip>
          <a:srcRect/>
          <a:stretch/>
        </p:blipFill>
        <p:spPr>
          <a:xfrm>
            <a:off x="3829487" y="6034224"/>
            <a:ext cx="648072" cy="648072"/>
          </a:xfrm>
          <a:prstGeom prst="rect">
            <a:avLst/>
          </a:prstGeom>
          <a:noFill/>
          <a:ln>
            <a:noFill/>
          </a:ln>
        </p:spPr>
      </p:pic>
      <p:pic>
        <p:nvPicPr>
          <p:cNvPr id="16" name="Google Shape;16;p8" descr="https://lh5.googleusercontent.com/8Fi91AgiqqSWztsOpmjYwiENY3ahA9O_O8vcYwW98fuiMapEf0XRHl3_36xGvLcgnviWfZYbmARGy0hRgkfffFnLv5byVvD4OQggBm1FnB9O99iZsmJm_ta1itqkkOxefcFvppkIVRY"/>
          <p:cNvPicPr preferRelativeResize="0"/>
          <p:nvPr/>
        </p:nvPicPr>
        <p:blipFill rotWithShape="1">
          <a:blip r:embed="rId23">
            <a:alphaModFix/>
          </a:blip>
          <a:srcRect/>
          <a:stretch/>
        </p:blipFill>
        <p:spPr>
          <a:xfrm>
            <a:off x="1569065" y="5941504"/>
            <a:ext cx="2012337" cy="74079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hyperlink" Target="http://creativecommons.fi/lisenssit" TargetMode="External"/><Relationship Id="rId7"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fontScale="90000"/>
          </a:bodyPr>
          <a:lstStyle/>
          <a:p>
            <a:pPr lvl="0">
              <a:buSzPts val="5400"/>
            </a:pPr>
            <a:r>
              <a:rPr lang="fi-FI" dirty="0" smtClean="0"/>
              <a:t>Alkuvaiheessa auta </a:t>
            </a:r>
            <a:r>
              <a:rPr lang="fi-FI" dirty="0"/>
              <a:t>opiskelijoita tutustumaan toisiinsa</a:t>
            </a:r>
            <a:endParaRPr dirty="0"/>
          </a:p>
        </p:txBody>
      </p:sp>
      <p:sp>
        <p:nvSpPr>
          <p:cNvPr id="128" name="Google Shape;128;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fi-FI" dirty="0"/>
              <a:t>Kirjoittaja: Liisa Ilomäki</a:t>
            </a:r>
            <a:endParaRPr dirty="0"/>
          </a:p>
          <a:p>
            <a:pPr marL="0" lvl="0" indent="0" algn="ctr" rtl="0">
              <a:lnSpc>
                <a:spcPct val="90000"/>
              </a:lnSpc>
              <a:spcBef>
                <a:spcPts val="1000"/>
              </a:spcBef>
              <a:spcAft>
                <a:spcPts val="0"/>
              </a:spcAft>
              <a:buClr>
                <a:schemeClr val="dk1"/>
              </a:buClr>
              <a:buSzPts val="2400"/>
              <a:buNone/>
            </a:pPr>
            <a:r>
              <a:rPr lang="fi-FI" dirty="0"/>
              <a:t>Esimerkit: Sari Hopeakoski</a:t>
            </a:r>
            <a:endParaRPr dirty="0"/>
          </a:p>
          <a:p>
            <a:pPr marL="0" lvl="0" indent="0" algn="ctr" rtl="0">
              <a:lnSpc>
                <a:spcPct val="90000"/>
              </a:lnSpc>
              <a:spcBef>
                <a:spcPts val="1000"/>
              </a:spcBef>
              <a:spcAft>
                <a:spcPts val="0"/>
              </a:spcAft>
              <a:buClr>
                <a:schemeClr val="dk1"/>
              </a:buClr>
              <a:buSzPts val="2400"/>
              <a:buNone/>
            </a:pPr>
            <a:r>
              <a:rPr lang="fi-FI" dirty="0"/>
              <a:t>2019</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
          <p:cNvSpPr txBox="1">
            <a:spLocks noGrp="1"/>
          </p:cNvSpPr>
          <p:nvPr>
            <p:ph type="body" idx="2"/>
          </p:nvPr>
        </p:nvSpPr>
        <p:spPr>
          <a:xfrm>
            <a:off x="7201278" y="2057400"/>
            <a:ext cx="3932237" cy="3811588"/>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Clr>
                <a:schemeClr val="dk1"/>
              </a:buClr>
              <a:buSzPts val="2000"/>
              <a:buNone/>
            </a:pPr>
            <a:r>
              <a:rPr lang="fi-FI" sz="2000"/>
              <a:t>Näitä materiaaleja saa käyttää, jakaa, muokata ja kääntää, myös kaupallisesti. </a:t>
            </a:r>
            <a:endParaRPr/>
          </a:p>
          <a:p>
            <a:pPr marL="0" lvl="0" indent="0" algn="l" rtl="0">
              <a:lnSpc>
                <a:spcPct val="80000"/>
              </a:lnSpc>
              <a:spcBef>
                <a:spcPts val="1000"/>
              </a:spcBef>
              <a:spcAft>
                <a:spcPts val="0"/>
              </a:spcAft>
              <a:buClr>
                <a:schemeClr val="dk1"/>
              </a:buClr>
              <a:buSzPts val="2000"/>
              <a:buNone/>
            </a:pPr>
            <a:r>
              <a:rPr lang="fi-FI" sz="2000"/>
              <a:t>Ehtona on, tämä materiaali mainitaan asianmukaisesti seuraavalla tavalla: </a:t>
            </a:r>
            <a:endParaRPr/>
          </a:p>
          <a:p>
            <a:pPr marL="342900" lvl="0" indent="-342900" algn="l" rtl="0">
              <a:lnSpc>
                <a:spcPct val="80000"/>
              </a:lnSpc>
              <a:spcBef>
                <a:spcPts val="1000"/>
              </a:spcBef>
              <a:spcAft>
                <a:spcPts val="0"/>
              </a:spcAft>
              <a:buClr>
                <a:schemeClr val="dk1"/>
              </a:buClr>
              <a:buSzPts val="2000"/>
              <a:buFont typeface="Arial"/>
              <a:buChar char="•"/>
            </a:pPr>
            <a:r>
              <a:rPr lang="fi-FI" sz="2000"/>
              <a:t>Kirjoittajien nimet</a:t>
            </a:r>
            <a:endParaRPr/>
          </a:p>
          <a:p>
            <a:pPr marL="342900" lvl="0" indent="-342900" algn="l" rtl="0">
              <a:lnSpc>
                <a:spcPct val="80000"/>
              </a:lnSpc>
              <a:spcBef>
                <a:spcPts val="1000"/>
              </a:spcBef>
              <a:spcAft>
                <a:spcPts val="0"/>
              </a:spcAft>
              <a:buClr>
                <a:schemeClr val="dk1"/>
              </a:buClr>
              <a:buSzPts val="2000"/>
              <a:buFont typeface="Arial"/>
              <a:buChar char="•"/>
            </a:pPr>
            <a:r>
              <a:rPr lang="fi-FI" sz="2000"/>
              <a:t>Otsikko</a:t>
            </a:r>
            <a:endParaRPr/>
          </a:p>
          <a:p>
            <a:pPr marL="0" lvl="0" indent="0" algn="l" rtl="0">
              <a:lnSpc>
                <a:spcPct val="80000"/>
              </a:lnSpc>
              <a:spcBef>
                <a:spcPts val="1000"/>
              </a:spcBef>
              <a:spcAft>
                <a:spcPts val="0"/>
              </a:spcAft>
              <a:buClr>
                <a:schemeClr val="dk1"/>
              </a:buClr>
              <a:buSzPts val="2000"/>
              <a:buNone/>
            </a:pPr>
            <a:r>
              <a:rPr lang="fi-FI" sz="2000"/>
              <a:t>Lisää tietoa CC BY 4.0 -lisenssistä: </a:t>
            </a:r>
            <a:r>
              <a:rPr lang="fi-FI" sz="2000" u="sng">
                <a:solidFill>
                  <a:schemeClr val="hlink"/>
                </a:solidFill>
                <a:hlinkClick r:id="rId3"/>
              </a:rPr>
              <a:t>http://creativecommons.fi/lisenssit</a:t>
            </a:r>
            <a:r>
              <a:rPr lang="fi-FI" sz="2000"/>
              <a:t>  </a:t>
            </a:r>
            <a:endParaRPr/>
          </a:p>
          <a:p>
            <a:pPr marL="0" lvl="0" indent="0" algn="l" rtl="0">
              <a:lnSpc>
                <a:spcPct val="80000"/>
              </a:lnSpc>
              <a:spcBef>
                <a:spcPts val="1000"/>
              </a:spcBef>
              <a:spcAft>
                <a:spcPts val="0"/>
              </a:spcAft>
              <a:buClr>
                <a:schemeClr val="dk1"/>
              </a:buClr>
              <a:buSzPts val="2000"/>
              <a:buNone/>
            </a:pPr>
            <a:r>
              <a:rPr lang="fi-FI" sz="2000"/>
              <a:t>Tekijänoikeus säilyy aina kirjoittajilla.</a:t>
            </a:r>
            <a:endParaRPr/>
          </a:p>
          <a:p>
            <a:pPr marL="0" lvl="0" indent="0" algn="l" rtl="0">
              <a:lnSpc>
                <a:spcPct val="80000"/>
              </a:lnSpc>
              <a:spcBef>
                <a:spcPts val="1000"/>
              </a:spcBef>
              <a:spcAft>
                <a:spcPts val="0"/>
              </a:spcAft>
              <a:buClr>
                <a:schemeClr val="dk1"/>
              </a:buClr>
              <a:buSzPts val="2000"/>
              <a:buNone/>
            </a:pPr>
            <a:endParaRPr sz="2000"/>
          </a:p>
        </p:txBody>
      </p:sp>
      <p:sp>
        <p:nvSpPr>
          <p:cNvPr id="134" name="Google Shape;134;p2"/>
          <p:cNvSpPr txBox="1"/>
          <p:nvPr/>
        </p:nvSpPr>
        <p:spPr>
          <a:xfrm>
            <a:off x="7098021" y="334297"/>
            <a:ext cx="3932237" cy="1600200"/>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3200"/>
              <a:buFont typeface="Calibri"/>
              <a:buNone/>
            </a:pPr>
            <a:r>
              <a:rPr lang="fi-FI" sz="3200" b="1" i="0" u="none" strike="noStrike" cap="none">
                <a:solidFill>
                  <a:schemeClr val="dk1"/>
                </a:solidFill>
                <a:latin typeface="Calibri"/>
                <a:ea typeface="Calibri"/>
                <a:cs typeface="Calibri"/>
                <a:sym typeface="Calibri"/>
              </a:rPr>
              <a:t>Tekijänoikeudet  </a:t>
            </a:r>
            <a:endParaRPr/>
          </a:p>
        </p:txBody>
      </p:sp>
      <p:sp>
        <p:nvSpPr>
          <p:cNvPr id="135" name="Google Shape;135;p2"/>
          <p:cNvSpPr txBox="1"/>
          <p:nvPr/>
        </p:nvSpPr>
        <p:spPr>
          <a:xfrm>
            <a:off x="933176" y="334297"/>
            <a:ext cx="3932237" cy="1600200"/>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3200"/>
              <a:buFont typeface="Calibri"/>
              <a:buNone/>
            </a:pPr>
            <a:r>
              <a:rPr lang="fi-FI" sz="3200" b="1" i="0" u="none" strike="noStrike" cap="none">
                <a:solidFill>
                  <a:schemeClr val="dk1"/>
                </a:solidFill>
                <a:latin typeface="Calibri"/>
                <a:ea typeface="Calibri"/>
                <a:cs typeface="Calibri"/>
                <a:sym typeface="Calibri"/>
              </a:rPr>
              <a:t>Kuvauksen rakenne </a:t>
            </a:r>
            <a:endParaRPr/>
          </a:p>
        </p:txBody>
      </p:sp>
      <p:sp>
        <p:nvSpPr>
          <p:cNvPr id="136" name="Google Shape;136;p2"/>
          <p:cNvSpPr txBox="1">
            <a:spLocks noGrp="1"/>
          </p:cNvSpPr>
          <p:nvPr>
            <p:ph type="title"/>
          </p:nvPr>
        </p:nvSpPr>
        <p:spPr>
          <a:xfrm>
            <a:off x="838200" y="365128"/>
            <a:ext cx="10515600" cy="770946"/>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dk1"/>
              </a:buClr>
              <a:buSzPts val="3200"/>
              <a:buFont typeface="Calibri"/>
              <a:buNone/>
            </a:pPr>
            <a:r>
              <a:rPr lang="fi-FI" sz="1800"/>
              <a:t>Opettajana virtuaaliluokassa -hankkeessa kehitetty materiaali, joka on tarkoitettu tueksi virtuaalista luokkaopetusta opettaville opettajille ja kouluttajille.</a:t>
            </a:r>
            <a:r>
              <a:rPr lang="fi-FI"/>
              <a:t> </a:t>
            </a:r>
            <a:endParaRPr/>
          </a:p>
        </p:txBody>
      </p:sp>
      <p:grpSp>
        <p:nvGrpSpPr>
          <p:cNvPr id="137" name="Google Shape;137;p2"/>
          <p:cNvGrpSpPr/>
          <p:nvPr/>
        </p:nvGrpSpPr>
        <p:grpSpPr>
          <a:xfrm>
            <a:off x="838200" y="2057400"/>
            <a:ext cx="6046386" cy="2801190"/>
            <a:chOff x="838200" y="2057400"/>
            <a:chExt cx="6046386" cy="2801190"/>
          </a:xfrm>
        </p:grpSpPr>
        <p:pic>
          <p:nvPicPr>
            <p:cNvPr id="138" name="Google Shape;138;p2"/>
            <p:cNvPicPr preferRelativeResize="0"/>
            <p:nvPr/>
          </p:nvPicPr>
          <p:blipFill rotWithShape="1">
            <a:blip r:embed="rId4">
              <a:alphaModFix/>
            </a:blip>
            <a:srcRect/>
            <a:stretch/>
          </p:blipFill>
          <p:spPr>
            <a:xfrm>
              <a:off x="933175" y="2057400"/>
              <a:ext cx="5951411" cy="2801190"/>
            </a:xfrm>
            <a:prstGeom prst="rect">
              <a:avLst/>
            </a:prstGeom>
            <a:noFill/>
            <a:ln>
              <a:noFill/>
            </a:ln>
          </p:spPr>
        </p:pic>
        <p:grpSp>
          <p:nvGrpSpPr>
            <p:cNvPr id="139" name="Google Shape;139;p2"/>
            <p:cNvGrpSpPr/>
            <p:nvPr/>
          </p:nvGrpSpPr>
          <p:grpSpPr>
            <a:xfrm>
              <a:off x="838200" y="2976337"/>
              <a:ext cx="3302000" cy="1252763"/>
              <a:chOff x="838200" y="2950937"/>
              <a:chExt cx="3302000" cy="1252763"/>
            </a:xfrm>
          </p:grpSpPr>
          <p:pic>
            <p:nvPicPr>
              <p:cNvPr id="140" name="Google Shape;140;p2"/>
              <p:cNvPicPr preferRelativeResize="0"/>
              <p:nvPr/>
            </p:nvPicPr>
            <p:blipFill rotWithShape="1">
              <a:blip r:embed="rId5">
                <a:alphaModFix/>
              </a:blip>
              <a:srcRect/>
              <a:stretch/>
            </p:blipFill>
            <p:spPr>
              <a:xfrm>
                <a:off x="2351862" y="2950937"/>
                <a:ext cx="290551" cy="290325"/>
              </a:xfrm>
              <a:prstGeom prst="rect">
                <a:avLst/>
              </a:prstGeom>
              <a:noFill/>
              <a:ln>
                <a:noFill/>
              </a:ln>
            </p:spPr>
          </p:pic>
          <p:pic>
            <p:nvPicPr>
              <p:cNvPr id="141" name="Google Shape;141;p2"/>
              <p:cNvPicPr preferRelativeResize="0"/>
              <p:nvPr/>
            </p:nvPicPr>
            <p:blipFill rotWithShape="1">
              <a:blip r:embed="rId6">
                <a:alphaModFix/>
              </a:blip>
              <a:srcRect/>
              <a:stretch/>
            </p:blipFill>
            <p:spPr>
              <a:xfrm>
                <a:off x="3830582" y="2957229"/>
                <a:ext cx="291198" cy="290971"/>
              </a:xfrm>
              <a:prstGeom prst="rect">
                <a:avLst/>
              </a:prstGeom>
              <a:noFill/>
              <a:ln>
                <a:noFill/>
              </a:ln>
            </p:spPr>
          </p:pic>
          <p:pic>
            <p:nvPicPr>
              <p:cNvPr id="142" name="Google Shape;142;p2"/>
              <p:cNvPicPr preferRelativeResize="0"/>
              <p:nvPr/>
            </p:nvPicPr>
            <p:blipFill rotWithShape="1">
              <a:blip r:embed="rId7">
                <a:alphaModFix/>
              </a:blip>
              <a:srcRect/>
              <a:stretch/>
            </p:blipFill>
            <p:spPr>
              <a:xfrm>
                <a:off x="2351862" y="3912729"/>
                <a:ext cx="286949" cy="286725"/>
              </a:xfrm>
              <a:prstGeom prst="rect">
                <a:avLst/>
              </a:prstGeom>
              <a:noFill/>
              <a:ln>
                <a:noFill/>
              </a:ln>
            </p:spPr>
          </p:pic>
          <p:pic>
            <p:nvPicPr>
              <p:cNvPr id="143" name="Google Shape;143;p2"/>
              <p:cNvPicPr preferRelativeResize="0"/>
              <p:nvPr/>
            </p:nvPicPr>
            <p:blipFill rotWithShape="1">
              <a:blip r:embed="rId8">
                <a:alphaModFix/>
              </a:blip>
              <a:srcRect/>
              <a:stretch/>
            </p:blipFill>
            <p:spPr>
              <a:xfrm>
                <a:off x="3849649" y="3913375"/>
                <a:ext cx="290551" cy="290325"/>
              </a:xfrm>
              <a:prstGeom prst="rect">
                <a:avLst/>
              </a:prstGeom>
              <a:noFill/>
              <a:ln>
                <a:noFill/>
              </a:ln>
            </p:spPr>
          </p:pic>
          <p:pic>
            <p:nvPicPr>
              <p:cNvPr id="144" name="Google Shape;144;p2"/>
              <p:cNvPicPr preferRelativeResize="0"/>
              <p:nvPr/>
            </p:nvPicPr>
            <p:blipFill rotWithShape="1">
              <a:blip r:embed="rId9">
                <a:alphaModFix/>
              </a:blip>
              <a:srcRect/>
              <a:stretch/>
            </p:blipFill>
            <p:spPr>
              <a:xfrm>
                <a:off x="838200" y="3912729"/>
                <a:ext cx="328709" cy="290971"/>
              </a:xfrm>
              <a:prstGeom prst="rect">
                <a:avLst/>
              </a:prstGeom>
              <a:noFill/>
              <a:ln>
                <a:noFill/>
              </a:ln>
            </p:spPr>
          </p:pic>
          <p:pic>
            <p:nvPicPr>
              <p:cNvPr id="145" name="Google Shape;145;p2"/>
              <p:cNvPicPr preferRelativeResize="0"/>
              <p:nvPr/>
            </p:nvPicPr>
            <p:blipFill rotWithShape="1">
              <a:blip r:embed="rId10">
                <a:alphaModFix/>
              </a:blip>
              <a:srcRect/>
              <a:stretch/>
            </p:blipFill>
            <p:spPr>
              <a:xfrm>
                <a:off x="857279" y="2950937"/>
                <a:ext cx="290551" cy="290325"/>
              </a:xfrm>
              <a:prstGeom prst="rect">
                <a:avLst/>
              </a:prstGeom>
              <a:noFill/>
              <a:ln>
                <a:noFill/>
              </a:ln>
            </p:spPr>
          </p:pic>
        </p:gr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3"/>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Ongelma</a:t>
            </a:r>
            <a:endParaRPr/>
          </a:p>
        </p:txBody>
      </p:sp>
      <p:sp>
        <p:nvSpPr>
          <p:cNvPr id="151" name="Google Shape;151;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fi-FI" b="0"/>
              <a:t>Opiskelijoiden yhteisöllisyyden tunteen kehittäminen on virtuaalisen opiskelun kannalta tarpeen, mutta sitä on vaikea synnyttää virtuaaliopetuksessa, kun opiskelijat eivät ennestään tunne toisiaan eivätkä he ole tekemisissä toistensa kanssa virtuaalikurssin lisäksi. Lisäksi osa opiskelijoista on syystä tai toisesta haluttomia toimimaan muiden kanssa tai kertomaan itsestään mitään.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Ratkaisu </a:t>
            </a:r>
            <a:endParaRPr/>
          </a:p>
        </p:txBody>
      </p:sp>
      <p:sp>
        <p:nvSpPr>
          <p:cNvPr id="158" name="Google Shape;158;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800"/>
              <a:buNone/>
            </a:pPr>
            <a:r>
              <a:rPr lang="fi-FI" sz="1800" b="0"/>
              <a:t>Heti koulutuksen alussa käytetään toimintatapoja, joilla opiskelijat vähän tutustuvat toisiinsa. Esimerkiksi kurssin ympäristössä voi olla osio, johon jokainen opiskelija kertoo itsestään, kuvalla tai ilman. Kertomisen helpottamiseksi voi käyttää myös valmiita kysymyksiä, esimerkiksi “Mitä harrastat?”, “Millaisesta musiikista pidät?”, “Miksi osallistut tälle kurssille?” tai “Missä asut?” jne. Kysymykset voivat olla myös leikkisiä, esimerkiksi Ystäväkirjan tapaan. On hyvä, että nämä ovat kurssialueella, sillä esittäytyminen suullisesti ensimmäisellä kerralla voi olla liian jännittävää eikä pelkästä suullisesta kertomisesta jää mitään talteen. Esittäytymisiin voi liittää yhteistyötä, esimerkiksi niin, että jokainen opiskelija haastattelee toista ja esittelee sitten haastateltavansa (tämä edellyttää, että oppimisympäristössä voi toteuttaa haastattelun esimerkiksi virtuaalisessa ryhmässä).</a:t>
            </a:r>
            <a:endParaRPr/>
          </a:p>
          <a:p>
            <a:pPr marL="0" lvl="0" indent="0" algn="l" rtl="0">
              <a:lnSpc>
                <a:spcPct val="90000"/>
              </a:lnSpc>
              <a:spcBef>
                <a:spcPts val="1000"/>
              </a:spcBef>
              <a:spcAft>
                <a:spcPts val="0"/>
              </a:spcAft>
              <a:buClr>
                <a:schemeClr val="dk1"/>
              </a:buClr>
              <a:buSzPts val="1800"/>
              <a:buNone/>
            </a:pPr>
            <a:r>
              <a:rPr lang="fi-FI" sz="1800" b="0"/>
              <a:t>Opettajan tai kouluttajan on luonnollisesti otettava huomioon, jos jollakulla opiskelijalla on erityisiä ongelmia kertoa itsestään mitään. Tällaiseen opiskelijaan pitää olla suoraan yhteydessä, rohkaistava ja tarvittaessa annettava hänelle mahdollisuus olla kokonaan tai osin anonyyminä.</a:t>
            </a:r>
            <a:endParaRPr/>
          </a:p>
          <a:p>
            <a:pPr marL="0" lvl="0" indent="0" algn="l" rtl="0">
              <a:lnSpc>
                <a:spcPct val="90000"/>
              </a:lnSpc>
              <a:spcBef>
                <a:spcPts val="1000"/>
              </a:spcBef>
              <a:spcAft>
                <a:spcPts val="0"/>
              </a:spcAft>
              <a:buClr>
                <a:schemeClr val="dk1"/>
              </a:buClr>
              <a:buSzPts val="1800"/>
              <a:buNone/>
            </a:pPr>
            <a:r>
              <a:rPr lang="fi-FI" sz="1800" b="0"/>
              <a:t>On hyvä muistaa, että yhteisöllisyyttä on tuettava useilla tunneilla ja yhteistyötä on käytettävä myös opiskelutehtävissä.</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5"/>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Konteksti </a:t>
            </a:r>
            <a:endParaRPr/>
          </a:p>
        </p:txBody>
      </p:sp>
      <p:sp>
        <p:nvSpPr>
          <p:cNvPr id="164" name="Google Shape;164;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fi-FI" b="0"/>
              <a:t>Kaikki koulutusasteet, kaikki oppiaineet.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6"/>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Esimerkki mallin toteuttamisesta </a:t>
            </a:r>
            <a:endParaRPr/>
          </a:p>
        </p:txBody>
      </p:sp>
      <p:sp>
        <p:nvSpPr>
          <p:cNvPr id="170" name="Google Shape;170;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400"/>
              <a:buNone/>
            </a:pPr>
            <a:r>
              <a:rPr lang="fi-FI" sz="2400" b="0"/>
              <a:t>Pieniä esittäytymisharjoituksia (Sari Hopeakoski)</a:t>
            </a:r>
            <a:endParaRPr/>
          </a:p>
          <a:p>
            <a:pPr marL="0" lvl="0" indent="0" algn="l" rtl="0">
              <a:lnSpc>
                <a:spcPct val="90000"/>
              </a:lnSpc>
              <a:spcBef>
                <a:spcPts val="1000"/>
              </a:spcBef>
              <a:spcAft>
                <a:spcPts val="0"/>
              </a:spcAft>
              <a:buClr>
                <a:schemeClr val="dk1"/>
              </a:buClr>
              <a:buSzPts val="2400"/>
              <a:buNone/>
            </a:pPr>
            <a:r>
              <a:rPr lang="fi-FI" sz="2400" b="0"/>
              <a:t>Esittäytyminen numeroiden avulla pareittain: Opettaja antaa mallin: Miten numero 571 liittyy minuun? Entä 40? Jossain vaiheessa joku opiskelija keksii, että kyseessä on bussin numero ja kengännumero. Sitten molemmat opiskelijat miettivät viisi numeroa, jotka liittyvät häneen ja arvuuttelevat toisiltaan.</a:t>
            </a:r>
            <a:endParaRPr/>
          </a:p>
          <a:p>
            <a:pPr marL="0" lvl="0" indent="0" algn="l" rtl="0">
              <a:lnSpc>
                <a:spcPct val="90000"/>
              </a:lnSpc>
              <a:spcBef>
                <a:spcPts val="1000"/>
              </a:spcBef>
              <a:spcAft>
                <a:spcPts val="0"/>
              </a:spcAft>
              <a:buClr>
                <a:schemeClr val="dk1"/>
              </a:buClr>
              <a:buSzPts val="2400"/>
              <a:buNone/>
            </a:pPr>
            <a:r>
              <a:rPr lang="fi-FI" sz="2400" b="0"/>
              <a:t>Esittäytyminen kuvien avulla muulle ryhmälle: Opettaja kerää yhteiselle alustalle postikortteja tai kuvia, joista opiskelijat valitsevat kolme itseään kuvaavaa. Näiden kuvien avulla tehdään esimerkiksi viisi virkettä itsestä. Yhdessä kerrataan tarvittavia lausemalleja. Tällainen tutustuminen sopii silloin, kun on ollut taukoa kielenoppimisesta.</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7"/>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Esimerkkejä mallin toteuttamisesta </a:t>
            </a:r>
            <a:endParaRPr/>
          </a:p>
        </p:txBody>
      </p:sp>
      <p:sp>
        <p:nvSpPr>
          <p:cNvPr id="176" name="Google Shape;176;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594" lvl="0" indent="-228594" algn="l" rtl="0">
              <a:lnSpc>
                <a:spcPct val="90000"/>
              </a:lnSpc>
              <a:spcBef>
                <a:spcPts val="0"/>
              </a:spcBef>
              <a:spcAft>
                <a:spcPts val="0"/>
              </a:spcAft>
              <a:buClr>
                <a:schemeClr val="dk1"/>
              </a:buClr>
              <a:buSzPts val="1700"/>
              <a:buChar char="•"/>
            </a:pPr>
            <a:r>
              <a:rPr lang="fi-FI" sz="1700" b="0"/>
              <a:t>Oma esittäytymislaatikko tai -taulukko / ystäväkirjan sivu / -puu </a:t>
            </a:r>
            <a:endParaRPr/>
          </a:p>
          <a:p>
            <a:pPr marL="228594" lvl="0" indent="-228594" algn="l" rtl="0">
              <a:lnSpc>
                <a:spcPct val="90000"/>
              </a:lnSpc>
              <a:spcBef>
                <a:spcPts val="1000"/>
              </a:spcBef>
              <a:spcAft>
                <a:spcPts val="0"/>
              </a:spcAft>
              <a:buClr>
                <a:schemeClr val="dk1"/>
              </a:buClr>
              <a:buSzPts val="1700"/>
              <a:buChar char="•"/>
            </a:pPr>
            <a:r>
              <a:rPr lang="fi-FI" sz="1700" b="0"/>
              <a:t>Toisten esittäytymisiä on kommentoitava (kysymys/kommentti pakollinen, esim. kolme vastausta, eikä ketään saa jättää huomiotta)</a:t>
            </a:r>
            <a:endParaRPr/>
          </a:p>
          <a:p>
            <a:pPr marL="228594" lvl="0" indent="-228594" algn="l" rtl="0">
              <a:lnSpc>
                <a:spcPct val="90000"/>
              </a:lnSpc>
              <a:spcBef>
                <a:spcPts val="1000"/>
              </a:spcBef>
              <a:spcAft>
                <a:spcPts val="0"/>
              </a:spcAft>
              <a:buClr>
                <a:schemeClr val="dk1"/>
              </a:buClr>
              <a:buSzPts val="1700"/>
              <a:buChar char="•"/>
            </a:pPr>
            <a:r>
              <a:rPr lang="fi-FI" sz="1700" b="0"/>
              <a:t>Ice breaker -tehtävät ovat tärkeitä, kuten edellä esitelty uuden, itselle ennestään  tuntemattoman opiskelijan haastattelu ja toisille esitteleminen</a:t>
            </a:r>
            <a:endParaRPr/>
          </a:p>
          <a:p>
            <a:pPr marL="228594" lvl="0" indent="-228594" algn="l" rtl="0">
              <a:lnSpc>
                <a:spcPct val="90000"/>
              </a:lnSpc>
              <a:spcBef>
                <a:spcPts val="1000"/>
              </a:spcBef>
              <a:spcAft>
                <a:spcPts val="0"/>
              </a:spcAft>
              <a:buClr>
                <a:schemeClr val="dk1"/>
              </a:buClr>
              <a:buSzPts val="1700"/>
              <a:buChar char="•"/>
            </a:pPr>
            <a:r>
              <a:rPr lang="fi-FI" sz="1700" b="0"/>
              <a:t>Asiantuntijuuden jakaminen tai opettaminen toisille sen jälkeen, kun itse on oppinut asian </a:t>
            </a:r>
            <a:endParaRPr/>
          </a:p>
          <a:p>
            <a:pPr marL="228594" lvl="0" indent="-228594" algn="l" rtl="0">
              <a:lnSpc>
                <a:spcPct val="90000"/>
              </a:lnSpc>
              <a:spcBef>
                <a:spcPts val="1000"/>
              </a:spcBef>
              <a:spcAft>
                <a:spcPts val="0"/>
              </a:spcAft>
              <a:buClr>
                <a:schemeClr val="dk1"/>
              </a:buClr>
              <a:buSzPts val="1700"/>
              <a:buChar char="•"/>
            </a:pPr>
            <a:r>
              <a:rPr lang="fi-FI" sz="1700" b="0"/>
              <a:t>Lumipallo - minä ajan, sinä ajat, minä kokkaan… Maija ajaa, Kalle kokkaa, minä leivon….. </a:t>
            </a:r>
            <a:endParaRPr/>
          </a:p>
          <a:p>
            <a:pPr marL="228594" lvl="0" indent="-228594" algn="l" rtl="0">
              <a:lnSpc>
                <a:spcPct val="90000"/>
              </a:lnSpc>
              <a:spcBef>
                <a:spcPts val="1000"/>
              </a:spcBef>
              <a:spcAft>
                <a:spcPts val="0"/>
              </a:spcAft>
              <a:buClr>
                <a:schemeClr val="dk1"/>
              </a:buClr>
              <a:buSzPts val="1700"/>
              <a:buChar char="•"/>
            </a:pPr>
            <a:r>
              <a:rPr lang="fi-FI" sz="1700" b="0"/>
              <a:t>Jatkokertomus</a:t>
            </a:r>
            <a:endParaRPr/>
          </a:p>
          <a:p>
            <a:pPr marL="228594" lvl="0" indent="-228594" algn="l" rtl="0">
              <a:lnSpc>
                <a:spcPct val="90000"/>
              </a:lnSpc>
              <a:spcBef>
                <a:spcPts val="1000"/>
              </a:spcBef>
              <a:spcAft>
                <a:spcPts val="0"/>
              </a:spcAft>
              <a:buClr>
                <a:schemeClr val="dk1"/>
              </a:buClr>
              <a:buSzPts val="1700"/>
              <a:buChar char="•"/>
            </a:pPr>
            <a:r>
              <a:rPr lang="fi-FI" sz="1700" b="0"/>
              <a:t>Vinkkien ja linkkien jakaminen -&gt; alustoja tai keskusteluryhmiä tälle tavalle jakaa tietoa ja hyväksi havaittuja käytäntöjä, myös vinkkejä hyvistä sovelluksista, peleistä, videoista, elokuvista, sarjoista jne. </a:t>
            </a:r>
            <a:endParaRPr/>
          </a:p>
          <a:p>
            <a:pPr marL="228594" lvl="0" indent="-228594" algn="l" rtl="0">
              <a:lnSpc>
                <a:spcPct val="90000"/>
              </a:lnSpc>
              <a:spcBef>
                <a:spcPts val="1000"/>
              </a:spcBef>
              <a:spcAft>
                <a:spcPts val="0"/>
              </a:spcAft>
              <a:buClr>
                <a:schemeClr val="dk1"/>
              </a:buClr>
              <a:buSzPts val="1700"/>
              <a:buChar char="•"/>
            </a:pPr>
            <a:r>
              <a:rPr lang="fi-FI" sz="1700" b="0"/>
              <a:t>WhatsApp -ryhmät</a:t>
            </a:r>
            <a:endParaRPr/>
          </a:p>
          <a:p>
            <a:pPr marL="228594" lvl="0" indent="-228594" algn="l" rtl="0">
              <a:lnSpc>
                <a:spcPct val="90000"/>
              </a:lnSpc>
              <a:spcBef>
                <a:spcPts val="1000"/>
              </a:spcBef>
              <a:spcAft>
                <a:spcPts val="0"/>
              </a:spcAft>
              <a:buClr>
                <a:schemeClr val="dk1"/>
              </a:buClr>
              <a:buSzPts val="1700"/>
              <a:buChar char="•"/>
            </a:pPr>
            <a:r>
              <a:rPr lang="fi-FI" sz="1700" b="0"/>
              <a:t>Ketjutustehtäviä: opiskelijoiden vastauksista jatkoa; kysymyksiä ja vastausten etsimistä.</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TotalTime>
  <Words>548</Words>
  <Application>Microsoft Office PowerPoint</Application>
  <PresentationFormat>Widescreen</PresentationFormat>
  <Paragraphs>36</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Alkuvaiheessa auta opiskelijoita tutustumaan toisiinsa</vt:lpstr>
      <vt:lpstr>Opettajana virtuaaliluokassa -hankkeessa kehitetty materiaali, joka on tarkoitettu tueksi virtuaalista luokkaopetusta opettaville opettajille ja kouluttajille. </vt:lpstr>
      <vt:lpstr>Ongelma</vt:lpstr>
      <vt:lpstr>Ratkaisu </vt:lpstr>
      <vt:lpstr>Konteksti </vt:lpstr>
      <vt:lpstr>Esimerkki mallin toteuttamisesta </vt:lpstr>
      <vt:lpstr>Esimerkkejä mallin toteuttamisesta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Miten tuetaan opiskelijoiden yhteisöllisyyden kehittymistä tutustumistehtävillä</dc:title>
  <dc:creator>Ahlholm Outi</dc:creator>
  <cp:lastModifiedBy>Lakkala, Minna H</cp:lastModifiedBy>
  <cp:revision>8</cp:revision>
  <dcterms:created xsi:type="dcterms:W3CDTF">2019-06-11T13:34:18Z</dcterms:created>
  <dcterms:modified xsi:type="dcterms:W3CDTF">2020-03-26T11:48:12Z</dcterms:modified>
</cp:coreProperties>
</file>