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12" roundtripDataSignature="AMtx7mhi6V5RUixtT3h1Pz21y5+EV9Y1d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25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8" name="Google Shape;14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4" name="Google Shape;15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0" name="Google Shape;16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6" name="Google Shape;16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2" name="Google Shape;17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9"/>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9"/>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69"/>
        <p:cNvGrpSpPr/>
        <p:nvPr/>
      </p:nvGrpSpPr>
      <p:grpSpPr>
        <a:xfrm>
          <a:off x="0" y="0"/>
          <a:ext cx="0" cy="0"/>
          <a:chOff x="0" y="0"/>
          <a:chExt cx="0" cy="0"/>
        </a:xfrm>
      </p:grpSpPr>
      <p:sp>
        <p:nvSpPr>
          <p:cNvPr id="70" name="Google Shape;70;p18"/>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18"/>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8"/>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inkkeja_ja_materiaaleja">
  <p:cSld name="Linkkeja_ja_materiaaleja">
    <p:spTree>
      <p:nvGrpSpPr>
        <p:cNvPr id="1" name="Shape 73"/>
        <p:cNvGrpSpPr/>
        <p:nvPr/>
      </p:nvGrpSpPr>
      <p:grpSpPr>
        <a:xfrm>
          <a:off x="0" y="0"/>
          <a:ext cx="0" cy="0"/>
          <a:chOff x="0" y="0"/>
          <a:chExt cx="0" cy="0"/>
        </a:xfrm>
      </p:grpSpPr>
      <p:sp>
        <p:nvSpPr>
          <p:cNvPr id="74" name="Google Shape;74;p19"/>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9"/>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9"/>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77" name="Google Shape;77;p19"/>
          <p:cNvPicPr preferRelativeResize="0"/>
          <p:nvPr/>
        </p:nvPicPr>
        <p:blipFill rotWithShape="1">
          <a:blip r:embed="rId2">
            <a:alphaModFix/>
          </a:blip>
          <a:srcRect/>
          <a:stretch/>
        </p:blipFill>
        <p:spPr>
          <a:xfrm>
            <a:off x="11490556" y="6178626"/>
            <a:ext cx="545401" cy="542851"/>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8"/>
        <p:cNvGrpSpPr/>
        <p:nvPr/>
      </p:nvGrpSpPr>
      <p:grpSpPr>
        <a:xfrm>
          <a:off x="0" y="0"/>
          <a:ext cx="0" cy="0"/>
          <a:chOff x="0" y="0"/>
          <a:chExt cx="0" cy="0"/>
        </a:xfrm>
      </p:grpSpPr>
      <p:sp>
        <p:nvSpPr>
          <p:cNvPr id="79" name="Google Shape;79;p20"/>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0"/>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81" name="Google Shape;81;p20"/>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0"/>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83"/>
        <p:cNvGrpSpPr/>
        <p:nvPr/>
      </p:nvGrpSpPr>
      <p:grpSpPr>
        <a:xfrm>
          <a:off x="0" y="0"/>
          <a:ext cx="0" cy="0"/>
          <a:chOff x="0" y="0"/>
          <a:chExt cx="0" cy="0"/>
        </a:xfrm>
      </p:grpSpPr>
      <p:sp>
        <p:nvSpPr>
          <p:cNvPr id="84" name="Google Shape;84;p2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2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2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21"/>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21"/>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9"/>
        <p:cNvGrpSpPr/>
        <p:nvPr/>
      </p:nvGrpSpPr>
      <p:grpSpPr>
        <a:xfrm>
          <a:off x="0" y="0"/>
          <a:ext cx="0" cy="0"/>
          <a:chOff x="0" y="0"/>
          <a:chExt cx="0" cy="0"/>
        </a:xfrm>
      </p:grpSpPr>
      <p:sp>
        <p:nvSpPr>
          <p:cNvPr id="90" name="Google Shape;90;p22"/>
          <p:cNvSpPr txBox="1">
            <a:spLocks noGrp="1"/>
          </p:cNvSpPr>
          <p:nvPr>
            <p:ph type="title"/>
          </p:nvPr>
        </p:nvSpPr>
        <p:spPr>
          <a:xfrm>
            <a:off x="839788"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22"/>
          <p:cNvSpPr txBox="1">
            <a:spLocks noGrp="1"/>
          </p:cNvSpPr>
          <p:nvPr>
            <p:ph type="body" idx="1"/>
          </p:nvPr>
        </p:nvSpPr>
        <p:spPr>
          <a:xfrm>
            <a:off x="839789"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92" name="Google Shape;92;p22"/>
          <p:cNvSpPr txBox="1">
            <a:spLocks noGrp="1"/>
          </p:cNvSpPr>
          <p:nvPr>
            <p:ph type="body" idx="2"/>
          </p:nvPr>
        </p:nvSpPr>
        <p:spPr>
          <a:xfrm>
            <a:off x="839789"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3" name="Google Shape;93;p22"/>
          <p:cNvSpPr txBox="1">
            <a:spLocks noGrp="1"/>
          </p:cNvSpPr>
          <p:nvPr>
            <p:ph type="body" idx="3"/>
          </p:nvPr>
        </p:nvSpPr>
        <p:spPr>
          <a:xfrm>
            <a:off x="6172201"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94" name="Google Shape;94;p22"/>
          <p:cNvSpPr txBox="1">
            <a:spLocks noGrp="1"/>
          </p:cNvSpPr>
          <p:nvPr>
            <p:ph type="body" idx="4"/>
          </p:nvPr>
        </p:nvSpPr>
        <p:spPr>
          <a:xfrm>
            <a:off x="6172201"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5" name="Google Shape;95;p22"/>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22"/>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7"/>
        <p:cNvGrpSpPr/>
        <p:nvPr/>
      </p:nvGrpSpPr>
      <p:grpSpPr>
        <a:xfrm>
          <a:off x="0" y="0"/>
          <a:ext cx="0" cy="0"/>
          <a:chOff x="0" y="0"/>
          <a:chExt cx="0" cy="0"/>
        </a:xfrm>
      </p:grpSpPr>
      <p:sp>
        <p:nvSpPr>
          <p:cNvPr id="98" name="Google Shape;98;p23"/>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9" name="Google Shape;99;p23"/>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3"/>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1"/>
        <p:cNvGrpSpPr/>
        <p:nvPr/>
      </p:nvGrpSpPr>
      <p:grpSpPr>
        <a:xfrm>
          <a:off x="0" y="0"/>
          <a:ext cx="0" cy="0"/>
          <a:chOff x="0" y="0"/>
          <a:chExt cx="0" cy="0"/>
        </a:xfrm>
      </p:grpSpPr>
      <p:sp>
        <p:nvSpPr>
          <p:cNvPr id="102" name="Google Shape;102;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24"/>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104" name="Google Shape;104;p24"/>
          <p:cNvPicPr preferRelativeResize="0"/>
          <p:nvPr/>
        </p:nvPicPr>
        <p:blipFill rotWithShape="1">
          <a:blip r:embed="rId2">
            <a:alphaModFix/>
          </a:blip>
          <a:srcRect/>
          <a:stretch/>
        </p:blipFill>
        <p:spPr>
          <a:xfrm>
            <a:off x="241121" y="5670696"/>
            <a:ext cx="992988" cy="1050781"/>
          </a:xfrm>
          <a:prstGeom prst="rect">
            <a:avLst/>
          </a:prstGeom>
          <a:noFill/>
          <a:ln>
            <a:noFill/>
          </a:ln>
        </p:spPr>
      </p:pic>
      <p:pic>
        <p:nvPicPr>
          <p:cNvPr id="105" name="Google Shape;105;p24"/>
          <p:cNvPicPr preferRelativeResize="0"/>
          <p:nvPr/>
        </p:nvPicPr>
        <p:blipFill rotWithShape="1">
          <a:blip r:embed="rId3">
            <a:alphaModFix/>
          </a:blip>
          <a:srcRect/>
          <a:stretch/>
        </p:blipFill>
        <p:spPr>
          <a:xfrm>
            <a:off x="3829485" y="5948481"/>
            <a:ext cx="772995" cy="772994"/>
          </a:xfrm>
          <a:prstGeom prst="rect">
            <a:avLst/>
          </a:prstGeom>
          <a:noFill/>
          <a:ln>
            <a:noFill/>
          </a:ln>
        </p:spPr>
      </p:pic>
      <p:pic>
        <p:nvPicPr>
          <p:cNvPr id="106" name="Google Shape;106;p24" descr="https://lh5.googleusercontent.com/8Fi91AgiqqSWztsOpmjYwiENY3ahA9O_O8vcYwW98fuiMapEf0XRHl3_36xGvLcgnviWfZYbmARGy0hRgkfffFnLv5byVvD4OQggBm1FnB9O99iZsmJm_ta1itqkkOxefcFvppkIVRY"/>
          <p:cNvPicPr preferRelativeResize="0"/>
          <p:nvPr/>
        </p:nvPicPr>
        <p:blipFill rotWithShape="1">
          <a:blip r:embed="rId4">
            <a:alphaModFix/>
          </a:blip>
          <a:srcRect/>
          <a:stretch/>
        </p:blipFill>
        <p:spPr>
          <a:xfrm>
            <a:off x="1569065" y="5980683"/>
            <a:ext cx="2012337" cy="740792"/>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7"/>
        <p:cNvGrpSpPr/>
        <p:nvPr/>
      </p:nvGrpSpPr>
      <p:grpSpPr>
        <a:xfrm>
          <a:off x="0" y="0"/>
          <a:ext cx="0" cy="0"/>
          <a:chOff x="0" y="0"/>
          <a:chExt cx="0" cy="0"/>
        </a:xfrm>
      </p:grpSpPr>
      <p:sp>
        <p:nvSpPr>
          <p:cNvPr id="108" name="Google Shape;108;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 name="Google Shape;109;p25"/>
          <p:cNvSpPr>
            <a:spLocks noGrp="1"/>
          </p:cNvSpPr>
          <p:nvPr>
            <p:ph type="pic" idx="2"/>
          </p:nvPr>
        </p:nvSpPr>
        <p:spPr>
          <a:xfrm>
            <a:off x="5183188" y="987427"/>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10" name="Google Shape;110;p2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11" name="Google Shape;111;p25"/>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25"/>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6"/>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5" name="Google Shape;115;p2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6" name="Google Shape;116;p26"/>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26"/>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8"/>
        <p:cNvGrpSpPr/>
        <p:nvPr/>
      </p:nvGrpSpPr>
      <p:grpSpPr>
        <a:xfrm>
          <a:off x="0" y="0"/>
          <a:ext cx="0" cy="0"/>
          <a:chOff x="0" y="0"/>
          <a:chExt cx="0" cy="0"/>
        </a:xfrm>
      </p:grpSpPr>
      <p:sp>
        <p:nvSpPr>
          <p:cNvPr id="119" name="Google Shape;119;p27"/>
          <p:cNvSpPr txBox="1">
            <a:spLocks noGrp="1"/>
          </p:cNvSpPr>
          <p:nvPr>
            <p:ph type="title"/>
          </p:nvPr>
        </p:nvSpPr>
        <p:spPr>
          <a:xfrm rot="5400000">
            <a:off x="7133432"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0" name="Google Shape;120;p27"/>
          <p:cNvSpPr txBox="1">
            <a:spLocks noGrp="1"/>
          </p:cNvSpPr>
          <p:nvPr>
            <p:ph type="body" idx="1"/>
          </p:nvPr>
        </p:nvSpPr>
        <p:spPr>
          <a:xfrm rot="5400000">
            <a:off x="1799432"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1" name="Google Shape;121;p27"/>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27"/>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2"/>
        <p:cNvGrpSpPr/>
        <p:nvPr/>
      </p:nvGrpSpPr>
      <p:grpSpPr>
        <a:xfrm>
          <a:off x="0" y="0"/>
          <a:ext cx="0" cy="0"/>
          <a:chOff x="0" y="0"/>
          <a:chExt cx="0" cy="0"/>
        </a:xfrm>
      </p:grpSpPr>
      <p:sp>
        <p:nvSpPr>
          <p:cNvPr id="23" name="Google Shape;23;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0"/>
          <p:cNvSpPr txBox="1">
            <a:spLocks noGrp="1"/>
          </p:cNvSpPr>
          <p:nvPr>
            <p:ph type="body" idx="1"/>
          </p:nvPr>
        </p:nvSpPr>
        <p:spPr>
          <a:xfrm>
            <a:off x="5183188" y="987427"/>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25" name="Google Shape;25;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26" name="Google Shape;26;p10"/>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0"/>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gelma" type="obj">
  <p:cSld name="OBJEC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1"/>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1"/>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33" name="Google Shape;33;p11"/>
          <p:cNvPicPr preferRelativeResize="0"/>
          <p:nvPr/>
        </p:nvPicPr>
        <p:blipFill rotWithShape="1">
          <a:blip r:embed="rId2">
            <a:alphaModFix/>
          </a:blip>
          <a:srcRect/>
          <a:stretch/>
        </p:blipFill>
        <p:spPr>
          <a:xfrm>
            <a:off x="11457890" y="6078420"/>
            <a:ext cx="558474" cy="55586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Ratkaisu">
  <p:cSld name="Ratkaisu">
    <p:spTree>
      <p:nvGrpSpPr>
        <p:cNvPr id="1" name="Shape 34"/>
        <p:cNvGrpSpPr/>
        <p:nvPr/>
      </p:nvGrpSpPr>
      <p:grpSpPr>
        <a:xfrm>
          <a:off x="0" y="0"/>
          <a:ext cx="0" cy="0"/>
          <a:chOff x="0" y="0"/>
          <a:chExt cx="0" cy="0"/>
        </a:xfrm>
      </p:grpSpPr>
      <p:sp>
        <p:nvSpPr>
          <p:cNvPr id="35" name="Google Shape;35;p12"/>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2"/>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2"/>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39" name="Google Shape;39;p12"/>
          <p:cNvPicPr preferRelativeResize="0"/>
          <p:nvPr/>
        </p:nvPicPr>
        <p:blipFill rotWithShape="1">
          <a:blip r:embed="rId2">
            <a:alphaModFix/>
          </a:blip>
          <a:srcRect/>
          <a:stretch/>
        </p:blipFill>
        <p:spPr>
          <a:xfrm>
            <a:off x="11457890" y="6078420"/>
            <a:ext cx="558474" cy="55586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Konteksti">
  <p:cSld name="Konteksti">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13"/>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3"/>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45" name="Google Shape;45;p13"/>
          <p:cNvPicPr preferRelativeResize="0"/>
          <p:nvPr/>
        </p:nvPicPr>
        <p:blipFill rotWithShape="1">
          <a:blip r:embed="rId2">
            <a:alphaModFix/>
          </a:blip>
          <a:srcRect/>
          <a:stretch/>
        </p:blipFill>
        <p:spPr>
          <a:xfrm>
            <a:off x="11457889" y="6078420"/>
            <a:ext cx="558475" cy="555864"/>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simerkki">
  <p:cSld name="Esimerkki">
    <p:spTree>
      <p:nvGrpSpPr>
        <p:cNvPr id="1" name="Shape 46"/>
        <p:cNvGrpSpPr/>
        <p:nvPr/>
      </p:nvGrpSpPr>
      <p:grpSpPr>
        <a:xfrm>
          <a:off x="0" y="0"/>
          <a:ext cx="0" cy="0"/>
          <a:chOff x="0" y="0"/>
          <a:chExt cx="0" cy="0"/>
        </a:xfrm>
      </p:grpSpPr>
      <p:sp>
        <p:nvSpPr>
          <p:cNvPr id="47" name="Google Shape;47;p1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 name="Google Shape;48;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1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14"/>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51" name="Google Shape;51;p14"/>
          <p:cNvPicPr preferRelativeResize="0"/>
          <p:nvPr/>
        </p:nvPicPr>
        <p:blipFill rotWithShape="1">
          <a:blip r:embed="rId2">
            <a:alphaModFix/>
          </a:blip>
          <a:srcRect/>
          <a:stretch/>
        </p:blipFill>
        <p:spPr>
          <a:xfrm>
            <a:off x="11420595" y="6078420"/>
            <a:ext cx="633061" cy="55819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ppimateriaali">
  <p:cSld name="Oppimateriaali">
    <p:spTree>
      <p:nvGrpSpPr>
        <p:cNvPr id="1" name="Shape 52"/>
        <p:cNvGrpSpPr/>
        <p:nvPr/>
      </p:nvGrpSpPr>
      <p:grpSpPr>
        <a:xfrm>
          <a:off x="0" y="0"/>
          <a:ext cx="0" cy="0"/>
          <a:chOff x="0" y="0"/>
          <a:chExt cx="0" cy="0"/>
        </a:xfrm>
      </p:grpSpPr>
      <p:sp>
        <p:nvSpPr>
          <p:cNvPr id="53" name="Google Shape;53;p15"/>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5"/>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5"/>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57" name="Google Shape;57;p15"/>
          <p:cNvPicPr preferRelativeResize="0"/>
          <p:nvPr/>
        </p:nvPicPr>
        <p:blipFill rotWithShape="1">
          <a:blip r:embed="rId2">
            <a:alphaModFix/>
          </a:blip>
          <a:srcRect/>
          <a:stretch/>
        </p:blipFill>
        <p:spPr>
          <a:xfrm>
            <a:off x="11464424" y="6063113"/>
            <a:ext cx="589232" cy="5864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Linkkeja/materiaalia">
  <p:cSld name="Linkkeja/materiaalia">
    <p:spTree>
      <p:nvGrpSpPr>
        <p:cNvPr id="1" name="Shape 58"/>
        <p:cNvGrpSpPr/>
        <p:nvPr/>
      </p:nvGrpSpPr>
      <p:grpSpPr>
        <a:xfrm>
          <a:off x="0" y="0"/>
          <a:ext cx="0" cy="0"/>
          <a:chOff x="0" y="0"/>
          <a:chExt cx="0" cy="0"/>
        </a:xfrm>
      </p:grpSpPr>
      <p:sp>
        <p:nvSpPr>
          <p:cNvPr id="59" name="Google Shape;59;p16"/>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16"/>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6"/>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63" name="Google Shape;63;p16"/>
          <p:cNvPicPr preferRelativeResize="0"/>
          <p:nvPr/>
        </p:nvPicPr>
        <p:blipFill rotWithShape="1">
          <a:blip r:embed="rId2">
            <a:alphaModFix/>
          </a:blip>
          <a:srcRect/>
          <a:stretch/>
        </p:blipFill>
        <p:spPr>
          <a:xfrm>
            <a:off x="11464424" y="6063112"/>
            <a:ext cx="589232" cy="5864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sic Layout">
  <p:cSld name="Basic Layout">
    <p:spTree>
      <p:nvGrpSpPr>
        <p:cNvPr id="1" name="Shape 64"/>
        <p:cNvGrpSpPr/>
        <p:nvPr/>
      </p:nvGrpSpPr>
      <p:grpSpPr>
        <a:xfrm>
          <a:off x="0" y="0"/>
          <a:ext cx="0" cy="0"/>
          <a:chOff x="0" y="0"/>
          <a:chExt cx="0" cy="0"/>
        </a:xfrm>
      </p:grpSpPr>
      <p:sp>
        <p:nvSpPr>
          <p:cNvPr id="65" name="Google Shape;65;p17"/>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7"/>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7"/>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8"/>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pic>
        <p:nvPicPr>
          <p:cNvPr id="14" name="Google Shape;14;p8"/>
          <p:cNvPicPr preferRelativeResize="0"/>
          <p:nvPr/>
        </p:nvPicPr>
        <p:blipFill rotWithShape="1">
          <a:blip r:embed="rId21">
            <a:alphaModFix/>
          </a:blip>
          <a:srcRect/>
          <a:stretch/>
        </p:blipFill>
        <p:spPr>
          <a:xfrm>
            <a:off x="241121" y="5631517"/>
            <a:ext cx="992988" cy="1050781"/>
          </a:xfrm>
          <a:prstGeom prst="rect">
            <a:avLst/>
          </a:prstGeom>
          <a:noFill/>
          <a:ln>
            <a:noFill/>
          </a:ln>
        </p:spPr>
      </p:pic>
      <p:pic>
        <p:nvPicPr>
          <p:cNvPr id="15" name="Google Shape;15;p8"/>
          <p:cNvPicPr preferRelativeResize="0"/>
          <p:nvPr/>
        </p:nvPicPr>
        <p:blipFill rotWithShape="1">
          <a:blip r:embed="rId22">
            <a:alphaModFix/>
          </a:blip>
          <a:srcRect/>
          <a:stretch/>
        </p:blipFill>
        <p:spPr>
          <a:xfrm>
            <a:off x="3829487" y="6034224"/>
            <a:ext cx="648072" cy="648072"/>
          </a:xfrm>
          <a:prstGeom prst="rect">
            <a:avLst/>
          </a:prstGeom>
          <a:noFill/>
          <a:ln>
            <a:noFill/>
          </a:ln>
        </p:spPr>
      </p:pic>
      <p:pic>
        <p:nvPicPr>
          <p:cNvPr id="16" name="Google Shape;16;p8" descr="https://lh5.googleusercontent.com/8Fi91AgiqqSWztsOpmjYwiENY3ahA9O_O8vcYwW98fuiMapEf0XRHl3_36xGvLcgnviWfZYbmARGy0hRgkfffFnLv5byVvD4OQggBm1FnB9O99iZsmJm_ta1itqkkOxefcFvppkIVRY"/>
          <p:cNvPicPr preferRelativeResize="0"/>
          <p:nvPr/>
        </p:nvPicPr>
        <p:blipFill rotWithShape="1">
          <a:blip r:embed="rId23">
            <a:alphaModFix/>
          </a:blip>
          <a:srcRect/>
          <a:stretch/>
        </p:blipFill>
        <p:spPr>
          <a:xfrm>
            <a:off x="1569065" y="5941504"/>
            <a:ext cx="2012337" cy="74079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hyperlink" Target="http://creativecommons.fi/lisenssit" TargetMode="External"/><Relationship Id="rId7"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lvl="0">
              <a:buSzPts val="5400"/>
            </a:pPr>
            <a:r>
              <a:rPr lang="fi-FI" dirty="0"/>
              <a:t>Alkuvaiheessa opeta ryhmää, ei vain </a:t>
            </a:r>
            <a:r>
              <a:rPr lang="fi-FI" dirty="0" smtClean="0"/>
              <a:t>yksilöä</a:t>
            </a:r>
            <a:endParaRPr dirty="0"/>
          </a:p>
        </p:txBody>
      </p:sp>
      <p:sp>
        <p:nvSpPr>
          <p:cNvPr id="128" name="Google Shape;128;p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fi-FI" dirty="0"/>
              <a:t>Kirjoittaja: Liisa Ilomäki</a:t>
            </a:r>
            <a:endParaRPr dirty="0"/>
          </a:p>
          <a:p>
            <a:pPr marL="0" lvl="0" indent="0" algn="ctr" rtl="0">
              <a:lnSpc>
                <a:spcPct val="90000"/>
              </a:lnSpc>
              <a:spcBef>
                <a:spcPts val="1000"/>
              </a:spcBef>
              <a:spcAft>
                <a:spcPts val="0"/>
              </a:spcAft>
              <a:buClr>
                <a:schemeClr val="dk1"/>
              </a:buClr>
              <a:buSzPts val="2400"/>
              <a:buNone/>
            </a:pPr>
            <a:r>
              <a:rPr lang="fi-FI" dirty="0"/>
              <a:t>Esimerkit: Salli Nurminen ja Annukka Kosonen</a:t>
            </a:r>
            <a:endParaRPr dirty="0"/>
          </a:p>
          <a:p>
            <a:pPr marL="0" lvl="0" indent="0" algn="ctr" rtl="0">
              <a:lnSpc>
                <a:spcPct val="90000"/>
              </a:lnSpc>
              <a:spcBef>
                <a:spcPts val="1000"/>
              </a:spcBef>
              <a:spcAft>
                <a:spcPts val="0"/>
              </a:spcAft>
              <a:buClr>
                <a:schemeClr val="dk1"/>
              </a:buClr>
              <a:buSzPts val="2400"/>
              <a:buNone/>
            </a:pPr>
            <a:r>
              <a:rPr lang="fi-FI" dirty="0"/>
              <a:t>2019</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
          <p:cNvSpPr txBox="1">
            <a:spLocks noGrp="1"/>
          </p:cNvSpPr>
          <p:nvPr>
            <p:ph type="body" idx="2"/>
          </p:nvPr>
        </p:nvSpPr>
        <p:spPr>
          <a:xfrm>
            <a:off x="7201278" y="2057400"/>
            <a:ext cx="3932237" cy="3811588"/>
          </a:xfrm>
          <a:prstGeom prst="rect">
            <a:avLst/>
          </a:prstGeom>
          <a:noFill/>
          <a:ln>
            <a:noFill/>
          </a:ln>
        </p:spPr>
        <p:txBody>
          <a:bodyPr spcFirstLastPara="1" wrap="square" lIns="91425" tIns="45700" rIns="91425" bIns="45700" anchor="t" anchorCtr="0">
            <a:normAutofit/>
          </a:bodyPr>
          <a:lstStyle/>
          <a:p>
            <a:pPr marL="0" lvl="0" indent="0" algn="l" rtl="0">
              <a:lnSpc>
                <a:spcPct val="80000"/>
              </a:lnSpc>
              <a:spcBef>
                <a:spcPts val="0"/>
              </a:spcBef>
              <a:spcAft>
                <a:spcPts val="0"/>
              </a:spcAft>
              <a:buClr>
                <a:schemeClr val="dk1"/>
              </a:buClr>
              <a:buSzPts val="2000"/>
              <a:buNone/>
            </a:pPr>
            <a:r>
              <a:rPr lang="fi-FI" sz="2000"/>
              <a:t>Näitä materiaaleja saa käyttää, jakaa, muokata ja kääntää, myös kaupallisesti. </a:t>
            </a:r>
            <a:endParaRPr/>
          </a:p>
          <a:p>
            <a:pPr marL="0" lvl="0" indent="0" algn="l" rtl="0">
              <a:lnSpc>
                <a:spcPct val="80000"/>
              </a:lnSpc>
              <a:spcBef>
                <a:spcPts val="1000"/>
              </a:spcBef>
              <a:spcAft>
                <a:spcPts val="0"/>
              </a:spcAft>
              <a:buClr>
                <a:schemeClr val="dk1"/>
              </a:buClr>
              <a:buSzPts val="2000"/>
              <a:buNone/>
            </a:pPr>
            <a:r>
              <a:rPr lang="fi-FI" sz="2000"/>
              <a:t>Ehtona on, tämä materiaali mainitaan asianmukaisesti seuraavalla tavalla: </a:t>
            </a:r>
            <a:endParaRPr/>
          </a:p>
          <a:p>
            <a:pPr marL="342900" lvl="0" indent="-342900" algn="l" rtl="0">
              <a:lnSpc>
                <a:spcPct val="80000"/>
              </a:lnSpc>
              <a:spcBef>
                <a:spcPts val="1000"/>
              </a:spcBef>
              <a:spcAft>
                <a:spcPts val="0"/>
              </a:spcAft>
              <a:buClr>
                <a:schemeClr val="dk1"/>
              </a:buClr>
              <a:buSzPts val="2000"/>
              <a:buFont typeface="Arial"/>
              <a:buChar char="•"/>
            </a:pPr>
            <a:r>
              <a:rPr lang="fi-FI" sz="2000"/>
              <a:t>Kirjoittajien nimet</a:t>
            </a:r>
            <a:endParaRPr/>
          </a:p>
          <a:p>
            <a:pPr marL="342900" lvl="0" indent="-342900" algn="l" rtl="0">
              <a:lnSpc>
                <a:spcPct val="80000"/>
              </a:lnSpc>
              <a:spcBef>
                <a:spcPts val="1000"/>
              </a:spcBef>
              <a:spcAft>
                <a:spcPts val="0"/>
              </a:spcAft>
              <a:buClr>
                <a:schemeClr val="dk1"/>
              </a:buClr>
              <a:buSzPts val="2000"/>
              <a:buFont typeface="Arial"/>
              <a:buChar char="•"/>
            </a:pPr>
            <a:r>
              <a:rPr lang="fi-FI" sz="2000"/>
              <a:t>Otsikko</a:t>
            </a:r>
            <a:endParaRPr/>
          </a:p>
          <a:p>
            <a:pPr marL="0" lvl="0" indent="0" algn="l" rtl="0">
              <a:lnSpc>
                <a:spcPct val="80000"/>
              </a:lnSpc>
              <a:spcBef>
                <a:spcPts val="1000"/>
              </a:spcBef>
              <a:spcAft>
                <a:spcPts val="0"/>
              </a:spcAft>
              <a:buClr>
                <a:schemeClr val="dk1"/>
              </a:buClr>
              <a:buSzPts val="2000"/>
              <a:buNone/>
            </a:pPr>
            <a:r>
              <a:rPr lang="fi-FI" sz="2000"/>
              <a:t>Lisää tietoa CC BY 4.0 -lisenssistä: </a:t>
            </a:r>
            <a:r>
              <a:rPr lang="fi-FI" sz="2000" u="sng">
                <a:solidFill>
                  <a:schemeClr val="hlink"/>
                </a:solidFill>
                <a:hlinkClick r:id="rId3"/>
              </a:rPr>
              <a:t>http://creativecommons.fi/lisenssit</a:t>
            </a:r>
            <a:r>
              <a:rPr lang="fi-FI" sz="2000"/>
              <a:t>  </a:t>
            </a:r>
            <a:endParaRPr/>
          </a:p>
          <a:p>
            <a:pPr marL="0" lvl="0" indent="0" algn="l" rtl="0">
              <a:lnSpc>
                <a:spcPct val="80000"/>
              </a:lnSpc>
              <a:spcBef>
                <a:spcPts val="1000"/>
              </a:spcBef>
              <a:spcAft>
                <a:spcPts val="0"/>
              </a:spcAft>
              <a:buClr>
                <a:schemeClr val="dk1"/>
              </a:buClr>
              <a:buSzPts val="2000"/>
              <a:buNone/>
            </a:pPr>
            <a:r>
              <a:rPr lang="fi-FI" sz="2000"/>
              <a:t>Tekijänoikeus säilyy aina kirjoittajilla.</a:t>
            </a:r>
            <a:endParaRPr/>
          </a:p>
          <a:p>
            <a:pPr marL="0" lvl="0" indent="0" algn="l" rtl="0">
              <a:lnSpc>
                <a:spcPct val="80000"/>
              </a:lnSpc>
              <a:spcBef>
                <a:spcPts val="1000"/>
              </a:spcBef>
              <a:spcAft>
                <a:spcPts val="0"/>
              </a:spcAft>
              <a:buClr>
                <a:schemeClr val="dk1"/>
              </a:buClr>
              <a:buSzPts val="2000"/>
              <a:buNone/>
            </a:pPr>
            <a:endParaRPr sz="2000"/>
          </a:p>
        </p:txBody>
      </p:sp>
      <p:sp>
        <p:nvSpPr>
          <p:cNvPr id="134" name="Google Shape;134;p2"/>
          <p:cNvSpPr txBox="1"/>
          <p:nvPr/>
        </p:nvSpPr>
        <p:spPr>
          <a:xfrm>
            <a:off x="7098021" y="334297"/>
            <a:ext cx="3932237" cy="1600200"/>
          </a:xfrm>
          <a:prstGeom prst="rect">
            <a:avLst/>
          </a:prstGeom>
          <a:noFill/>
          <a:ln>
            <a:noFill/>
          </a:ln>
        </p:spPr>
        <p:txBody>
          <a:bodyPr spcFirstLastPara="1" wrap="square" lIns="91425" tIns="45700" rIns="91425" bIns="45700" anchor="b" anchorCtr="0">
            <a:normAutofit/>
          </a:bodyPr>
          <a:lstStyle/>
          <a:p>
            <a:pPr marL="0" marR="0" lvl="0" indent="0" algn="l" rtl="0">
              <a:lnSpc>
                <a:spcPct val="90000"/>
              </a:lnSpc>
              <a:spcBef>
                <a:spcPts val="0"/>
              </a:spcBef>
              <a:spcAft>
                <a:spcPts val="0"/>
              </a:spcAft>
              <a:buClr>
                <a:schemeClr val="dk1"/>
              </a:buClr>
              <a:buSzPts val="3200"/>
              <a:buFont typeface="Calibri"/>
              <a:buNone/>
            </a:pPr>
            <a:r>
              <a:rPr lang="fi-FI" sz="3200" b="1" i="0" u="none" strike="noStrike" cap="none">
                <a:solidFill>
                  <a:schemeClr val="dk1"/>
                </a:solidFill>
                <a:latin typeface="Calibri"/>
                <a:ea typeface="Calibri"/>
                <a:cs typeface="Calibri"/>
                <a:sym typeface="Calibri"/>
              </a:rPr>
              <a:t>Tekijänoikeudet  </a:t>
            </a:r>
            <a:endParaRPr/>
          </a:p>
        </p:txBody>
      </p:sp>
      <p:sp>
        <p:nvSpPr>
          <p:cNvPr id="135" name="Google Shape;135;p2"/>
          <p:cNvSpPr txBox="1"/>
          <p:nvPr/>
        </p:nvSpPr>
        <p:spPr>
          <a:xfrm>
            <a:off x="933176" y="334297"/>
            <a:ext cx="3932237" cy="1600200"/>
          </a:xfrm>
          <a:prstGeom prst="rect">
            <a:avLst/>
          </a:prstGeom>
          <a:noFill/>
          <a:ln>
            <a:noFill/>
          </a:ln>
        </p:spPr>
        <p:txBody>
          <a:bodyPr spcFirstLastPara="1" wrap="square" lIns="91425" tIns="45700" rIns="91425" bIns="45700" anchor="b" anchorCtr="0">
            <a:normAutofit/>
          </a:bodyPr>
          <a:lstStyle/>
          <a:p>
            <a:pPr marL="0" marR="0" lvl="0" indent="0" algn="l" rtl="0">
              <a:lnSpc>
                <a:spcPct val="90000"/>
              </a:lnSpc>
              <a:spcBef>
                <a:spcPts val="0"/>
              </a:spcBef>
              <a:spcAft>
                <a:spcPts val="0"/>
              </a:spcAft>
              <a:buClr>
                <a:schemeClr val="dk1"/>
              </a:buClr>
              <a:buSzPts val="3200"/>
              <a:buFont typeface="Calibri"/>
              <a:buNone/>
            </a:pPr>
            <a:r>
              <a:rPr lang="fi-FI" sz="3200" b="1" i="0" u="none" strike="noStrike" cap="none">
                <a:solidFill>
                  <a:schemeClr val="dk1"/>
                </a:solidFill>
                <a:latin typeface="Calibri"/>
                <a:ea typeface="Calibri"/>
                <a:cs typeface="Calibri"/>
                <a:sym typeface="Calibri"/>
              </a:rPr>
              <a:t>Kuvauksen rakenne </a:t>
            </a:r>
            <a:endParaRPr/>
          </a:p>
        </p:txBody>
      </p:sp>
      <p:sp>
        <p:nvSpPr>
          <p:cNvPr id="136" name="Google Shape;136;p2"/>
          <p:cNvSpPr txBox="1">
            <a:spLocks noGrp="1"/>
          </p:cNvSpPr>
          <p:nvPr>
            <p:ph type="title"/>
          </p:nvPr>
        </p:nvSpPr>
        <p:spPr>
          <a:xfrm>
            <a:off x="838200" y="365128"/>
            <a:ext cx="10515600" cy="770946"/>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dk1"/>
              </a:buClr>
              <a:buSzPts val="3200"/>
              <a:buFont typeface="Calibri"/>
              <a:buNone/>
            </a:pPr>
            <a:r>
              <a:rPr lang="fi-FI" sz="1800"/>
              <a:t>Opettajana virtuaaliluokassa -hankkeessa kehitetty materiaali, joka on tarkoitettu tueksi virtuaalista luokkaopetusta opettaville opettajille ja kouluttajille.</a:t>
            </a:r>
            <a:r>
              <a:rPr lang="fi-FI"/>
              <a:t> </a:t>
            </a:r>
            <a:endParaRPr/>
          </a:p>
        </p:txBody>
      </p:sp>
      <p:grpSp>
        <p:nvGrpSpPr>
          <p:cNvPr id="137" name="Google Shape;137;p2"/>
          <p:cNvGrpSpPr/>
          <p:nvPr/>
        </p:nvGrpSpPr>
        <p:grpSpPr>
          <a:xfrm>
            <a:off x="838200" y="2057400"/>
            <a:ext cx="6046386" cy="2801190"/>
            <a:chOff x="838200" y="2057400"/>
            <a:chExt cx="6046386" cy="2801190"/>
          </a:xfrm>
        </p:grpSpPr>
        <p:pic>
          <p:nvPicPr>
            <p:cNvPr id="138" name="Google Shape;138;p2"/>
            <p:cNvPicPr preferRelativeResize="0"/>
            <p:nvPr/>
          </p:nvPicPr>
          <p:blipFill rotWithShape="1">
            <a:blip r:embed="rId4">
              <a:alphaModFix/>
            </a:blip>
            <a:srcRect/>
            <a:stretch/>
          </p:blipFill>
          <p:spPr>
            <a:xfrm>
              <a:off x="933175" y="2057400"/>
              <a:ext cx="5951411" cy="2801190"/>
            </a:xfrm>
            <a:prstGeom prst="rect">
              <a:avLst/>
            </a:prstGeom>
            <a:noFill/>
            <a:ln>
              <a:noFill/>
            </a:ln>
          </p:spPr>
        </p:pic>
        <p:grpSp>
          <p:nvGrpSpPr>
            <p:cNvPr id="139" name="Google Shape;139;p2"/>
            <p:cNvGrpSpPr/>
            <p:nvPr/>
          </p:nvGrpSpPr>
          <p:grpSpPr>
            <a:xfrm>
              <a:off x="838200" y="2976337"/>
              <a:ext cx="3302000" cy="1252763"/>
              <a:chOff x="838200" y="2950937"/>
              <a:chExt cx="3302000" cy="1252763"/>
            </a:xfrm>
          </p:grpSpPr>
          <p:pic>
            <p:nvPicPr>
              <p:cNvPr id="140" name="Google Shape;140;p2"/>
              <p:cNvPicPr preferRelativeResize="0"/>
              <p:nvPr/>
            </p:nvPicPr>
            <p:blipFill rotWithShape="1">
              <a:blip r:embed="rId5">
                <a:alphaModFix/>
              </a:blip>
              <a:srcRect/>
              <a:stretch/>
            </p:blipFill>
            <p:spPr>
              <a:xfrm>
                <a:off x="2351862" y="2950937"/>
                <a:ext cx="290551" cy="290325"/>
              </a:xfrm>
              <a:prstGeom prst="rect">
                <a:avLst/>
              </a:prstGeom>
              <a:noFill/>
              <a:ln>
                <a:noFill/>
              </a:ln>
            </p:spPr>
          </p:pic>
          <p:pic>
            <p:nvPicPr>
              <p:cNvPr id="141" name="Google Shape;141;p2"/>
              <p:cNvPicPr preferRelativeResize="0"/>
              <p:nvPr/>
            </p:nvPicPr>
            <p:blipFill rotWithShape="1">
              <a:blip r:embed="rId6">
                <a:alphaModFix/>
              </a:blip>
              <a:srcRect/>
              <a:stretch/>
            </p:blipFill>
            <p:spPr>
              <a:xfrm>
                <a:off x="3830582" y="2957229"/>
                <a:ext cx="291198" cy="290971"/>
              </a:xfrm>
              <a:prstGeom prst="rect">
                <a:avLst/>
              </a:prstGeom>
              <a:noFill/>
              <a:ln>
                <a:noFill/>
              </a:ln>
            </p:spPr>
          </p:pic>
          <p:pic>
            <p:nvPicPr>
              <p:cNvPr id="142" name="Google Shape;142;p2"/>
              <p:cNvPicPr preferRelativeResize="0"/>
              <p:nvPr/>
            </p:nvPicPr>
            <p:blipFill rotWithShape="1">
              <a:blip r:embed="rId7">
                <a:alphaModFix/>
              </a:blip>
              <a:srcRect/>
              <a:stretch/>
            </p:blipFill>
            <p:spPr>
              <a:xfrm>
                <a:off x="2351862" y="3912729"/>
                <a:ext cx="286949" cy="286725"/>
              </a:xfrm>
              <a:prstGeom prst="rect">
                <a:avLst/>
              </a:prstGeom>
              <a:noFill/>
              <a:ln>
                <a:noFill/>
              </a:ln>
            </p:spPr>
          </p:pic>
          <p:pic>
            <p:nvPicPr>
              <p:cNvPr id="143" name="Google Shape;143;p2"/>
              <p:cNvPicPr preferRelativeResize="0"/>
              <p:nvPr/>
            </p:nvPicPr>
            <p:blipFill rotWithShape="1">
              <a:blip r:embed="rId8">
                <a:alphaModFix/>
              </a:blip>
              <a:srcRect/>
              <a:stretch/>
            </p:blipFill>
            <p:spPr>
              <a:xfrm>
                <a:off x="3849649" y="3913375"/>
                <a:ext cx="290551" cy="290325"/>
              </a:xfrm>
              <a:prstGeom prst="rect">
                <a:avLst/>
              </a:prstGeom>
              <a:noFill/>
              <a:ln>
                <a:noFill/>
              </a:ln>
            </p:spPr>
          </p:pic>
          <p:pic>
            <p:nvPicPr>
              <p:cNvPr id="144" name="Google Shape;144;p2"/>
              <p:cNvPicPr preferRelativeResize="0"/>
              <p:nvPr/>
            </p:nvPicPr>
            <p:blipFill rotWithShape="1">
              <a:blip r:embed="rId9">
                <a:alphaModFix/>
              </a:blip>
              <a:srcRect/>
              <a:stretch/>
            </p:blipFill>
            <p:spPr>
              <a:xfrm>
                <a:off x="838200" y="3912729"/>
                <a:ext cx="328709" cy="290971"/>
              </a:xfrm>
              <a:prstGeom prst="rect">
                <a:avLst/>
              </a:prstGeom>
              <a:noFill/>
              <a:ln>
                <a:noFill/>
              </a:ln>
            </p:spPr>
          </p:pic>
          <p:pic>
            <p:nvPicPr>
              <p:cNvPr id="145" name="Google Shape;145;p2"/>
              <p:cNvPicPr preferRelativeResize="0"/>
              <p:nvPr/>
            </p:nvPicPr>
            <p:blipFill rotWithShape="1">
              <a:blip r:embed="rId10">
                <a:alphaModFix/>
              </a:blip>
              <a:srcRect/>
              <a:stretch/>
            </p:blipFill>
            <p:spPr>
              <a:xfrm>
                <a:off x="857279" y="2950937"/>
                <a:ext cx="290551" cy="290325"/>
              </a:xfrm>
              <a:prstGeom prst="rect">
                <a:avLst/>
              </a:prstGeom>
              <a:noFill/>
              <a:ln>
                <a:noFill/>
              </a:ln>
            </p:spPr>
          </p:pic>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3"/>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a:t>Ongelma</a:t>
            </a:r>
            <a:endParaRPr/>
          </a:p>
        </p:txBody>
      </p:sp>
      <p:sp>
        <p:nvSpPr>
          <p:cNvPr id="151" name="Google Shape;151;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fi-FI" b="0"/>
              <a:t>Opiskelijoiden yhteisöllisyyden tunteen kehittäminen on virtuaalisen opiskelun kannalta tarpeen, mutta yhteisöllisyyttä on vaikea synnyttää virtuaaliopetuksessa, jossa opiskelijat eivät yleensä ennestään tunne toisiaan eivätkä he ole tekemisissä toistensa kanssa virtuaalikurssin lisäksi. Lisäksi osa opiskelijoista on syystä tai toisesta haluttomia toimimaan muiden kanssa tai kertomaan itsestään mitään muille.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a:t>Ratkaisu </a:t>
            </a:r>
            <a:endParaRPr/>
          </a:p>
        </p:txBody>
      </p:sp>
      <p:sp>
        <p:nvSpPr>
          <p:cNvPr id="157" name="Google Shape;157;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000"/>
              <a:buNone/>
            </a:pPr>
            <a:r>
              <a:rPr lang="fi-FI" sz="2000" b="0"/>
              <a:t>Yhteisöllisyyden luomiseksi opettajan tai kouluttajan on alusta alkaen ajateltava, että hän opettaa myös ryhmää, ei vain yksilöitä ja että yhteisöllisyys on opetuksen voimavara esimerkiksi harjoituksissa, yhteisessä tuottamisessa tai palautteen antamisessa. Tämä asenne pitää välittää myös opiskelijoille, joille on perusteltava jo alussa, miksi yhteistyötä tehdään opetuksen aikana. Heidän on samaten hyvä tietää, miten paljon opetuksessa on yhteisöllistä toimintaa ja miten yhteistyötä tehdään.</a:t>
            </a:r>
            <a:endParaRPr/>
          </a:p>
          <a:p>
            <a:pPr marL="0" lvl="0" indent="0" algn="l" rtl="0">
              <a:lnSpc>
                <a:spcPct val="90000"/>
              </a:lnSpc>
              <a:spcBef>
                <a:spcPts val="1000"/>
              </a:spcBef>
              <a:spcAft>
                <a:spcPts val="0"/>
              </a:spcAft>
              <a:buClr>
                <a:schemeClr val="dk1"/>
              </a:buClr>
              <a:buSzPts val="2000"/>
              <a:buNone/>
            </a:pPr>
            <a:r>
              <a:rPr lang="fi-FI" sz="2000" b="0"/>
              <a:t>Erilaiset yhteisölliset digitaaliset sovellukset (esim. Padlet, ThingLink, Answergarden ja Tricider Googlen ja Office365:n työkalujen ohella) tukevat suoraan ja luonnostaan yhteistyötä. Opiskelijat voivat kommentoida toistensa töitä ja tuottaa yhdessä tekstiä, esityksiä jne. Virtuaalisten kokous- ja konferenssisovellusten ohella myös  digitaalisissa oppimisympäristöissä on piirteitä, jotka mahdollistavat yhteistyön ja jakamisen.</a:t>
            </a:r>
            <a:endParaRPr/>
          </a:p>
          <a:p>
            <a:pPr marL="0" lvl="0" indent="0" algn="l" rtl="0">
              <a:lnSpc>
                <a:spcPct val="90000"/>
              </a:lnSpc>
              <a:spcBef>
                <a:spcPts val="1000"/>
              </a:spcBef>
              <a:spcAft>
                <a:spcPts val="0"/>
              </a:spcAft>
              <a:buClr>
                <a:schemeClr val="dk1"/>
              </a:buClr>
              <a:buSzPts val="2000"/>
              <a:buNone/>
            </a:pPr>
            <a:r>
              <a:rPr lang="fi-FI" sz="2000" b="0"/>
              <a:t>Yhteisöllisyys pitää olla mukana alusta alkaen luonnollisena osana opiskelua, sillä sen lisääminen voi olla vaikeampaa myöhemmin, kun opiskelijat ovat jo omaksuneet kurssin opiskelukäytännöt.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5"/>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a:t>Konteksti </a:t>
            </a:r>
            <a:endParaRPr/>
          </a:p>
        </p:txBody>
      </p:sp>
      <p:sp>
        <p:nvSpPr>
          <p:cNvPr id="163" name="Google Shape;163;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fi-FI" b="0"/>
              <a:t>Kaikki koulutustasot, kaikki oppiaineet.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6"/>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a:t>Esimerkki mallin toteuttamisesta </a:t>
            </a:r>
            <a:endParaRPr/>
          </a:p>
        </p:txBody>
      </p:sp>
      <p:sp>
        <p:nvSpPr>
          <p:cNvPr id="169" name="Google Shape;169;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fi-FI" sz="2400" b="0"/>
              <a:t>Digiluokan espanjankurssi (Salli Nurminen)</a:t>
            </a:r>
            <a:endParaRPr/>
          </a:p>
          <a:p>
            <a:pPr marL="0" lvl="0" indent="0" algn="l" rtl="0">
              <a:lnSpc>
                <a:spcPct val="90000"/>
              </a:lnSpc>
              <a:spcBef>
                <a:spcPts val="1000"/>
              </a:spcBef>
              <a:spcAft>
                <a:spcPts val="0"/>
              </a:spcAft>
              <a:buClr>
                <a:schemeClr val="dk1"/>
              </a:buClr>
              <a:buSzPts val="2400"/>
              <a:buNone/>
            </a:pPr>
            <a:r>
              <a:rPr lang="fi-FI" sz="2400" b="0"/>
              <a:t>Digiluokan tuntien alussa on hyvä joka kerta testata kaikkien osallistujien laitteiden toimivuus, ja tämä on helppo toteuttaa yhteisöllisesti. Kun kyseessä ei ole aivan ensimmäinen oppitunti, ohjeistetaan opiskelijat kysymään vuorotellen haluamaltaan toiselta opiskelijalta jokin kysymys kohdekielellä (esim. espanjassa ¿Qué tal?). Se, jolta kysytään, vastaa kysymykseen haluamallaan / osaamallaan tavalla ja kysyy seuraavaksi itse toiselta seuraavalta opiskelijalta jotain. Tällä tavalla sekä nähdään että kuullaan kaikki opiskelijat heti tunnin aluksi ja opiskelijat luovat pienen kontaktin toisiinsa. Tätä on myös helppo kehittää opiskelijoiden kielitaidon kehittyessä.</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7"/>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a:t>Esimerkki mallin toteuttamisesta </a:t>
            </a:r>
            <a:endParaRPr/>
          </a:p>
        </p:txBody>
      </p:sp>
      <p:sp>
        <p:nvSpPr>
          <p:cNvPr id="175" name="Google Shape;175;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fi-FI" b="0"/>
              <a:t>Mikä tahansa vieraan kielen kurssi (Annukka Kosonen)</a:t>
            </a:r>
            <a:endParaRPr/>
          </a:p>
          <a:p>
            <a:pPr marL="0" lvl="0" indent="0" algn="l" rtl="0">
              <a:lnSpc>
                <a:spcPct val="90000"/>
              </a:lnSpc>
              <a:spcBef>
                <a:spcPts val="1000"/>
              </a:spcBef>
              <a:spcAft>
                <a:spcPts val="0"/>
              </a:spcAft>
              <a:buClr>
                <a:schemeClr val="dk1"/>
              </a:buClr>
              <a:buSzPts val="2800"/>
              <a:buNone/>
            </a:pPr>
            <a:r>
              <a:rPr lang="fi-FI" b="0"/>
              <a:t>Yhteisöllinen vanhan asian kertaaminen vieraan kielen tunnilla: Opettaja jakaa opiskelijat ryhmiin, joissa kussakin on esim. neljä opiskelijaa. Jokaisella ryhmällä on esim. edellisen kurssin kertaustehtäviä tai yhteisöllisesti kasattava aihepiirisanasto (esim. ammatit) taulukkona, jonka he täyttävät yhdessä keskustellen ja kirjoittaen. Opiskelijoita kannustetaan tekemään tehtävä ryhmänä hyödyntäen eri osallistujien vahvuuksia.</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466</Words>
  <Application>Microsoft Office PowerPoint</Application>
  <PresentationFormat>Widescreen</PresentationFormat>
  <Paragraphs>27</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Alkuvaiheessa opeta ryhmää, ei vain yksilöä</vt:lpstr>
      <vt:lpstr>Opettajana virtuaaliluokassa -hankkeessa kehitetty materiaali, joka on tarkoitettu tueksi virtuaalista luokkaopetusta opettaville opettajille ja kouluttajille. </vt:lpstr>
      <vt:lpstr>Ongelma</vt:lpstr>
      <vt:lpstr>Ratkaisu </vt:lpstr>
      <vt:lpstr>Konteksti </vt:lpstr>
      <vt:lpstr>Esimerkki mallin toteuttamisesta </vt:lpstr>
      <vt:lpstr>Esimerkki mallin toteuttamisesta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Miten tuetaan yhteisöllisyyden kehittymistä erilaisilla tehtävillä?</dc:title>
  <dc:creator>Ahlholm Outi</dc:creator>
  <cp:lastModifiedBy>Lakkala, Minna H</cp:lastModifiedBy>
  <cp:revision>4</cp:revision>
  <dcterms:created xsi:type="dcterms:W3CDTF">2019-06-11T13:10:52Z</dcterms:created>
  <dcterms:modified xsi:type="dcterms:W3CDTF">2020-03-26T11:49:52Z</dcterms:modified>
</cp:coreProperties>
</file>