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79" r:id="rId6"/>
    <p:sldId id="274" r:id="rId7"/>
    <p:sldId id="257" r:id="rId8"/>
    <p:sldId id="266" r:id="rId9"/>
    <p:sldId id="267" r:id="rId10"/>
    <p:sldId id="258" r:id="rId11"/>
    <p:sldId id="273" r:id="rId12"/>
    <p:sldId id="259" r:id="rId13"/>
    <p:sldId id="268" r:id="rId14"/>
    <p:sldId id="260" r:id="rId15"/>
    <p:sldId id="271" r:id="rId16"/>
    <p:sldId id="263" r:id="rId17"/>
    <p:sldId id="265" r:id="rId18"/>
    <p:sldId id="264" r:id="rId19"/>
    <p:sldId id="272" r:id="rId20"/>
    <p:sldId id="277" r:id="rId21"/>
    <p:sldId id="269" r:id="rId22"/>
    <p:sldId id="270" r:id="rId23"/>
    <p:sldId id="275"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E47"/>
    <a:srgbClr val="4B4B4B"/>
    <a:srgbClr val="F39980"/>
    <a:srgbClr val="526F65"/>
    <a:srgbClr val="DFE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B4C6B-7B12-4B4B-BD7E-1B7E6D060B58}" v="33" dt="2021-10-20T08:16:16.254"/>
    <p1510:client id="{69F4225D-D906-4113-995B-92099F11DE9A}" v="28" dt="2021-10-19T08:47:18.155"/>
    <p1510:client id="{7F9F5C8E-E982-41CF-965B-40D09A2A39F2}" v="32" dt="2021-10-22T10:58:50.059"/>
    <p1510:client id="{BBFF9938-DA8D-4AB2-9746-D88896693DDC}" v="491" dt="2021-10-20T07:37:55.93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snapToGrid="0">
      <p:cViewPr varScale="1">
        <p:scale>
          <a:sx n="62" d="100"/>
          <a:sy n="62" d="100"/>
        </p:scale>
        <p:origin x="804" y="5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6EB0B-EF89-8B48-97E8-FC4E0F883BFB}" type="datetimeFigureOut">
              <a:rPr lang="fi-FI" smtClean="0"/>
              <a:t>4.11.2021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DC892-4855-8242-8B87-1D9FCC5F99CB}" type="slidenum">
              <a:rPr lang="fi-FI" smtClean="0"/>
              <a:t>‹#›</a:t>
            </a:fld>
            <a:endParaRPr lang="fi-FI"/>
          </a:p>
        </p:txBody>
      </p:sp>
    </p:spTree>
    <p:extLst>
      <p:ext uri="{BB962C8B-B14F-4D97-AF65-F5344CB8AC3E}">
        <p14:creationId xmlns:p14="http://schemas.microsoft.com/office/powerpoint/2010/main" val="298760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ADDC892-4855-8242-8B87-1D9FCC5F99CB}" type="slidenum">
              <a:rPr lang="fi-FI" smtClean="0"/>
              <a:t>6</a:t>
            </a:fld>
            <a:endParaRPr lang="fi-FI"/>
          </a:p>
        </p:txBody>
      </p:sp>
    </p:spTree>
    <p:extLst>
      <p:ext uri="{BB962C8B-B14F-4D97-AF65-F5344CB8AC3E}">
        <p14:creationId xmlns:p14="http://schemas.microsoft.com/office/powerpoint/2010/main" val="2140139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dia - Roolipeli">
    <p:spTree>
      <p:nvGrpSpPr>
        <p:cNvPr id="1" name=""/>
        <p:cNvGrpSpPr/>
        <p:nvPr/>
      </p:nvGrpSpPr>
      <p:grpSpPr>
        <a:xfrm>
          <a:off x="0" y="0"/>
          <a:ext cx="0" cy="0"/>
          <a:chOff x="0" y="0"/>
          <a:chExt cx="0" cy="0"/>
        </a:xfrm>
      </p:grpSpPr>
      <p:sp>
        <p:nvSpPr>
          <p:cNvPr id="27" name="Suorakulmio 26">
            <a:extLst>
              <a:ext uri="{FF2B5EF4-FFF2-40B4-BE49-F238E27FC236}">
                <a16:creationId xmlns:a16="http://schemas.microsoft.com/office/drawing/2014/main" id="{52C02C5F-8B6C-734F-B43B-901D5C5374F3}"/>
              </a:ext>
            </a:extLst>
          </p:cNvPr>
          <p:cNvSpPr/>
          <p:nvPr userDrawn="1"/>
        </p:nvSpPr>
        <p:spPr>
          <a:xfrm>
            <a:off x="0" y="0"/>
            <a:ext cx="12192000" cy="5545015"/>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otsikko 2">
            <a:extLst>
              <a:ext uri="{FF2B5EF4-FFF2-40B4-BE49-F238E27FC236}">
                <a16:creationId xmlns:a16="http://schemas.microsoft.com/office/drawing/2014/main" id="{CED90164-5AC0-6C4C-A71B-08BDF176FDD8}"/>
              </a:ext>
            </a:extLst>
          </p:cNvPr>
          <p:cNvSpPr>
            <a:spLocks noGrp="1"/>
          </p:cNvSpPr>
          <p:nvPr>
            <p:ph type="subTitle" idx="1"/>
          </p:nvPr>
        </p:nvSpPr>
        <p:spPr>
          <a:xfrm>
            <a:off x="1524000" y="3649580"/>
            <a:ext cx="9144000" cy="492353"/>
          </a:xfrm>
        </p:spPr>
        <p:txBody>
          <a:bodyPr>
            <a:no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7" name="Kuva 6" descr="Kuva, joka sisältää kohteen lautanen, ruoka&#10;&#10;Kuvaus luotu automaattisesti">
            <a:extLst>
              <a:ext uri="{FF2B5EF4-FFF2-40B4-BE49-F238E27FC236}">
                <a16:creationId xmlns:a16="http://schemas.microsoft.com/office/drawing/2014/main" id="{7FDB02C9-0E73-1D47-8082-1DA35A44CB94}"/>
              </a:ext>
            </a:extLst>
          </p:cNvPr>
          <p:cNvPicPr>
            <a:picLocks noChangeAspect="1"/>
          </p:cNvPicPr>
          <p:nvPr userDrawn="1"/>
        </p:nvPicPr>
        <p:blipFill>
          <a:blip r:embed="rId2"/>
          <a:stretch>
            <a:fillRect/>
          </a:stretch>
        </p:blipFill>
        <p:spPr>
          <a:xfrm>
            <a:off x="3635255" y="662013"/>
            <a:ext cx="4921490" cy="2766987"/>
          </a:xfrm>
          <a:prstGeom prst="rect">
            <a:avLst/>
          </a:prstGeom>
        </p:spPr>
      </p:pic>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3"/>
          <a:stretch>
            <a:fillRect/>
          </a:stretch>
        </p:blipFill>
        <p:spPr>
          <a:xfrm>
            <a:off x="672018" y="5975631"/>
            <a:ext cx="2602523" cy="524702"/>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4"/>
          <a:stretch>
            <a:fillRect/>
          </a:stretch>
        </p:blipFill>
        <p:spPr>
          <a:xfrm>
            <a:off x="4030116" y="5881010"/>
            <a:ext cx="3343519" cy="713944"/>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5"/>
          <a:stretch>
            <a:fillRect/>
          </a:stretch>
        </p:blipFill>
        <p:spPr>
          <a:xfrm>
            <a:off x="10243056" y="5805961"/>
            <a:ext cx="1222619" cy="86404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6"/>
          <a:srcRect/>
          <a:stretch/>
        </p:blipFill>
        <p:spPr>
          <a:xfrm>
            <a:off x="8309488" y="5760593"/>
            <a:ext cx="991504" cy="1025115"/>
          </a:xfrm>
          <a:prstGeom prst="rect">
            <a:avLst/>
          </a:prstGeom>
        </p:spPr>
      </p:pic>
      <p:sp>
        <p:nvSpPr>
          <p:cNvPr id="29" name="Tekstin paikkamerkki 3">
            <a:extLst>
              <a:ext uri="{FF2B5EF4-FFF2-40B4-BE49-F238E27FC236}">
                <a16:creationId xmlns:a16="http://schemas.microsoft.com/office/drawing/2014/main" id="{30278F89-6951-E84B-8601-5F730957989E}"/>
              </a:ext>
            </a:extLst>
          </p:cNvPr>
          <p:cNvSpPr>
            <a:spLocks noGrp="1"/>
          </p:cNvSpPr>
          <p:nvPr>
            <p:ph type="body" sz="half" idx="10"/>
          </p:nvPr>
        </p:nvSpPr>
        <p:spPr>
          <a:xfrm>
            <a:off x="3635254" y="4336816"/>
            <a:ext cx="4921491" cy="33777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2602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itus + teksti_4">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descr="Kuva, joka sisältää kohteen paita, mies, merkki&#10;&#10;Kuvaus luotu automaattisesti">
            <a:extLst>
              <a:ext uri="{FF2B5EF4-FFF2-40B4-BE49-F238E27FC236}">
                <a16:creationId xmlns:a16="http://schemas.microsoft.com/office/drawing/2014/main" id="{D80148BE-7926-F641-B3B3-E2694C229011}"/>
              </a:ext>
            </a:extLst>
          </p:cNvPr>
          <p:cNvPicPr>
            <a:picLocks noChangeAspect="1"/>
          </p:cNvPicPr>
          <p:nvPr userDrawn="1"/>
        </p:nvPicPr>
        <p:blipFill>
          <a:blip r:embed="rId3"/>
          <a:stretch>
            <a:fillRect/>
          </a:stretch>
        </p:blipFill>
        <p:spPr>
          <a:xfrm rot="224522">
            <a:off x="5365751" y="2237594"/>
            <a:ext cx="7556500" cy="4318000"/>
          </a:xfrm>
          <a:prstGeom prst="rect">
            <a:avLst/>
          </a:prstGeom>
        </p:spPr>
      </p:pic>
    </p:spTree>
    <p:extLst>
      <p:ext uri="{BB962C8B-B14F-4D97-AF65-F5344CB8AC3E}">
        <p14:creationId xmlns:p14="http://schemas.microsoft.com/office/powerpoint/2010/main" val="251051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uvitus + teksti_4">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83607"/>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descr="Kuva, joka sisältää kohteen paita, mies, merkki&#10;&#10;Kuvaus luotu automaattisesti">
            <a:extLst>
              <a:ext uri="{FF2B5EF4-FFF2-40B4-BE49-F238E27FC236}">
                <a16:creationId xmlns:a16="http://schemas.microsoft.com/office/drawing/2014/main" id="{D80148BE-7926-F641-B3B3-E2694C229011}"/>
              </a:ext>
            </a:extLst>
          </p:cNvPr>
          <p:cNvPicPr>
            <a:picLocks noChangeAspect="1"/>
          </p:cNvPicPr>
          <p:nvPr userDrawn="1"/>
        </p:nvPicPr>
        <p:blipFill>
          <a:blip r:embed="rId3"/>
          <a:stretch>
            <a:fillRect/>
          </a:stretch>
        </p:blipFill>
        <p:spPr>
          <a:xfrm rot="224522">
            <a:off x="5365751" y="2237594"/>
            <a:ext cx="7556500" cy="4318000"/>
          </a:xfrm>
          <a:prstGeom prst="rect">
            <a:avLst/>
          </a:prstGeom>
        </p:spPr>
      </p:pic>
    </p:spTree>
    <p:extLst>
      <p:ext uri="{BB962C8B-B14F-4D97-AF65-F5344CB8AC3E}">
        <p14:creationId xmlns:p14="http://schemas.microsoft.com/office/powerpoint/2010/main" val="75613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itus + teksti_5">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7" name="Otsikko 1">
            <a:extLst>
              <a:ext uri="{FF2B5EF4-FFF2-40B4-BE49-F238E27FC236}">
                <a16:creationId xmlns:a16="http://schemas.microsoft.com/office/drawing/2014/main" id="{97C31FB1-985E-9A4B-A339-F90BCD3F28FF}"/>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9" name="Tekstin paikkamerkki 3">
            <a:extLst>
              <a:ext uri="{FF2B5EF4-FFF2-40B4-BE49-F238E27FC236}">
                <a16:creationId xmlns:a16="http://schemas.microsoft.com/office/drawing/2014/main" id="{0CA242CF-AB50-744B-86A2-FED4B91453B7}"/>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ekstin paikkamerkki 3">
            <a:extLst>
              <a:ext uri="{FF2B5EF4-FFF2-40B4-BE49-F238E27FC236}">
                <a16:creationId xmlns:a16="http://schemas.microsoft.com/office/drawing/2014/main" id="{A9E8B098-1DCC-A04E-A5DE-6DE8A6156F86}"/>
              </a:ext>
            </a:extLst>
          </p:cNvPr>
          <p:cNvSpPr>
            <a:spLocks noGrp="1"/>
          </p:cNvSpPr>
          <p:nvPr>
            <p:ph type="body" sz="half" idx="10"/>
          </p:nvPr>
        </p:nvSpPr>
        <p:spPr>
          <a:xfrm>
            <a:off x="598192" y="2341333"/>
            <a:ext cx="689062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Kuva 10">
            <a:extLst>
              <a:ext uri="{FF2B5EF4-FFF2-40B4-BE49-F238E27FC236}">
                <a16:creationId xmlns:a16="http://schemas.microsoft.com/office/drawing/2014/main" id="{C38D6041-CBA6-A14C-A5F0-638FA074890A}"/>
              </a:ext>
            </a:extLst>
          </p:cNvPr>
          <p:cNvPicPr>
            <a:picLocks noChangeAspect="1"/>
          </p:cNvPicPr>
          <p:nvPr userDrawn="1"/>
        </p:nvPicPr>
        <p:blipFill>
          <a:blip r:embed="rId3"/>
          <a:stretch>
            <a:fillRect/>
          </a:stretch>
        </p:blipFill>
        <p:spPr>
          <a:xfrm>
            <a:off x="6706950" y="1652439"/>
            <a:ext cx="6266920" cy="5003003"/>
          </a:xfrm>
          <a:prstGeom prst="rect">
            <a:avLst/>
          </a:prstGeom>
        </p:spPr>
      </p:pic>
    </p:spTree>
    <p:extLst>
      <p:ext uri="{BB962C8B-B14F-4D97-AF65-F5344CB8AC3E}">
        <p14:creationId xmlns:p14="http://schemas.microsoft.com/office/powerpoint/2010/main" val="10840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itus + teksti_6">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7135792"/>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01795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04567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6" name="Kuva 5">
            <a:extLst>
              <a:ext uri="{FF2B5EF4-FFF2-40B4-BE49-F238E27FC236}">
                <a16:creationId xmlns:a16="http://schemas.microsoft.com/office/drawing/2014/main" id="{568B87BF-C7B8-2B4F-98C7-153B8713D767}"/>
              </a:ext>
            </a:extLst>
          </p:cNvPr>
          <p:cNvPicPr>
            <a:picLocks noChangeAspect="1"/>
          </p:cNvPicPr>
          <p:nvPr userDrawn="1"/>
        </p:nvPicPr>
        <p:blipFill>
          <a:blip r:embed="rId3"/>
          <a:stretch>
            <a:fillRect/>
          </a:stretch>
        </p:blipFill>
        <p:spPr>
          <a:xfrm>
            <a:off x="6096000" y="1437105"/>
            <a:ext cx="6738408" cy="5118925"/>
          </a:xfrm>
          <a:prstGeom prst="rect">
            <a:avLst/>
          </a:prstGeom>
        </p:spPr>
      </p:pic>
    </p:spTree>
    <p:extLst>
      <p:ext uri="{BB962C8B-B14F-4D97-AF65-F5344CB8AC3E}">
        <p14:creationId xmlns:p14="http://schemas.microsoft.com/office/powerpoint/2010/main" val="352678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itus + teksti_7">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01795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04567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7" name="Kuva 6">
            <a:extLst>
              <a:ext uri="{FF2B5EF4-FFF2-40B4-BE49-F238E27FC236}">
                <a16:creationId xmlns:a16="http://schemas.microsoft.com/office/drawing/2014/main" id="{5A3B5081-6ECB-D344-90F2-E8E425828866}"/>
              </a:ext>
            </a:extLst>
          </p:cNvPr>
          <p:cNvPicPr>
            <a:picLocks noChangeAspect="1"/>
          </p:cNvPicPr>
          <p:nvPr userDrawn="1"/>
        </p:nvPicPr>
        <p:blipFill>
          <a:blip r:embed="rId3"/>
          <a:stretch>
            <a:fillRect/>
          </a:stretch>
        </p:blipFill>
        <p:spPr>
          <a:xfrm>
            <a:off x="6096000" y="1437105"/>
            <a:ext cx="6738408" cy="5118925"/>
          </a:xfrm>
          <a:prstGeom prst="rect">
            <a:avLst/>
          </a:prstGeom>
        </p:spPr>
      </p:pic>
    </p:spTree>
    <p:extLst>
      <p:ext uri="{BB962C8B-B14F-4D97-AF65-F5344CB8AC3E}">
        <p14:creationId xmlns:p14="http://schemas.microsoft.com/office/powerpoint/2010/main" val="338115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itus + teksti_8">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384725" y="536631"/>
            <a:ext cx="1436076" cy="807399"/>
          </a:xfrm>
          <a:prstGeom prst="rect">
            <a:avLst/>
          </a:prstGeom>
        </p:spPr>
      </p:pic>
      <p:sp>
        <p:nvSpPr>
          <p:cNvPr id="13" name="Otsikko 1">
            <a:extLst>
              <a:ext uri="{FF2B5EF4-FFF2-40B4-BE49-F238E27FC236}">
                <a16:creationId xmlns:a16="http://schemas.microsoft.com/office/drawing/2014/main" id="{24B02254-CFBD-434E-A423-03E88E9726E0}"/>
              </a:ext>
            </a:extLst>
          </p:cNvPr>
          <p:cNvSpPr>
            <a:spLocks noGrp="1"/>
          </p:cNvSpPr>
          <p:nvPr>
            <p:ph type="title"/>
          </p:nvPr>
        </p:nvSpPr>
        <p:spPr>
          <a:xfrm>
            <a:off x="3940216" y="536631"/>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80155B0-1DD9-4144-A247-832C3588D8B0}"/>
              </a:ext>
            </a:extLst>
          </p:cNvPr>
          <p:cNvSpPr>
            <a:spLocks noGrp="1"/>
          </p:cNvSpPr>
          <p:nvPr>
            <p:ph type="body" sz="half" idx="2"/>
          </p:nvPr>
        </p:nvSpPr>
        <p:spPr>
          <a:xfrm>
            <a:off x="3940216" y="1970266"/>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4F1A6C9B-A7A2-F34E-B403-9A0CB12BE1B5}"/>
              </a:ext>
            </a:extLst>
          </p:cNvPr>
          <p:cNvSpPr>
            <a:spLocks noGrp="1"/>
          </p:cNvSpPr>
          <p:nvPr>
            <p:ph type="body" sz="half" idx="10"/>
          </p:nvPr>
        </p:nvSpPr>
        <p:spPr>
          <a:xfrm>
            <a:off x="3940216" y="2414888"/>
            <a:ext cx="7867060"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objekti, sisä, istuminen, pieni&#10;&#10;Kuvaus luotu automaattisesti">
            <a:extLst>
              <a:ext uri="{FF2B5EF4-FFF2-40B4-BE49-F238E27FC236}">
                <a16:creationId xmlns:a16="http://schemas.microsoft.com/office/drawing/2014/main" id="{48F66169-9F1C-E74D-8621-5FC83881C7FE}"/>
              </a:ext>
            </a:extLst>
          </p:cNvPr>
          <p:cNvPicPr>
            <a:picLocks noChangeAspect="1"/>
          </p:cNvPicPr>
          <p:nvPr userDrawn="1"/>
        </p:nvPicPr>
        <p:blipFill>
          <a:blip r:embed="rId3"/>
          <a:stretch>
            <a:fillRect/>
          </a:stretch>
        </p:blipFill>
        <p:spPr>
          <a:xfrm>
            <a:off x="381938" y="819094"/>
            <a:ext cx="3558278" cy="6038906"/>
          </a:xfrm>
          <a:prstGeom prst="rect">
            <a:avLst/>
          </a:prstGeom>
        </p:spPr>
      </p:pic>
    </p:spTree>
    <p:extLst>
      <p:ext uri="{BB962C8B-B14F-4D97-AF65-F5344CB8AC3E}">
        <p14:creationId xmlns:p14="http://schemas.microsoft.com/office/powerpoint/2010/main" val="308422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itus + teksti_9">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384725" y="536631"/>
            <a:ext cx="1436076" cy="807399"/>
          </a:xfrm>
          <a:prstGeom prst="rect">
            <a:avLst/>
          </a:prstGeom>
        </p:spPr>
      </p:pic>
      <p:sp>
        <p:nvSpPr>
          <p:cNvPr id="13" name="Otsikko 1">
            <a:extLst>
              <a:ext uri="{FF2B5EF4-FFF2-40B4-BE49-F238E27FC236}">
                <a16:creationId xmlns:a16="http://schemas.microsoft.com/office/drawing/2014/main" id="{277352B8-B7E4-1243-8379-66D64109A1BF}"/>
              </a:ext>
            </a:extLst>
          </p:cNvPr>
          <p:cNvSpPr>
            <a:spLocks noGrp="1"/>
          </p:cNvSpPr>
          <p:nvPr>
            <p:ph type="title"/>
          </p:nvPr>
        </p:nvSpPr>
        <p:spPr>
          <a:xfrm>
            <a:off x="3940216" y="536631"/>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F959CEA1-8317-1140-A666-F77B909855E0}"/>
              </a:ext>
            </a:extLst>
          </p:cNvPr>
          <p:cNvSpPr>
            <a:spLocks noGrp="1"/>
          </p:cNvSpPr>
          <p:nvPr>
            <p:ph type="body" sz="half" idx="2"/>
          </p:nvPr>
        </p:nvSpPr>
        <p:spPr>
          <a:xfrm>
            <a:off x="3940216" y="1970266"/>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D6FE897E-CBFC-2049-AB76-4FC8B5BA6462}"/>
              </a:ext>
            </a:extLst>
          </p:cNvPr>
          <p:cNvSpPr>
            <a:spLocks noGrp="1"/>
          </p:cNvSpPr>
          <p:nvPr>
            <p:ph type="body" sz="half" idx="10"/>
          </p:nvPr>
        </p:nvSpPr>
        <p:spPr>
          <a:xfrm>
            <a:off x="3940216" y="2414888"/>
            <a:ext cx="7867060"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nainen, paita&#10;&#10;Kuvaus luotu automaattisesti">
            <a:extLst>
              <a:ext uri="{FF2B5EF4-FFF2-40B4-BE49-F238E27FC236}">
                <a16:creationId xmlns:a16="http://schemas.microsoft.com/office/drawing/2014/main" id="{1D5EC2A1-D840-984F-BFAF-D24A94760103}"/>
              </a:ext>
            </a:extLst>
          </p:cNvPr>
          <p:cNvPicPr>
            <a:picLocks noChangeAspect="1"/>
          </p:cNvPicPr>
          <p:nvPr userDrawn="1"/>
        </p:nvPicPr>
        <p:blipFill>
          <a:blip r:embed="rId3"/>
          <a:stretch>
            <a:fillRect/>
          </a:stretch>
        </p:blipFill>
        <p:spPr>
          <a:xfrm>
            <a:off x="1290394" y="787078"/>
            <a:ext cx="2499351" cy="5984111"/>
          </a:xfrm>
          <a:prstGeom prst="rect">
            <a:avLst/>
          </a:prstGeom>
        </p:spPr>
      </p:pic>
    </p:spTree>
    <p:extLst>
      <p:ext uri="{BB962C8B-B14F-4D97-AF65-F5344CB8AC3E}">
        <p14:creationId xmlns:p14="http://schemas.microsoft.com/office/powerpoint/2010/main" val="99217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lokuvasivu + logo">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0998BDE-D27C-C047-A59E-569A7CD2F8AF}"/>
              </a:ext>
            </a:extLst>
          </p:cNvPr>
          <p:cNvPicPr>
            <a:picLocks noChangeAspect="1"/>
          </p:cNvPicPr>
          <p:nvPr userDrawn="1"/>
        </p:nvPicPr>
        <p:blipFill rotWithShape="1">
          <a:blip r:embed="rId2"/>
          <a:srcRect b="15320"/>
          <a:stretch/>
        </p:blipFill>
        <p:spPr>
          <a:xfrm>
            <a:off x="0" y="0"/>
            <a:ext cx="12192000" cy="6858000"/>
          </a:xfrm>
          <a:prstGeom prst="rect">
            <a:avLst/>
          </a:prstGeom>
        </p:spPr>
      </p:pic>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3"/>
          <a:stretch>
            <a:fillRect/>
          </a:stretch>
        </p:blipFill>
        <p:spPr>
          <a:xfrm>
            <a:off x="384725" y="536631"/>
            <a:ext cx="1436076" cy="807399"/>
          </a:xfrm>
          <a:prstGeom prst="rect">
            <a:avLst/>
          </a:prstGeom>
        </p:spPr>
      </p:pic>
    </p:spTree>
    <p:extLst>
      <p:ext uri="{BB962C8B-B14F-4D97-AF65-F5344CB8AC3E}">
        <p14:creationId xmlns:p14="http://schemas.microsoft.com/office/powerpoint/2010/main" val="41692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 + logot">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7B81C1A5-F9E1-9146-A00F-259962DC76FB}"/>
              </a:ext>
            </a:extLst>
          </p:cNvPr>
          <p:cNvGrpSpPr/>
          <p:nvPr userDrawn="1"/>
        </p:nvGrpSpPr>
        <p:grpSpPr>
          <a:xfrm>
            <a:off x="995184" y="5729445"/>
            <a:ext cx="10079246" cy="946101"/>
            <a:chOff x="995184" y="5729445"/>
            <a:chExt cx="10079246" cy="946101"/>
          </a:xfrm>
        </p:grpSpPr>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2"/>
            <a:stretch>
              <a:fillRect/>
            </a:stretch>
          </p:blipFill>
          <p:spPr>
            <a:xfrm>
              <a:off x="3052077" y="6085483"/>
              <a:ext cx="1852045" cy="373396"/>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3"/>
            <a:stretch>
              <a:fillRect/>
            </a:stretch>
          </p:blipFill>
          <p:spPr>
            <a:xfrm>
              <a:off x="5504241" y="5981873"/>
              <a:ext cx="2379363" cy="508067"/>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4"/>
            <a:stretch>
              <a:fillRect/>
            </a:stretch>
          </p:blipFill>
          <p:spPr>
            <a:xfrm>
              <a:off x="10010404" y="5856322"/>
              <a:ext cx="1064026" cy="75196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5"/>
            <a:srcRect/>
            <a:stretch/>
          </p:blipFill>
          <p:spPr>
            <a:xfrm>
              <a:off x="8475678" y="5868815"/>
              <a:ext cx="780280" cy="806731"/>
            </a:xfrm>
            <a:prstGeom prst="rect">
              <a:avLst/>
            </a:prstGeom>
          </p:spPr>
        </p:pic>
        <p:pic>
          <p:nvPicPr>
            <p:cNvPr id="10" name="Kuva 9">
              <a:extLst>
                <a:ext uri="{FF2B5EF4-FFF2-40B4-BE49-F238E27FC236}">
                  <a16:creationId xmlns:a16="http://schemas.microsoft.com/office/drawing/2014/main" id="{76DA66CF-51B8-234F-B982-F71E7959357C}"/>
                </a:ext>
              </a:extLst>
            </p:cNvPr>
            <p:cNvPicPr>
              <a:picLocks noChangeAspect="1"/>
            </p:cNvPicPr>
            <p:nvPr userDrawn="1"/>
          </p:nvPicPr>
          <p:blipFill>
            <a:blip r:embed="rId6"/>
            <a:srcRect/>
            <a:stretch/>
          </p:blipFill>
          <p:spPr>
            <a:xfrm>
              <a:off x="995184" y="5729445"/>
              <a:ext cx="1436076" cy="807398"/>
            </a:xfrm>
            <a:prstGeom prst="rect">
              <a:avLst/>
            </a:prstGeom>
          </p:spPr>
        </p:pic>
      </p:grpSp>
      <p:sp>
        <p:nvSpPr>
          <p:cNvPr id="14" name="Otsikko 1">
            <a:extLst>
              <a:ext uri="{FF2B5EF4-FFF2-40B4-BE49-F238E27FC236}">
                <a16:creationId xmlns:a16="http://schemas.microsoft.com/office/drawing/2014/main" id="{A463D934-68BF-934D-893A-B7699F8CF523}"/>
              </a:ext>
            </a:extLst>
          </p:cNvPr>
          <p:cNvSpPr>
            <a:spLocks noGrp="1"/>
          </p:cNvSpPr>
          <p:nvPr>
            <p:ph type="title"/>
          </p:nvPr>
        </p:nvSpPr>
        <p:spPr>
          <a:xfrm>
            <a:off x="839788" y="457200"/>
            <a:ext cx="7204617" cy="1279003"/>
          </a:xfrm>
        </p:spPr>
        <p:txBody>
          <a:bodyPr anchor="b"/>
          <a:lstStyle>
            <a:lvl1pPr>
              <a:defRPr sz="320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3">
            <a:extLst>
              <a:ext uri="{FF2B5EF4-FFF2-40B4-BE49-F238E27FC236}">
                <a16:creationId xmlns:a16="http://schemas.microsoft.com/office/drawing/2014/main" id="{F66894EF-6FF4-794E-9BB1-6FA16FBE7C38}"/>
              </a:ext>
            </a:extLst>
          </p:cNvPr>
          <p:cNvSpPr>
            <a:spLocks noGrp="1"/>
          </p:cNvSpPr>
          <p:nvPr>
            <p:ph type="body" sz="half" idx="2"/>
          </p:nvPr>
        </p:nvSpPr>
        <p:spPr>
          <a:xfrm>
            <a:off x="839788" y="2025570"/>
            <a:ext cx="10234642" cy="3229336"/>
          </a:xfrm>
        </p:spPr>
        <p:txBody>
          <a:bodyPr/>
          <a:lstStyle>
            <a:lvl1pPr marL="0" indent="0">
              <a:buNone/>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24977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akansi + logot">
    <p:spTree>
      <p:nvGrpSpPr>
        <p:cNvPr id="1" name=""/>
        <p:cNvGrpSpPr/>
        <p:nvPr/>
      </p:nvGrpSpPr>
      <p:grpSpPr>
        <a:xfrm>
          <a:off x="0" y="0"/>
          <a:ext cx="0" cy="0"/>
          <a:chOff x="0" y="0"/>
          <a:chExt cx="0" cy="0"/>
        </a:xfrm>
      </p:grpSpPr>
      <p:sp>
        <p:nvSpPr>
          <p:cNvPr id="27" name="Suorakulmio 26">
            <a:extLst>
              <a:ext uri="{FF2B5EF4-FFF2-40B4-BE49-F238E27FC236}">
                <a16:creationId xmlns:a16="http://schemas.microsoft.com/office/drawing/2014/main" id="{52C02C5F-8B6C-734F-B43B-901D5C5374F3}"/>
              </a:ext>
            </a:extLst>
          </p:cNvPr>
          <p:cNvSpPr/>
          <p:nvPr userDrawn="1"/>
        </p:nvSpPr>
        <p:spPr>
          <a:xfrm>
            <a:off x="0" y="0"/>
            <a:ext cx="12192000" cy="5545015"/>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 name="Ryhmä 1">
            <a:extLst>
              <a:ext uri="{FF2B5EF4-FFF2-40B4-BE49-F238E27FC236}">
                <a16:creationId xmlns:a16="http://schemas.microsoft.com/office/drawing/2014/main" id="{7B81C1A5-F9E1-9146-A00F-259962DC76FB}"/>
              </a:ext>
            </a:extLst>
          </p:cNvPr>
          <p:cNvGrpSpPr/>
          <p:nvPr userDrawn="1"/>
        </p:nvGrpSpPr>
        <p:grpSpPr>
          <a:xfrm>
            <a:off x="995184" y="5729445"/>
            <a:ext cx="10079246" cy="946101"/>
            <a:chOff x="995184" y="5729445"/>
            <a:chExt cx="10079246" cy="946101"/>
          </a:xfrm>
        </p:grpSpPr>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2"/>
            <a:stretch>
              <a:fillRect/>
            </a:stretch>
          </p:blipFill>
          <p:spPr>
            <a:xfrm>
              <a:off x="3052077" y="6085483"/>
              <a:ext cx="1852045" cy="373396"/>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3"/>
            <a:stretch>
              <a:fillRect/>
            </a:stretch>
          </p:blipFill>
          <p:spPr>
            <a:xfrm>
              <a:off x="5504241" y="5981873"/>
              <a:ext cx="2379363" cy="508067"/>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4"/>
            <a:stretch>
              <a:fillRect/>
            </a:stretch>
          </p:blipFill>
          <p:spPr>
            <a:xfrm>
              <a:off x="10010404" y="5856322"/>
              <a:ext cx="1064026" cy="75196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5"/>
            <a:srcRect/>
            <a:stretch/>
          </p:blipFill>
          <p:spPr>
            <a:xfrm>
              <a:off x="8475678" y="5868815"/>
              <a:ext cx="780280" cy="806731"/>
            </a:xfrm>
            <a:prstGeom prst="rect">
              <a:avLst/>
            </a:prstGeom>
          </p:spPr>
        </p:pic>
        <p:pic>
          <p:nvPicPr>
            <p:cNvPr id="10" name="Kuva 9">
              <a:extLst>
                <a:ext uri="{FF2B5EF4-FFF2-40B4-BE49-F238E27FC236}">
                  <a16:creationId xmlns:a16="http://schemas.microsoft.com/office/drawing/2014/main" id="{76DA66CF-51B8-234F-B982-F71E7959357C}"/>
                </a:ext>
              </a:extLst>
            </p:cNvPr>
            <p:cNvPicPr>
              <a:picLocks noChangeAspect="1"/>
            </p:cNvPicPr>
            <p:nvPr userDrawn="1"/>
          </p:nvPicPr>
          <p:blipFill>
            <a:blip r:embed="rId6"/>
            <a:srcRect/>
            <a:stretch/>
          </p:blipFill>
          <p:spPr>
            <a:xfrm>
              <a:off x="995184" y="5729445"/>
              <a:ext cx="1436076" cy="807398"/>
            </a:xfrm>
            <a:prstGeom prst="rect">
              <a:avLst/>
            </a:prstGeom>
          </p:spPr>
        </p:pic>
      </p:grpSp>
      <p:sp>
        <p:nvSpPr>
          <p:cNvPr id="12" name="Alaotsikko 2">
            <a:extLst>
              <a:ext uri="{FF2B5EF4-FFF2-40B4-BE49-F238E27FC236}">
                <a16:creationId xmlns:a16="http://schemas.microsoft.com/office/drawing/2014/main" id="{CBEADAB8-AEA5-BE44-A132-BC74D319CB2D}"/>
              </a:ext>
            </a:extLst>
          </p:cNvPr>
          <p:cNvSpPr>
            <a:spLocks noGrp="1"/>
          </p:cNvSpPr>
          <p:nvPr>
            <p:ph type="subTitle" idx="1"/>
          </p:nvPr>
        </p:nvSpPr>
        <p:spPr>
          <a:xfrm>
            <a:off x="1524000" y="2772507"/>
            <a:ext cx="9144000" cy="492353"/>
          </a:xfrm>
        </p:spPr>
        <p:txBody>
          <a:bodyPr>
            <a:noAutofit/>
          </a:bodyPr>
          <a:lstStyle>
            <a:lvl1pPr marL="0" indent="0" algn="ctr">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155471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_1">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25D258B-352A-6548-997B-6947750D3F55}"/>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16" descr="Kuva, joka sisältää kohteen piirtäminen&#10;&#10;Kuvaus luotu automaattisesti">
            <a:extLst>
              <a:ext uri="{FF2B5EF4-FFF2-40B4-BE49-F238E27FC236}">
                <a16:creationId xmlns:a16="http://schemas.microsoft.com/office/drawing/2014/main" id="{2D56116D-B0E3-7A40-B95A-F3AB8148154F}"/>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20" name="Otsikko 1">
            <a:extLst>
              <a:ext uri="{FF2B5EF4-FFF2-40B4-BE49-F238E27FC236}">
                <a16:creationId xmlns:a16="http://schemas.microsoft.com/office/drawing/2014/main" id="{C0881862-BEDE-524E-A1B9-0FD611CA39AE}"/>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21" name="Tekstin paikkamerkki 3">
            <a:extLst>
              <a:ext uri="{FF2B5EF4-FFF2-40B4-BE49-F238E27FC236}">
                <a16:creationId xmlns:a16="http://schemas.microsoft.com/office/drawing/2014/main" id="{B1D5C6DF-E179-744C-80F8-02E832880F14}"/>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2" name="Tekstin paikkamerkki 3">
            <a:extLst>
              <a:ext uri="{FF2B5EF4-FFF2-40B4-BE49-F238E27FC236}">
                <a16:creationId xmlns:a16="http://schemas.microsoft.com/office/drawing/2014/main" id="{DD487EFE-BC85-9446-81BF-84406638F9D9}"/>
              </a:ext>
            </a:extLst>
          </p:cNvPr>
          <p:cNvSpPr>
            <a:spLocks noGrp="1"/>
          </p:cNvSpPr>
          <p:nvPr>
            <p:ph type="body" sz="half" idx="10"/>
          </p:nvPr>
        </p:nvSpPr>
        <p:spPr>
          <a:xfrm>
            <a:off x="598192" y="2341333"/>
            <a:ext cx="973942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10887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_2">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2D56116D-B0E3-7A40-B95A-F3AB8148154F}"/>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7" name="Otsikko 1">
            <a:extLst>
              <a:ext uri="{FF2B5EF4-FFF2-40B4-BE49-F238E27FC236}">
                <a16:creationId xmlns:a16="http://schemas.microsoft.com/office/drawing/2014/main" id="{07E9FB09-D934-9947-94EC-E4A08A988C29}"/>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8" name="Tekstin paikkamerkki 3">
            <a:extLst>
              <a:ext uri="{FF2B5EF4-FFF2-40B4-BE49-F238E27FC236}">
                <a16:creationId xmlns:a16="http://schemas.microsoft.com/office/drawing/2014/main" id="{9403254A-557A-824E-A0FA-66DAAC74B70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Tekstin paikkamerkki 3">
            <a:extLst>
              <a:ext uri="{FF2B5EF4-FFF2-40B4-BE49-F238E27FC236}">
                <a16:creationId xmlns:a16="http://schemas.microsoft.com/office/drawing/2014/main" id="{894B20FD-AD5A-4B46-9225-7CB84C26CCEA}"/>
              </a:ext>
            </a:extLst>
          </p:cNvPr>
          <p:cNvSpPr>
            <a:spLocks noGrp="1"/>
          </p:cNvSpPr>
          <p:nvPr>
            <p:ph type="body" sz="half" idx="10"/>
          </p:nvPr>
        </p:nvSpPr>
        <p:spPr>
          <a:xfrm>
            <a:off x="598192" y="2341333"/>
            <a:ext cx="973942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38543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Kaksi luettelo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E9740DBE-5A15-1141-8492-F1E300D0A559}"/>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87D8F32-3559-4840-85E5-CDA4475327A7}"/>
              </a:ext>
            </a:extLst>
          </p:cNvPr>
          <p:cNvSpPr>
            <a:spLocks noGrp="1"/>
          </p:cNvSpPr>
          <p:nvPr>
            <p:ph type="title"/>
          </p:nvPr>
        </p:nvSpPr>
        <p:spPr>
          <a:xfrm>
            <a:off x="838200" y="365125"/>
            <a:ext cx="8317523" cy="1325563"/>
          </a:xfrm>
        </p:spPr>
        <p:txBody>
          <a:bodyPr/>
          <a:lstStyle>
            <a:lvl1pPr>
              <a:defRPr>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2" name="Kuva 11" descr="Kuva, joka sisältää kohteen piirtäminen&#10;&#10;Kuvaus luotu automaattisesti">
            <a:extLst>
              <a:ext uri="{FF2B5EF4-FFF2-40B4-BE49-F238E27FC236}">
                <a16:creationId xmlns:a16="http://schemas.microsoft.com/office/drawing/2014/main" id="{C393D030-FA10-D243-B21B-302149BEC77B}"/>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Tekstin paikkamerkki 3">
            <a:extLst>
              <a:ext uri="{FF2B5EF4-FFF2-40B4-BE49-F238E27FC236}">
                <a16:creationId xmlns:a16="http://schemas.microsoft.com/office/drawing/2014/main" id="{36A74647-841B-6544-A45C-872BE9F36E79}"/>
              </a:ext>
            </a:extLst>
          </p:cNvPr>
          <p:cNvSpPr>
            <a:spLocks noGrp="1"/>
          </p:cNvSpPr>
          <p:nvPr>
            <p:ph type="body" sz="half" idx="2"/>
          </p:nvPr>
        </p:nvSpPr>
        <p:spPr>
          <a:xfrm>
            <a:off x="838200" y="1930852"/>
            <a:ext cx="4578751" cy="8930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C0C567F8-206B-9F4E-BCEC-916EC5F4ECB6}"/>
              </a:ext>
            </a:extLst>
          </p:cNvPr>
          <p:cNvSpPr>
            <a:spLocks noGrp="1"/>
          </p:cNvSpPr>
          <p:nvPr>
            <p:ph type="body" sz="half" idx="10"/>
          </p:nvPr>
        </p:nvSpPr>
        <p:spPr>
          <a:xfrm>
            <a:off x="838201" y="2823951"/>
            <a:ext cx="4578752" cy="3808073"/>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lvl="0"/>
            <a:endParaRPr lang="fi-FI"/>
          </a:p>
        </p:txBody>
      </p:sp>
      <p:sp>
        <p:nvSpPr>
          <p:cNvPr id="15" name="Tekstin paikkamerkki 3">
            <a:extLst>
              <a:ext uri="{FF2B5EF4-FFF2-40B4-BE49-F238E27FC236}">
                <a16:creationId xmlns:a16="http://schemas.microsoft.com/office/drawing/2014/main" id="{7AD2037A-BFBF-D446-BE98-5C0058F271A0}"/>
              </a:ext>
            </a:extLst>
          </p:cNvPr>
          <p:cNvSpPr>
            <a:spLocks noGrp="1"/>
          </p:cNvSpPr>
          <p:nvPr>
            <p:ph type="body" sz="half" idx="11"/>
          </p:nvPr>
        </p:nvSpPr>
        <p:spPr>
          <a:xfrm>
            <a:off x="5655198" y="1930852"/>
            <a:ext cx="4578751" cy="8930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6" name="Tekstin paikkamerkki 3">
            <a:extLst>
              <a:ext uri="{FF2B5EF4-FFF2-40B4-BE49-F238E27FC236}">
                <a16:creationId xmlns:a16="http://schemas.microsoft.com/office/drawing/2014/main" id="{CA51A963-4E03-6A4B-9A07-C2F22B93D2A1}"/>
              </a:ext>
            </a:extLst>
          </p:cNvPr>
          <p:cNvSpPr>
            <a:spLocks noGrp="1"/>
          </p:cNvSpPr>
          <p:nvPr>
            <p:ph type="body" sz="half" idx="12"/>
          </p:nvPr>
        </p:nvSpPr>
        <p:spPr>
          <a:xfrm>
            <a:off x="5655199" y="2823951"/>
            <a:ext cx="4578752" cy="3808073"/>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p:txBody>
      </p:sp>
    </p:spTree>
    <p:extLst>
      <p:ext uri="{BB962C8B-B14F-4D97-AF65-F5344CB8AC3E}">
        <p14:creationId xmlns:p14="http://schemas.microsoft.com/office/powerpoint/2010/main" val="3648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4CEEB1C-E9CE-DE4D-B3C7-3CC630E9326B}"/>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n paikkamerkki 3">
            <a:extLst>
              <a:ext uri="{FF2B5EF4-FFF2-40B4-BE49-F238E27FC236}">
                <a16:creationId xmlns:a16="http://schemas.microsoft.com/office/drawing/2014/main" id="{58142AB0-1753-1048-B097-DA8BA804AD38}"/>
              </a:ext>
            </a:extLst>
          </p:cNvPr>
          <p:cNvSpPr>
            <a:spLocks noGrp="1"/>
          </p:cNvSpPr>
          <p:nvPr>
            <p:ph type="body" sz="half" idx="2" hasCustomPrompt="1"/>
          </p:nvPr>
        </p:nvSpPr>
        <p:spPr>
          <a:xfrm>
            <a:off x="838201" y="3521600"/>
            <a:ext cx="1494692" cy="685798"/>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Lähipäivä pvm</a:t>
            </a:r>
          </a:p>
        </p:txBody>
      </p:sp>
      <p:pic>
        <p:nvPicPr>
          <p:cNvPr id="10" name="Kuva 9" descr="Kuva, joka sisältää kohteen piirtäminen&#10;&#10;Kuvaus luotu automaattisesti">
            <a:extLst>
              <a:ext uri="{FF2B5EF4-FFF2-40B4-BE49-F238E27FC236}">
                <a16:creationId xmlns:a16="http://schemas.microsoft.com/office/drawing/2014/main" id="{65F99733-41D7-4D4F-92BB-1F07EA292232}"/>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1" name="Otsikko 1">
            <a:extLst>
              <a:ext uri="{FF2B5EF4-FFF2-40B4-BE49-F238E27FC236}">
                <a16:creationId xmlns:a16="http://schemas.microsoft.com/office/drawing/2014/main" id="{09590E61-6EF1-284D-A876-0A2D2FB0F287}"/>
              </a:ext>
            </a:extLst>
          </p:cNvPr>
          <p:cNvSpPr>
            <a:spLocks noGrp="1"/>
          </p:cNvSpPr>
          <p:nvPr>
            <p:ph type="title"/>
          </p:nvPr>
        </p:nvSpPr>
        <p:spPr>
          <a:xfrm>
            <a:off x="760654" y="377034"/>
            <a:ext cx="8587154" cy="1325563"/>
          </a:xfrm>
        </p:spPr>
        <p:txBody>
          <a:bodyPr/>
          <a:lstStyle>
            <a:lvl1pPr>
              <a:defRPr>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65232F50-AACD-FD4B-AB33-1709D8FC9768}"/>
              </a:ext>
            </a:extLst>
          </p:cNvPr>
          <p:cNvSpPr>
            <a:spLocks noGrp="1"/>
          </p:cNvSpPr>
          <p:nvPr>
            <p:ph type="body" sz="half" idx="10" hasCustomPrompt="1"/>
          </p:nvPr>
        </p:nvSpPr>
        <p:spPr>
          <a:xfrm>
            <a:off x="3543300" y="3521600"/>
            <a:ext cx="1606059" cy="685798"/>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Luontojakso pvm</a:t>
            </a:r>
          </a:p>
        </p:txBody>
      </p:sp>
      <p:sp>
        <p:nvSpPr>
          <p:cNvPr id="13" name="Tekstin paikkamerkki 3">
            <a:extLst>
              <a:ext uri="{FF2B5EF4-FFF2-40B4-BE49-F238E27FC236}">
                <a16:creationId xmlns:a16="http://schemas.microsoft.com/office/drawing/2014/main" id="{A33E342A-4CAD-9348-9E88-1801D536D74A}"/>
              </a:ext>
            </a:extLst>
          </p:cNvPr>
          <p:cNvSpPr>
            <a:spLocks noGrp="1"/>
          </p:cNvSpPr>
          <p:nvPr>
            <p:ph type="body" sz="half" idx="11" hasCustomPrompt="1"/>
          </p:nvPr>
        </p:nvSpPr>
        <p:spPr>
          <a:xfrm>
            <a:off x="6248401" y="3521599"/>
            <a:ext cx="1266092" cy="685799"/>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Lähipäivä pvm</a:t>
            </a:r>
          </a:p>
        </p:txBody>
      </p:sp>
      <p:sp>
        <p:nvSpPr>
          <p:cNvPr id="14" name="Tekstin paikkamerkki 3">
            <a:extLst>
              <a:ext uri="{FF2B5EF4-FFF2-40B4-BE49-F238E27FC236}">
                <a16:creationId xmlns:a16="http://schemas.microsoft.com/office/drawing/2014/main" id="{D7722C50-A0FB-7949-A126-894DACCAB37F}"/>
              </a:ext>
            </a:extLst>
          </p:cNvPr>
          <p:cNvSpPr>
            <a:spLocks noGrp="1"/>
          </p:cNvSpPr>
          <p:nvPr>
            <p:ph type="body" sz="half" idx="12" hasCustomPrompt="1"/>
          </p:nvPr>
        </p:nvSpPr>
        <p:spPr>
          <a:xfrm>
            <a:off x="8953500" y="3521598"/>
            <a:ext cx="1526929" cy="685800"/>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Luontojakso pvm</a:t>
            </a:r>
          </a:p>
        </p:txBody>
      </p:sp>
      <p:cxnSp>
        <p:nvCxnSpPr>
          <p:cNvPr id="18" name="Suora yhdysviiva 17">
            <a:extLst>
              <a:ext uri="{FF2B5EF4-FFF2-40B4-BE49-F238E27FC236}">
                <a16:creationId xmlns:a16="http://schemas.microsoft.com/office/drawing/2014/main" id="{FF6B4B3F-2491-3840-8D90-B3EF42FB5941}"/>
              </a:ext>
            </a:extLst>
          </p:cNvPr>
          <p:cNvCxnSpPr/>
          <p:nvPr userDrawn="1"/>
        </p:nvCxnSpPr>
        <p:spPr>
          <a:xfrm>
            <a:off x="3001108"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uora yhdysviiva 18">
            <a:extLst>
              <a:ext uri="{FF2B5EF4-FFF2-40B4-BE49-F238E27FC236}">
                <a16:creationId xmlns:a16="http://schemas.microsoft.com/office/drawing/2014/main" id="{D9D62EB4-A5DB-E042-B6F5-252F90F000D7}"/>
              </a:ext>
            </a:extLst>
          </p:cNvPr>
          <p:cNvCxnSpPr/>
          <p:nvPr userDrawn="1"/>
        </p:nvCxnSpPr>
        <p:spPr>
          <a:xfrm>
            <a:off x="5709138"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0" name="Suora yhdysviiva 19">
            <a:extLst>
              <a:ext uri="{FF2B5EF4-FFF2-40B4-BE49-F238E27FC236}">
                <a16:creationId xmlns:a16="http://schemas.microsoft.com/office/drawing/2014/main" id="{F295F4EC-B3DC-CD47-9217-A96819250EBD}"/>
              </a:ext>
            </a:extLst>
          </p:cNvPr>
          <p:cNvCxnSpPr/>
          <p:nvPr userDrawn="1"/>
        </p:nvCxnSpPr>
        <p:spPr>
          <a:xfrm>
            <a:off x="8393723"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1" name="Tekstin paikkamerkki 3">
            <a:extLst>
              <a:ext uri="{FF2B5EF4-FFF2-40B4-BE49-F238E27FC236}">
                <a16:creationId xmlns:a16="http://schemas.microsoft.com/office/drawing/2014/main" id="{71705800-4711-ED4A-B22F-0EC5911E2166}"/>
              </a:ext>
            </a:extLst>
          </p:cNvPr>
          <p:cNvSpPr>
            <a:spLocks noGrp="1"/>
          </p:cNvSpPr>
          <p:nvPr>
            <p:ph type="body" sz="half" idx="13" hasCustomPrompt="1"/>
          </p:nvPr>
        </p:nvSpPr>
        <p:spPr>
          <a:xfrm>
            <a:off x="838200" y="4197604"/>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2" name="Tekstin paikkamerkki 3">
            <a:extLst>
              <a:ext uri="{FF2B5EF4-FFF2-40B4-BE49-F238E27FC236}">
                <a16:creationId xmlns:a16="http://schemas.microsoft.com/office/drawing/2014/main" id="{8EA21ADB-07B1-DB47-84D8-015EE6CB90EF}"/>
              </a:ext>
            </a:extLst>
          </p:cNvPr>
          <p:cNvSpPr>
            <a:spLocks noGrp="1"/>
          </p:cNvSpPr>
          <p:nvPr>
            <p:ph type="body" sz="half" idx="14" hasCustomPrompt="1"/>
          </p:nvPr>
        </p:nvSpPr>
        <p:spPr>
          <a:xfrm>
            <a:off x="3546229" y="4209327"/>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3" name="Tekstin paikkamerkki 3">
            <a:extLst>
              <a:ext uri="{FF2B5EF4-FFF2-40B4-BE49-F238E27FC236}">
                <a16:creationId xmlns:a16="http://schemas.microsoft.com/office/drawing/2014/main" id="{026C5156-BE01-6443-A409-036DD5E4097C}"/>
              </a:ext>
            </a:extLst>
          </p:cNvPr>
          <p:cNvSpPr>
            <a:spLocks noGrp="1"/>
          </p:cNvSpPr>
          <p:nvPr>
            <p:ph type="body" sz="half" idx="15" hasCustomPrompt="1"/>
          </p:nvPr>
        </p:nvSpPr>
        <p:spPr>
          <a:xfrm>
            <a:off x="6248401" y="4197604"/>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4" name="Tekstin paikkamerkki 3">
            <a:extLst>
              <a:ext uri="{FF2B5EF4-FFF2-40B4-BE49-F238E27FC236}">
                <a16:creationId xmlns:a16="http://schemas.microsoft.com/office/drawing/2014/main" id="{25F66DE9-143E-644D-9CCE-DB3570599385}"/>
              </a:ext>
            </a:extLst>
          </p:cNvPr>
          <p:cNvSpPr>
            <a:spLocks noGrp="1"/>
          </p:cNvSpPr>
          <p:nvPr>
            <p:ph type="body" sz="half" idx="16" hasCustomPrompt="1"/>
          </p:nvPr>
        </p:nvSpPr>
        <p:spPr>
          <a:xfrm>
            <a:off x="8953500" y="4209327"/>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8" name="Tekstin paikkamerkki 3">
            <a:extLst>
              <a:ext uri="{FF2B5EF4-FFF2-40B4-BE49-F238E27FC236}">
                <a16:creationId xmlns:a16="http://schemas.microsoft.com/office/drawing/2014/main" id="{55A79B79-6CAF-734A-B7B4-E50C909F56EF}"/>
              </a:ext>
            </a:extLst>
          </p:cNvPr>
          <p:cNvSpPr>
            <a:spLocks noGrp="1"/>
          </p:cNvSpPr>
          <p:nvPr>
            <p:ph type="body" sz="half" idx="17" hasCustomPrompt="1"/>
          </p:nvPr>
        </p:nvSpPr>
        <p:spPr>
          <a:xfrm>
            <a:off x="2198078" y="6096704"/>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sp>
        <p:nvSpPr>
          <p:cNvPr id="29" name="Tekstin paikkamerkki 3">
            <a:extLst>
              <a:ext uri="{FF2B5EF4-FFF2-40B4-BE49-F238E27FC236}">
                <a16:creationId xmlns:a16="http://schemas.microsoft.com/office/drawing/2014/main" id="{0FF2EB4C-2460-8348-8349-7FF0DC1FD349}"/>
              </a:ext>
            </a:extLst>
          </p:cNvPr>
          <p:cNvSpPr>
            <a:spLocks noGrp="1"/>
          </p:cNvSpPr>
          <p:nvPr>
            <p:ph type="body" sz="half" idx="18" hasCustomPrompt="1"/>
          </p:nvPr>
        </p:nvSpPr>
        <p:spPr>
          <a:xfrm>
            <a:off x="4906108" y="6084981"/>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sp>
        <p:nvSpPr>
          <p:cNvPr id="30" name="Tekstin paikkamerkki 3">
            <a:extLst>
              <a:ext uri="{FF2B5EF4-FFF2-40B4-BE49-F238E27FC236}">
                <a16:creationId xmlns:a16="http://schemas.microsoft.com/office/drawing/2014/main" id="{89494DDD-B2E2-C540-96CC-CE36FCB33EF8}"/>
              </a:ext>
            </a:extLst>
          </p:cNvPr>
          <p:cNvSpPr>
            <a:spLocks noGrp="1"/>
          </p:cNvSpPr>
          <p:nvPr>
            <p:ph type="body" sz="half" idx="19" hasCustomPrompt="1"/>
          </p:nvPr>
        </p:nvSpPr>
        <p:spPr>
          <a:xfrm>
            <a:off x="7590693" y="6084981"/>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pic>
        <p:nvPicPr>
          <p:cNvPr id="35" name="Kuva 34" descr="Kuva, joka sisältää kohteen tumma, istuminen, huone, kissa&#10;&#10;Kuvaus luotu automaattisesti">
            <a:extLst>
              <a:ext uri="{FF2B5EF4-FFF2-40B4-BE49-F238E27FC236}">
                <a16:creationId xmlns:a16="http://schemas.microsoft.com/office/drawing/2014/main" id="{487C3F67-AB98-3145-8D2B-0B058B2D1BAB}"/>
              </a:ext>
            </a:extLst>
          </p:cNvPr>
          <p:cNvPicPr>
            <a:picLocks noChangeAspect="1"/>
          </p:cNvPicPr>
          <p:nvPr userDrawn="1"/>
        </p:nvPicPr>
        <p:blipFill rotWithShape="1">
          <a:blip r:embed="rId3"/>
          <a:srcRect t="19985" b="28608"/>
          <a:stretch/>
        </p:blipFill>
        <p:spPr>
          <a:xfrm>
            <a:off x="8882151" y="1984468"/>
            <a:ext cx="1988069" cy="1444532"/>
          </a:xfrm>
          <a:prstGeom prst="rect">
            <a:avLst/>
          </a:prstGeom>
        </p:spPr>
      </p:pic>
      <p:pic>
        <p:nvPicPr>
          <p:cNvPr id="36" name="Kuva 35" descr="Kuva, joka sisältää kohteen tumma, istuminen, huone, kissa&#10;&#10;Kuvaus luotu automaattisesti">
            <a:extLst>
              <a:ext uri="{FF2B5EF4-FFF2-40B4-BE49-F238E27FC236}">
                <a16:creationId xmlns:a16="http://schemas.microsoft.com/office/drawing/2014/main" id="{A0BE8140-F981-9C47-9DA9-926171D648D9}"/>
              </a:ext>
            </a:extLst>
          </p:cNvPr>
          <p:cNvPicPr>
            <a:picLocks noChangeAspect="1"/>
          </p:cNvPicPr>
          <p:nvPr userDrawn="1"/>
        </p:nvPicPr>
        <p:blipFill rotWithShape="1">
          <a:blip r:embed="rId3"/>
          <a:srcRect t="19985" b="28608"/>
          <a:stretch/>
        </p:blipFill>
        <p:spPr>
          <a:xfrm>
            <a:off x="3441179" y="2019347"/>
            <a:ext cx="1988069" cy="1444532"/>
          </a:xfrm>
          <a:prstGeom prst="rect">
            <a:avLst/>
          </a:prstGeom>
        </p:spPr>
      </p:pic>
      <p:pic>
        <p:nvPicPr>
          <p:cNvPr id="41" name="Kuva 40" descr="Kuva, joka sisältää kohteen objekti, istuminen, musta, pöytä&#10;&#10;Kuvaus luotu automaattisesti">
            <a:extLst>
              <a:ext uri="{FF2B5EF4-FFF2-40B4-BE49-F238E27FC236}">
                <a16:creationId xmlns:a16="http://schemas.microsoft.com/office/drawing/2014/main" id="{CFB224E3-2B45-CE4D-8FCA-46BF882A299C}"/>
              </a:ext>
            </a:extLst>
          </p:cNvPr>
          <p:cNvPicPr>
            <a:picLocks noChangeAspect="1"/>
          </p:cNvPicPr>
          <p:nvPr userDrawn="1"/>
        </p:nvPicPr>
        <p:blipFill>
          <a:blip r:embed="rId4"/>
          <a:stretch>
            <a:fillRect/>
          </a:stretch>
        </p:blipFill>
        <p:spPr>
          <a:xfrm>
            <a:off x="760654" y="2055813"/>
            <a:ext cx="1926767" cy="1382738"/>
          </a:xfrm>
          <a:prstGeom prst="rect">
            <a:avLst/>
          </a:prstGeom>
        </p:spPr>
      </p:pic>
      <p:pic>
        <p:nvPicPr>
          <p:cNvPr id="42" name="Kuva 41" descr="Kuva, joka sisältää kohteen objekti, istuminen, musta, pöytä&#10;&#10;Kuvaus luotu automaattisesti">
            <a:extLst>
              <a:ext uri="{FF2B5EF4-FFF2-40B4-BE49-F238E27FC236}">
                <a16:creationId xmlns:a16="http://schemas.microsoft.com/office/drawing/2014/main" id="{B0015160-FECA-BA4E-BA95-8351F1DD2AC6}"/>
              </a:ext>
            </a:extLst>
          </p:cNvPr>
          <p:cNvPicPr>
            <a:picLocks noChangeAspect="1"/>
          </p:cNvPicPr>
          <p:nvPr userDrawn="1"/>
        </p:nvPicPr>
        <p:blipFill>
          <a:blip r:embed="rId4"/>
          <a:stretch>
            <a:fillRect/>
          </a:stretch>
        </p:blipFill>
        <p:spPr>
          <a:xfrm>
            <a:off x="6096000" y="2011360"/>
            <a:ext cx="1926767" cy="1382738"/>
          </a:xfrm>
          <a:prstGeom prst="rect">
            <a:avLst/>
          </a:prstGeom>
        </p:spPr>
      </p:pic>
    </p:spTree>
    <p:extLst>
      <p:ext uri="{BB962C8B-B14F-4D97-AF65-F5344CB8AC3E}">
        <p14:creationId xmlns:p14="http://schemas.microsoft.com/office/powerpoint/2010/main" val="89869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itus + teksti_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7FD5D744-22C1-C14E-84B2-39BF7026784B}"/>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B686DD48-A3CF-7E45-AB64-EC4741650B17}"/>
              </a:ext>
            </a:extLst>
          </p:cNvPr>
          <p:cNvSpPr>
            <a:spLocks noGrp="1"/>
          </p:cNvSpPr>
          <p:nvPr>
            <p:ph type="body" sz="half" idx="2"/>
          </p:nvPr>
        </p:nvSpPr>
        <p:spPr>
          <a:xfrm>
            <a:off x="598192" y="2057658"/>
            <a:ext cx="5015530" cy="68554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147FBE52-E070-F84A-B8A2-5B74FE1759E5}"/>
              </a:ext>
            </a:extLst>
          </p:cNvPr>
          <p:cNvSpPr>
            <a:spLocks noGrp="1"/>
          </p:cNvSpPr>
          <p:nvPr>
            <p:ph type="body" sz="half" idx="10"/>
          </p:nvPr>
        </p:nvSpPr>
        <p:spPr>
          <a:xfrm>
            <a:off x="598192" y="2870522"/>
            <a:ext cx="3969046" cy="3581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henkilö, poseeraaminen, nainen, henkilöt&#10;&#10;Kuvaus luotu automaattisesti">
            <a:extLst>
              <a:ext uri="{FF2B5EF4-FFF2-40B4-BE49-F238E27FC236}">
                <a16:creationId xmlns:a16="http://schemas.microsoft.com/office/drawing/2014/main" id="{53F1187F-C756-9240-8A90-D0D8845BAF14}"/>
              </a:ext>
            </a:extLst>
          </p:cNvPr>
          <p:cNvPicPr>
            <a:picLocks noChangeAspect="1"/>
          </p:cNvPicPr>
          <p:nvPr userDrawn="1"/>
        </p:nvPicPr>
        <p:blipFill>
          <a:blip r:embed="rId3"/>
          <a:stretch>
            <a:fillRect/>
          </a:stretch>
        </p:blipFill>
        <p:spPr>
          <a:xfrm>
            <a:off x="4635500" y="1345962"/>
            <a:ext cx="7556500" cy="5537200"/>
          </a:xfrm>
          <a:prstGeom prst="rect">
            <a:avLst/>
          </a:prstGeom>
        </p:spPr>
      </p:pic>
    </p:spTree>
    <p:extLst>
      <p:ext uri="{BB962C8B-B14F-4D97-AF65-F5344CB8AC3E}">
        <p14:creationId xmlns:p14="http://schemas.microsoft.com/office/powerpoint/2010/main" val="25879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itus + teksti_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1" name="Otsikko 1">
            <a:extLst>
              <a:ext uri="{FF2B5EF4-FFF2-40B4-BE49-F238E27FC236}">
                <a16:creationId xmlns:a16="http://schemas.microsoft.com/office/drawing/2014/main" id="{1AA30886-DE28-5646-A1C0-4CB055CF7E64}"/>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Tekstin paikkamerkki 3">
            <a:extLst>
              <a:ext uri="{FF2B5EF4-FFF2-40B4-BE49-F238E27FC236}">
                <a16:creationId xmlns:a16="http://schemas.microsoft.com/office/drawing/2014/main" id="{4E30CFEB-2D0D-2340-A6A3-B7912C836F1A}"/>
              </a:ext>
            </a:extLst>
          </p:cNvPr>
          <p:cNvSpPr>
            <a:spLocks noGrp="1"/>
          </p:cNvSpPr>
          <p:nvPr>
            <p:ph type="body" sz="half" idx="2"/>
          </p:nvPr>
        </p:nvSpPr>
        <p:spPr>
          <a:xfrm>
            <a:off x="598192" y="2057658"/>
            <a:ext cx="5015530" cy="68554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BCE0A580-B11E-EB46-A256-605FC68AB610}"/>
              </a:ext>
            </a:extLst>
          </p:cNvPr>
          <p:cNvSpPr>
            <a:spLocks noGrp="1"/>
          </p:cNvSpPr>
          <p:nvPr>
            <p:ph type="body" sz="half" idx="10"/>
          </p:nvPr>
        </p:nvSpPr>
        <p:spPr>
          <a:xfrm>
            <a:off x="598192" y="2870522"/>
            <a:ext cx="3969046" cy="3581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7" name="Kuva 6" descr="Kuva, joka sisältää kohteen henkilö, poseeraaminen, nainen, henkilöt&#10;&#10;Kuvaus luotu automaattisesti">
            <a:extLst>
              <a:ext uri="{FF2B5EF4-FFF2-40B4-BE49-F238E27FC236}">
                <a16:creationId xmlns:a16="http://schemas.microsoft.com/office/drawing/2014/main" id="{1AFFCBED-FE36-464C-99B0-95CBF1AF1921}"/>
              </a:ext>
            </a:extLst>
          </p:cNvPr>
          <p:cNvPicPr>
            <a:picLocks noChangeAspect="1"/>
          </p:cNvPicPr>
          <p:nvPr userDrawn="1"/>
        </p:nvPicPr>
        <p:blipFill>
          <a:blip r:embed="rId3"/>
          <a:stretch>
            <a:fillRect/>
          </a:stretch>
        </p:blipFill>
        <p:spPr>
          <a:xfrm>
            <a:off x="4635500" y="1345962"/>
            <a:ext cx="7556500" cy="5537200"/>
          </a:xfrm>
          <a:prstGeom prst="rect">
            <a:avLst/>
          </a:prstGeom>
        </p:spPr>
      </p:pic>
    </p:spTree>
    <p:extLst>
      <p:ext uri="{BB962C8B-B14F-4D97-AF65-F5344CB8AC3E}">
        <p14:creationId xmlns:p14="http://schemas.microsoft.com/office/powerpoint/2010/main" val="23369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itus + teksti_3">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7A1684AF-EB5A-FE49-B982-68533DC76E36}"/>
              </a:ext>
            </a:extLst>
          </p:cNvPr>
          <p:cNvSpPr>
            <a:spLocks noGrp="1"/>
          </p:cNvSpPr>
          <p:nvPr>
            <p:ph type="title"/>
          </p:nvPr>
        </p:nvSpPr>
        <p:spPr>
          <a:xfrm>
            <a:off x="598193" y="509376"/>
            <a:ext cx="5497808"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4BEC3872-DECE-CF41-BEA3-A10616D7BA1B}"/>
              </a:ext>
            </a:extLst>
          </p:cNvPr>
          <p:cNvSpPr>
            <a:spLocks noGrp="1"/>
          </p:cNvSpPr>
          <p:nvPr>
            <p:ph type="body" sz="half" idx="2"/>
          </p:nvPr>
        </p:nvSpPr>
        <p:spPr>
          <a:xfrm>
            <a:off x="598192" y="1943011"/>
            <a:ext cx="5497808"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D9C6DCE1-5EF2-BA44-BBD3-24BD9A3D83FA}"/>
              </a:ext>
            </a:extLst>
          </p:cNvPr>
          <p:cNvSpPr>
            <a:spLocks noGrp="1"/>
          </p:cNvSpPr>
          <p:nvPr>
            <p:ph type="body" sz="half" idx="10"/>
          </p:nvPr>
        </p:nvSpPr>
        <p:spPr>
          <a:xfrm>
            <a:off x="598192" y="23876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a:extLst>
              <a:ext uri="{FF2B5EF4-FFF2-40B4-BE49-F238E27FC236}">
                <a16:creationId xmlns:a16="http://schemas.microsoft.com/office/drawing/2014/main" id="{4569F978-9704-4741-926D-3747873489BD}"/>
              </a:ext>
            </a:extLst>
          </p:cNvPr>
          <p:cNvPicPr>
            <a:picLocks noChangeAspect="1"/>
          </p:cNvPicPr>
          <p:nvPr userDrawn="1"/>
        </p:nvPicPr>
        <p:blipFill>
          <a:blip r:embed="rId3"/>
          <a:stretch>
            <a:fillRect/>
          </a:stretch>
        </p:blipFill>
        <p:spPr>
          <a:xfrm>
            <a:off x="6188598" y="219919"/>
            <a:ext cx="5192337" cy="7339084"/>
          </a:xfrm>
          <a:prstGeom prst="rect">
            <a:avLst/>
          </a:prstGeom>
        </p:spPr>
      </p:pic>
    </p:spTree>
    <p:extLst>
      <p:ext uri="{BB962C8B-B14F-4D97-AF65-F5344CB8AC3E}">
        <p14:creationId xmlns:p14="http://schemas.microsoft.com/office/powerpoint/2010/main" val="28414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itus + teksti_4">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89062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a:extLst>
              <a:ext uri="{FF2B5EF4-FFF2-40B4-BE49-F238E27FC236}">
                <a16:creationId xmlns:a16="http://schemas.microsoft.com/office/drawing/2014/main" id="{5070A96C-694C-9543-81AB-E880B5B06932}"/>
              </a:ext>
            </a:extLst>
          </p:cNvPr>
          <p:cNvPicPr>
            <a:picLocks noChangeAspect="1"/>
          </p:cNvPicPr>
          <p:nvPr userDrawn="1"/>
        </p:nvPicPr>
        <p:blipFill>
          <a:blip r:embed="rId3"/>
          <a:stretch>
            <a:fillRect/>
          </a:stretch>
        </p:blipFill>
        <p:spPr>
          <a:xfrm>
            <a:off x="6706950" y="1652439"/>
            <a:ext cx="6266920" cy="5003003"/>
          </a:xfrm>
          <a:prstGeom prst="rect">
            <a:avLst/>
          </a:prstGeom>
        </p:spPr>
      </p:pic>
    </p:spTree>
    <p:extLst>
      <p:ext uri="{BB962C8B-B14F-4D97-AF65-F5344CB8AC3E}">
        <p14:creationId xmlns:p14="http://schemas.microsoft.com/office/powerpoint/2010/main" val="252605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F4E93B9-7F84-BA4E-8983-7C280989CC01}"/>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chorCtr="0">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E206CF18-AB95-BF42-84C8-5566A566C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Dian numeron paikkamerkki 8">
            <a:extLst>
              <a:ext uri="{FF2B5EF4-FFF2-40B4-BE49-F238E27FC236}">
                <a16:creationId xmlns:a16="http://schemas.microsoft.com/office/drawing/2014/main" id="{81847025-8CDD-2F45-B71F-52CD7F7AF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1F038-2609-0746-951F-C9C2C8C4D6CA}" type="slidenum">
              <a:rPr lang="fi-FI" smtClean="0"/>
              <a:t>‹#›</a:t>
            </a:fld>
            <a:endParaRPr lang="fi-FI"/>
          </a:p>
        </p:txBody>
      </p:sp>
    </p:spTree>
    <p:extLst>
      <p:ext uri="{BB962C8B-B14F-4D97-AF65-F5344CB8AC3E}">
        <p14:creationId xmlns:p14="http://schemas.microsoft.com/office/powerpoint/2010/main" val="327918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2" r:id="rId4"/>
    <p:sldLayoutId id="2147483656" r:id="rId5"/>
    <p:sldLayoutId id="2147483657" r:id="rId6"/>
    <p:sldLayoutId id="2147483660" r:id="rId7"/>
    <p:sldLayoutId id="2147483659" r:id="rId8"/>
    <p:sldLayoutId id="2147483658" r:id="rId9"/>
    <p:sldLayoutId id="2147483672" r:id="rId10"/>
    <p:sldLayoutId id="2147483673" r:id="rId11"/>
    <p:sldLayoutId id="2147483663" r:id="rId12"/>
    <p:sldLayoutId id="2147483669" r:id="rId13"/>
    <p:sldLayoutId id="2147483670" r:id="rId14"/>
    <p:sldLayoutId id="2147483665" r:id="rId15"/>
    <p:sldLayoutId id="2147483667" r:id="rId16"/>
    <p:sldLayoutId id="2147483671" r:id="rId17"/>
    <p:sldLayoutId id="2147483668" r:id="rId18"/>
    <p:sldLayoutId id="214748366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i="0" kern="1200" baseline="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b="1" i="0" kern="1200" baseline="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baseline="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pam.fi/wiki/matkailu-ravintola-ja-vapaa-ajan-palveluita-koskeva-tyontekijoiden-tyoehtosopimus.html" TargetMode="External"/><Relationship Id="rId3" Type="http://schemas.openxmlformats.org/officeDocument/2006/relationships/hyperlink" Target="https://duunitori.fi/palkat/lvi-insinoori%20/" TargetMode="External"/><Relationship Id="rId7" Type="http://schemas.openxmlformats.org/officeDocument/2006/relationships/hyperlink" Target="https://www.kt.fi/tilastot-ja-julkaisut/palkkatilastot/keskiansiot" TargetMode="External"/><Relationship Id="rId2" Type="http://schemas.openxmlformats.org/officeDocument/2006/relationships/hyperlink" Target="https://polamk.fi/poliisina-tyoskentely-ukk" TargetMode="External"/><Relationship Id="rId1" Type="http://schemas.openxmlformats.org/officeDocument/2006/relationships/slideLayout" Target="../slideLayouts/slideLayout3.xml"/><Relationship Id="rId6" Type="http://schemas.openxmlformats.org/officeDocument/2006/relationships/hyperlink" Target="https://www.tehy.fi/fi/system/files/mfiles/muu_dokumentti/kunta-alan_palkat_1.8.2020_ja_1.4.2021_id_14888.pdf" TargetMode="External"/><Relationship Id="rId11" Type="http://schemas.openxmlformats.org/officeDocument/2006/relationships/hyperlink" Target="https://tyopaikat.oikotie.fi/palkkavertailu/psykologi?gclid=EAIaIQobChMI5KLDt-ra8gIVpwZ7Ch2FFwAHEAAYASAAEgKS5PD_BwE" TargetMode="External"/><Relationship Id="rId5" Type="http://schemas.openxmlformats.org/officeDocument/2006/relationships/hyperlink" Target="https://www.erto.fi/component/sl_filebank/?action=download&amp;file=62" TargetMode="External"/><Relationship Id="rId10" Type="http://schemas.openxmlformats.org/officeDocument/2006/relationships/hyperlink" Target="https://duunitori.fi/palkat/psykologi" TargetMode="External"/><Relationship Id="rId4" Type="http://schemas.openxmlformats.org/officeDocument/2006/relationships/hyperlink" Target="https://www.studentum.fi/tyo-ja-palkka/lvi-insinoori" TargetMode="External"/><Relationship Id="rId9" Type="http://schemas.openxmlformats.org/officeDocument/2006/relationships/hyperlink" Target="https://duunitori.fi/palkat/Kokk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55D4A72-D395-4C42-83FF-BBB1848DABAF}"/>
              </a:ext>
            </a:extLst>
          </p:cNvPr>
          <p:cNvSpPr txBox="1"/>
          <p:nvPr/>
        </p:nvSpPr>
        <p:spPr>
          <a:xfrm>
            <a:off x="2772310" y="4417888"/>
            <a:ext cx="6647380" cy="861774"/>
          </a:xfrm>
          <a:prstGeom prst="rect">
            <a:avLst/>
          </a:prstGeom>
          <a:noFill/>
        </p:spPr>
        <p:txBody>
          <a:bodyPr wrap="square" rtlCol="0">
            <a:spAutoFit/>
          </a:bodyPr>
          <a:lstStyle/>
          <a:p>
            <a:pPr algn="ctr" rtl="0" fontAlgn="base"/>
            <a:r>
              <a:rPr lang="en-US" sz="1600" dirty="0">
                <a:solidFill>
                  <a:srgbClr val="FFFFFF"/>
                </a:solidFill>
                <a:latin typeface="Montserrat" panose="00000500000000000000" pitchFamily="2" charset="0"/>
              </a:rPr>
              <a:t>CC BY-SA 4.0</a:t>
            </a:r>
          </a:p>
          <a:p>
            <a:pPr algn="ctr" rtl="0" fontAlgn="base"/>
            <a:r>
              <a:rPr lang="en-US" sz="1600" dirty="0" err="1">
                <a:solidFill>
                  <a:srgbClr val="FFFFFF"/>
                </a:solidFill>
                <a:latin typeface="Montserrat" panose="00000500000000000000" pitchFamily="2" charset="0"/>
              </a:rPr>
              <a:t>paitsi</a:t>
            </a:r>
            <a:r>
              <a:rPr lang="en-US" sz="1600" dirty="0">
                <a:solidFill>
                  <a:srgbClr val="FFFFFF"/>
                </a:solidFill>
                <a:latin typeface="Montserrat" panose="00000500000000000000" pitchFamily="2" charset="0"/>
              </a:rPr>
              <a:t> </a:t>
            </a:r>
            <a:r>
              <a:rPr lang="en-US" sz="1600" dirty="0" err="1">
                <a:solidFill>
                  <a:srgbClr val="FFFFFF"/>
                </a:solidFill>
                <a:latin typeface="Montserrat" panose="00000500000000000000" pitchFamily="2" charset="0"/>
              </a:rPr>
              <a:t>Roolipeli</a:t>
            </a:r>
            <a:r>
              <a:rPr lang="en-US" sz="1600" dirty="0">
                <a:solidFill>
                  <a:srgbClr val="FFFFFF"/>
                </a:solidFill>
                <a:latin typeface="Montserrat" panose="00000500000000000000" pitchFamily="2" charset="0"/>
              </a:rPr>
              <a:t>-logo ja </a:t>
            </a:r>
            <a:r>
              <a:rPr lang="en-US" sz="1600" dirty="0" err="1">
                <a:solidFill>
                  <a:srgbClr val="FFFFFF"/>
                </a:solidFill>
                <a:latin typeface="Montserrat" panose="00000500000000000000" pitchFamily="2" charset="0"/>
              </a:rPr>
              <a:t>kuvitus</a:t>
            </a:r>
            <a:r>
              <a:rPr lang="en-US" sz="1600" dirty="0">
                <a:solidFill>
                  <a:srgbClr val="FFFFFF"/>
                </a:solidFill>
                <a:latin typeface="Montserrat" panose="00000500000000000000" pitchFamily="2" charset="0"/>
              </a:rPr>
              <a:t> Karin Niemi: CC BY-ND 4.0​</a:t>
            </a:r>
          </a:p>
          <a:p>
            <a:endParaRPr lang="fi-FI" dirty="0"/>
          </a:p>
        </p:txBody>
      </p:sp>
      <p:sp>
        <p:nvSpPr>
          <p:cNvPr id="4" name="Otsikko 3">
            <a:extLst>
              <a:ext uri="{FF2B5EF4-FFF2-40B4-BE49-F238E27FC236}">
                <a16:creationId xmlns:a16="http://schemas.microsoft.com/office/drawing/2014/main" id="{55B30D01-FA05-48D1-9ECE-94011A118D40}"/>
              </a:ext>
            </a:extLst>
          </p:cNvPr>
          <p:cNvSpPr>
            <a:spLocks noGrp="1"/>
          </p:cNvSpPr>
          <p:nvPr>
            <p:ph type="title" idx="4294967295"/>
          </p:nvPr>
        </p:nvSpPr>
        <p:spPr>
          <a:xfrm>
            <a:off x="2387600" y="3222625"/>
            <a:ext cx="10515600" cy="1325563"/>
          </a:xfrm>
        </p:spPr>
        <p:txBody>
          <a:bodyPr/>
          <a:lstStyle/>
          <a:p>
            <a:r>
              <a:rPr lang="fi-FI" dirty="0"/>
              <a:t>Segregaatiosuunnistus</a:t>
            </a:r>
            <a:r>
              <a:rPr lang="fi-FI" baseline="0" dirty="0"/>
              <a:t> luonnossa</a:t>
            </a:r>
            <a:endParaRPr lang="fi-FI" dirty="0"/>
          </a:p>
        </p:txBody>
      </p:sp>
    </p:spTree>
    <p:extLst>
      <p:ext uri="{BB962C8B-B14F-4D97-AF65-F5344CB8AC3E}">
        <p14:creationId xmlns:p14="http://schemas.microsoft.com/office/powerpoint/2010/main" val="16959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9D953A-69D2-4C9B-9964-829A3FFACB6C}"/>
              </a:ext>
            </a:extLst>
          </p:cNvPr>
          <p:cNvSpPr>
            <a:spLocks noGrp="1"/>
          </p:cNvSpPr>
          <p:nvPr>
            <p:ph type="title"/>
          </p:nvPr>
        </p:nvSpPr>
        <p:spPr/>
        <p:txBody>
          <a:bodyPr/>
          <a:lstStyle/>
          <a:p>
            <a:r>
              <a:rPr lang="en-US" dirty="0" err="1">
                <a:latin typeface="Montserrat"/>
              </a:rPr>
              <a:t>Työnantajien</a:t>
            </a:r>
            <a:r>
              <a:rPr lang="en-US" dirty="0">
                <a:latin typeface="Montserrat"/>
              </a:rPr>
              <a:t> </a:t>
            </a:r>
            <a:r>
              <a:rPr lang="en-US" dirty="0" err="1">
                <a:latin typeface="Montserrat"/>
              </a:rPr>
              <a:t>stereotypiat</a:t>
            </a:r>
            <a:endParaRPr lang="en-US" dirty="0"/>
          </a:p>
        </p:txBody>
      </p:sp>
      <p:sp>
        <p:nvSpPr>
          <p:cNvPr id="4" name="Tekstin paikkamerkki 3">
            <a:extLst>
              <a:ext uri="{FF2B5EF4-FFF2-40B4-BE49-F238E27FC236}">
                <a16:creationId xmlns:a16="http://schemas.microsoft.com/office/drawing/2014/main" id="{6E3CDCE2-6BE7-4042-90D5-A59A80C6DF1E}"/>
              </a:ext>
            </a:extLst>
          </p:cNvPr>
          <p:cNvSpPr>
            <a:spLocks noGrp="1"/>
          </p:cNvSpPr>
          <p:nvPr>
            <p:ph type="body" sz="half" idx="10"/>
          </p:nvPr>
        </p:nvSpPr>
        <p:spPr>
          <a:xfrm>
            <a:off x="598192" y="1571947"/>
            <a:ext cx="10405430" cy="4879912"/>
          </a:xfrm>
        </p:spPr>
        <p:txBody>
          <a:bodyPr vert="horz" lIns="91440" tIns="45720" rIns="91440" bIns="45720" rtlCol="0" anchor="t">
            <a:normAutofit/>
          </a:bodyPr>
          <a:lstStyle/>
          <a:p>
            <a:r>
              <a:rPr lang="fi-FI" sz="2000">
                <a:latin typeface="Montserrat"/>
              </a:rPr>
              <a:t>Lukekaa ensin infotaulu työnantajien stereotypioista. </a:t>
            </a:r>
            <a:endParaRPr lang="fi-FI" sz="2000"/>
          </a:p>
          <a:p>
            <a:r>
              <a:rPr lang="fi-FI" sz="2000"/>
              <a:t>Ideoikaa, miten työpaikoilla voisi välttyä stereotypioilta työtekijöitä rekrytoidessa. Kirjoittakaa tai piirtäkää ideoitanne ylös tähän: </a:t>
            </a:r>
          </a:p>
          <a:p>
            <a:endParaRPr lang="fi-FI" sz="2000"/>
          </a:p>
        </p:txBody>
      </p:sp>
    </p:spTree>
    <p:extLst>
      <p:ext uri="{BB962C8B-B14F-4D97-AF65-F5344CB8AC3E}">
        <p14:creationId xmlns:p14="http://schemas.microsoft.com/office/powerpoint/2010/main" val="23745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866B7-94A9-4BA3-A56F-A49E157D19B0}"/>
              </a:ext>
            </a:extLst>
          </p:cNvPr>
          <p:cNvSpPr>
            <a:spLocks noGrp="1"/>
          </p:cNvSpPr>
          <p:nvPr>
            <p:ph type="title"/>
          </p:nvPr>
        </p:nvSpPr>
        <p:spPr>
          <a:xfrm>
            <a:off x="598192" y="463077"/>
            <a:ext cx="9367741" cy="1232160"/>
          </a:xfrm>
        </p:spPr>
        <p:txBody>
          <a:bodyPr/>
          <a:lstStyle/>
          <a:p>
            <a:r>
              <a:rPr lang="en-US" dirty="0" err="1"/>
              <a:t>Rasti</a:t>
            </a:r>
            <a:r>
              <a:rPr lang="en-US" dirty="0"/>
              <a:t>: Eri </a:t>
            </a:r>
            <a:r>
              <a:rPr lang="en-US" dirty="0" err="1"/>
              <a:t>oppiaineet</a:t>
            </a:r>
            <a:r>
              <a:rPr lang="en-US" dirty="0"/>
              <a:t> ja </a:t>
            </a:r>
            <a:r>
              <a:rPr lang="en-US" dirty="0" err="1"/>
              <a:t>työelämän</a:t>
            </a:r>
            <a:r>
              <a:rPr lang="en-US" dirty="0"/>
              <a:t> </a:t>
            </a:r>
            <a:r>
              <a:rPr lang="en-US" dirty="0" err="1"/>
              <a:t>taidot</a:t>
            </a:r>
            <a:endParaRPr lang="fi-FI" dirty="0"/>
          </a:p>
        </p:txBody>
      </p:sp>
      <p:sp>
        <p:nvSpPr>
          <p:cNvPr id="4" name="Tekstin paikkamerkki 3">
            <a:extLst>
              <a:ext uri="{FF2B5EF4-FFF2-40B4-BE49-F238E27FC236}">
                <a16:creationId xmlns:a16="http://schemas.microsoft.com/office/drawing/2014/main" id="{FDCC826B-5B60-403B-AF37-A33A4033BA9D}"/>
              </a:ext>
            </a:extLst>
          </p:cNvPr>
          <p:cNvSpPr>
            <a:spLocks noGrp="1"/>
          </p:cNvSpPr>
          <p:nvPr>
            <p:ph type="body" sz="half" idx="10"/>
          </p:nvPr>
        </p:nvSpPr>
        <p:spPr>
          <a:xfrm>
            <a:off x="598192" y="1695237"/>
            <a:ext cx="9739426" cy="4756621"/>
          </a:xfrm>
        </p:spPr>
        <p:txBody>
          <a:bodyPr vert="horz" lIns="91440" tIns="45720" rIns="91440" bIns="45720" rtlCol="0" anchor="t">
            <a:normAutofit/>
          </a:bodyPr>
          <a:lstStyle/>
          <a:p>
            <a:r>
              <a:rPr lang="en-US" sz="1800" dirty="0" err="1"/>
              <a:t>Tällä</a:t>
            </a:r>
            <a:r>
              <a:rPr lang="en-US" sz="1800" dirty="0"/>
              <a:t> </a:t>
            </a:r>
            <a:r>
              <a:rPr lang="en-US" sz="1800" dirty="0" err="1"/>
              <a:t>rastipisteellä</a:t>
            </a:r>
            <a:r>
              <a:rPr lang="en-US" sz="1800" dirty="0"/>
              <a:t> on </a:t>
            </a:r>
            <a:r>
              <a:rPr lang="en-US" sz="1800" dirty="0" err="1"/>
              <a:t>mainittu</a:t>
            </a:r>
            <a:r>
              <a:rPr lang="en-US" sz="1800" dirty="0"/>
              <a:t> </a:t>
            </a:r>
            <a:r>
              <a:rPr lang="en-US" sz="1800" dirty="0" err="1"/>
              <a:t>muutamia</a:t>
            </a:r>
            <a:r>
              <a:rPr lang="en-US" sz="1800" dirty="0"/>
              <a:t> </a:t>
            </a:r>
            <a:r>
              <a:rPr lang="en-US" sz="1800" dirty="0" err="1"/>
              <a:t>oppiaineita</a:t>
            </a:r>
            <a:r>
              <a:rPr lang="en-US" sz="1800" dirty="0"/>
              <a:t> ja </a:t>
            </a:r>
            <a:r>
              <a:rPr lang="en-US" sz="1800" dirty="0" err="1"/>
              <a:t>ammatteja</a:t>
            </a:r>
            <a:r>
              <a:rPr lang="en-US" sz="1800" dirty="0"/>
              <a:t>. </a:t>
            </a:r>
          </a:p>
          <a:p>
            <a:pPr marL="342900" indent="-342900" algn="just">
              <a:buAutoNum type="arabicPeriod"/>
            </a:pPr>
            <a:r>
              <a:rPr lang="en-US" sz="1800" dirty="0" err="1">
                <a:latin typeface="Montserrat"/>
              </a:rPr>
              <a:t>Tarkastelkaa</a:t>
            </a:r>
            <a:r>
              <a:rPr lang="en-US" sz="1800" dirty="0">
                <a:latin typeface="Montserrat"/>
              </a:rPr>
              <a:t> </a:t>
            </a:r>
            <a:r>
              <a:rPr lang="en-US" sz="1800" dirty="0" err="1">
                <a:latin typeface="Montserrat"/>
              </a:rPr>
              <a:t>ensin</a:t>
            </a:r>
            <a:r>
              <a:rPr lang="en-US" sz="1800" dirty="0">
                <a:latin typeface="Montserrat"/>
              </a:rPr>
              <a:t> </a:t>
            </a:r>
            <a:r>
              <a:rPr lang="en-US" sz="1800" dirty="0" err="1">
                <a:latin typeface="Montserrat"/>
              </a:rPr>
              <a:t>oppiaineita</a:t>
            </a:r>
            <a:r>
              <a:rPr lang="en-US" sz="1800" dirty="0">
                <a:latin typeface="Montserrat"/>
              </a:rPr>
              <a:t>. </a:t>
            </a:r>
            <a:r>
              <a:rPr lang="en-US" sz="1800" dirty="0" err="1">
                <a:latin typeface="Montserrat"/>
              </a:rPr>
              <a:t>Millaisia</a:t>
            </a:r>
            <a:r>
              <a:rPr lang="en-US" sz="1800" dirty="0">
                <a:latin typeface="Montserrat"/>
              </a:rPr>
              <a:t> </a:t>
            </a:r>
            <a:r>
              <a:rPr lang="en-US" sz="1800" dirty="0" err="1">
                <a:latin typeface="Montserrat"/>
              </a:rPr>
              <a:t>taitoja</a:t>
            </a:r>
            <a:r>
              <a:rPr lang="en-US" sz="1800" dirty="0">
                <a:latin typeface="Montserrat"/>
              </a:rPr>
              <a:t> ja </a:t>
            </a:r>
            <a:r>
              <a:rPr lang="en-US" sz="1800" dirty="0" err="1">
                <a:latin typeface="Montserrat"/>
              </a:rPr>
              <a:t>tietoja</a:t>
            </a:r>
            <a:r>
              <a:rPr lang="en-US" sz="1800" dirty="0">
                <a:latin typeface="Montserrat"/>
              </a:rPr>
              <a:t> </a:t>
            </a:r>
            <a:r>
              <a:rPr lang="en-US" sz="1800" dirty="0" err="1">
                <a:latin typeface="Montserrat"/>
              </a:rPr>
              <a:t>opitte</a:t>
            </a:r>
            <a:r>
              <a:rPr lang="en-US" sz="1800" dirty="0">
                <a:latin typeface="Montserrat"/>
              </a:rPr>
              <a:t>, </a:t>
            </a:r>
            <a:r>
              <a:rPr lang="en-US" sz="1800" dirty="0" err="1">
                <a:latin typeface="Montserrat"/>
              </a:rPr>
              <a:t>kun</a:t>
            </a:r>
            <a:r>
              <a:rPr lang="en-US" sz="1800" dirty="0">
                <a:latin typeface="Montserrat"/>
              </a:rPr>
              <a:t> </a:t>
            </a:r>
            <a:r>
              <a:rPr lang="en-US" sz="1800" dirty="0" err="1">
                <a:latin typeface="Montserrat"/>
              </a:rPr>
              <a:t>opiskelette</a:t>
            </a:r>
            <a:r>
              <a:rPr lang="en-US" sz="1800" dirty="0">
                <a:latin typeface="Montserrat"/>
              </a:rPr>
              <a:t> </a:t>
            </a:r>
            <a:r>
              <a:rPr lang="en-US" sz="1800" dirty="0" err="1">
                <a:latin typeface="Montserrat"/>
              </a:rPr>
              <a:t>näitä</a:t>
            </a:r>
            <a:r>
              <a:rPr lang="en-US" sz="1800" dirty="0">
                <a:latin typeface="Montserrat"/>
              </a:rPr>
              <a:t> </a:t>
            </a:r>
            <a:r>
              <a:rPr lang="en-US" sz="1800" dirty="0" err="1">
                <a:latin typeface="Montserrat"/>
              </a:rPr>
              <a:t>oppiaineita</a:t>
            </a:r>
            <a:r>
              <a:rPr lang="en-US" sz="1800" dirty="0">
                <a:latin typeface="Montserrat"/>
              </a:rPr>
              <a:t>? </a:t>
            </a:r>
            <a:r>
              <a:rPr lang="en-US" sz="1800" dirty="0" err="1">
                <a:latin typeface="Montserrat"/>
              </a:rPr>
              <a:t>Kirjoittakaa</a:t>
            </a:r>
            <a:r>
              <a:rPr lang="en-US" sz="1800" dirty="0">
                <a:latin typeface="Montserrat"/>
              </a:rPr>
              <a:t> </a:t>
            </a:r>
            <a:r>
              <a:rPr lang="en-US" sz="1800" dirty="0" err="1">
                <a:latin typeface="Montserrat"/>
              </a:rPr>
              <a:t>oppiaineen</a:t>
            </a:r>
            <a:r>
              <a:rPr lang="en-US" sz="1800" dirty="0">
                <a:latin typeface="Montserrat"/>
              </a:rPr>
              <a:t> </a:t>
            </a:r>
            <a:r>
              <a:rPr lang="en-US" sz="1800" dirty="0" err="1">
                <a:latin typeface="Montserrat"/>
              </a:rPr>
              <a:t>ympärille</a:t>
            </a:r>
            <a:r>
              <a:rPr lang="en-US" sz="1800" dirty="0">
                <a:latin typeface="Montserrat"/>
              </a:rPr>
              <a:t> </a:t>
            </a:r>
            <a:r>
              <a:rPr lang="en-US" sz="1800" dirty="0" err="1">
                <a:latin typeface="Montserrat"/>
              </a:rPr>
              <a:t>sekä</a:t>
            </a:r>
            <a:r>
              <a:rPr lang="en-US" sz="1800" dirty="0">
                <a:latin typeface="Montserrat"/>
              </a:rPr>
              <a:t> </a:t>
            </a:r>
            <a:r>
              <a:rPr lang="en-US" sz="1800" dirty="0" err="1">
                <a:latin typeface="Montserrat"/>
              </a:rPr>
              <a:t>sisältöön</a:t>
            </a:r>
            <a:r>
              <a:rPr lang="en-US" sz="1800" dirty="0">
                <a:latin typeface="Montserrat"/>
              </a:rPr>
              <a:t> </a:t>
            </a:r>
            <a:r>
              <a:rPr lang="en-US" sz="1800" dirty="0" err="1">
                <a:latin typeface="Montserrat"/>
              </a:rPr>
              <a:t>liittyviä</a:t>
            </a:r>
            <a:r>
              <a:rPr lang="en-US" sz="1800" dirty="0">
                <a:latin typeface="Montserrat"/>
              </a:rPr>
              <a:t> </a:t>
            </a:r>
            <a:r>
              <a:rPr lang="en-US" sz="1800" dirty="0" err="1">
                <a:latin typeface="Montserrat"/>
              </a:rPr>
              <a:t>taitoja</a:t>
            </a:r>
            <a:r>
              <a:rPr lang="en-US" sz="1800" dirty="0">
                <a:latin typeface="Montserrat"/>
              </a:rPr>
              <a:t> </a:t>
            </a:r>
            <a:r>
              <a:rPr lang="en-US" sz="1800" dirty="0" err="1">
                <a:latin typeface="Montserrat"/>
              </a:rPr>
              <a:t>että</a:t>
            </a:r>
            <a:r>
              <a:rPr lang="en-US" sz="1800" dirty="0">
                <a:latin typeface="Montserrat"/>
              </a:rPr>
              <a:t> </a:t>
            </a:r>
            <a:r>
              <a:rPr lang="en-US" sz="1800" dirty="0" err="1">
                <a:latin typeface="Montserrat"/>
              </a:rPr>
              <a:t>aineen</a:t>
            </a:r>
            <a:r>
              <a:rPr lang="en-US" sz="1800" dirty="0">
                <a:latin typeface="Montserrat"/>
              </a:rPr>
              <a:t> </a:t>
            </a:r>
            <a:r>
              <a:rPr lang="en-US" sz="1800" dirty="0" err="1">
                <a:latin typeface="Montserrat"/>
              </a:rPr>
              <a:t>opiskelun</a:t>
            </a:r>
            <a:r>
              <a:rPr lang="en-US" sz="1800" dirty="0">
                <a:latin typeface="Montserrat"/>
              </a:rPr>
              <a:t> </a:t>
            </a:r>
            <a:r>
              <a:rPr lang="en-US" sz="1800" dirty="0" err="1">
                <a:latin typeface="Montserrat"/>
              </a:rPr>
              <a:t>kautta</a:t>
            </a:r>
            <a:r>
              <a:rPr lang="en-US" sz="1800" dirty="0">
                <a:latin typeface="Montserrat"/>
              </a:rPr>
              <a:t> </a:t>
            </a:r>
            <a:r>
              <a:rPr lang="en-US" sz="1800" dirty="0" err="1">
                <a:latin typeface="Montserrat"/>
              </a:rPr>
              <a:t>kehittyviä</a:t>
            </a:r>
            <a:r>
              <a:rPr lang="en-US" sz="1800" dirty="0">
                <a:latin typeface="Montserrat"/>
              </a:rPr>
              <a:t> </a:t>
            </a:r>
            <a:r>
              <a:rPr lang="en-US" sz="1800" dirty="0" err="1">
                <a:latin typeface="Montserrat"/>
              </a:rPr>
              <a:t>yleisiä</a:t>
            </a:r>
            <a:r>
              <a:rPr lang="en-US" sz="1800" dirty="0">
                <a:latin typeface="Montserrat"/>
              </a:rPr>
              <a:t> </a:t>
            </a:r>
            <a:r>
              <a:rPr lang="en-US" sz="1800" dirty="0" err="1">
                <a:latin typeface="Montserrat"/>
              </a:rPr>
              <a:t>taitoja</a:t>
            </a:r>
            <a:r>
              <a:rPr lang="en-US" sz="1800" dirty="0">
                <a:latin typeface="Montserrat"/>
              </a:rPr>
              <a:t>, </a:t>
            </a:r>
            <a:r>
              <a:rPr lang="en-US" sz="1800" dirty="0" err="1">
                <a:latin typeface="Montserrat"/>
              </a:rPr>
              <a:t>joita</a:t>
            </a:r>
            <a:r>
              <a:rPr lang="en-US" sz="1800" dirty="0">
                <a:latin typeface="Montserrat"/>
              </a:rPr>
              <a:t> </a:t>
            </a:r>
            <a:r>
              <a:rPr lang="en-US" sz="1800" dirty="0" err="1">
                <a:latin typeface="Montserrat"/>
              </a:rPr>
              <a:t>voitte</a:t>
            </a:r>
            <a:r>
              <a:rPr lang="en-US" sz="1800" dirty="0">
                <a:latin typeface="Montserrat"/>
              </a:rPr>
              <a:t> </a:t>
            </a:r>
            <a:r>
              <a:rPr lang="en-US" sz="1800" dirty="0" err="1">
                <a:latin typeface="Montserrat"/>
              </a:rPr>
              <a:t>hyödyntää</a:t>
            </a:r>
            <a:r>
              <a:rPr lang="en-US" sz="1800" dirty="0">
                <a:latin typeface="Montserrat"/>
              </a:rPr>
              <a:t> </a:t>
            </a:r>
            <a:r>
              <a:rPr lang="en-US" sz="1800" dirty="0" err="1">
                <a:latin typeface="Montserrat"/>
              </a:rPr>
              <a:t>laajasti</a:t>
            </a:r>
            <a:r>
              <a:rPr lang="en-US" sz="1800" dirty="0">
                <a:latin typeface="Montserrat"/>
              </a:rPr>
              <a:t> </a:t>
            </a:r>
            <a:r>
              <a:rPr lang="en-US" sz="1800" dirty="0" err="1">
                <a:latin typeface="Montserrat"/>
              </a:rPr>
              <a:t>eri</a:t>
            </a:r>
            <a:r>
              <a:rPr lang="en-US" sz="1800" dirty="0">
                <a:latin typeface="Montserrat"/>
              </a:rPr>
              <a:t> </a:t>
            </a:r>
            <a:r>
              <a:rPr lang="en-US" sz="1800" dirty="0" err="1">
                <a:latin typeface="Montserrat"/>
              </a:rPr>
              <a:t>aineiden</a:t>
            </a:r>
            <a:r>
              <a:rPr lang="en-US" sz="1800" dirty="0">
                <a:latin typeface="Montserrat"/>
              </a:rPr>
              <a:t> </a:t>
            </a:r>
            <a:r>
              <a:rPr lang="en-US" sz="1800" dirty="0" err="1">
                <a:latin typeface="Montserrat"/>
              </a:rPr>
              <a:t>opiskelussa</a:t>
            </a:r>
            <a:r>
              <a:rPr lang="en-US" sz="1800" dirty="0">
                <a:latin typeface="Montserrat"/>
              </a:rPr>
              <a:t> ja </a:t>
            </a:r>
            <a:r>
              <a:rPr lang="en-US" sz="1800" dirty="0" err="1">
                <a:latin typeface="Montserrat"/>
              </a:rPr>
              <a:t>vapaa-ajalla</a:t>
            </a:r>
            <a:r>
              <a:rPr lang="en-US" sz="1800" dirty="0">
                <a:latin typeface="Montserrat"/>
              </a:rPr>
              <a:t>.</a:t>
            </a:r>
          </a:p>
          <a:p>
            <a:pPr marL="342900" indent="-342900">
              <a:buAutoNum type="arabicPeriod"/>
            </a:pPr>
            <a:endParaRPr lang="en-US" sz="1800" dirty="0"/>
          </a:p>
          <a:p>
            <a:pPr algn="just"/>
            <a:r>
              <a:rPr lang="fi-FI" sz="1800" dirty="0">
                <a:latin typeface="Montserrat"/>
              </a:rPr>
              <a:t>2. Missä ammateissa voitte hyödyntää koulussa oppimianne taitoja? Keksikää mahdollisimman monta ja erilaista ammattia tai työtehtävää, jossa taidoista on hyötyä. Voitte hyödyntää tehtävässä tiedonhakua. </a:t>
            </a:r>
            <a:endParaRPr lang="fi-FI" sz="1800" dirty="0"/>
          </a:p>
        </p:txBody>
      </p:sp>
    </p:spTree>
    <p:extLst>
      <p:ext uri="{BB962C8B-B14F-4D97-AF65-F5344CB8AC3E}">
        <p14:creationId xmlns:p14="http://schemas.microsoft.com/office/powerpoint/2010/main" val="25551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866B7-94A9-4BA3-A56F-A49E157D19B0}"/>
              </a:ext>
            </a:extLst>
          </p:cNvPr>
          <p:cNvSpPr>
            <a:spLocks noGrp="1"/>
          </p:cNvSpPr>
          <p:nvPr>
            <p:ph type="title"/>
          </p:nvPr>
        </p:nvSpPr>
        <p:spPr>
          <a:xfrm>
            <a:off x="598192" y="463077"/>
            <a:ext cx="9367741" cy="1232160"/>
          </a:xfrm>
        </p:spPr>
        <p:txBody>
          <a:bodyPr/>
          <a:lstStyle/>
          <a:p>
            <a:r>
              <a:rPr lang="en-US" dirty="0"/>
              <a:t>Eri </a:t>
            </a:r>
            <a:r>
              <a:rPr lang="en-US" dirty="0" err="1"/>
              <a:t>oppiaineet</a:t>
            </a:r>
            <a:r>
              <a:rPr lang="en-US" dirty="0"/>
              <a:t> ja </a:t>
            </a:r>
            <a:r>
              <a:rPr lang="en-US" dirty="0" err="1"/>
              <a:t>työelämän</a:t>
            </a:r>
            <a:r>
              <a:rPr lang="en-US" dirty="0"/>
              <a:t> </a:t>
            </a:r>
            <a:r>
              <a:rPr lang="en-US" dirty="0" err="1"/>
              <a:t>taidot</a:t>
            </a:r>
            <a:endParaRPr lang="fi-FI" dirty="0"/>
          </a:p>
        </p:txBody>
      </p:sp>
      <p:sp>
        <p:nvSpPr>
          <p:cNvPr id="3" name="Tekstiruutu 2">
            <a:extLst>
              <a:ext uri="{FF2B5EF4-FFF2-40B4-BE49-F238E27FC236}">
                <a16:creationId xmlns:a16="http://schemas.microsoft.com/office/drawing/2014/main" id="{D1D18CA0-1D95-487F-9123-2220DA0C5EA5}"/>
              </a:ext>
            </a:extLst>
          </p:cNvPr>
          <p:cNvSpPr txBox="1"/>
          <p:nvPr/>
        </p:nvSpPr>
        <p:spPr>
          <a:xfrm>
            <a:off x="1828107" y="2590226"/>
            <a:ext cx="1839767" cy="369332"/>
          </a:xfrm>
          <a:prstGeom prst="rect">
            <a:avLst/>
          </a:prstGeom>
          <a:solidFill>
            <a:schemeClr val="bg1"/>
          </a:solidFill>
          <a:ln>
            <a:solidFill>
              <a:srgbClr val="FCAE47"/>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latin typeface="Montserrat" panose="00000500000000000000" pitchFamily="2" charset="0"/>
                <a:cs typeface="Calibri"/>
              </a:rPr>
              <a:t>Matematiikka</a:t>
            </a:r>
          </a:p>
        </p:txBody>
      </p:sp>
      <p:sp>
        <p:nvSpPr>
          <p:cNvPr id="5" name="Tekstiruutu 4">
            <a:extLst>
              <a:ext uri="{FF2B5EF4-FFF2-40B4-BE49-F238E27FC236}">
                <a16:creationId xmlns:a16="http://schemas.microsoft.com/office/drawing/2014/main" id="{A1692865-FC71-4FD3-83A0-F3814B1406F8}"/>
              </a:ext>
            </a:extLst>
          </p:cNvPr>
          <p:cNvSpPr txBox="1"/>
          <p:nvPr/>
        </p:nvSpPr>
        <p:spPr>
          <a:xfrm>
            <a:off x="5282062" y="4533852"/>
            <a:ext cx="1252302" cy="369332"/>
          </a:xfrm>
          <a:prstGeom prst="rect">
            <a:avLst/>
          </a:prstGeom>
          <a:noFill/>
          <a:ln>
            <a:solidFill>
              <a:srgbClr val="FCAE4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a:latin typeface="Montserrat" panose="00000500000000000000" pitchFamily="2" charset="0"/>
              </a:rPr>
              <a:t>Historia</a:t>
            </a:r>
          </a:p>
        </p:txBody>
      </p:sp>
      <p:sp>
        <p:nvSpPr>
          <p:cNvPr id="7" name="Tekstiruutu 6">
            <a:extLst>
              <a:ext uri="{FF2B5EF4-FFF2-40B4-BE49-F238E27FC236}">
                <a16:creationId xmlns:a16="http://schemas.microsoft.com/office/drawing/2014/main" id="{8CBB3DC1-175D-4FC4-BADE-0839DCDF8D47}"/>
              </a:ext>
            </a:extLst>
          </p:cNvPr>
          <p:cNvSpPr txBox="1"/>
          <p:nvPr/>
        </p:nvSpPr>
        <p:spPr>
          <a:xfrm>
            <a:off x="9277564" y="3174715"/>
            <a:ext cx="1260713" cy="369332"/>
          </a:xfrm>
          <a:prstGeom prst="rect">
            <a:avLst/>
          </a:prstGeom>
          <a:noFill/>
          <a:ln>
            <a:solidFill>
              <a:srgbClr val="F3998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latin typeface="Montserrat" panose="00000500000000000000" pitchFamily="2" charset="0"/>
              </a:rPr>
              <a:t>Käsityöt</a:t>
            </a:r>
          </a:p>
        </p:txBody>
      </p:sp>
    </p:spTree>
    <p:extLst>
      <p:ext uri="{BB962C8B-B14F-4D97-AF65-F5344CB8AC3E}">
        <p14:creationId xmlns:p14="http://schemas.microsoft.com/office/powerpoint/2010/main" val="267669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7BF9C5-09B9-4E14-9263-7D9B0170DDCB}"/>
              </a:ext>
            </a:extLst>
          </p:cNvPr>
          <p:cNvSpPr>
            <a:spLocks noGrp="1"/>
          </p:cNvSpPr>
          <p:nvPr>
            <p:ph type="title"/>
          </p:nvPr>
        </p:nvSpPr>
        <p:spPr/>
        <p:txBody>
          <a:bodyPr/>
          <a:lstStyle/>
          <a:p>
            <a:r>
              <a:rPr lang="en-US" dirty="0" err="1"/>
              <a:t>Rasti</a:t>
            </a:r>
            <a:r>
              <a:rPr lang="en-US" dirty="0"/>
              <a:t>: </a:t>
            </a:r>
            <a:r>
              <a:rPr lang="en-US" dirty="0" err="1"/>
              <a:t>Työn</a:t>
            </a:r>
            <a:r>
              <a:rPr lang="en-US" dirty="0"/>
              <a:t> </a:t>
            </a:r>
            <a:r>
              <a:rPr lang="en-US" dirty="0" err="1"/>
              <a:t>muutos</a:t>
            </a:r>
            <a:endParaRPr lang="fi-FI" dirty="0"/>
          </a:p>
        </p:txBody>
      </p:sp>
      <p:sp>
        <p:nvSpPr>
          <p:cNvPr id="3" name="Tekstin paikkamerkki 2">
            <a:extLst>
              <a:ext uri="{FF2B5EF4-FFF2-40B4-BE49-F238E27FC236}">
                <a16:creationId xmlns:a16="http://schemas.microsoft.com/office/drawing/2014/main" id="{28814EAA-8D06-48E3-815A-CE7F5C03D5E5}"/>
              </a:ext>
            </a:extLst>
          </p:cNvPr>
          <p:cNvSpPr>
            <a:spLocks noGrp="1"/>
          </p:cNvSpPr>
          <p:nvPr>
            <p:ph type="body" sz="half" idx="2"/>
          </p:nvPr>
        </p:nvSpPr>
        <p:spPr>
          <a:xfrm>
            <a:off x="598191" y="1788639"/>
            <a:ext cx="9398564" cy="625788"/>
          </a:xfrm>
        </p:spPr>
        <p:txBody>
          <a:bodyPr vert="horz" lIns="91440" tIns="45720" rIns="91440" bIns="45720" rtlCol="0" anchor="t">
            <a:normAutofit fontScale="47500" lnSpcReduction="20000"/>
          </a:bodyPr>
          <a:lstStyle/>
          <a:p>
            <a:r>
              <a:rPr lang="en-US" dirty="0">
                <a:latin typeface="Montserrat"/>
              </a:rPr>
              <a:t>Heikkinen &amp; </a:t>
            </a:r>
            <a:r>
              <a:rPr lang="en-US" dirty="0" err="1">
                <a:latin typeface="Montserrat"/>
              </a:rPr>
              <a:t>Löyttyniemi</a:t>
            </a:r>
            <a:r>
              <a:rPr lang="en-US" dirty="0">
                <a:latin typeface="Montserrat"/>
              </a:rPr>
              <a:t> 2020. </a:t>
            </a:r>
            <a:r>
              <a:rPr lang="fi-FI" dirty="0">
                <a:latin typeface="Montserrat"/>
              </a:rPr>
              <a:t>Näin siirryimme lapiohommista läppärin ääreen – työelämän muutos on ollut Suomessa poikkeuksellisen raju. Yle Uutiset.</a:t>
            </a:r>
          </a:p>
          <a:p>
            <a:r>
              <a:rPr lang="en-US" sz="1700" dirty="0">
                <a:latin typeface="Montserrat"/>
              </a:rPr>
              <a:t>Pesonen  2020. </a:t>
            </a:r>
            <a:r>
              <a:rPr lang="en-US" sz="1700" dirty="0" err="1">
                <a:latin typeface="Montserrat"/>
              </a:rPr>
              <a:t>Miksi</a:t>
            </a:r>
            <a:r>
              <a:rPr lang="en-US" sz="1700" dirty="0">
                <a:latin typeface="Montserrat"/>
              </a:rPr>
              <a:t> on </a:t>
            </a:r>
            <a:r>
              <a:rPr lang="en-US" sz="1700" dirty="0" err="1">
                <a:latin typeface="Montserrat"/>
              </a:rPr>
              <a:t>miesten</a:t>
            </a:r>
            <a:r>
              <a:rPr lang="en-US" sz="1700" dirty="0">
                <a:latin typeface="Montserrat"/>
              </a:rPr>
              <a:t> ja </a:t>
            </a:r>
            <a:r>
              <a:rPr lang="en-US" sz="1700" dirty="0" err="1">
                <a:latin typeface="Montserrat"/>
              </a:rPr>
              <a:t>naisten</a:t>
            </a:r>
            <a:r>
              <a:rPr lang="en-US" sz="1700" dirty="0">
                <a:latin typeface="Montserrat"/>
              </a:rPr>
              <a:t> </a:t>
            </a:r>
            <a:r>
              <a:rPr lang="en-US" sz="1700" dirty="0" err="1">
                <a:latin typeface="Montserrat"/>
              </a:rPr>
              <a:t>ammatteja</a:t>
            </a:r>
            <a:r>
              <a:rPr lang="en-US" sz="1700" dirty="0">
                <a:latin typeface="Montserrat"/>
              </a:rPr>
              <a:t>? </a:t>
            </a:r>
            <a:r>
              <a:rPr lang="en-US" sz="1700" dirty="0" err="1">
                <a:latin typeface="Montserrat"/>
              </a:rPr>
              <a:t>Vastaus</a:t>
            </a:r>
            <a:r>
              <a:rPr lang="en-US" sz="1700" dirty="0">
                <a:latin typeface="Montserrat"/>
              </a:rPr>
              <a:t> </a:t>
            </a:r>
            <a:r>
              <a:rPr lang="en-US" sz="1700" dirty="0" err="1">
                <a:latin typeface="Montserrat"/>
              </a:rPr>
              <a:t>löytyy</a:t>
            </a:r>
            <a:r>
              <a:rPr lang="en-US" sz="1700" dirty="0">
                <a:latin typeface="Montserrat"/>
              </a:rPr>
              <a:t> </a:t>
            </a:r>
            <a:r>
              <a:rPr lang="en-US" sz="1700" dirty="0" err="1">
                <a:latin typeface="Montserrat"/>
              </a:rPr>
              <a:t>hetkestä</a:t>
            </a:r>
            <a:r>
              <a:rPr lang="en-US" sz="1700" dirty="0">
                <a:latin typeface="Montserrat"/>
              </a:rPr>
              <a:t>, </a:t>
            </a:r>
            <a:r>
              <a:rPr lang="en-US" sz="1700" dirty="0" err="1">
                <a:latin typeface="Montserrat"/>
              </a:rPr>
              <a:t>jolloin</a:t>
            </a:r>
            <a:r>
              <a:rPr lang="en-US" sz="1700" dirty="0">
                <a:latin typeface="Montserrat"/>
              </a:rPr>
              <a:t> </a:t>
            </a:r>
            <a:r>
              <a:rPr lang="en-US" sz="1700" dirty="0" err="1">
                <a:latin typeface="Montserrat"/>
              </a:rPr>
              <a:t>naiset</a:t>
            </a:r>
            <a:r>
              <a:rPr lang="en-US" sz="1700" dirty="0">
                <a:latin typeface="Montserrat"/>
              </a:rPr>
              <a:t> </a:t>
            </a:r>
            <a:r>
              <a:rPr lang="en-US" sz="1700" dirty="0" err="1">
                <a:latin typeface="Montserrat"/>
              </a:rPr>
              <a:t>astuivat</a:t>
            </a:r>
            <a:r>
              <a:rPr lang="en-US" sz="1700" dirty="0">
                <a:latin typeface="Montserrat"/>
              </a:rPr>
              <a:t>  </a:t>
            </a:r>
            <a:r>
              <a:rPr lang="en-US" sz="1700" dirty="0" err="1">
                <a:latin typeface="Montserrat"/>
              </a:rPr>
              <a:t>työmarkkinoille</a:t>
            </a:r>
            <a:r>
              <a:rPr lang="en-US" sz="1700" dirty="0">
                <a:latin typeface="Montserrat"/>
              </a:rPr>
              <a:t>. Yle </a:t>
            </a:r>
            <a:r>
              <a:rPr lang="en-US" sz="1700" dirty="0" err="1">
                <a:latin typeface="Montserrat"/>
              </a:rPr>
              <a:t>Uutiset</a:t>
            </a:r>
          </a:p>
          <a:p>
            <a:r>
              <a:rPr lang="fi-FI" sz="1800" dirty="0">
                <a:latin typeface="Montserrat"/>
              </a:rPr>
              <a:t>Piili 2020. Puheenvuoro </a:t>
            </a:r>
            <a:r>
              <a:rPr lang="fi-FI" sz="1800" dirty="0" err="1">
                <a:latin typeface="Montserrat"/>
              </a:rPr>
              <a:t>Shaking</a:t>
            </a:r>
            <a:r>
              <a:rPr lang="fi-FI" sz="1800" dirty="0">
                <a:latin typeface="Montserrat"/>
              </a:rPr>
              <a:t> </a:t>
            </a:r>
            <a:r>
              <a:rPr lang="fi-FI" sz="1800" dirty="0" err="1">
                <a:latin typeface="Montserrat"/>
              </a:rPr>
              <a:t>Up</a:t>
            </a:r>
            <a:r>
              <a:rPr lang="fi-FI" sz="1800" dirty="0">
                <a:latin typeface="Montserrat"/>
              </a:rPr>
              <a:t> Tech –tapahtumassa.</a:t>
            </a:r>
            <a:endParaRPr lang="fi-FI" sz="1700" dirty="0">
              <a:latin typeface="Montserrat"/>
            </a:endParaRPr>
          </a:p>
        </p:txBody>
      </p:sp>
      <p:sp>
        <p:nvSpPr>
          <p:cNvPr id="4" name="Tekstin paikkamerkki 3">
            <a:extLst>
              <a:ext uri="{FF2B5EF4-FFF2-40B4-BE49-F238E27FC236}">
                <a16:creationId xmlns:a16="http://schemas.microsoft.com/office/drawing/2014/main" id="{0FF233CC-C5D0-47C7-AB39-CBDCB86EF807}"/>
              </a:ext>
            </a:extLst>
          </p:cNvPr>
          <p:cNvSpPr>
            <a:spLocks noGrp="1"/>
          </p:cNvSpPr>
          <p:nvPr>
            <p:ph type="body" sz="half" idx="10"/>
          </p:nvPr>
        </p:nvSpPr>
        <p:spPr>
          <a:xfrm>
            <a:off x="598191" y="2599362"/>
            <a:ext cx="10703381" cy="3852496"/>
          </a:xfrm>
        </p:spPr>
        <p:txBody>
          <a:bodyPr/>
          <a:lstStyle/>
          <a:p>
            <a:pPr marL="285750" indent="-285750">
              <a:buFont typeface="Arial" panose="020B0604020202020204" pitchFamily="34" charset="0"/>
              <a:buChar char="•"/>
            </a:pPr>
            <a:r>
              <a:rPr lang="fi-FI"/>
              <a:t>Teollistuminen avasi naisille mahdollisuuden palkkatyöhön, sillä työvoimaa tarvittiin lisää</a:t>
            </a:r>
          </a:p>
          <a:p>
            <a:pPr marL="285750" indent="-285750">
              <a:buFont typeface="Arial" panose="020B0604020202020204" pitchFamily="34" charset="0"/>
              <a:buChar char="•"/>
            </a:pPr>
            <a:r>
              <a:rPr lang="fi-FI"/>
              <a:t>Kun naiset pääsivät lopulta työmarkkinoille naisten työssäkäynti oikeutettiin siten, että naisten sopi suorittaa työelämässä laajennettua äidin roolia opetus- ja hoitoalalla </a:t>
            </a:r>
          </a:p>
          <a:p>
            <a:pPr marL="285750" indent="-285750">
              <a:buFont typeface="Arial" panose="020B0604020202020204" pitchFamily="34" charset="0"/>
              <a:buChar char="•"/>
            </a:pPr>
            <a:r>
              <a:rPr lang="fi-FI"/>
              <a:t>Pohjoismaisen hyvinvointiyhteiskunnan rakentaminen 1960-70-luvuilla avasi naisille uusia mahdollisuuksia työelämään päivähoidon ja sosiaalipalveluiden myötä, mutta työtä avautui samaan aikaan juuri näihin julkisen sektorin töihin, joihin naiset työllistyivät -&gt; jako naisvaltaiseen julkiseen ja miesvaltaiseen yksityiseen sektoriin rakentui </a:t>
            </a:r>
          </a:p>
          <a:p>
            <a:pPr marL="285750" indent="-285750">
              <a:buFont typeface="Arial" panose="020B0604020202020204" pitchFamily="34" charset="0"/>
              <a:buChar char="•"/>
            </a:pPr>
            <a:r>
              <a:rPr lang="fi-FI"/>
              <a:t>Töiden koneellistuminen, </a:t>
            </a:r>
            <a:r>
              <a:rPr lang="fi-FI" err="1"/>
              <a:t>robotisaatio</a:t>
            </a:r>
            <a:r>
              <a:rPr lang="fi-FI"/>
              <a:t> ja digitalisaatio ovat vähentäneet fyysisten ominaisuuksien merkitystä monissa miesvaltaisissa ammateissa</a:t>
            </a:r>
          </a:p>
          <a:p>
            <a:pPr marL="285750" indent="-285750">
              <a:buFont typeface="Arial" panose="020B0604020202020204" pitchFamily="34" charset="0"/>
              <a:buChar char="•"/>
            </a:pPr>
            <a:r>
              <a:rPr lang="fi-FI"/>
              <a:t>Työn muutos ei kuitenkaan näy vielä ihmisten mielikuvissa ja tiedossa eri aloista: esimerkiksi konepajat saatetaan kokea luotaan työntävinä ja likaisina paikkoina, vaikka konetekniikka on nykyään paljon muuta kuten 3D-tulostusta ja digitekniikkoja</a:t>
            </a:r>
          </a:p>
        </p:txBody>
      </p:sp>
    </p:spTree>
    <p:extLst>
      <p:ext uri="{BB962C8B-B14F-4D97-AF65-F5344CB8AC3E}">
        <p14:creationId xmlns:p14="http://schemas.microsoft.com/office/powerpoint/2010/main" val="8000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89BF8D-CD43-4E12-94DC-FE5FA88A6908}"/>
              </a:ext>
            </a:extLst>
          </p:cNvPr>
          <p:cNvSpPr>
            <a:spLocks noGrp="1"/>
          </p:cNvSpPr>
          <p:nvPr>
            <p:ph type="title"/>
          </p:nvPr>
        </p:nvSpPr>
        <p:spPr/>
        <p:txBody>
          <a:bodyPr>
            <a:normAutofit/>
          </a:bodyPr>
          <a:lstStyle/>
          <a:p>
            <a:r>
              <a:rPr lang="fi-FI" sz="2400" dirty="0">
                <a:ea typeface="+mn-ea"/>
                <a:cs typeface="+mn-cs"/>
              </a:rPr>
              <a:t>Työn muutos</a:t>
            </a:r>
          </a:p>
        </p:txBody>
      </p:sp>
      <p:sp>
        <p:nvSpPr>
          <p:cNvPr id="4" name="Tekstin paikkamerkki 3">
            <a:extLst>
              <a:ext uri="{FF2B5EF4-FFF2-40B4-BE49-F238E27FC236}">
                <a16:creationId xmlns:a16="http://schemas.microsoft.com/office/drawing/2014/main" id="{570D18B3-FAD6-4E0F-A620-50BB3758D9C4}"/>
              </a:ext>
            </a:extLst>
          </p:cNvPr>
          <p:cNvSpPr>
            <a:spLocks noGrp="1"/>
          </p:cNvSpPr>
          <p:nvPr>
            <p:ph type="body" sz="half" idx="10"/>
          </p:nvPr>
        </p:nvSpPr>
        <p:spPr>
          <a:xfrm>
            <a:off x="598192" y="1788639"/>
            <a:ext cx="9739426" cy="4663219"/>
          </a:xfrm>
        </p:spPr>
        <p:txBody>
          <a:bodyPr vert="horz" lIns="91440" tIns="45720" rIns="91440" bIns="45720" rtlCol="0" anchor="t">
            <a:normAutofit/>
          </a:bodyPr>
          <a:lstStyle/>
          <a:p>
            <a:pPr algn="just"/>
            <a:r>
              <a:rPr lang="en-US" dirty="0" err="1">
                <a:latin typeface="Montserrat"/>
              </a:rPr>
              <a:t>Lukekaa</a:t>
            </a:r>
            <a:r>
              <a:rPr lang="en-US" dirty="0">
                <a:latin typeface="Montserrat"/>
              </a:rPr>
              <a:t> </a:t>
            </a:r>
            <a:r>
              <a:rPr lang="en-US" dirty="0" err="1">
                <a:latin typeface="Montserrat"/>
              </a:rPr>
              <a:t>rastilla</a:t>
            </a:r>
            <a:r>
              <a:rPr lang="en-US" dirty="0">
                <a:latin typeface="Montserrat"/>
              </a:rPr>
              <a:t> </a:t>
            </a:r>
            <a:r>
              <a:rPr lang="en-US" dirty="0" err="1">
                <a:latin typeface="Montserrat"/>
              </a:rPr>
              <a:t>oleva</a:t>
            </a:r>
            <a:r>
              <a:rPr lang="en-US" dirty="0">
                <a:latin typeface="Montserrat"/>
              </a:rPr>
              <a:t> </a:t>
            </a:r>
            <a:r>
              <a:rPr lang="en-US" dirty="0" err="1">
                <a:latin typeface="Montserrat"/>
              </a:rPr>
              <a:t>infotaulu</a:t>
            </a:r>
            <a:r>
              <a:rPr lang="en-US" dirty="0">
                <a:latin typeface="Montserrat"/>
              </a:rPr>
              <a:t> </a:t>
            </a:r>
            <a:r>
              <a:rPr lang="en-US" dirty="0" err="1">
                <a:latin typeface="Montserrat"/>
              </a:rPr>
              <a:t>työn</a:t>
            </a:r>
            <a:r>
              <a:rPr lang="en-US" dirty="0">
                <a:latin typeface="Montserrat"/>
              </a:rPr>
              <a:t> </a:t>
            </a:r>
            <a:r>
              <a:rPr lang="en-US" dirty="0" err="1">
                <a:latin typeface="Montserrat"/>
              </a:rPr>
              <a:t>muutoksesta</a:t>
            </a:r>
            <a:r>
              <a:rPr lang="en-US" dirty="0">
                <a:latin typeface="Montserrat"/>
              </a:rPr>
              <a:t>. </a:t>
            </a:r>
            <a:r>
              <a:rPr lang="en-US" dirty="0" err="1">
                <a:latin typeface="Montserrat"/>
              </a:rPr>
              <a:t>Vastatkaa</a:t>
            </a:r>
            <a:r>
              <a:rPr lang="en-US" dirty="0">
                <a:latin typeface="Montserrat"/>
              </a:rPr>
              <a:t> </a:t>
            </a:r>
            <a:r>
              <a:rPr lang="en-US" dirty="0" err="1">
                <a:latin typeface="Montserrat"/>
              </a:rPr>
              <a:t>sen</a:t>
            </a:r>
            <a:r>
              <a:rPr lang="en-US" dirty="0">
                <a:latin typeface="Montserrat"/>
              </a:rPr>
              <a:t> </a:t>
            </a:r>
            <a:r>
              <a:rPr lang="en-US" dirty="0" err="1">
                <a:latin typeface="Montserrat"/>
              </a:rPr>
              <a:t>jälkeen</a:t>
            </a:r>
            <a:r>
              <a:rPr lang="en-US" dirty="0">
                <a:latin typeface="Montserrat"/>
              </a:rPr>
              <a:t> </a:t>
            </a:r>
            <a:r>
              <a:rPr lang="en-US" dirty="0" err="1">
                <a:latin typeface="Montserrat"/>
              </a:rPr>
              <a:t>kysymyksiin</a:t>
            </a:r>
            <a:r>
              <a:rPr lang="en-US" dirty="0">
                <a:latin typeface="Montserrat"/>
              </a:rPr>
              <a:t>:</a:t>
            </a:r>
          </a:p>
          <a:p>
            <a:r>
              <a:rPr lang="en-US" dirty="0">
                <a:latin typeface="Montserrat"/>
              </a:rPr>
              <a:t>1. </a:t>
            </a:r>
            <a:r>
              <a:rPr lang="en-US" dirty="0" err="1">
                <a:latin typeface="Montserrat"/>
              </a:rPr>
              <a:t>Mitä</a:t>
            </a:r>
            <a:r>
              <a:rPr lang="en-US" dirty="0">
                <a:latin typeface="Montserrat"/>
              </a:rPr>
              <a:t> </a:t>
            </a:r>
            <a:r>
              <a:rPr lang="en-US" dirty="0" err="1">
                <a:latin typeface="Montserrat"/>
              </a:rPr>
              <a:t>syitä</a:t>
            </a:r>
            <a:r>
              <a:rPr lang="en-US" dirty="0">
                <a:latin typeface="Montserrat"/>
              </a:rPr>
              <a:t> </a:t>
            </a:r>
            <a:r>
              <a:rPr lang="en-US" dirty="0" err="1">
                <a:latin typeface="Montserrat"/>
              </a:rPr>
              <a:t>löydätte</a:t>
            </a:r>
            <a:r>
              <a:rPr lang="en-US" dirty="0">
                <a:latin typeface="Montserrat"/>
              </a:rPr>
              <a:t> </a:t>
            </a:r>
            <a:r>
              <a:rPr lang="en-US" dirty="0" err="1">
                <a:latin typeface="Montserrat"/>
              </a:rPr>
              <a:t>sille</a:t>
            </a:r>
            <a:r>
              <a:rPr lang="en-US" dirty="0">
                <a:latin typeface="Montserrat"/>
              </a:rPr>
              <a:t>, </a:t>
            </a:r>
            <a:r>
              <a:rPr lang="en-US" dirty="0" err="1">
                <a:latin typeface="Montserrat"/>
              </a:rPr>
              <a:t>että</a:t>
            </a:r>
            <a:r>
              <a:rPr lang="en-US" dirty="0">
                <a:latin typeface="Montserrat"/>
              </a:rPr>
              <a:t> </a:t>
            </a:r>
            <a:r>
              <a:rPr lang="en-US" dirty="0" err="1">
                <a:latin typeface="Montserrat"/>
              </a:rPr>
              <a:t>eri</a:t>
            </a:r>
            <a:r>
              <a:rPr lang="en-US" dirty="0">
                <a:latin typeface="Montserrat"/>
              </a:rPr>
              <a:t> </a:t>
            </a:r>
            <a:r>
              <a:rPr lang="en-US" dirty="0" err="1">
                <a:latin typeface="Montserrat"/>
              </a:rPr>
              <a:t>ammatit</a:t>
            </a:r>
            <a:r>
              <a:rPr lang="en-US" dirty="0">
                <a:latin typeface="Montserrat"/>
              </a:rPr>
              <a:t> </a:t>
            </a:r>
            <a:r>
              <a:rPr lang="en-US" dirty="0" err="1">
                <a:latin typeface="Montserrat"/>
              </a:rPr>
              <a:t>ovat</a:t>
            </a:r>
            <a:r>
              <a:rPr lang="en-US" dirty="0">
                <a:latin typeface="Montserrat"/>
              </a:rPr>
              <a:t> </a:t>
            </a:r>
            <a:r>
              <a:rPr lang="en-US" dirty="0" err="1">
                <a:latin typeface="Montserrat"/>
              </a:rPr>
              <a:t>sukupuolittuneita</a:t>
            </a:r>
            <a:r>
              <a:rPr lang="en-US" dirty="0">
                <a:latin typeface="Montserrat"/>
              </a:rPr>
              <a:t>?</a:t>
            </a:r>
          </a:p>
          <a:p>
            <a:pPr marL="342900" indent="-342900">
              <a:buAutoNum type="arabicPeriod"/>
            </a:pPr>
            <a:endParaRPr lang="en-US"/>
          </a:p>
          <a:p>
            <a:pPr marL="342900" indent="-342900">
              <a:buAutoNum type="arabicPeriod"/>
            </a:pPr>
            <a:endParaRPr lang="en-US"/>
          </a:p>
          <a:p>
            <a:endParaRPr lang="en-US"/>
          </a:p>
          <a:p>
            <a:endParaRPr lang="en-US"/>
          </a:p>
          <a:p>
            <a:pPr algn="just"/>
            <a:r>
              <a:rPr lang="en-US" dirty="0">
                <a:latin typeface="Montserrat"/>
              </a:rPr>
              <a:t>2. </a:t>
            </a:r>
            <a:r>
              <a:rPr lang="en-US" dirty="0" err="1">
                <a:latin typeface="Montserrat"/>
              </a:rPr>
              <a:t>Antakaa</a:t>
            </a:r>
            <a:r>
              <a:rPr lang="en-US" dirty="0">
                <a:latin typeface="Montserrat"/>
              </a:rPr>
              <a:t> </a:t>
            </a:r>
            <a:r>
              <a:rPr lang="en-US" dirty="0" err="1">
                <a:latin typeface="Montserrat"/>
              </a:rPr>
              <a:t>esimerkki</a:t>
            </a:r>
            <a:r>
              <a:rPr lang="en-US" dirty="0">
                <a:latin typeface="Montserrat"/>
              </a:rPr>
              <a:t> </a:t>
            </a:r>
            <a:r>
              <a:rPr lang="en-US" dirty="0" err="1">
                <a:latin typeface="Montserrat"/>
              </a:rPr>
              <a:t>naisvaltaisesta</a:t>
            </a:r>
            <a:r>
              <a:rPr lang="en-US" dirty="0">
                <a:latin typeface="Montserrat"/>
              </a:rPr>
              <a:t> </a:t>
            </a:r>
            <a:r>
              <a:rPr lang="en-US" dirty="0" err="1">
                <a:latin typeface="Montserrat"/>
              </a:rPr>
              <a:t>ammatista</a:t>
            </a:r>
            <a:r>
              <a:rPr lang="en-US" dirty="0">
                <a:latin typeface="Montserrat"/>
              </a:rPr>
              <a:t>, </a:t>
            </a:r>
            <a:r>
              <a:rPr lang="en-US" dirty="0" err="1">
                <a:latin typeface="Montserrat"/>
              </a:rPr>
              <a:t>josta</a:t>
            </a:r>
            <a:r>
              <a:rPr lang="en-US" dirty="0">
                <a:latin typeface="Montserrat"/>
              </a:rPr>
              <a:t> on </a:t>
            </a:r>
            <a:r>
              <a:rPr lang="en-US" dirty="0" err="1">
                <a:latin typeface="Montserrat"/>
              </a:rPr>
              <a:t>tullut</a:t>
            </a:r>
            <a:r>
              <a:rPr lang="en-US" dirty="0">
                <a:latin typeface="Montserrat"/>
              </a:rPr>
              <a:t> </a:t>
            </a:r>
            <a:r>
              <a:rPr lang="en-US" dirty="0" err="1">
                <a:latin typeface="Montserrat"/>
              </a:rPr>
              <a:t>miesvaltainen</a:t>
            </a:r>
            <a:r>
              <a:rPr lang="en-US" dirty="0">
                <a:latin typeface="Montserrat"/>
              </a:rPr>
              <a:t> tai </a:t>
            </a:r>
            <a:r>
              <a:rPr lang="en-US" dirty="0" err="1">
                <a:latin typeface="Montserrat"/>
              </a:rPr>
              <a:t>tasa-ammatti</a:t>
            </a:r>
            <a:r>
              <a:rPr lang="en-US" dirty="0">
                <a:latin typeface="Montserrat"/>
              </a:rPr>
              <a:t> tai </a:t>
            </a:r>
            <a:r>
              <a:rPr lang="en-US" dirty="0" err="1">
                <a:latin typeface="Montserrat"/>
              </a:rPr>
              <a:t>miesvaltaisesta</a:t>
            </a:r>
            <a:r>
              <a:rPr lang="en-US" dirty="0">
                <a:latin typeface="Montserrat"/>
              </a:rPr>
              <a:t> </a:t>
            </a:r>
            <a:r>
              <a:rPr lang="en-US" dirty="0" err="1">
                <a:latin typeface="Montserrat"/>
              </a:rPr>
              <a:t>ammatista</a:t>
            </a:r>
            <a:r>
              <a:rPr lang="en-US" dirty="0">
                <a:latin typeface="Montserrat"/>
              </a:rPr>
              <a:t>, </a:t>
            </a:r>
            <a:r>
              <a:rPr lang="en-US" dirty="0" err="1">
                <a:latin typeface="Montserrat"/>
              </a:rPr>
              <a:t>josta</a:t>
            </a:r>
            <a:r>
              <a:rPr lang="en-US" dirty="0">
                <a:latin typeface="Montserrat"/>
              </a:rPr>
              <a:t> on </a:t>
            </a:r>
            <a:r>
              <a:rPr lang="en-US" dirty="0" err="1">
                <a:latin typeface="Montserrat"/>
              </a:rPr>
              <a:t>tullut</a:t>
            </a:r>
            <a:r>
              <a:rPr lang="en-US" dirty="0">
                <a:latin typeface="Montserrat"/>
              </a:rPr>
              <a:t> </a:t>
            </a:r>
            <a:r>
              <a:rPr lang="en-US" dirty="0" err="1">
                <a:latin typeface="Montserrat"/>
              </a:rPr>
              <a:t>naisvaltainen</a:t>
            </a:r>
            <a:r>
              <a:rPr lang="en-US" dirty="0">
                <a:latin typeface="Montserrat"/>
              </a:rPr>
              <a:t> tai </a:t>
            </a:r>
            <a:r>
              <a:rPr lang="en-US" dirty="0" err="1">
                <a:latin typeface="Montserrat"/>
              </a:rPr>
              <a:t>tasa-ammatti</a:t>
            </a:r>
            <a:r>
              <a:rPr lang="en-US" dirty="0">
                <a:latin typeface="Montserrat"/>
              </a:rPr>
              <a:t>. Tasa-</a:t>
            </a:r>
            <a:r>
              <a:rPr lang="en-US" dirty="0" err="1">
                <a:latin typeface="Montserrat"/>
              </a:rPr>
              <a:t>ammatti</a:t>
            </a:r>
            <a:r>
              <a:rPr lang="en-US" dirty="0">
                <a:latin typeface="Montserrat"/>
              </a:rPr>
              <a:t> = </a:t>
            </a:r>
            <a:r>
              <a:rPr lang="en-US" dirty="0" err="1">
                <a:latin typeface="Montserrat"/>
              </a:rPr>
              <a:t>ammatti</a:t>
            </a:r>
            <a:r>
              <a:rPr lang="en-US" dirty="0">
                <a:latin typeface="Montserrat"/>
              </a:rPr>
              <a:t>, </a:t>
            </a:r>
            <a:r>
              <a:rPr lang="en-US" dirty="0" err="1">
                <a:latin typeface="Montserrat"/>
              </a:rPr>
              <a:t>jossa</a:t>
            </a:r>
            <a:r>
              <a:rPr lang="en-US" dirty="0">
                <a:latin typeface="Montserrat"/>
              </a:rPr>
              <a:t> </a:t>
            </a:r>
            <a:r>
              <a:rPr lang="en-US" dirty="0" err="1">
                <a:latin typeface="Montserrat"/>
              </a:rPr>
              <a:t>eri</a:t>
            </a:r>
            <a:r>
              <a:rPr lang="en-US" dirty="0">
                <a:latin typeface="Montserrat"/>
              </a:rPr>
              <a:t> </a:t>
            </a:r>
            <a:r>
              <a:rPr lang="en-US" dirty="0" err="1">
                <a:latin typeface="Montserrat"/>
              </a:rPr>
              <a:t>sukupuolta</a:t>
            </a:r>
            <a:r>
              <a:rPr lang="en-US" dirty="0">
                <a:latin typeface="Montserrat"/>
              </a:rPr>
              <a:t> </a:t>
            </a:r>
            <a:r>
              <a:rPr lang="en-US" dirty="0" err="1">
                <a:latin typeface="Montserrat"/>
              </a:rPr>
              <a:t>olevien</a:t>
            </a:r>
            <a:r>
              <a:rPr lang="en-US" dirty="0">
                <a:latin typeface="Montserrat"/>
              </a:rPr>
              <a:t> </a:t>
            </a:r>
            <a:r>
              <a:rPr lang="en-US" dirty="0" err="1">
                <a:latin typeface="Montserrat"/>
              </a:rPr>
              <a:t>osuus</a:t>
            </a:r>
            <a:r>
              <a:rPr lang="en-US" dirty="0">
                <a:latin typeface="Montserrat"/>
              </a:rPr>
              <a:t> on 40–60 %. </a:t>
            </a:r>
            <a:r>
              <a:rPr lang="en-US" dirty="0" err="1">
                <a:latin typeface="Montserrat"/>
              </a:rPr>
              <a:t>Voitte</a:t>
            </a:r>
            <a:r>
              <a:rPr lang="en-US" dirty="0">
                <a:latin typeface="Montserrat"/>
              </a:rPr>
              <a:t> </a:t>
            </a:r>
            <a:r>
              <a:rPr lang="en-US" dirty="0" err="1">
                <a:latin typeface="Montserrat"/>
              </a:rPr>
              <a:t>hyödyntää</a:t>
            </a:r>
            <a:r>
              <a:rPr lang="en-US" dirty="0">
                <a:latin typeface="Montserrat"/>
              </a:rPr>
              <a:t> </a:t>
            </a:r>
            <a:r>
              <a:rPr lang="en-US" dirty="0" err="1">
                <a:latin typeface="Montserrat"/>
              </a:rPr>
              <a:t>tiedonhakua</a:t>
            </a:r>
            <a:r>
              <a:rPr lang="en-US" dirty="0">
                <a:latin typeface="Montserrat"/>
              </a:rPr>
              <a:t>.</a:t>
            </a:r>
            <a:endParaRPr lang="en-US" dirty="0"/>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fi-FI"/>
          </a:p>
        </p:txBody>
      </p:sp>
    </p:spTree>
    <p:extLst>
      <p:ext uri="{BB962C8B-B14F-4D97-AF65-F5344CB8AC3E}">
        <p14:creationId xmlns:p14="http://schemas.microsoft.com/office/powerpoint/2010/main" val="23344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EF42BF-C70A-4077-AD41-9075B8A68AF3}"/>
              </a:ext>
            </a:extLst>
          </p:cNvPr>
          <p:cNvSpPr>
            <a:spLocks noGrp="1"/>
          </p:cNvSpPr>
          <p:nvPr>
            <p:ph type="title"/>
          </p:nvPr>
        </p:nvSpPr>
        <p:spPr/>
        <p:txBody>
          <a:bodyPr/>
          <a:lstStyle/>
          <a:p>
            <a:r>
              <a:rPr lang="fi-FI" dirty="0">
                <a:latin typeface="Montserrat"/>
              </a:rPr>
              <a:t>Miltä näyttää ohjelmistosuunnittelija?</a:t>
            </a:r>
            <a:endParaRPr lang="fi-FI" dirty="0"/>
          </a:p>
        </p:txBody>
      </p:sp>
      <p:sp>
        <p:nvSpPr>
          <p:cNvPr id="4" name="Tekstin paikkamerkki 3">
            <a:extLst>
              <a:ext uri="{FF2B5EF4-FFF2-40B4-BE49-F238E27FC236}">
                <a16:creationId xmlns:a16="http://schemas.microsoft.com/office/drawing/2014/main" id="{65AB42CA-0244-446C-956C-3AEA16FB6782}"/>
              </a:ext>
            </a:extLst>
          </p:cNvPr>
          <p:cNvSpPr>
            <a:spLocks noGrp="1"/>
          </p:cNvSpPr>
          <p:nvPr>
            <p:ph type="body" sz="half" idx="10"/>
          </p:nvPr>
        </p:nvSpPr>
        <p:spPr>
          <a:xfrm>
            <a:off x="598192" y="1592494"/>
            <a:ext cx="11154568" cy="5031720"/>
          </a:xfrm>
        </p:spPr>
        <p:txBody>
          <a:bodyPr vert="horz" lIns="91440" tIns="45720" rIns="91440" bIns="45720" rtlCol="0" anchor="t">
            <a:normAutofit/>
          </a:bodyPr>
          <a:lstStyle/>
          <a:p>
            <a:pPr algn="just"/>
            <a:r>
              <a:rPr lang="fi-FI" sz="1800">
                <a:latin typeface="Montserrat"/>
              </a:rPr>
              <a:t>Piirtäkää tälle rastille kuva siitä, miltä ohjelmistosuunnittelija mielestänne näyttää. Etsikää sen jälkeen ainakin kaksi tarinaa ohjelmistosuunnittelijana työskentelevästä. Vastasiko mielikuvanne todellisuutta? </a:t>
            </a:r>
          </a:p>
        </p:txBody>
      </p:sp>
    </p:spTree>
    <p:extLst>
      <p:ext uri="{BB962C8B-B14F-4D97-AF65-F5344CB8AC3E}">
        <p14:creationId xmlns:p14="http://schemas.microsoft.com/office/powerpoint/2010/main" val="401091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89BF8D-CD43-4E12-94DC-FE5FA88A6908}"/>
              </a:ext>
            </a:extLst>
          </p:cNvPr>
          <p:cNvSpPr>
            <a:spLocks noGrp="1"/>
          </p:cNvSpPr>
          <p:nvPr>
            <p:ph type="title"/>
          </p:nvPr>
        </p:nvSpPr>
        <p:spPr/>
        <p:txBody>
          <a:bodyPr/>
          <a:lstStyle/>
          <a:p>
            <a:r>
              <a:rPr lang="en-US" dirty="0" err="1">
                <a:latin typeface="Montserrat"/>
              </a:rPr>
              <a:t>Rasti</a:t>
            </a:r>
            <a:r>
              <a:rPr lang="en-US" dirty="0">
                <a:latin typeface="Montserrat"/>
              </a:rPr>
              <a:t>: </a:t>
            </a:r>
            <a:r>
              <a:rPr lang="en-US" dirty="0" err="1">
                <a:latin typeface="Montserrat"/>
              </a:rPr>
              <a:t>Palkkapolku</a:t>
            </a:r>
            <a:endParaRPr lang="en-US" dirty="0"/>
          </a:p>
        </p:txBody>
      </p:sp>
      <p:sp>
        <p:nvSpPr>
          <p:cNvPr id="4" name="Tekstin paikkamerkki 3">
            <a:extLst>
              <a:ext uri="{FF2B5EF4-FFF2-40B4-BE49-F238E27FC236}">
                <a16:creationId xmlns:a16="http://schemas.microsoft.com/office/drawing/2014/main" id="{570D18B3-FAD6-4E0F-A620-50BB3758D9C4}"/>
              </a:ext>
            </a:extLst>
          </p:cNvPr>
          <p:cNvSpPr>
            <a:spLocks noGrp="1"/>
          </p:cNvSpPr>
          <p:nvPr>
            <p:ph type="body" sz="half" idx="10"/>
          </p:nvPr>
        </p:nvSpPr>
        <p:spPr>
          <a:xfrm>
            <a:off x="598192" y="1613043"/>
            <a:ext cx="9739426" cy="4838815"/>
          </a:xfrm>
        </p:spPr>
        <p:txBody>
          <a:bodyPr vert="horz" lIns="91440" tIns="45720" rIns="91440" bIns="45720" rtlCol="0" anchor="t">
            <a:normAutofit fontScale="92500" lnSpcReduction="10000"/>
          </a:bodyPr>
          <a:lstStyle/>
          <a:p>
            <a:r>
              <a:rPr lang="en-US" sz="2000" dirty="0">
                <a:latin typeface="Montserrat"/>
              </a:rPr>
              <a:t>Yhdistäkää </a:t>
            </a:r>
            <a:r>
              <a:rPr lang="en-US" sz="2000" dirty="0" err="1">
                <a:latin typeface="Montserrat"/>
              </a:rPr>
              <a:t>ammatti</a:t>
            </a:r>
            <a:r>
              <a:rPr lang="en-US" sz="2000" dirty="0">
                <a:latin typeface="Montserrat"/>
              </a:rPr>
              <a:t> </a:t>
            </a:r>
            <a:r>
              <a:rPr lang="en-US" sz="2000" dirty="0" err="1">
                <a:latin typeface="Montserrat"/>
              </a:rPr>
              <a:t>sen</a:t>
            </a:r>
            <a:r>
              <a:rPr lang="en-US" sz="2000" dirty="0">
                <a:latin typeface="Montserrat"/>
              </a:rPr>
              <a:t> </a:t>
            </a:r>
            <a:r>
              <a:rPr lang="en-US" sz="2000" dirty="0" err="1">
                <a:latin typeface="Montserrat"/>
              </a:rPr>
              <a:t>kuukausipalkkaan</a:t>
            </a:r>
            <a:r>
              <a:rPr lang="en-US" sz="2000" dirty="0">
                <a:latin typeface="Montserrat"/>
              </a:rPr>
              <a:t>. </a:t>
            </a:r>
            <a:r>
              <a:rPr lang="en-US" sz="2000" dirty="0" err="1">
                <a:latin typeface="Montserrat"/>
              </a:rPr>
              <a:t>Palkat</a:t>
            </a:r>
            <a:r>
              <a:rPr lang="en-US" sz="2000" dirty="0">
                <a:latin typeface="Montserrat"/>
              </a:rPr>
              <a:t> </a:t>
            </a:r>
            <a:r>
              <a:rPr lang="en-US" sz="2000" dirty="0" err="1">
                <a:latin typeface="Montserrat"/>
              </a:rPr>
              <a:t>ovat</a:t>
            </a:r>
            <a:r>
              <a:rPr lang="en-US" sz="2000" dirty="0">
                <a:latin typeface="Montserrat"/>
              </a:rPr>
              <a:t> </a:t>
            </a:r>
            <a:r>
              <a:rPr lang="en-US" sz="2000" dirty="0" err="1">
                <a:latin typeface="Montserrat"/>
              </a:rPr>
              <a:t>suunta-antavia</a:t>
            </a:r>
            <a:r>
              <a:rPr lang="en-US" sz="2000" dirty="0">
                <a:latin typeface="Montserrat"/>
              </a:rPr>
              <a:t> ja ne on </a:t>
            </a:r>
            <a:r>
              <a:rPr lang="en-US" sz="2000" dirty="0" err="1">
                <a:latin typeface="Montserrat"/>
              </a:rPr>
              <a:t>ilmoitettu</a:t>
            </a:r>
            <a:r>
              <a:rPr lang="en-US" sz="2000" dirty="0">
                <a:latin typeface="Montserrat"/>
              </a:rPr>
              <a:t> </a:t>
            </a:r>
            <a:r>
              <a:rPr lang="en-US" sz="2000" dirty="0" err="1">
                <a:latin typeface="Montserrat"/>
              </a:rPr>
              <a:t>bruttopalkkana</a:t>
            </a:r>
            <a:r>
              <a:rPr lang="en-US" sz="2000" dirty="0">
                <a:latin typeface="Montserrat"/>
              </a:rPr>
              <a:t>. </a:t>
            </a:r>
            <a:r>
              <a:rPr lang="en-US" sz="2000" dirty="0" err="1">
                <a:latin typeface="Montserrat"/>
              </a:rPr>
              <a:t>Palkkaan</a:t>
            </a:r>
            <a:r>
              <a:rPr lang="en-US" sz="2000" dirty="0">
                <a:latin typeface="Montserrat"/>
              </a:rPr>
              <a:t> </a:t>
            </a:r>
            <a:r>
              <a:rPr lang="en-US" sz="2000" dirty="0" err="1">
                <a:latin typeface="Montserrat"/>
              </a:rPr>
              <a:t>vaikuttaa</a:t>
            </a:r>
            <a:r>
              <a:rPr lang="en-US" sz="2000" dirty="0">
                <a:latin typeface="Montserrat"/>
              </a:rPr>
              <a:t> </a:t>
            </a:r>
            <a:r>
              <a:rPr lang="en-US" sz="2000" dirty="0" err="1">
                <a:latin typeface="Montserrat"/>
              </a:rPr>
              <a:t>alan</a:t>
            </a:r>
            <a:r>
              <a:rPr lang="en-US" sz="2000" dirty="0">
                <a:latin typeface="Montserrat"/>
              </a:rPr>
              <a:t> </a:t>
            </a:r>
            <a:r>
              <a:rPr lang="en-US" sz="2000" dirty="0" err="1">
                <a:latin typeface="Montserrat"/>
              </a:rPr>
              <a:t>lisäksi</a:t>
            </a:r>
            <a:r>
              <a:rPr lang="en-US" sz="2000" dirty="0">
                <a:latin typeface="Montserrat"/>
              </a:rPr>
              <a:t> mm. </a:t>
            </a:r>
            <a:r>
              <a:rPr lang="en-US" sz="2000" dirty="0" err="1">
                <a:latin typeface="Montserrat"/>
              </a:rPr>
              <a:t>työnantaja</a:t>
            </a:r>
            <a:r>
              <a:rPr lang="en-US" sz="2000" dirty="0">
                <a:latin typeface="Montserrat"/>
              </a:rPr>
              <a:t>, </a:t>
            </a:r>
            <a:r>
              <a:rPr lang="en-US" sz="2000" dirty="0" err="1">
                <a:latin typeface="Montserrat"/>
              </a:rPr>
              <a:t>työkokemus</a:t>
            </a:r>
            <a:r>
              <a:rPr lang="en-US" sz="2000" dirty="0">
                <a:latin typeface="Montserrat"/>
              </a:rPr>
              <a:t>, </a:t>
            </a:r>
            <a:r>
              <a:rPr lang="en-US" sz="2000" dirty="0" err="1">
                <a:latin typeface="Montserrat"/>
              </a:rPr>
              <a:t>mahdolliset</a:t>
            </a:r>
            <a:r>
              <a:rPr lang="en-US" sz="2000" dirty="0">
                <a:latin typeface="Montserrat"/>
              </a:rPr>
              <a:t> </a:t>
            </a:r>
            <a:r>
              <a:rPr lang="en-US" sz="2000" dirty="0" err="1">
                <a:latin typeface="Montserrat"/>
              </a:rPr>
              <a:t>vuorotyö</a:t>
            </a:r>
            <a:r>
              <a:rPr lang="en-US" sz="2000" dirty="0">
                <a:latin typeface="Montserrat"/>
              </a:rPr>
              <a:t>- ja </a:t>
            </a:r>
            <a:r>
              <a:rPr lang="en-US" sz="2000" dirty="0" err="1">
                <a:latin typeface="Montserrat"/>
              </a:rPr>
              <a:t>muut</a:t>
            </a:r>
            <a:r>
              <a:rPr lang="en-US" sz="2000" dirty="0">
                <a:latin typeface="Montserrat"/>
              </a:rPr>
              <a:t> </a:t>
            </a:r>
            <a:r>
              <a:rPr lang="en-US" sz="2000" dirty="0" err="1">
                <a:latin typeface="Montserrat"/>
              </a:rPr>
              <a:t>lisät</a:t>
            </a:r>
            <a:r>
              <a:rPr lang="en-US" sz="2000" dirty="0">
                <a:latin typeface="Montserrat"/>
              </a:rPr>
              <a:t> </a:t>
            </a:r>
            <a:r>
              <a:rPr lang="en-US" sz="2000" dirty="0" err="1">
                <a:latin typeface="Montserrat"/>
              </a:rPr>
              <a:t>sekä</a:t>
            </a:r>
            <a:r>
              <a:rPr lang="en-US" sz="2000" dirty="0">
                <a:latin typeface="Montserrat"/>
              </a:rPr>
              <a:t> </a:t>
            </a:r>
            <a:r>
              <a:rPr lang="en-US" sz="2000" dirty="0" err="1">
                <a:latin typeface="Montserrat"/>
              </a:rPr>
              <a:t>palkkiot</a:t>
            </a:r>
            <a:r>
              <a:rPr lang="en-US" sz="2000" dirty="0">
                <a:latin typeface="Montserrat"/>
              </a:rPr>
              <a:t>, </a:t>
            </a:r>
            <a:r>
              <a:rPr lang="en-US" sz="2000" dirty="0" err="1">
                <a:latin typeface="Montserrat"/>
              </a:rPr>
              <a:t>työpaikan</a:t>
            </a:r>
            <a:r>
              <a:rPr lang="en-US" sz="2000" dirty="0">
                <a:latin typeface="Montserrat"/>
              </a:rPr>
              <a:t> </a:t>
            </a:r>
            <a:r>
              <a:rPr lang="en-US" sz="2000" dirty="0" err="1">
                <a:latin typeface="Montserrat"/>
              </a:rPr>
              <a:t>sijainti</a:t>
            </a:r>
            <a:r>
              <a:rPr lang="en-US" sz="2000" dirty="0">
                <a:latin typeface="Montserrat"/>
              </a:rPr>
              <a:t> </a:t>
            </a:r>
            <a:r>
              <a:rPr lang="en-US" sz="2000" dirty="0" err="1">
                <a:latin typeface="Montserrat"/>
              </a:rPr>
              <a:t>sekä</a:t>
            </a:r>
            <a:r>
              <a:rPr lang="en-US" sz="2000" dirty="0">
                <a:latin typeface="Montserrat"/>
              </a:rPr>
              <a:t> </a:t>
            </a:r>
            <a:r>
              <a:rPr lang="en-US" sz="2000" dirty="0" err="1">
                <a:latin typeface="Montserrat"/>
              </a:rPr>
              <a:t>työn</a:t>
            </a:r>
            <a:r>
              <a:rPr lang="en-US" sz="2000" dirty="0">
                <a:latin typeface="Montserrat"/>
              </a:rPr>
              <a:t> </a:t>
            </a:r>
            <a:r>
              <a:rPr lang="en-US" sz="2000" dirty="0" err="1">
                <a:latin typeface="Montserrat"/>
              </a:rPr>
              <a:t>vaativuus</a:t>
            </a:r>
            <a:r>
              <a:rPr lang="en-US" sz="2000" dirty="0">
                <a:latin typeface="Montserrat"/>
              </a:rPr>
              <a:t> ja </a:t>
            </a:r>
            <a:r>
              <a:rPr lang="en-US" sz="2000" dirty="0" err="1">
                <a:latin typeface="Montserrat"/>
              </a:rPr>
              <a:t>vastuu</a:t>
            </a:r>
            <a:r>
              <a:rPr lang="en-US" sz="2000" dirty="0">
                <a:latin typeface="Montserrat"/>
              </a:rPr>
              <a:t>. </a:t>
            </a:r>
            <a:endParaRPr lang="en-US" sz="2000" dirty="0"/>
          </a:p>
          <a:p>
            <a:endParaRPr lang="en-US" dirty="0"/>
          </a:p>
          <a:p>
            <a:endParaRPr lang="en-US" dirty="0"/>
          </a:p>
          <a:p>
            <a:endParaRPr lang="en-US" dirty="0"/>
          </a:p>
          <a:p>
            <a:pPr marL="285750" indent="-285750">
              <a:buChar char="•"/>
            </a:pPr>
            <a:endParaRPr lang="fi-FI" dirty="0"/>
          </a:p>
          <a:p>
            <a:r>
              <a:rPr lang="fi-FI" dirty="0">
                <a:latin typeface="Montserrat"/>
              </a:rPr>
              <a:t>Lähteet:</a:t>
            </a:r>
          </a:p>
          <a:p>
            <a:r>
              <a:rPr lang="fi-FI" sz="1200" dirty="0">
                <a:latin typeface="Montserrat"/>
              </a:rPr>
              <a:t>Poliisin palkka - Poliisiammattikorkeakoulu: </a:t>
            </a:r>
            <a:r>
              <a:rPr lang="fi-FI" sz="1200" dirty="0">
                <a:latin typeface="Montserrat"/>
                <a:hlinkClick r:id="rId2">
                  <a:extLst>
                    <a:ext uri="{A12FA001-AC4F-418D-AE19-62706E023703}">
                      <ahyp:hlinkClr xmlns:ahyp="http://schemas.microsoft.com/office/drawing/2018/hyperlinkcolor" val="tx"/>
                    </a:ext>
                  </a:extLst>
                </a:hlinkClick>
              </a:rPr>
              <a:t>https://polamk.fi/poliisina-tyoskentely-ukk</a:t>
            </a:r>
            <a:endParaRPr lang="fi-FI" sz="1200" dirty="0">
              <a:latin typeface="Montserrat"/>
            </a:endParaRPr>
          </a:p>
          <a:p>
            <a:r>
              <a:rPr lang="fi-FI" sz="1200" dirty="0">
                <a:latin typeface="Montserrat"/>
              </a:rPr>
              <a:t>LVI-insinöörin palkka - Duunitori: </a:t>
            </a:r>
            <a:r>
              <a:rPr lang="fi-FI" sz="1200" dirty="0">
                <a:latin typeface="Montserrat"/>
                <a:hlinkClick r:id="rId3">
                  <a:extLst>
                    <a:ext uri="{A12FA001-AC4F-418D-AE19-62706E023703}">
                      <ahyp:hlinkClr xmlns:ahyp="http://schemas.microsoft.com/office/drawing/2018/hyperlinkcolor" val="tx"/>
                    </a:ext>
                  </a:extLst>
                </a:hlinkClick>
              </a:rPr>
              <a:t>https://duunitori.fi/palkat/lvi-insinoori /</a:t>
            </a:r>
            <a:r>
              <a:rPr lang="fi-FI" sz="1200" dirty="0">
                <a:latin typeface="Montserrat"/>
              </a:rPr>
              <a:t> </a:t>
            </a:r>
            <a:r>
              <a:rPr lang="fi-FI" sz="1200" dirty="0">
                <a:latin typeface="Montserrat"/>
                <a:hlinkClick r:id="rId4">
                  <a:extLst>
                    <a:ext uri="{A12FA001-AC4F-418D-AE19-62706E023703}">
                      <ahyp:hlinkClr xmlns:ahyp="http://schemas.microsoft.com/office/drawing/2018/hyperlinkcolor" val="tx"/>
                    </a:ext>
                  </a:extLst>
                </a:hlinkClick>
              </a:rPr>
              <a:t>https://www.studentum.fi/tyo-ja-palkka/lvi-insinoori</a:t>
            </a:r>
            <a:endParaRPr lang="fi-FI" sz="1200" dirty="0">
              <a:latin typeface="Montserrat"/>
            </a:endParaRPr>
          </a:p>
          <a:p>
            <a:r>
              <a:rPr lang="fi-FI" sz="1200" dirty="0">
                <a:latin typeface="Montserrat"/>
              </a:rPr>
              <a:t>Eläintenhoitaja - Toimihenkilöliitto </a:t>
            </a:r>
            <a:r>
              <a:rPr lang="fi-FI" sz="1200" dirty="0" err="1">
                <a:latin typeface="Montserrat"/>
              </a:rPr>
              <a:t>Erto</a:t>
            </a:r>
            <a:r>
              <a:rPr lang="fi-FI" sz="1200" dirty="0">
                <a:latin typeface="Montserrat"/>
              </a:rPr>
              <a:t> 2021: </a:t>
            </a:r>
            <a:r>
              <a:rPr lang="fi-FI" sz="1200" dirty="0">
                <a:latin typeface="Montserrat"/>
                <a:hlinkClick r:id="rId5">
                  <a:extLst>
                    <a:ext uri="{A12FA001-AC4F-418D-AE19-62706E023703}">
                      <ahyp:hlinkClr xmlns:ahyp="http://schemas.microsoft.com/office/drawing/2018/hyperlinkcolor" val="tx"/>
                    </a:ext>
                  </a:extLst>
                </a:hlinkClick>
              </a:rPr>
              <a:t>https://www.erto.fi/component/sl_filebank/?action=download&amp;file=62</a:t>
            </a:r>
            <a:endParaRPr lang="fi-FI" sz="1200" dirty="0">
              <a:latin typeface="Montserrat"/>
            </a:endParaRPr>
          </a:p>
          <a:p>
            <a:r>
              <a:rPr lang="fi-FI" sz="1200" dirty="0">
                <a:latin typeface="Montserrat"/>
              </a:rPr>
              <a:t>Sairaanhoitaja – Tehy 2020 ja Kuntatyönantajat 2021: </a:t>
            </a:r>
            <a:r>
              <a:rPr lang="fi-FI" sz="1200" dirty="0">
                <a:latin typeface="Montserrat"/>
                <a:hlinkClick r:id="rId6">
                  <a:extLst>
                    <a:ext uri="{A12FA001-AC4F-418D-AE19-62706E023703}">
                      <ahyp:hlinkClr xmlns:ahyp="http://schemas.microsoft.com/office/drawing/2018/hyperlinkcolor" val="tx"/>
                    </a:ext>
                  </a:extLst>
                </a:hlinkClick>
              </a:rPr>
              <a:t>https://www.tehy.fi/fi/system/files/mfiles/muu_dokumentti/kunta-alan_palkat_1.8.2020_ja_1.4.2021_id_14888.pdf</a:t>
            </a:r>
            <a:r>
              <a:rPr lang="fi-FI" sz="1200" dirty="0">
                <a:latin typeface="Montserrat"/>
              </a:rPr>
              <a:t> ja </a:t>
            </a:r>
            <a:r>
              <a:rPr lang="fi-FI" sz="1200" dirty="0">
                <a:latin typeface="Montserrat"/>
                <a:hlinkClick r:id="rId7">
                  <a:extLst>
                    <a:ext uri="{A12FA001-AC4F-418D-AE19-62706E023703}">
                      <ahyp:hlinkClr xmlns:ahyp="http://schemas.microsoft.com/office/drawing/2018/hyperlinkcolor" val="tx"/>
                    </a:ext>
                  </a:extLst>
                </a:hlinkClick>
              </a:rPr>
              <a:t>https://www.kt.fi/tilastot-ja-julkaisut/palkkatilastot/keskiansiot</a:t>
            </a:r>
            <a:endParaRPr lang="fi-FI" sz="1200" dirty="0">
              <a:latin typeface="Montserrat"/>
            </a:endParaRPr>
          </a:p>
          <a:p>
            <a:r>
              <a:rPr lang="fi-FI" sz="1200" dirty="0">
                <a:latin typeface="Montserrat"/>
              </a:rPr>
              <a:t>Kokki – Palvelualojen ammattiliitto ja Duunitori: </a:t>
            </a:r>
            <a:r>
              <a:rPr lang="fi-FI" sz="1200" dirty="0">
                <a:latin typeface="Montserrat"/>
                <a:hlinkClick r:id="rId8">
                  <a:extLst>
                    <a:ext uri="{A12FA001-AC4F-418D-AE19-62706E023703}">
                      <ahyp:hlinkClr xmlns:ahyp="http://schemas.microsoft.com/office/drawing/2018/hyperlinkcolor" val="tx"/>
                    </a:ext>
                  </a:extLst>
                </a:hlinkClick>
              </a:rPr>
              <a:t>https://www.pam.fi/wiki/matkailu-ravintola-ja-vapaa-ajan-palveluita-koskeva-tyontekijoiden-tyoehtosopimus.html</a:t>
            </a:r>
            <a:r>
              <a:rPr lang="fi-FI" sz="1200" dirty="0">
                <a:latin typeface="Montserrat"/>
              </a:rPr>
              <a:t> ja </a:t>
            </a:r>
            <a:r>
              <a:rPr lang="fi-FI" sz="1200" dirty="0">
                <a:latin typeface="Montserrat"/>
                <a:hlinkClick r:id="rId9">
                  <a:extLst>
                    <a:ext uri="{A12FA001-AC4F-418D-AE19-62706E023703}">
                      <ahyp:hlinkClr xmlns:ahyp="http://schemas.microsoft.com/office/drawing/2018/hyperlinkcolor" val="tx"/>
                    </a:ext>
                  </a:extLst>
                </a:hlinkClick>
              </a:rPr>
              <a:t>https://duunitori.fi/palkat/Kokki</a:t>
            </a:r>
            <a:endParaRPr lang="fi-FI" sz="1200" dirty="0">
              <a:latin typeface="Montserrat"/>
            </a:endParaRPr>
          </a:p>
          <a:p>
            <a:r>
              <a:rPr lang="fi-FI" sz="1200" dirty="0">
                <a:latin typeface="Montserrat"/>
              </a:rPr>
              <a:t>Psykologi – Duunitori ja Oikotie: </a:t>
            </a:r>
            <a:r>
              <a:rPr lang="fi-FI" sz="1200" dirty="0">
                <a:latin typeface="Montserrat"/>
                <a:hlinkClick r:id="rId10">
                  <a:extLst>
                    <a:ext uri="{A12FA001-AC4F-418D-AE19-62706E023703}">
                      <ahyp:hlinkClr xmlns:ahyp="http://schemas.microsoft.com/office/drawing/2018/hyperlinkcolor" val="tx"/>
                    </a:ext>
                  </a:extLst>
                </a:hlinkClick>
              </a:rPr>
              <a:t>https://duunitori.fi/palkat/psykologi</a:t>
            </a:r>
            <a:r>
              <a:rPr lang="fi-FI" sz="1200" dirty="0">
                <a:latin typeface="Montserrat"/>
              </a:rPr>
              <a:t> ja </a:t>
            </a:r>
            <a:r>
              <a:rPr lang="fi-FI" sz="1200" dirty="0">
                <a:latin typeface="Montserrat"/>
                <a:hlinkClick r:id="rId11">
                  <a:extLst>
                    <a:ext uri="{A12FA001-AC4F-418D-AE19-62706E023703}">
                      <ahyp:hlinkClr xmlns:ahyp="http://schemas.microsoft.com/office/drawing/2018/hyperlinkcolor" val="tx"/>
                    </a:ext>
                  </a:extLst>
                </a:hlinkClick>
              </a:rPr>
              <a:t>https://tyopaikat.oikotie.fi/palkkavertailu/psykologi?gclid=EAIaIQobChMI5KLDt-ra8gIVpwZ7Ch2FFwAHEAAYASAAEgKS5PD_BwE</a:t>
            </a:r>
            <a:endParaRPr lang="fi-FI" sz="1200" dirty="0">
              <a:latin typeface="Montserrat"/>
            </a:endParaRPr>
          </a:p>
          <a:p>
            <a:endParaRPr lang="fi-FI" sz="1200" dirty="0"/>
          </a:p>
          <a:p>
            <a:endParaRPr lang="fi-FI" dirty="0"/>
          </a:p>
        </p:txBody>
      </p:sp>
    </p:spTree>
    <p:extLst>
      <p:ext uri="{BB962C8B-B14F-4D97-AF65-F5344CB8AC3E}">
        <p14:creationId xmlns:p14="http://schemas.microsoft.com/office/powerpoint/2010/main" val="41234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89BF8D-CD43-4E12-94DC-FE5FA88A6908}"/>
              </a:ext>
            </a:extLst>
          </p:cNvPr>
          <p:cNvSpPr>
            <a:spLocks noGrp="1"/>
          </p:cNvSpPr>
          <p:nvPr>
            <p:ph type="title"/>
          </p:nvPr>
        </p:nvSpPr>
        <p:spPr/>
        <p:txBody>
          <a:bodyPr/>
          <a:lstStyle/>
          <a:p>
            <a:r>
              <a:rPr lang="en-US" dirty="0" err="1">
                <a:latin typeface="Montserrat"/>
              </a:rPr>
              <a:t>Palkkapolku</a:t>
            </a:r>
            <a:endParaRPr lang="en-US" dirty="0"/>
          </a:p>
        </p:txBody>
      </p:sp>
      <p:sp>
        <p:nvSpPr>
          <p:cNvPr id="4" name="Tekstin paikkamerkki 3">
            <a:extLst>
              <a:ext uri="{FF2B5EF4-FFF2-40B4-BE49-F238E27FC236}">
                <a16:creationId xmlns:a16="http://schemas.microsoft.com/office/drawing/2014/main" id="{570D18B3-FAD6-4E0F-A620-50BB3758D9C4}"/>
              </a:ext>
            </a:extLst>
          </p:cNvPr>
          <p:cNvSpPr>
            <a:spLocks noGrp="1"/>
          </p:cNvSpPr>
          <p:nvPr>
            <p:ph type="body" sz="half" idx="10"/>
          </p:nvPr>
        </p:nvSpPr>
        <p:spPr>
          <a:xfrm>
            <a:off x="598191" y="1788639"/>
            <a:ext cx="11360927" cy="4663219"/>
          </a:xfrm>
        </p:spPr>
        <p:txBody>
          <a:bodyPr vert="horz" lIns="91440" tIns="45720" rIns="91440" bIns="45720" rtlCol="0" anchor="t">
            <a:normAutofit/>
          </a:bodyPr>
          <a:lstStyle/>
          <a:p>
            <a:endParaRPr lang="en-US"/>
          </a:p>
          <a:p>
            <a:r>
              <a:rPr lang="en-US"/>
              <a:t>LVI-</a:t>
            </a:r>
            <a:r>
              <a:rPr lang="en-US" err="1"/>
              <a:t>insinööri</a:t>
            </a:r>
            <a:r>
              <a:rPr lang="en-US"/>
              <a:t>						</a:t>
            </a:r>
            <a:r>
              <a:rPr lang="fi-FI" sz="1600">
                <a:solidFill>
                  <a:srgbClr val="4B4B4B"/>
                </a:solidFill>
                <a:latin typeface="Montserrat" panose="00000500000000000000" pitchFamily="2" charset="0"/>
              </a:rPr>
              <a:t> 2300–2800</a:t>
            </a:r>
            <a:r>
              <a:rPr lang="fi-FI" b="0" i="0">
                <a:solidFill>
                  <a:srgbClr val="4B4B4B"/>
                </a:solidFill>
                <a:effectLst/>
                <a:latin typeface="Montserrat" panose="00000500000000000000" pitchFamily="2" charset="0"/>
              </a:rPr>
              <a:t> €/kk (</a:t>
            </a:r>
            <a:r>
              <a:rPr lang="fi-FI" sz="1600">
                <a:solidFill>
                  <a:srgbClr val="4B4B4B"/>
                </a:solidFill>
                <a:latin typeface="Montserrat" panose="00000500000000000000" pitchFamily="2" charset="0"/>
              </a:rPr>
              <a:t>vastavalmistunut</a:t>
            </a:r>
            <a:r>
              <a:rPr lang="fi-FI" b="0" i="0">
                <a:solidFill>
                  <a:srgbClr val="4B4B4B"/>
                </a:solidFill>
                <a:effectLst/>
                <a:latin typeface="Montserrat" panose="00000500000000000000" pitchFamily="2" charset="0"/>
              </a:rPr>
              <a:t>)</a:t>
            </a:r>
            <a:endParaRPr lang="en-US"/>
          </a:p>
          <a:p>
            <a:endParaRPr lang="en-US"/>
          </a:p>
          <a:p>
            <a:r>
              <a:rPr lang="en-US" err="1"/>
              <a:t>Poliisi</a:t>
            </a:r>
            <a:r>
              <a:rPr lang="en-US"/>
              <a:t> 							 1780-2260 €/kk</a:t>
            </a:r>
          </a:p>
          <a:p>
            <a:endParaRPr lang="en-US"/>
          </a:p>
          <a:p>
            <a:r>
              <a:rPr lang="en-US" err="1"/>
              <a:t>Eläintenhoitaja</a:t>
            </a:r>
            <a:r>
              <a:rPr lang="en-US"/>
              <a:t> (</a:t>
            </a:r>
            <a:r>
              <a:rPr lang="en-US" err="1"/>
              <a:t>eläinklinikka</a:t>
            </a:r>
            <a:r>
              <a:rPr lang="en-US"/>
              <a:t>)				 3300-4600 €/kk</a:t>
            </a:r>
          </a:p>
          <a:p>
            <a:endParaRPr lang="en-US"/>
          </a:p>
          <a:p>
            <a:r>
              <a:rPr lang="en-US" err="1"/>
              <a:t>Sairaanhoitaja</a:t>
            </a:r>
            <a:r>
              <a:rPr lang="en-US"/>
              <a:t>						 1650-2500 €/kk</a:t>
            </a:r>
          </a:p>
          <a:p>
            <a:endParaRPr lang="en-US"/>
          </a:p>
          <a:p>
            <a:r>
              <a:rPr lang="en-US" err="1"/>
              <a:t>Kokki</a:t>
            </a:r>
            <a:r>
              <a:rPr lang="en-US"/>
              <a:t> 							 2380 €/kk (</a:t>
            </a:r>
            <a:r>
              <a:rPr lang="en-US" err="1"/>
              <a:t>ilman</a:t>
            </a:r>
            <a:r>
              <a:rPr lang="en-US"/>
              <a:t> </a:t>
            </a:r>
            <a:r>
              <a:rPr lang="en-US" err="1"/>
              <a:t>lisiä</a:t>
            </a:r>
            <a:r>
              <a:rPr lang="en-US"/>
              <a:t>), </a:t>
            </a:r>
            <a:r>
              <a:rPr lang="en-US" err="1"/>
              <a:t>lisineen</a:t>
            </a:r>
            <a:r>
              <a:rPr lang="en-US"/>
              <a:t> 3300 €/kk</a:t>
            </a:r>
          </a:p>
          <a:p>
            <a:endParaRPr lang="en-US"/>
          </a:p>
          <a:p>
            <a:r>
              <a:rPr lang="en-US" err="1"/>
              <a:t>Psykologi</a:t>
            </a:r>
            <a:r>
              <a:rPr lang="en-US"/>
              <a:t>						3670-4000 €/kk</a:t>
            </a:r>
          </a:p>
          <a:p>
            <a:pPr marL="285750" indent="-285750">
              <a:buFont typeface="Arial" panose="020B0604020202020204" pitchFamily="34" charset="0"/>
              <a:buChar char="•"/>
            </a:pPr>
            <a:endParaRPr lang="fi-FI"/>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fi-FI"/>
          </a:p>
          <a:p>
            <a:endParaRPr lang="fi-FI"/>
          </a:p>
          <a:p>
            <a:endParaRPr lang="fi-FI"/>
          </a:p>
          <a:p>
            <a:pPr marL="285750" indent="-285750">
              <a:buFont typeface="Arial" panose="020B0604020202020204" pitchFamily="34" charset="0"/>
              <a:buChar char="•"/>
            </a:pPr>
            <a:endParaRPr lang="fi-FI"/>
          </a:p>
          <a:p>
            <a:pPr marL="285750" indent="-285750">
              <a:buFont typeface="Arial" panose="020B0604020202020204" pitchFamily="34" charset="0"/>
              <a:buChar char="•"/>
            </a:pPr>
            <a:endParaRPr lang="fi-FI"/>
          </a:p>
          <a:p>
            <a:endParaRPr lang="fi-FI"/>
          </a:p>
          <a:p>
            <a:endParaRPr lang="fi-FI"/>
          </a:p>
        </p:txBody>
      </p:sp>
    </p:spTree>
    <p:extLst>
      <p:ext uri="{BB962C8B-B14F-4D97-AF65-F5344CB8AC3E}">
        <p14:creationId xmlns:p14="http://schemas.microsoft.com/office/powerpoint/2010/main" val="67185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910CEE-CCB4-4566-9A03-CB4A5423B6EE}"/>
              </a:ext>
            </a:extLst>
          </p:cNvPr>
          <p:cNvSpPr>
            <a:spLocks noGrp="1"/>
          </p:cNvSpPr>
          <p:nvPr>
            <p:ph type="title"/>
          </p:nvPr>
        </p:nvSpPr>
        <p:spPr/>
        <p:txBody>
          <a:bodyPr/>
          <a:lstStyle/>
          <a:p>
            <a:r>
              <a:rPr lang="en-US" dirty="0" err="1"/>
              <a:t>Ammattinimikkeet</a:t>
            </a:r>
            <a:endParaRPr lang="fi-FI" dirty="0"/>
          </a:p>
        </p:txBody>
      </p:sp>
      <p:sp>
        <p:nvSpPr>
          <p:cNvPr id="4" name="Tekstin paikkamerkki 3">
            <a:extLst>
              <a:ext uri="{FF2B5EF4-FFF2-40B4-BE49-F238E27FC236}">
                <a16:creationId xmlns:a16="http://schemas.microsoft.com/office/drawing/2014/main" id="{7AE9B2CA-2655-46C4-85F1-789C5CD48C0A}"/>
              </a:ext>
            </a:extLst>
          </p:cNvPr>
          <p:cNvSpPr>
            <a:spLocks noGrp="1"/>
          </p:cNvSpPr>
          <p:nvPr>
            <p:ph type="body" sz="half" idx="10"/>
          </p:nvPr>
        </p:nvSpPr>
        <p:spPr>
          <a:xfrm>
            <a:off x="598192" y="1582221"/>
            <a:ext cx="9739426" cy="4869638"/>
          </a:xfrm>
        </p:spPr>
        <p:txBody>
          <a:bodyPr vert="horz" lIns="91440" tIns="45720" rIns="91440" bIns="45720" rtlCol="0" anchor="t">
            <a:normAutofit/>
          </a:bodyPr>
          <a:lstStyle/>
          <a:p>
            <a:r>
              <a:rPr lang="en-US" dirty="0" err="1">
                <a:latin typeface="Montserrat"/>
              </a:rPr>
              <a:t>Seuraavat</a:t>
            </a:r>
            <a:r>
              <a:rPr lang="en-US" dirty="0">
                <a:latin typeface="Montserrat"/>
              </a:rPr>
              <a:t> </a:t>
            </a:r>
            <a:r>
              <a:rPr lang="en-US" dirty="0" err="1">
                <a:latin typeface="Montserrat"/>
              </a:rPr>
              <a:t>ammattinimikkeet</a:t>
            </a:r>
            <a:r>
              <a:rPr lang="en-US" dirty="0">
                <a:latin typeface="Montserrat"/>
              </a:rPr>
              <a:t> </a:t>
            </a:r>
            <a:r>
              <a:rPr lang="en-US" dirty="0" err="1">
                <a:latin typeface="Montserrat"/>
              </a:rPr>
              <a:t>voivat</a:t>
            </a:r>
            <a:r>
              <a:rPr lang="en-US" dirty="0">
                <a:latin typeface="Montserrat"/>
              </a:rPr>
              <a:t> olla </a:t>
            </a:r>
            <a:r>
              <a:rPr lang="en-US" dirty="0" err="1">
                <a:latin typeface="Montserrat"/>
              </a:rPr>
              <a:t>puhekielestä</a:t>
            </a:r>
            <a:r>
              <a:rPr lang="en-US" dirty="0">
                <a:latin typeface="Montserrat"/>
              </a:rPr>
              <a:t> </a:t>
            </a:r>
            <a:r>
              <a:rPr lang="en-US" dirty="0" err="1">
                <a:latin typeface="Montserrat"/>
              </a:rPr>
              <a:t>tuttuja</a:t>
            </a:r>
            <a:r>
              <a:rPr lang="en-US" dirty="0">
                <a:latin typeface="Montserrat"/>
              </a:rPr>
              <a:t>, </a:t>
            </a:r>
            <a:r>
              <a:rPr lang="en-US" dirty="0" err="1">
                <a:latin typeface="Montserrat"/>
              </a:rPr>
              <a:t>mutta</a:t>
            </a:r>
            <a:r>
              <a:rPr lang="en-US" dirty="0">
                <a:latin typeface="Montserrat"/>
              </a:rPr>
              <a:t> </a:t>
            </a:r>
            <a:r>
              <a:rPr lang="en-US" dirty="0" err="1">
                <a:latin typeface="Montserrat"/>
              </a:rPr>
              <a:t>virallisia</a:t>
            </a:r>
            <a:r>
              <a:rPr lang="en-US" dirty="0">
                <a:latin typeface="Montserrat"/>
              </a:rPr>
              <a:t> </a:t>
            </a:r>
            <a:r>
              <a:rPr lang="en-US" dirty="0" err="1">
                <a:latin typeface="Montserrat"/>
              </a:rPr>
              <a:t>nimikkeitä</a:t>
            </a:r>
            <a:r>
              <a:rPr lang="en-US" dirty="0">
                <a:latin typeface="Montserrat"/>
              </a:rPr>
              <a:t> ne </a:t>
            </a:r>
            <a:r>
              <a:rPr lang="en-US" dirty="0" err="1">
                <a:latin typeface="Montserrat"/>
              </a:rPr>
              <a:t>eivät</a:t>
            </a:r>
            <a:r>
              <a:rPr lang="en-US" dirty="0">
                <a:latin typeface="Montserrat"/>
              </a:rPr>
              <a:t> ole. Et </a:t>
            </a:r>
            <a:r>
              <a:rPr lang="en-US" dirty="0" err="1">
                <a:latin typeface="Montserrat"/>
              </a:rPr>
              <a:t>esimerkiksi</a:t>
            </a:r>
            <a:r>
              <a:rPr lang="en-US" dirty="0">
                <a:latin typeface="Montserrat"/>
              </a:rPr>
              <a:t> </a:t>
            </a:r>
            <a:r>
              <a:rPr lang="en-US" dirty="0" err="1">
                <a:latin typeface="Montserrat"/>
              </a:rPr>
              <a:t>löydä</a:t>
            </a:r>
            <a:r>
              <a:rPr lang="en-US" dirty="0">
                <a:latin typeface="Montserrat"/>
              </a:rPr>
              <a:t> </a:t>
            </a:r>
            <a:r>
              <a:rPr lang="en-US" dirty="0" err="1">
                <a:latin typeface="Montserrat"/>
              </a:rPr>
              <a:t>Opintopolusta</a:t>
            </a:r>
            <a:r>
              <a:rPr lang="en-US" dirty="0">
                <a:latin typeface="Montserrat"/>
              </a:rPr>
              <a:t> </a:t>
            </a:r>
            <a:r>
              <a:rPr lang="en-US" dirty="0" err="1">
                <a:latin typeface="Montserrat"/>
              </a:rPr>
              <a:t>tällaisia</a:t>
            </a:r>
            <a:r>
              <a:rPr lang="en-US" dirty="0">
                <a:latin typeface="Montserrat"/>
              </a:rPr>
              <a:t> </a:t>
            </a:r>
            <a:r>
              <a:rPr lang="en-US" dirty="0" err="1">
                <a:latin typeface="Montserrat"/>
              </a:rPr>
              <a:t>tutkintonimikkeitä</a:t>
            </a:r>
            <a:r>
              <a:rPr lang="en-US" dirty="0">
                <a:latin typeface="Montserrat"/>
              </a:rPr>
              <a:t>. </a:t>
            </a:r>
            <a:r>
              <a:rPr lang="en-US" dirty="0" err="1">
                <a:latin typeface="Montserrat"/>
              </a:rPr>
              <a:t>Kirjoittakaa</a:t>
            </a:r>
            <a:r>
              <a:rPr lang="en-US" dirty="0">
                <a:latin typeface="Montserrat"/>
              </a:rPr>
              <a:t> </a:t>
            </a:r>
            <a:r>
              <a:rPr lang="en-US" dirty="0" err="1">
                <a:latin typeface="Montserrat"/>
              </a:rPr>
              <a:t>ylös</a:t>
            </a:r>
            <a:r>
              <a:rPr lang="en-US" dirty="0">
                <a:latin typeface="Montserrat"/>
              </a:rPr>
              <a:t> </a:t>
            </a:r>
            <a:r>
              <a:rPr lang="en-US" dirty="0" err="1">
                <a:latin typeface="Montserrat"/>
              </a:rPr>
              <a:t>oikea</a:t>
            </a:r>
            <a:r>
              <a:rPr lang="en-US" dirty="0">
                <a:latin typeface="Montserrat"/>
              </a:rPr>
              <a:t>, </a:t>
            </a:r>
            <a:r>
              <a:rPr lang="en-US" dirty="0" err="1">
                <a:latin typeface="Montserrat"/>
              </a:rPr>
              <a:t>sukupuolineutraali</a:t>
            </a:r>
            <a:r>
              <a:rPr lang="en-US" dirty="0">
                <a:latin typeface="Montserrat"/>
              </a:rPr>
              <a:t> </a:t>
            </a:r>
            <a:r>
              <a:rPr lang="en-US" dirty="0" err="1">
                <a:latin typeface="Montserrat"/>
              </a:rPr>
              <a:t>nimike</a:t>
            </a:r>
            <a:r>
              <a:rPr lang="en-US" dirty="0">
                <a:latin typeface="Montserrat"/>
              </a:rPr>
              <a:t>.</a:t>
            </a:r>
          </a:p>
          <a:p>
            <a:endParaRPr lang="en-US" dirty="0"/>
          </a:p>
          <a:p>
            <a:r>
              <a:rPr lang="en-US" dirty="0" err="1"/>
              <a:t>Sähkömies</a:t>
            </a:r>
            <a:r>
              <a:rPr lang="en-US" dirty="0"/>
              <a:t> = </a:t>
            </a:r>
          </a:p>
          <a:p>
            <a:endParaRPr lang="en-US" dirty="0"/>
          </a:p>
          <a:p>
            <a:r>
              <a:rPr lang="en-US" dirty="0" err="1"/>
              <a:t>Palomies</a:t>
            </a:r>
            <a:r>
              <a:rPr lang="en-US" dirty="0"/>
              <a:t> = </a:t>
            </a:r>
          </a:p>
          <a:p>
            <a:endParaRPr lang="en-US" dirty="0"/>
          </a:p>
          <a:p>
            <a:r>
              <a:rPr lang="en-US" dirty="0" err="1"/>
              <a:t>Emäntä</a:t>
            </a:r>
            <a:r>
              <a:rPr lang="en-US" dirty="0"/>
              <a:t> = </a:t>
            </a:r>
          </a:p>
          <a:p>
            <a:endParaRPr lang="en-US" dirty="0"/>
          </a:p>
          <a:p>
            <a:r>
              <a:rPr lang="fi-FI" dirty="0"/>
              <a:t>Putkimies = </a:t>
            </a:r>
          </a:p>
        </p:txBody>
      </p:sp>
    </p:spTree>
    <p:extLst>
      <p:ext uri="{BB962C8B-B14F-4D97-AF65-F5344CB8AC3E}">
        <p14:creationId xmlns:p14="http://schemas.microsoft.com/office/powerpoint/2010/main" val="267197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910CEE-CCB4-4566-9A03-CB4A5423B6EE}"/>
              </a:ext>
            </a:extLst>
          </p:cNvPr>
          <p:cNvSpPr>
            <a:spLocks noGrp="1"/>
          </p:cNvSpPr>
          <p:nvPr>
            <p:ph type="title"/>
          </p:nvPr>
        </p:nvSpPr>
        <p:spPr/>
        <p:txBody>
          <a:bodyPr/>
          <a:lstStyle/>
          <a:p>
            <a:r>
              <a:rPr lang="en-US" dirty="0" err="1"/>
              <a:t>Rasti</a:t>
            </a:r>
            <a:r>
              <a:rPr lang="en-US" dirty="0"/>
              <a:t>: </a:t>
            </a:r>
            <a:r>
              <a:rPr lang="en-US" dirty="0" err="1"/>
              <a:t>Mainos</a:t>
            </a:r>
            <a:r>
              <a:rPr lang="en-US" dirty="0"/>
              <a:t> </a:t>
            </a:r>
            <a:endParaRPr lang="fi-FI" dirty="0"/>
          </a:p>
        </p:txBody>
      </p:sp>
      <p:sp>
        <p:nvSpPr>
          <p:cNvPr id="4" name="Tekstin paikkamerkki 3">
            <a:extLst>
              <a:ext uri="{FF2B5EF4-FFF2-40B4-BE49-F238E27FC236}">
                <a16:creationId xmlns:a16="http://schemas.microsoft.com/office/drawing/2014/main" id="{7AE9B2CA-2655-46C4-85F1-789C5CD48C0A}"/>
              </a:ext>
            </a:extLst>
          </p:cNvPr>
          <p:cNvSpPr>
            <a:spLocks noGrp="1"/>
          </p:cNvSpPr>
          <p:nvPr>
            <p:ph type="body" sz="half" idx="10"/>
          </p:nvPr>
        </p:nvSpPr>
        <p:spPr>
          <a:xfrm>
            <a:off x="598192" y="1571947"/>
            <a:ext cx="9739426" cy="4879912"/>
          </a:xfrm>
        </p:spPr>
        <p:txBody>
          <a:bodyPr vert="horz" lIns="91440" tIns="45720" rIns="91440" bIns="45720" rtlCol="0" anchor="t">
            <a:normAutofit/>
          </a:bodyPr>
          <a:lstStyle/>
          <a:p>
            <a:pPr marL="285750" indent="-285750" algn="just">
              <a:buChar char="•"/>
            </a:pPr>
            <a:r>
              <a:rPr lang="en-US" dirty="0" err="1">
                <a:latin typeface="Montserrat"/>
              </a:rPr>
              <a:t>Valitkaa</a:t>
            </a:r>
            <a:r>
              <a:rPr lang="en-US" dirty="0">
                <a:latin typeface="Montserrat"/>
              </a:rPr>
              <a:t> </a:t>
            </a:r>
            <a:r>
              <a:rPr lang="en-US" dirty="0" err="1">
                <a:latin typeface="Montserrat"/>
              </a:rPr>
              <a:t>ensin</a:t>
            </a:r>
            <a:r>
              <a:rPr lang="en-US" dirty="0">
                <a:latin typeface="Montserrat"/>
              </a:rPr>
              <a:t> </a:t>
            </a:r>
            <a:r>
              <a:rPr lang="en-US" dirty="0" err="1">
                <a:latin typeface="Montserrat"/>
              </a:rPr>
              <a:t>joku</a:t>
            </a:r>
            <a:r>
              <a:rPr lang="en-US" dirty="0">
                <a:latin typeface="Montserrat"/>
              </a:rPr>
              <a:t> </a:t>
            </a:r>
            <a:r>
              <a:rPr lang="en-US" dirty="0" err="1">
                <a:latin typeface="Montserrat"/>
              </a:rPr>
              <a:t>ammatti</a:t>
            </a:r>
            <a:r>
              <a:rPr lang="en-US" dirty="0">
                <a:latin typeface="Montserrat"/>
              </a:rPr>
              <a:t> ja </a:t>
            </a:r>
            <a:r>
              <a:rPr lang="en-US" dirty="0" err="1">
                <a:latin typeface="Montserrat"/>
              </a:rPr>
              <a:t>perehtykää</a:t>
            </a:r>
            <a:r>
              <a:rPr lang="en-US" dirty="0">
                <a:latin typeface="Montserrat"/>
              </a:rPr>
              <a:t> </a:t>
            </a:r>
            <a:r>
              <a:rPr lang="en-US" dirty="0" err="1">
                <a:latin typeface="Montserrat"/>
              </a:rPr>
              <a:t>siihen</a:t>
            </a:r>
            <a:r>
              <a:rPr lang="en-US" dirty="0">
                <a:latin typeface="Montserrat"/>
              </a:rPr>
              <a:t> </a:t>
            </a:r>
            <a:r>
              <a:rPr lang="en-US" dirty="0" err="1">
                <a:latin typeface="Montserrat"/>
              </a:rPr>
              <a:t>tarvittaessa</a:t>
            </a:r>
            <a:r>
              <a:rPr lang="en-US" dirty="0">
                <a:latin typeface="Montserrat"/>
              </a:rPr>
              <a:t> </a:t>
            </a:r>
            <a:r>
              <a:rPr lang="en-US" dirty="0" err="1">
                <a:latin typeface="Montserrat"/>
              </a:rPr>
              <a:t>hakemalla</a:t>
            </a:r>
            <a:r>
              <a:rPr lang="en-US" dirty="0">
                <a:latin typeface="Montserrat"/>
              </a:rPr>
              <a:t> </a:t>
            </a:r>
            <a:r>
              <a:rPr lang="en-US" dirty="0" err="1">
                <a:latin typeface="Montserrat"/>
              </a:rPr>
              <a:t>tietoa</a:t>
            </a:r>
            <a:r>
              <a:rPr lang="en-US" dirty="0">
                <a:latin typeface="Montserrat"/>
              </a:rPr>
              <a:t> </a:t>
            </a:r>
            <a:r>
              <a:rPr lang="en-US" dirty="0" err="1">
                <a:latin typeface="Montserrat"/>
              </a:rPr>
              <a:t>netistä</a:t>
            </a:r>
            <a:r>
              <a:rPr lang="en-US" dirty="0">
                <a:latin typeface="Montserrat"/>
              </a:rPr>
              <a:t>.</a:t>
            </a:r>
            <a:endParaRPr lang="fi-FI" dirty="0"/>
          </a:p>
          <a:p>
            <a:pPr marL="285750" indent="-285750" algn="just">
              <a:buChar char="•"/>
            </a:pPr>
            <a:r>
              <a:rPr lang="en-US" dirty="0" err="1">
                <a:latin typeface="Montserrat"/>
              </a:rPr>
              <a:t>Suunnitelkaa</a:t>
            </a:r>
            <a:r>
              <a:rPr lang="en-US" dirty="0">
                <a:latin typeface="Montserrat"/>
              </a:rPr>
              <a:t> ja </a:t>
            </a:r>
            <a:r>
              <a:rPr lang="en-US" dirty="0" err="1">
                <a:latin typeface="Montserrat"/>
              </a:rPr>
              <a:t>toteuttakaa</a:t>
            </a:r>
            <a:r>
              <a:rPr lang="en-US" dirty="0">
                <a:latin typeface="Montserrat"/>
              </a:rPr>
              <a:t> </a:t>
            </a:r>
            <a:r>
              <a:rPr lang="en-US" dirty="0" err="1">
                <a:latin typeface="Montserrat"/>
              </a:rPr>
              <a:t>ammatista</a:t>
            </a:r>
            <a:r>
              <a:rPr lang="en-US" dirty="0">
                <a:latin typeface="Montserrat"/>
              </a:rPr>
              <a:t> </a:t>
            </a:r>
            <a:r>
              <a:rPr lang="en-US" dirty="0" err="1">
                <a:latin typeface="Montserrat"/>
              </a:rPr>
              <a:t>mainos</a:t>
            </a:r>
            <a:r>
              <a:rPr lang="en-US" dirty="0">
                <a:latin typeface="Montserrat"/>
              </a:rPr>
              <a:t>, </a:t>
            </a:r>
            <a:r>
              <a:rPr lang="en-US" dirty="0" err="1">
                <a:latin typeface="Montserrat"/>
              </a:rPr>
              <a:t>joka</a:t>
            </a:r>
            <a:r>
              <a:rPr lang="en-US" dirty="0">
                <a:latin typeface="Montserrat"/>
              </a:rPr>
              <a:t> </a:t>
            </a:r>
            <a:r>
              <a:rPr lang="en-US" dirty="0" err="1">
                <a:latin typeface="Montserrat"/>
              </a:rPr>
              <a:t>saa</a:t>
            </a:r>
            <a:r>
              <a:rPr lang="en-US" dirty="0">
                <a:latin typeface="Montserrat"/>
              </a:rPr>
              <a:t> </a:t>
            </a:r>
            <a:r>
              <a:rPr lang="en-US" dirty="0" err="1">
                <a:latin typeface="Montserrat"/>
              </a:rPr>
              <a:t>kaikki</a:t>
            </a:r>
            <a:r>
              <a:rPr lang="en-US" dirty="0">
                <a:latin typeface="Montserrat"/>
              </a:rPr>
              <a:t> </a:t>
            </a:r>
            <a:r>
              <a:rPr lang="en-US" dirty="0" err="1">
                <a:latin typeface="Montserrat"/>
              </a:rPr>
              <a:t>sukupuolet</a:t>
            </a:r>
            <a:r>
              <a:rPr lang="en-US" dirty="0">
                <a:latin typeface="Montserrat"/>
              </a:rPr>
              <a:t> </a:t>
            </a:r>
            <a:r>
              <a:rPr lang="en-US" dirty="0" err="1">
                <a:latin typeface="Montserrat"/>
              </a:rPr>
              <a:t>tuntemaan</a:t>
            </a:r>
            <a:r>
              <a:rPr lang="en-US" dirty="0">
                <a:latin typeface="Montserrat"/>
              </a:rPr>
              <a:t> </a:t>
            </a:r>
            <a:r>
              <a:rPr lang="en-US" dirty="0" err="1">
                <a:latin typeface="Montserrat"/>
              </a:rPr>
              <a:t>itsensä</a:t>
            </a:r>
            <a:r>
              <a:rPr lang="en-US" dirty="0">
                <a:latin typeface="Montserrat"/>
              </a:rPr>
              <a:t> </a:t>
            </a:r>
            <a:r>
              <a:rPr lang="en-US" dirty="0" err="1">
                <a:latin typeface="Montserrat"/>
              </a:rPr>
              <a:t>tervetulleeksi</a:t>
            </a:r>
            <a:r>
              <a:rPr lang="en-US" dirty="0">
                <a:latin typeface="Montserrat"/>
              </a:rPr>
              <a:t> </a:t>
            </a:r>
            <a:r>
              <a:rPr lang="en-US" dirty="0" err="1">
                <a:latin typeface="Montserrat"/>
              </a:rPr>
              <a:t>alalle</a:t>
            </a:r>
            <a:r>
              <a:rPr lang="en-US" dirty="0">
                <a:latin typeface="Montserrat"/>
              </a:rPr>
              <a:t> ja </a:t>
            </a:r>
            <a:r>
              <a:rPr lang="en-US" dirty="0" err="1">
                <a:latin typeface="Montserrat"/>
              </a:rPr>
              <a:t>alan</a:t>
            </a:r>
            <a:r>
              <a:rPr lang="en-US" dirty="0">
                <a:latin typeface="Montserrat"/>
              </a:rPr>
              <a:t> </a:t>
            </a:r>
            <a:r>
              <a:rPr lang="en-US" dirty="0" err="1">
                <a:latin typeface="Montserrat"/>
              </a:rPr>
              <a:t>houkuttelevaksi</a:t>
            </a:r>
            <a:r>
              <a:rPr lang="en-US" dirty="0">
                <a:latin typeface="Montserrat"/>
              </a:rPr>
              <a:t>. </a:t>
            </a:r>
            <a:r>
              <a:rPr lang="en-US" dirty="0" err="1">
                <a:latin typeface="Montserrat"/>
              </a:rPr>
              <a:t>Nostakaa</a:t>
            </a:r>
            <a:r>
              <a:rPr lang="en-US" dirty="0">
                <a:latin typeface="Montserrat"/>
              </a:rPr>
              <a:t> </a:t>
            </a:r>
            <a:r>
              <a:rPr lang="en-US" dirty="0" err="1">
                <a:latin typeface="Montserrat"/>
              </a:rPr>
              <a:t>esimerkiksi</a:t>
            </a:r>
            <a:r>
              <a:rPr lang="en-US" dirty="0">
                <a:latin typeface="Montserrat"/>
              </a:rPr>
              <a:t> </a:t>
            </a:r>
            <a:r>
              <a:rPr lang="en-US" dirty="0" err="1">
                <a:latin typeface="Montserrat"/>
              </a:rPr>
              <a:t>esiin</a:t>
            </a:r>
            <a:r>
              <a:rPr lang="en-US" dirty="0">
                <a:latin typeface="Montserrat"/>
              </a:rPr>
              <a:t> </a:t>
            </a:r>
            <a:r>
              <a:rPr lang="en-US" dirty="0" err="1">
                <a:latin typeface="Montserrat"/>
              </a:rPr>
              <a:t>ammatin</a:t>
            </a:r>
            <a:r>
              <a:rPr lang="en-US" dirty="0">
                <a:latin typeface="Montserrat"/>
              </a:rPr>
              <a:t> </a:t>
            </a:r>
            <a:r>
              <a:rPr lang="en-US" dirty="0" err="1">
                <a:latin typeface="Montserrat"/>
              </a:rPr>
              <a:t>eri</a:t>
            </a:r>
            <a:r>
              <a:rPr lang="en-US" dirty="0">
                <a:latin typeface="Montserrat"/>
              </a:rPr>
              <a:t> </a:t>
            </a:r>
            <a:r>
              <a:rPr lang="en-US" dirty="0" err="1">
                <a:latin typeface="Montserrat"/>
              </a:rPr>
              <a:t>puolia</a:t>
            </a:r>
            <a:r>
              <a:rPr lang="en-US" dirty="0">
                <a:latin typeface="Montserrat"/>
              </a:rPr>
              <a:t> ja </a:t>
            </a:r>
            <a:r>
              <a:rPr lang="en-US" dirty="0" err="1">
                <a:latin typeface="Montserrat"/>
              </a:rPr>
              <a:t>ammatissa</a:t>
            </a:r>
            <a:r>
              <a:rPr lang="en-US" dirty="0">
                <a:latin typeface="Montserrat"/>
              </a:rPr>
              <a:t> </a:t>
            </a:r>
            <a:r>
              <a:rPr lang="en-US" dirty="0" err="1">
                <a:latin typeface="Montserrat"/>
              </a:rPr>
              <a:t>tarvittavia</a:t>
            </a:r>
            <a:r>
              <a:rPr lang="en-US" dirty="0">
                <a:latin typeface="Montserrat"/>
              </a:rPr>
              <a:t> </a:t>
            </a:r>
            <a:r>
              <a:rPr lang="en-US" dirty="0" err="1">
                <a:latin typeface="Montserrat"/>
              </a:rPr>
              <a:t>taitoja</a:t>
            </a:r>
            <a:r>
              <a:rPr lang="en-US" dirty="0">
                <a:latin typeface="Montserrat"/>
              </a:rPr>
              <a:t> </a:t>
            </a:r>
            <a:r>
              <a:rPr lang="en-US" dirty="0" err="1">
                <a:latin typeface="Montserrat"/>
              </a:rPr>
              <a:t>sekä</a:t>
            </a:r>
            <a:r>
              <a:rPr lang="en-US" dirty="0">
                <a:latin typeface="Montserrat"/>
              </a:rPr>
              <a:t> </a:t>
            </a:r>
            <a:r>
              <a:rPr lang="en-US" dirty="0" err="1">
                <a:latin typeface="Montserrat"/>
              </a:rPr>
              <a:t>kiinnittäkää</a:t>
            </a:r>
            <a:r>
              <a:rPr lang="en-US" dirty="0">
                <a:latin typeface="Montserrat"/>
              </a:rPr>
              <a:t> </a:t>
            </a:r>
            <a:r>
              <a:rPr lang="en-US" dirty="0" err="1">
                <a:latin typeface="Montserrat"/>
              </a:rPr>
              <a:t>huomiota</a:t>
            </a:r>
            <a:r>
              <a:rPr lang="en-US" dirty="0">
                <a:latin typeface="Montserrat"/>
              </a:rPr>
              <a:t> </a:t>
            </a:r>
            <a:r>
              <a:rPr lang="en-US" dirty="0" err="1">
                <a:latin typeface="Montserrat"/>
              </a:rPr>
              <a:t>kuvitukseen</a:t>
            </a:r>
            <a:r>
              <a:rPr lang="en-US" dirty="0">
                <a:latin typeface="Montserrat"/>
              </a:rPr>
              <a:t> ja </a:t>
            </a:r>
            <a:r>
              <a:rPr lang="en-US" dirty="0" err="1">
                <a:latin typeface="Montserrat"/>
              </a:rPr>
              <a:t>käyttämäänne</a:t>
            </a:r>
            <a:r>
              <a:rPr lang="en-US" dirty="0">
                <a:latin typeface="Montserrat"/>
              </a:rPr>
              <a:t> </a:t>
            </a:r>
            <a:r>
              <a:rPr lang="en-US" dirty="0" err="1">
                <a:latin typeface="Montserrat"/>
              </a:rPr>
              <a:t>kieleen</a:t>
            </a:r>
            <a:r>
              <a:rPr lang="en-US" dirty="0">
                <a:latin typeface="Montserrat"/>
              </a:rPr>
              <a:t>. </a:t>
            </a:r>
            <a:endParaRPr lang="fi-FI" dirty="0"/>
          </a:p>
          <a:p>
            <a:pPr marL="285750" indent="-285750" algn="just">
              <a:buChar char="•"/>
            </a:pPr>
            <a:r>
              <a:rPr lang="en-US" dirty="0" err="1">
                <a:latin typeface="Montserrat"/>
              </a:rPr>
              <a:t>Mainoksen</a:t>
            </a:r>
            <a:r>
              <a:rPr lang="en-US" dirty="0">
                <a:latin typeface="Montserrat"/>
              </a:rPr>
              <a:t> </a:t>
            </a:r>
            <a:r>
              <a:rPr lang="en-US" dirty="0" err="1">
                <a:latin typeface="Montserrat"/>
              </a:rPr>
              <a:t>toteutuksessa</a:t>
            </a:r>
            <a:r>
              <a:rPr lang="en-US" dirty="0">
                <a:latin typeface="Montserrat"/>
              </a:rPr>
              <a:t> </a:t>
            </a:r>
            <a:r>
              <a:rPr lang="en-US" dirty="0" err="1">
                <a:latin typeface="Montserrat"/>
              </a:rPr>
              <a:t>voitte</a:t>
            </a:r>
            <a:r>
              <a:rPr lang="en-US" dirty="0">
                <a:latin typeface="Montserrat"/>
              </a:rPr>
              <a:t> </a:t>
            </a:r>
            <a:r>
              <a:rPr lang="en-US" dirty="0" err="1">
                <a:latin typeface="Montserrat"/>
              </a:rPr>
              <a:t>hyödyntää</a:t>
            </a:r>
            <a:r>
              <a:rPr lang="en-US" dirty="0">
                <a:latin typeface="Montserrat"/>
              </a:rPr>
              <a:t> </a:t>
            </a:r>
            <a:r>
              <a:rPr lang="en-US" dirty="0" err="1">
                <a:latin typeface="Montserrat"/>
              </a:rPr>
              <a:t>rastipisteellä</a:t>
            </a:r>
            <a:r>
              <a:rPr lang="en-US" dirty="0">
                <a:latin typeface="Montserrat"/>
              </a:rPr>
              <a:t> </a:t>
            </a:r>
            <a:r>
              <a:rPr lang="en-US" dirty="0" err="1">
                <a:latin typeface="Montserrat"/>
              </a:rPr>
              <a:t>olevia</a:t>
            </a:r>
            <a:r>
              <a:rPr lang="en-US" dirty="0">
                <a:latin typeface="Montserrat"/>
              </a:rPr>
              <a:t> </a:t>
            </a:r>
            <a:r>
              <a:rPr lang="en-US" dirty="0" err="1">
                <a:latin typeface="Montserrat"/>
              </a:rPr>
              <a:t>materiaaleja</a:t>
            </a:r>
            <a:r>
              <a:rPr lang="en-US" dirty="0">
                <a:latin typeface="Montserrat"/>
              </a:rPr>
              <a:t>, </a:t>
            </a:r>
            <a:r>
              <a:rPr lang="en-US" dirty="0" err="1">
                <a:latin typeface="Montserrat"/>
              </a:rPr>
              <a:t>luonnon</a:t>
            </a:r>
            <a:r>
              <a:rPr lang="en-US" dirty="0">
                <a:latin typeface="Montserrat"/>
              </a:rPr>
              <a:t> </a:t>
            </a:r>
            <a:r>
              <a:rPr lang="en-US" dirty="0" err="1">
                <a:latin typeface="Montserrat"/>
              </a:rPr>
              <a:t>antimia</a:t>
            </a:r>
            <a:r>
              <a:rPr lang="en-US" dirty="0">
                <a:latin typeface="Montserrat"/>
              </a:rPr>
              <a:t> (</a:t>
            </a:r>
            <a:r>
              <a:rPr lang="en-US" dirty="0" err="1">
                <a:latin typeface="Montserrat"/>
              </a:rPr>
              <a:t>jokaisenoikeudet</a:t>
            </a:r>
            <a:r>
              <a:rPr lang="en-US" dirty="0">
                <a:latin typeface="Montserrat"/>
              </a:rPr>
              <a:t> </a:t>
            </a:r>
            <a:r>
              <a:rPr lang="en-US" dirty="0" err="1">
                <a:latin typeface="Montserrat"/>
              </a:rPr>
              <a:t>huomioiden</a:t>
            </a:r>
            <a:r>
              <a:rPr lang="en-US" dirty="0">
                <a:latin typeface="Montserrat"/>
              </a:rPr>
              <a:t>) </a:t>
            </a:r>
            <a:r>
              <a:rPr lang="en-US" dirty="0" err="1">
                <a:latin typeface="Montserrat"/>
              </a:rPr>
              <a:t>sekä</a:t>
            </a:r>
            <a:r>
              <a:rPr lang="en-US" dirty="0">
                <a:latin typeface="Montserrat"/>
              </a:rPr>
              <a:t> </a:t>
            </a:r>
            <a:r>
              <a:rPr lang="en-US" dirty="0" err="1">
                <a:latin typeface="Montserrat"/>
              </a:rPr>
              <a:t>esimerkiksi</a:t>
            </a:r>
            <a:r>
              <a:rPr lang="en-US" dirty="0">
                <a:latin typeface="Montserrat"/>
              </a:rPr>
              <a:t> </a:t>
            </a:r>
            <a:r>
              <a:rPr lang="en-US" dirty="0" err="1">
                <a:latin typeface="Montserrat"/>
              </a:rPr>
              <a:t>puhelinta</a:t>
            </a:r>
            <a:r>
              <a:rPr lang="en-US" dirty="0">
                <a:latin typeface="Montserrat"/>
              </a:rPr>
              <a:t>. </a:t>
            </a:r>
            <a:endParaRPr lang="fi-FI" dirty="0"/>
          </a:p>
        </p:txBody>
      </p:sp>
    </p:spTree>
    <p:extLst>
      <p:ext uri="{BB962C8B-B14F-4D97-AF65-F5344CB8AC3E}">
        <p14:creationId xmlns:p14="http://schemas.microsoft.com/office/powerpoint/2010/main" val="2134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B33007-AA73-472B-84B8-0B52FDD57BFA}"/>
              </a:ext>
            </a:extLst>
          </p:cNvPr>
          <p:cNvSpPr>
            <a:spLocks noGrp="1"/>
          </p:cNvSpPr>
          <p:nvPr>
            <p:ph type="title"/>
          </p:nvPr>
        </p:nvSpPr>
        <p:spPr/>
        <p:txBody>
          <a:bodyPr/>
          <a:lstStyle/>
          <a:p>
            <a:r>
              <a:rPr lang="fi-FI" dirty="0">
                <a:latin typeface="Montserrat"/>
              </a:rPr>
              <a:t>Ohjeet suunnistuksen toteuttamiseen</a:t>
            </a:r>
            <a:endParaRPr lang="fi-FI" dirty="0"/>
          </a:p>
        </p:txBody>
      </p:sp>
      <p:sp>
        <p:nvSpPr>
          <p:cNvPr id="4" name="Tekstin paikkamerkki 3">
            <a:extLst>
              <a:ext uri="{FF2B5EF4-FFF2-40B4-BE49-F238E27FC236}">
                <a16:creationId xmlns:a16="http://schemas.microsoft.com/office/drawing/2014/main" id="{C3DC594C-59A3-435B-AC43-A60DD0467C1F}"/>
              </a:ext>
            </a:extLst>
          </p:cNvPr>
          <p:cNvSpPr>
            <a:spLocks noGrp="1"/>
          </p:cNvSpPr>
          <p:nvPr>
            <p:ph type="body" sz="half" idx="10"/>
          </p:nvPr>
        </p:nvSpPr>
        <p:spPr>
          <a:xfrm>
            <a:off x="598192" y="1628028"/>
            <a:ext cx="9649249" cy="4766896"/>
          </a:xfrm>
        </p:spPr>
        <p:txBody>
          <a:bodyPr vert="horz" lIns="91440" tIns="45720" rIns="91440" bIns="45720" rtlCol="0" anchor="t">
            <a:normAutofit/>
          </a:bodyPr>
          <a:lstStyle/>
          <a:p>
            <a:pPr algn="just"/>
            <a:r>
              <a:rPr lang="en-US" dirty="0" err="1">
                <a:latin typeface="Montserrat"/>
              </a:rPr>
              <a:t>Sukupuolisegregaatiolla</a:t>
            </a:r>
            <a:r>
              <a:rPr lang="en-US" dirty="0">
                <a:latin typeface="Montserrat"/>
              </a:rPr>
              <a:t> </a:t>
            </a:r>
            <a:r>
              <a:rPr lang="en-US" dirty="0" err="1">
                <a:latin typeface="Montserrat"/>
              </a:rPr>
              <a:t>tarkoitetaan</a:t>
            </a:r>
            <a:r>
              <a:rPr lang="en-US" dirty="0">
                <a:latin typeface="Montserrat"/>
              </a:rPr>
              <a:t> </a:t>
            </a:r>
            <a:r>
              <a:rPr lang="en-US" dirty="0" err="1">
                <a:latin typeface="Montserrat"/>
              </a:rPr>
              <a:t>koulutuksen</a:t>
            </a:r>
            <a:r>
              <a:rPr lang="en-US" dirty="0">
                <a:latin typeface="Montserrat"/>
              </a:rPr>
              <a:t> ja </a:t>
            </a:r>
            <a:r>
              <a:rPr lang="en-US" dirty="0" err="1">
                <a:latin typeface="Montserrat"/>
              </a:rPr>
              <a:t>työelämän</a:t>
            </a:r>
            <a:r>
              <a:rPr lang="en-US" dirty="0">
                <a:latin typeface="Montserrat"/>
              </a:rPr>
              <a:t> </a:t>
            </a:r>
            <a:r>
              <a:rPr lang="en-US" dirty="0" err="1">
                <a:latin typeface="Montserrat"/>
              </a:rPr>
              <a:t>jakautumista</a:t>
            </a:r>
            <a:r>
              <a:rPr lang="en-US" dirty="0">
                <a:latin typeface="Montserrat"/>
              </a:rPr>
              <a:t> </a:t>
            </a:r>
            <a:r>
              <a:rPr lang="en-US" dirty="0" err="1">
                <a:latin typeface="Montserrat"/>
              </a:rPr>
              <a:t>sukupuolen</a:t>
            </a:r>
            <a:r>
              <a:rPr lang="en-US" dirty="0">
                <a:latin typeface="Montserrat"/>
              </a:rPr>
              <a:t> </a:t>
            </a:r>
            <a:r>
              <a:rPr lang="en-US" dirty="0" err="1">
                <a:latin typeface="Montserrat"/>
              </a:rPr>
              <a:t>mukaan</a:t>
            </a:r>
            <a:r>
              <a:rPr lang="en-US" dirty="0">
                <a:latin typeface="Montserrat"/>
              </a:rPr>
              <a:t> </a:t>
            </a:r>
            <a:r>
              <a:rPr lang="en-US" dirty="0" err="1">
                <a:latin typeface="Montserrat"/>
              </a:rPr>
              <a:t>naisten</a:t>
            </a:r>
            <a:r>
              <a:rPr lang="en-US" dirty="0">
                <a:latin typeface="Montserrat"/>
              </a:rPr>
              <a:t> ja </a:t>
            </a:r>
            <a:r>
              <a:rPr lang="en-US" dirty="0" err="1">
                <a:latin typeface="Montserrat"/>
              </a:rPr>
              <a:t>miesten</a:t>
            </a:r>
            <a:r>
              <a:rPr lang="en-US" dirty="0">
                <a:latin typeface="Montserrat"/>
              </a:rPr>
              <a:t> </a:t>
            </a:r>
            <a:r>
              <a:rPr lang="en-US" dirty="0" err="1">
                <a:latin typeface="Montserrat"/>
              </a:rPr>
              <a:t>töihin</a:t>
            </a:r>
            <a:r>
              <a:rPr lang="en-US" dirty="0">
                <a:latin typeface="Montserrat"/>
              </a:rPr>
              <a:t> ja </a:t>
            </a:r>
            <a:r>
              <a:rPr lang="en-US" dirty="0" err="1">
                <a:latin typeface="Montserrat"/>
              </a:rPr>
              <a:t>ammatteihin</a:t>
            </a:r>
            <a:r>
              <a:rPr lang="en-US" dirty="0">
                <a:latin typeface="Montserrat"/>
              </a:rPr>
              <a:t>. </a:t>
            </a:r>
            <a:r>
              <a:rPr lang="en-US" dirty="0" err="1">
                <a:latin typeface="Montserrat"/>
              </a:rPr>
              <a:t>Segregaatiosuunnistuksen</a:t>
            </a:r>
            <a:r>
              <a:rPr lang="en-US" dirty="0">
                <a:latin typeface="Montserrat"/>
              </a:rPr>
              <a:t> </a:t>
            </a:r>
            <a:r>
              <a:rPr lang="en-US" dirty="0" err="1">
                <a:latin typeface="Montserrat"/>
              </a:rPr>
              <a:t>tavoitteena</a:t>
            </a:r>
            <a:r>
              <a:rPr lang="en-US" dirty="0">
                <a:latin typeface="Montserrat"/>
              </a:rPr>
              <a:t> on </a:t>
            </a:r>
            <a:r>
              <a:rPr lang="en-US" dirty="0" err="1">
                <a:latin typeface="Montserrat"/>
              </a:rPr>
              <a:t>lisätä</a:t>
            </a:r>
            <a:r>
              <a:rPr lang="en-US" dirty="0">
                <a:latin typeface="Montserrat"/>
              </a:rPr>
              <a:t> </a:t>
            </a:r>
            <a:r>
              <a:rPr lang="en-US" dirty="0" err="1">
                <a:latin typeface="Montserrat"/>
              </a:rPr>
              <a:t>tietoa</a:t>
            </a:r>
            <a:r>
              <a:rPr lang="en-US" dirty="0">
                <a:latin typeface="Montserrat"/>
              </a:rPr>
              <a:t> </a:t>
            </a:r>
            <a:r>
              <a:rPr lang="en-US" dirty="0" err="1">
                <a:latin typeface="Montserrat"/>
              </a:rPr>
              <a:t>sukupuolen</a:t>
            </a:r>
            <a:r>
              <a:rPr lang="en-US" dirty="0">
                <a:latin typeface="Montserrat"/>
              </a:rPr>
              <a:t> </a:t>
            </a:r>
            <a:r>
              <a:rPr lang="en-US" dirty="0" err="1">
                <a:latin typeface="Montserrat"/>
              </a:rPr>
              <a:t>vaikutuksesta</a:t>
            </a:r>
            <a:r>
              <a:rPr lang="en-US" dirty="0">
                <a:latin typeface="Montserrat"/>
              </a:rPr>
              <a:t> </a:t>
            </a:r>
            <a:r>
              <a:rPr lang="en-US" dirty="0" err="1">
                <a:latin typeface="Montserrat"/>
              </a:rPr>
              <a:t>alavalintaan</a:t>
            </a:r>
            <a:r>
              <a:rPr lang="en-US" dirty="0">
                <a:latin typeface="Montserrat"/>
              </a:rPr>
              <a:t> </a:t>
            </a:r>
            <a:r>
              <a:rPr lang="en-US" dirty="0" err="1">
                <a:latin typeface="Montserrat"/>
              </a:rPr>
              <a:t>toiminnallisesti</a:t>
            </a:r>
            <a:r>
              <a:rPr lang="en-US" dirty="0">
                <a:latin typeface="Montserrat"/>
              </a:rPr>
              <a:t> ja </a:t>
            </a:r>
            <a:r>
              <a:rPr lang="en-US" dirty="0" err="1">
                <a:latin typeface="Montserrat"/>
              </a:rPr>
              <a:t>yhteisen</a:t>
            </a:r>
            <a:r>
              <a:rPr lang="en-US" dirty="0">
                <a:latin typeface="Montserrat"/>
              </a:rPr>
              <a:t> </a:t>
            </a:r>
            <a:r>
              <a:rPr lang="en-US" dirty="0" err="1">
                <a:latin typeface="Montserrat"/>
              </a:rPr>
              <a:t>tiedonrakentelun</a:t>
            </a:r>
            <a:r>
              <a:rPr lang="en-US" dirty="0">
                <a:latin typeface="Montserrat"/>
              </a:rPr>
              <a:t> </a:t>
            </a:r>
            <a:r>
              <a:rPr lang="en-US" dirty="0" err="1">
                <a:latin typeface="Montserrat"/>
              </a:rPr>
              <a:t>kautta</a:t>
            </a:r>
            <a:r>
              <a:rPr lang="en-US" dirty="0">
                <a:latin typeface="Montserrat"/>
              </a:rPr>
              <a:t>. </a:t>
            </a:r>
            <a:r>
              <a:rPr lang="en-US" dirty="0" err="1">
                <a:latin typeface="Montserrat"/>
              </a:rPr>
              <a:t>Segregaatiosuunnistus</a:t>
            </a:r>
            <a:r>
              <a:rPr lang="en-US" dirty="0">
                <a:latin typeface="Montserrat"/>
              </a:rPr>
              <a:t> </a:t>
            </a:r>
            <a:r>
              <a:rPr lang="en-US" dirty="0" err="1">
                <a:latin typeface="Montserrat"/>
              </a:rPr>
              <a:t>sisältää</a:t>
            </a:r>
            <a:r>
              <a:rPr lang="en-US" dirty="0">
                <a:latin typeface="Montserrat"/>
              </a:rPr>
              <a:t> </a:t>
            </a:r>
            <a:r>
              <a:rPr lang="en-US" dirty="0" err="1">
                <a:latin typeface="Montserrat"/>
              </a:rPr>
              <a:t>sekä</a:t>
            </a:r>
            <a:r>
              <a:rPr lang="en-US" dirty="0">
                <a:latin typeface="Montserrat"/>
              </a:rPr>
              <a:t> </a:t>
            </a:r>
            <a:r>
              <a:rPr lang="en-US" dirty="0" err="1">
                <a:latin typeface="Montserrat"/>
              </a:rPr>
              <a:t>tietoisuutta</a:t>
            </a:r>
            <a:r>
              <a:rPr lang="en-US" dirty="0">
                <a:latin typeface="Montserrat"/>
              </a:rPr>
              <a:t> </a:t>
            </a:r>
            <a:r>
              <a:rPr lang="en-US" dirty="0" err="1">
                <a:latin typeface="Montserrat"/>
              </a:rPr>
              <a:t>lisääviä</a:t>
            </a:r>
            <a:r>
              <a:rPr lang="en-US" dirty="0">
                <a:latin typeface="Montserrat"/>
              </a:rPr>
              <a:t> </a:t>
            </a:r>
            <a:r>
              <a:rPr lang="en-US" dirty="0" err="1">
                <a:latin typeface="Montserrat"/>
              </a:rPr>
              <a:t>että</a:t>
            </a:r>
            <a:r>
              <a:rPr lang="en-US" dirty="0">
                <a:latin typeface="Montserrat"/>
              </a:rPr>
              <a:t> </a:t>
            </a:r>
            <a:r>
              <a:rPr lang="en-US" dirty="0" err="1">
                <a:latin typeface="Montserrat"/>
              </a:rPr>
              <a:t>sukupuolisegregaatiota</a:t>
            </a:r>
            <a:r>
              <a:rPr lang="en-US" dirty="0">
                <a:latin typeface="Montserrat"/>
              </a:rPr>
              <a:t> </a:t>
            </a:r>
            <a:r>
              <a:rPr lang="en-US" dirty="0" err="1">
                <a:latin typeface="Montserrat"/>
              </a:rPr>
              <a:t>purkavia</a:t>
            </a:r>
            <a:r>
              <a:rPr lang="en-US" dirty="0">
                <a:latin typeface="Montserrat"/>
              </a:rPr>
              <a:t> </a:t>
            </a:r>
            <a:r>
              <a:rPr lang="en-US" dirty="0" err="1">
                <a:latin typeface="Montserrat"/>
              </a:rPr>
              <a:t>tehtäviä</a:t>
            </a:r>
            <a:r>
              <a:rPr lang="en-US" dirty="0">
                <a:latin typeface="Montserrat"/>
              </a:rPr>
              <a:t>. </a:t>
            </a:r>
          </a:p>
          <a:p>
            <a:pPr algn="just" fontAlgn="base"/>
            <a:r>
              <a:rPr lang="en-US" dirty="0" err="1">
                <a:latin typeface="Montserrat"/>
              </a:rPr>
              <a:t>Materiaali</a:t>
            </a:r>
            <a:r>
              <a:rPr lang="en-US" dirty="0">
                <a:latin typeface="Montserrat"/>
              </a:rPr>
              <a:t> </a:t>
            </a:r>
            <a:r>
              <a:rPr lang="en-US" dirty="0" err="1">
                <a:latin typeface="Montserrat"/>
              </a:rPr>
              <a:t>soveltuu</a:t>
            </a:r>
            <a:r>
              <a:rPr lang="en-US" dirty="0">
                <a:latin typeface="Montserrat"/>
              </a:rPr>
              <a:t> </a:t>
            </a:r>
            <a:r>
              <a:rPr lang="en-US" dirty="0" err="1">
                <a:latin typeface="Montserrat"/>
              </a:rPr>
              <a:t>parhaiten</a:t>
            </a:r>
            <a:r>
              <a:rPr lang="en-US" dirty="0">
                <a:latin typeface="Montserrat"/>
              </a:rPr>
              <a:t> </a:t>
            </a:r>
            <a:r>
              <a:rPr lang="en-US" dirty="0" err="1">
                <a:latin typeface="Montserrat"/>
              </a:rPr>
              <a:t>vähintään</a:t>
            </a:r>
            <a:r>
              <a:rPr lang="en-US" dirty="0">
                <a:latin typeface="Montserrat"/>
              </a:rPr>
              <a:t> </a:t>
            </a:r>
            <a:r>
              <a:rPr lang="en-US" dirty="0" err="1">
                <a:latin typeface="Montserrat"/>
              </a:rPr>
              <a:t>yläasteikäisille</a:t>
            </a:r>
            <a:r>
              <a:rPr lang="en-US" dirty="0">
                <a:latin typeface="Montserrat"/>
              </a:rPr>
              <a:t> </a:t>
            </a:r>
            <a:r>
              <a:rPr lang="en-US" dirty="0" err="1">
                <a:latin typeface="Montserrat"/>
              </a:rPr>
              <a:t>nuorille</a:t>
            </a:r>
            <a:r>
              <a:rPr lang="en-US" dirty="0">
                <a:latin typeface="Montserrat"/>
              </a:rPr>
              <a:t>. </a:t>
            </a:r>
            <a:r>
              <a:rPr lang="en-US" dirty="0" err="1">
                <a:latin typeface="Montserrat"/>
              </a:rPr>
              <a:t>Harjoitus</a:t>
            </a:r>
            <a:r>
              <a:rPr lang="en-US" dirty="0">
                <a:latin typeface="Montserrat"/>
              </a:rPr>
              <a:t> </a:t>
            </a:r>
            <a:r>
              <a:rPr lang="en-US" dirty="0" err="1">
                <a:latin typeface="Montserrat"/>
              </a:rPr>
              <a:t>suositellaan</a:t>
            </a:r>
            <a:r>
              <a:rPr lang="en-US" dirty="0">
                <a:latin typeface="Montserrat"/>
              </a:rPr>
              <a:t> </a:t>
            </a:r>
            <a:r>
              <a:rPr lang="en-US" dirty="0" err="1">
                <a:latin typeface="Montserrat"/>
              </a:rPr>
              <a:t>toteuttamaan</a:t>
            </a:r>
            <a:r>
              <a:rPr lang="en-US" dirty="0">
                <a:latin typeface="Montserrat"/>
              </a:rPr>
              <a:t> 2-4 </a:t>
            </a:r>
            <a:r>
              <a:rPr lang="en-US" dirty="0" err="1">
                <a:latin typeface="Montserrat"/>
              </a:rPr>
              <a:t>henkilön</a:t>
            </a:r>
            <a:r>
              <a:rPr lang="en-US" dirty="0">
                <a:latin typeface="Montserrat"/>
              </a:rPr>
              <a:t> </a:t>
            </a:r>
            <a:r>
              <a:rPr lang="en-US" dirty="0" err="1">
                <a:latin typeface="Montserrat"/>
              </a:rPr>
              <a:t>pienryhmässä</a:t>
            </a:r>
            <a:r>
              <a:rPr lang="en-US" dirty="0">
                <a:latin typeface="Montserrat"/>
              </a:rPr>
              <a:t>. </a:t>
            </a:r>
            <a:r>
              <a:rPr lang="en-US" dirty="0" err="1">
                <a:latin typeface="Montserrat"/>
              </a:rPr>
              <a:t>Suunnistus</a:t>
            </a:r>
            <a:r>
              <a:rPr lang="en-US" dirty="0">
                <a:latin typeface="Montserrat"/>
              </a:rPr>
              <a:t> on </a:t>
            </a:r>
            <a:r>
              <a:rPr lang="en-US" dirty="0" err="1">
                <a:latin typeface="Montserrat"/>
              </a:rPr>
              <a:t>suunniteltu</a:t>
            </a:r>
            <a:r>
              <a:rPr lang="en-US" dirty="0">
                <a:latin typeface="Montserrat"/>
              </a:rPr>
              <a:t> </a:t>
            </a:r>
            <a:r>
              <a:rPr lang="en-US" dirty="0" err="1">
                <a:latin typeface="Montserrat"/>
              </a:rPr>
              <a:t>toteutettavaksi</a:t>
            </a:r>
            <a:r>
              <a:rPr lang="en-US" dirty="0">
                <a:latin typeface="Montserrat"/>
              </a:rPr>
              <a:t> </a:t>
            </a:r>
            <a:r>
              <a:rPr lang="en-US" dirty="0" err="1">
                <a:latin typeface="Montserrat"/>
              </a:rPr>
              <a:t>luonnossa</a:t>
            </a:r>
            <a:r>
              <a:rPr lang="en-US" dirty="0">
                <a:latin typeface="Montserrat"/>
              </a:rPr>
              <a:t>, </a:t>
            </a:r>
            <a:r>
              <a:rPr lang="en-US" dirty="0" err="1">
                <a:latin typeface="Montserrat"/>
              </a:rPr>
              <a:t>mutta</a:t>
            </a:r>
            <a:r>
              <a:rPr lang="en-US" dirty="0">
                <a:latin typeface="Montserrat"/>
              </a:rPr>
              <a:t> </a:t>
            </a:r>
            <a:r>
              <a:rPr lang="en-US" dirty="0" err="1">
                <a:latin typeface="Montserrat"/>
              </a:rPr>
              <a:t>sen</a:t>
            </a:r>
            <a:r>
              <a:rPr lang="en-US" dirty="0">
                <a:latin typeface="Montserrat"/>
              </a:rPr>
              <a:t> </a:t>
            </a:r>
            <a:r>
              <a:rPr lang="en-US" dirty="0" err="1">
                <a:latin typeface="Montserrat"/>
              </a:rPr>
              <a:t>voi</a:t>
            </a:r>
            <a:r>
              <a:rPr lang="en-US" dirty="0">
                <a:latin typeface="Montserrat"/>
              </a:rPr>
              <a:t> </a:t>
            </a:r>
            <a:r>
              <a:rPr lang="en-US" dirty="0" err="1">
                <a:latin typeface="Montserrat"/>
              </a:rPr>
              <a:t>ohjata</a:t>
            </a:r>
            <a:r>
              <a:rPr lang="en-US" dirty="0">
                <a:latin typeface="Montserrat"/>
              </a:rPr>
              <a:t> </a:t>
            </a:r>
            <a:r>
              <a:rPr lang="en-US" dirty="0" err="1">
                <a:latin typeface="Montserrat"/>
              </a:rPr>
              <a:t>myös</a:t>
            </a:r>
            <a:r>
              <a:rPr lang="en-US" dirty="0">
                <a:latin typeface="Montserrat"/>
              </a:rPr>
              <a:t> </a:t>
            </a:r>
            <a:r>
              <a:rPr lang="en-US" dirty="0" err="1">
                <a:latin typeface="Montserrat"/>
              </a:rPr>
              <a:t>sisätiloissa</a:t>
            </a:r>
            <a:r>
              <a:rPr lang="en-US" dirty="0">
                <a:latin typeface="Montserrat"/>
              </a:rPr>
              <a:t>. T</a:t>
            </a:r>
            <a:r>
              <a:rPr lang="fi-FI" dirty="0">
                <a:latin typeface="Montserrat"/>
              </a:rPr>
              <a:t>ulosta rastipohjia aina yksi kappale sekä rastiin liittyviä vastauslomakkeita osallistujamäärän mukaan. Vastauslomakkeiden lisäksi osallistujat tarvitsevat kynän ja älypuhelimen. Vie rastipohjat ulos tai sisälle eri puolille käytössä olevaa tilaa. Ryhmien tehtävänä on etsiä rastit itse ympäristöä havainnoimalla tai voit myös antaa vihjeitä siitä, missä rastit sijaitsevat. Jätä rastien väliin riittävästi tilaa, jotta ryhmät eivät kuule toistensa vastauksia ja rastien välillä siirtyessä joutuu liikkumaan.  Suunnistuksen voi toteuttaa ilman kilpailua tai kilpailuna, jolloin eniten rasteja annetussa ajassa suorittanut joukkue voittaa. Suunnistusrastien kiertämiseen on hyvä varata aikaa vähintään tunti ja vastauksien purkamiseen noin 30 minuuttia.</a:t>
            </a:r>
          </a:p>
          <a:p>
            <a:pPr algn="just" fontAlgn="base"/>
            <a:endParaRPr lang="fi-FI" dirty="0">
              <a:latin typeface="Montserrat"/>
            </a:endParaRPr>
          </a:p>
          <a:p>
            <a:pPr algn="just" rtl="0" fontAlgn="base"/>
            <a:r>
              <a:rPr lang="fi-FI" dirty="0">
                <a:latin typeface="Montserrat"/>
              </a:rPr>
              <a:t>Aineisto on tuotettu Euroopan sosiaalirahaston rahoittamassa alojen sukupuolen mukaista eriytymistä purkavassa Roolipeli-hankkeessa (2020-2022).</a:t>
            </a:r>
          </a:p>
        </p:txBody>
      </p:sp>
    </p:spTree>
    <p:extLst>
      <p:ext uri="{BB962C8B-B14F-4D97-AF65-F5344CB8AC3E}">
        <p14:creationId xmlns:p14="http://schemas.microsoft.com/office/powerpoint/2010/main" val="8008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910CEE-CCB4-4566-9A03-CB4A5423B6EE}"/>
              </a:ext>
            </a:extLst>
          </p:cNvPr>
          <p:cNvSpPr>
            <a:spLocks noGrp="1"/>
          </p:cNvSpPr>
          <p:nvPr>
            <p:ph type="title"/>
          </p:nvPr>
        </p:nvSpPr>
        <p:spPr/>
        <p:txBody>
          <a:bodyPr/>
          <a:lstStyle/>
          <a:p>
            <a:r>
              <a:rPr lang="en-US" err="1"/>
              <a:t>Mainos</a:t>
            </a:r>
            <a:r>
              <a:rPr lang="en-US"/>
              <a:t> </a:t>
            </a:r>
            <a:endParaRPr lang="fi-FI"/>
          </a:p>
        </p:txBody>
      </p:sp>
    </p:spTree>
    <p:extLst>
      <p:ext uri="{BB962C8B-B14F-4D97-AF65-F5344CB8AC3E}">
        <p14:creationId xmlns:p14="http://schemas.microsoft.com/office/powerpoint/2010/main" val="41943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B33007-AA73-472B-84B8-0B52FDD57BFA}"/>
              </a:ext>
            </a:extLst>
          </p:cNvPr>
          <p:cNvSpPr>
            <a:spLocks noGrp="1"/>
          </p:cNvSpPr>
          <p:nvPr>
            <p:ph type="title"/>
          </p:nvPr>
        </p:nvSpPr>
        <p:spPr/>
        <p:txBody>
          <a:bodyPr/>
          <a:lstStyle/>
          <a:p>
            <a:r>
              <a:rPr lang="fi-FI">
                <a:latin typeface="Montserrat"/>
              </a:rPr>
              <a:t>Suunnistusrastit</a:t>
            </a:r>
            <a:endParaRPr lang="fi-FI"/>
          </a:p>
        </p:txBody>
      </p:sp>
      <p:sp>
        <p:nvSpPr>
          <p:cNvPr id="3" name="Tekstin paikkamerkki 2">
            <a:extLst>
              <a:ext uri="{FF2B5EF4-FFF2-40B4-BE49-F238E27FC236}">
                <a16:creationId xmlns:a16="http://schemas.microsoft.com/office/drawing/2014/main" id="{2976553E-A187-4101-AEC5-74FBA2BDEEF4}"/>
              </a:ext>
            </a:extLst>
          </p:cNvPr>
          <p:cNvSpPr>
            <a:spLocks noGrp="1"/>
          </p:cNvSpPr>
          <p:nvPr>
            <p:ph type="body" sz="half" idx="2"/>
          </p:nvPr>
        </p:nvSpPr>
        <p:spPr/>
        <p:txBody>
          <a:bodyPr vert="horz" lIns="91440" tIns="45720" rIns="91440" bIns="45720" rtlCol="0" anchor="t">
            <a:normAutofit/>
          </a:bodyPr>
          <a:lstStyle/>
          <a:p>
            <a:r>
              <a:rPr lang="fi-FI">
                <a:latin typeface="Montserrat"/>
              </a:rPr>
              <a:t>Voitte kiertää rastit valitsemassanne järjestyksessä</a:t>
            </a:r>
            <a:endParaRPr lang="fi-FI"/>
          </a:p>
        </p:txBody>
      </p:sp>
      <p:sp>
        <p:nvSpPr>
          <p:cNvPr id="4" name="Tekstin paikkamerkki 3">
            <a:extLst>
              <a:ext uri="{FF2B5EF4-FFF2-40B4-BE49-F238E27FC236}">
                <a16:creationId xmlns:a16="http://schemas.microsoft.com/office/drawing/2014/main" id="{C3DC594C-59A3-435B-AC43-A60DD0467C1F}"/>
              </a:ext>
            </a:extLst>
          </p:cNvPr>
          <p:cNvSpPr>
            <a:spLocks noGrp="1"/>
          </p:cNvSpPr>
          <p:nvPr>
            <p:ph type="body" sz="half" idx="10"/>
          </p:nvPr>
        </p:nvSpPr>
        <p:spPr/>
        <p:txBody>
          <a:bodyPr vert="horz" lIns="91440" tIns="45720" rIns="91440" bIns="45720" rtlCol="0" anchor="t">
            <a:normAutofit/>
          </a:bodyPr>
          <a:lstStyle/>
          <a:p>
            <a:pPr marL="285750" indent="-285750">
              <a:buChar char="•"/>
            </a:pPr>
            <a:r>
              <a:rPr lang="fi-FI">
                <a:latin typeface="Montserrat"/>
              </a:rPr>
              <a:t> Ammatillisen perustutkinnon suorittaneiden työllistyminen</a:t>
            </a:r>
            <a:endParaRPr lang="fi-FI"/>
          </a:p>
          <a:p>
            <a:pPr marL="285750" indent="-285750">
              <a:buChar char="•"/>
            </a:pPr>
            <a:r>
              <a:rPr lang="fi-FI">
                <a:latin typeface="Montserrat"/>
              </a:rPr>
              <a:t>Epätyypillisiä alavalintoja</a:t>
            </a:r>
            <a:endParaRPr lang="fi-FI"/>
          </a:p>
          <a:p>
            <a:pPr marL="285750" indent="-285750">
              <a:buChar char="•"/>
            </a:pPr>
            <a:r>
              <a:rPr lang="fi-FI">
                <a:latin typeface="Montserrat"/>
              </a:rPr>
              <a:t>Työnantajien stereotypiat</a:t>
            </a:r>
            <a:endParaRPr lang="fi-FI"/>
          </a:p>
          <a:p>
            <a:pPr marL="285750" indent="-285750">
              <a:buChar char="•"/>
            </a:pPr>
            <a:r>
              <a:rPr lang="fi-FI">
                <a:latin typeface="Montserrat"/>
              </a:rPr>
              <a:t>Eri oppiaineet ja työelämän taidot</a:t>
            </a:r>
            <a:endParaRPr lang="fi-FI"/>
          </a:p>
          <a:p>
            <a:pPr marL="285750" indent="-285750">
              <a:buChar char="•"/>
            </a:pPr>
            <a:r>
              <a:rPr lang="fi-FI">
                <a:latin typeface="Montserrat"/>
              </a:rPr>
              <a:t>Työn muutos</a:t>
            </a:r>
            <a:endParaRPr lang="fi-FI"/>
          </a:p>
          <a:p>
            <a:pPr marL="285750" indent="-285750">
              <a:buChar char="•"/>
            </a:pPr>
            <a:r>
              <a:rPr lang="fi-FI">
                <a:latin typeface="Montserrat"/>
              </a:rPr>
              <a:t>Miltä näyttää ohjelmistosuunnittelija?</a:t>
            </a:r>
            <a:endParaRPr lang="fi-FI"/>
          </a:p>
          <a:p>
            <a:pPr marL="285750" indent="-285750">
              <a:buChar char="•"/>
            </a:pPr>
            <a:r>
              <a:rPr lang="fi-FI">
                <a:latin typeface="Montserrat"/>
              </a:rPr>
              <a:t>Palkkapolku</a:t>
            </a:r>
          </a:p>
          <a:p>
            <a:pPr marL="285750" indent="-285750">
              <a:buChar char="•"/>
            </a:pPr>
            <a:r>
              <a:rPr lang="fi-FI">
                <a:latin typeface="Montserrat"/>
              </a:rPr>
              <a:t>Ammattinimikkeet</a:t>
            </a:r>
          </a:p>
          <a:p>
            <a:pPr marL="285750" indent="-285750">
              <a:buChar char="•"/>
            </a:pPr>
            <a:r>
              <a:rPr lang="fi-FI">
                <a:latin typeface="Montserrat"/>
              </a:rPr>
              <a:t>Mainos </a:t>
            </a:r>
          </a:p>
          <a:p>
            <a:endParaRPr lang="fi-FI"/>
          </a:p>
          <a:p>
            <a:endParaRPr lang="fi-FI"/>
          </a:p>
        </p:txBody>
      </p:sp>
    </p:spTree>
    <p:extLst>
      <p:ext uri="{BB962C8B-B14F-4D97-AF65-F5344CB8AC3E}">
        <p14:creationId xmlns:p14="http://schemas.microsoft.com/office/powerpoint/2010/main" val="378086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E78758-349D-4AF6-BFCC-E2805DA42A32}"/>
              </a:ext>
            </a:extLst>
          </p:cNvPr>
          <p:cNvSpPr>
            <a:spLocks noGrp="1"/>
          </p:cNvSpPr>
          <p:nvPr>
            <p:ph type="title"/>
          </p:nvPr>
        </p:nvSpPr>
        <p:spPr/>
        <p:txBody>
          <a:bodyPr/>
          <a:lstStyle/>
          <a:p>
            <a:r>
              <a:rPr lang="en-US" dirty="0" err="1"/>
              <a:t>Ammatillisen</a:t>
            </a:r>
            <a:r>
              <a:rPr lang="en-US" dirty="0"/>
              <a:t> </a:t>
            </a:r>
            <a:r>
              <a:rPr lang="en-US" dirty="0" err="1"/>
              <a:t>perustutkinnon</a:t>
            </a:r>
            <a:r>
              <a:rPr lang="en-US" dirty="0"/>
              <a:t> </a:t>
            </a:r>
            <a:r>
              <a:rPr lang="en-US" dirty="0" err="1"/>
              <a:t>suorittaneiden</a:t>
            </a:r>
            <a:r>
              <a:rPr lang="en-US" dirty="0"/>
              <a:t> </a:t>
            </a:r>
            <a:r>
              <a:rPr lang="en-US" dirty="0" err="1"/>
              <a:t>työllistyminen</a:t>
            </a:r>
            <a:endParaRPr lang="fi-FI" dirty="0"/>
          </a:p>
        </p:txBody>
      </p:sp>
      <p:sp>
        <p:nvSpPr>
          <p:cNvPr id="4" name="Tekstin paikkamerkki 3">
            <a:extLst>
              <a:ext uri="{FF2B5EF4-FFF2-40B4-BE49-F238E27FC236}">
                <a16:creationId xmlns:a16="http://schemas.microsoft.com/office/drawing/2014/main" id="{D4CA7063-7A40-4C87-8810-0CDDD6EF1E09}"/>
              </a:ext>
            </a:extLst>
          </p:cNvPr>
          <p:cNvSpPr>
            <a:spLocks noGrp="1"/>
          </p:cNvSpPr>
          <p:nvPr>
            <p:ph type="body" sz="half" idx="10"/>
          </p:nvPr>
        </p:nvSpPr>
        <p:spPr>
          <a:xfrm>
            <a:off x="598192" y="1878691"/>
            <a:ext cx="9739426" cy="4573167"/>
          </a:xfrm>
        </p:spPr>
        <p:txBody>
          <a:bodyPr vert="horz" lIns="91440" tIns="45720" rIns="91440" bIns="45720" rtlCol="0" anchor="t">
            <a:normAutofit/>
          </a:bodyPr>
          <a:lstStyle/>
          <a:p>
            <a:r>
              <a:rPr lang="en-US" dirty="0" err="1">
                <a:latin typeface="Montserrat"/>
              </a:rPr>
              <a:t>Tutkikaa</a:t>
            </a:r>
            <a:r>
              <a:rPr lang="en-US" dirty="0">
                <a:latin typeface="Montserrat"/>
              </a:rPr>
              <a:t> </a:t>
            </a:r>
            <a:r>
              <a:rPr lang="en-US" dirty="0" err="1">
                <a:latin typeface="Montserrat"/>
              </a:rPr>
              <a:t>rastilla</a:t>
            </a:r>
            <a:r>
              <a:rPr lang="en-US" dirty="0">
                <a:latin typeface="Montserrat"/>
              </a:rPr>
              <a:t> </a:t>
            </a:r>
            <a:r>
              <a:rPr lang="en-US" dirty="0" err="1">
                <a:latin typeface="Montserrat"/>
              </a:rPr>
              <a:t>olevia</a:t>
            </a:r>
            <a:r>
              <a:rPr lang="en-US" dirty="0">
                <a:latin typeface="Montserrat"/>
              </a:rPr>
              <a:t> </a:t>
            </a:r>
            <a:r>
              <a:rPr lang="en-US" dirty="0" err="1">
                <a:latin typeface="Montserrat"/>
              </a:rPr>
              <a:t>tilastoja</a:t>
            </a:r>
            <a:r>
              <a:rPr lang="en-US" dirty="0">
                <a:latin typeface="Montserrat"/>
              </a:rPr>
              <a:t>. </a:t>
            </a:r>
            <a:endParaRPr lang="en-US" dirty="0"/>
          </a:p>
          <a:p>
            <a:pPr marL="342900" indent="-342900">
              <a:buAutoNum type="arabicPeriod"/>
            </a:pPr>
            <a:r>
              <a:rPr lang="fi-FI" dirty="0">
                <a:latin typeface="Montserrat"/>
              </a:rPr>
              <a:t>Tekniikan ala oli miesten suosituin ala vuonna 2007 ja 2019, mutta miltä alalta ammatillisen perustutkinnon suorittaneet miehet työllistyivät parhaiten? Miksi näin?</a:t>
            </a:r>
            <a:endParaRPr lang="fi-FI" dirty="0"/>
          </a:p>
          <a:p>
            <a:pPr marL="342900" indent="-342900">
              <a:buAutoNum type="arabicPeriod"/>
            </a:pPr>
            <a:endParaRPr lang="fi-FI">
              <a:latin typeface="Montserrat"/>
            </a:endParaRPr>
          </a:p>
          <a:p>
            <a:pPr marL="342900" indent="-342900">
              <a:buAutoNum type="arabicPeriod"/>
            </a:pPr>
            <a:endParaRPr lang="fi-FI" dirty="0">
              <a:latin typeface="Montserrat"/>
            </a:endParaRPr>
          </a:p>
          <a:p>
            <a:pPr marL="342900" indent="-342900">
              <a:buAutoNum type="arabicPeriod"/>
            </a:pPr>
            <a:r>
              <a:rPr lang="fi-FI">
                <a:latin typeface="Montserrat"/>
              </a:rPr>
              <a:t>Entä miltä alalta naiset työllistyivät parhaiten? Miksi näin?</a:t>
            </a:r>
          </a:p>
          <a:p>
            <a:pPr marL="342900" indent="-342900">
              <a:buAutoNum type="arabicPeriod"/>
            </a:pPr>
            <a:endParaRPr lang="fi-FI" dirty="0">
              <a:latin typeface="Montserrat"/>
            </a:endParaRPr>
          </a:p>
          <a:p>
            <a:endParaRPr lang="fi-FI" dirty="0"/>
          </a:p>
          <a:p>
            <a:r>
              <a:rPr lang="fi-FI">
                <a:latin typeface="Montserrat"/>
              </a:rPr>
              <a:t>3. Millä alalla ero naisten ja miesten työllistymisessä on ollut suurin?</a:t>
            </a:r>
            <a:endParaRPr lang="fi-FI" dirty="0"/>
          </a:p>
          <a:p>
            <a:pPr marL="285750" indent="-285750">
              <a:buChar char="•"/>
            </a:pPr>
            <a:r>
              <a:rPr lang="fi-FI">
                <a:latin typeface="Montserrat"/>
              </a:rPr>
              <a:t>vuonna 2007:</a:t>
            </a:r>
            <a:endParaRPr lang="fi-FI" dirty="0">
              <a:latin typeface="Montserrat"/>
            </a:endParaRPr>
          </a:p>
          <a:p>
            <a:pPr marL="285750" indent="-285750">
              <a:buChar char="•"/>
            </a:pPr>
            <a:r>
              <a:rPr lang="fi-FI">
                <a:latin typeface="Montserrat"/>
              </a:rPr>
              <a:t>vuonna 2019: </a:t>
            </a:r>
            <a:endParaRPr lang="fi-FI" dirty="0">
              <a:latin typeface="Montserrat"/>
            </a:endParaRPr>
          </a:p>
          <a:p>
            <a:endParaRPr lang="fi-FI" dirty="0"/>
          </a:p>
          <a:p>
            <a:pPr marL="342900" indent="-342900">
              <a:buAutoNum type="arabicPeriod"/>
            </a:pPr>
            <a:endParaRPr lang="fi-FI"/>
          </a:p>
          <a:p>
            <a:pPr marL="342900" indent="-342900">
              <a:buAutoNum type="arabicPeriod"/>
            </a:pPr>
            <a:endParaRPr lang="fi-FI"/>
          </a:p>
          <a:p>
            <a:endParaRPr lang="fi-FI"/>
          </a:p>
        </p:txBody>
      </p:sp>
    </p:spTree>
    <p:extLst>
      <p:ext uri="{BB962C8B-B14F-4D97-AF65-F5344CB8AC3E}">
        <p14:creationId xmlns:p14="http://schemas.microsoft.com/office/powerpoint/2010/main" val="316195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E78758-349D-4AF6-BFCC-E2805DA42A32}"/>
              </a:ext>
            </a:extLst>
          </p:cNvPr>
          <p:cNvSpPr>
            <a:spLocks noGrp="1"/>
          </p:cNvSpPr>
          <p:nvPr>
            <p:ph type="title"/>
          </p:nvPr>
        </p:nvSpPr>
        <p:spPr>
          <a:xfrm>
            <a:off x="598192" y="463077"/>
            <a:ext cx="9953368" cy="975306"/>
          </a:xfrm>
        </p:spPr>
        <p:txBody>
          <a:bodyPr>
            <a:normAutofit/>
          </a:bodyPr>
          <a:lstStyle/>
          <a:p>
            <a:r>
              <a:rPr lang="en-US" sz="2400" dirty="0" err="1"/>
              <a:t>Ammatillisen</a:t>
            </a:r>
            <a:r>
              <a:rPr lang="en-US" sz="2400" dirty="0"/>
              <a:t> </a:t>
            </a:r>
            <a:r>
              <a:rPr lang="en-US" sz="2400" dirty="0" err="1"/>
              <a:t>perustutkinnon</a:t>
            </a:r>
            <a:r>
              <a:rPr lang="en-US" sz="2400" dirty="0"/>
              <a:t> </a:t>
            </a:r>
            <a:r>
              <a:rPr lang="en-US" sz="2400" dirty="0" err="1"/>
              <a:t>suorittaneiden</a:t>
            </a:r>
            <a:r>
              <a:rPr lang="en-US" sz="2400" dirty="0"/>
              <a:t> </a:t>
            </a:r>
            <a:r>
              <a:rPr lang="en-US" sz="2400" dirty="0" err="1"/>
              <a:t>työllistyminen</a:t>
            </a:r>
            <a:r>
              <a:rPr lang="en-US" sz="2400" dirty="0"/>
              <a:t> 2007</a:t>
            </a:r>
            <a:endParaRPr lang="fi-FI" sz="2400" dirty="0"/>
          </a:p>
        </p:txBody>
      </p:sp>
      <p:sp>
        <p:nvSpPr>
          <p:cNvPr id="3" name="Tekstin paikkamerkki 2">
            <a:extLst>
              <a:ext uri="{FF2B5EF4-FFF2-40B4-BE49-F238E27FC236}">
                <a16:creationId xmlns:a16="http://schemas.microsoft.com/office/drawing/2014/main" id="{7F2AF2B7-15A6-4AF8-BF30-A6F51BD2D318}"/>
              </a:ext>
            </a:extLst>
          </p:cNvPr>
          <p:cNvSpPr>
            <a:spLocks noGrp="1"/>
          </p:cNvSpPr>
          <p:nvPr>
            <p:ph type="body" sz="half" idx="2"/>
          </p:nvPr>
        </p:nvSpPr>
        <p:spPr>
          <a:xfrm>
            <a:off x="598191" y="1310952"/>
            <a:ext cx="10035561" cy="365126"/>
          </a:xfrm>
        </p:spPr>
        <p:txBody>
          <a:bodyPr>
            <a:normAutofit fontScale="77500" lnSpcReduction="20000"/>
          </a:bodyPr>
          <a:lstStyle/>
          <a:p>
            <a:r>
              <a:rPr lang="fi-FI"/>
              <a:t>Kuvio: Suomen virallinen tilasto (SVT): Sijoittuminen koulutuksen jälkeen [verkkojulkaisu]. ISSN=1798-9442. 2019. Helsinki: Tilastokeskus</a:t>
            </a:r>
          </a:p>
        </p:txBody>
      </p:sp>
      <p:pic>
        <p:nvPicPr>
          <p:cNvPr id="6" name="Kuva 5" descr="Taulukko ammatillisen perustutkinnon suorittaneiden työllisyydestä sukupuolen mukaan vuonna 2007">
            <a:extLst>
              <a:ext uri="{FF2B5EF4-FFF2-40B4-BE49-F238E27FC236}">
                <a16:creationId xmlns:a16="http://schemas.microsoft.com/office/drawing/2014/main" id="{4A02ACB5-5879-4B06-BA7A-E89EA3895692}"/>
              </a:ext>
            </a:extLst>
          </p:cNvPr>
          <p:cNvPicPr>
            <a:picLocks noChangeAspect="1"/>
          </p:cNvPicPr>
          <p:nvPr/>
        </p:nvPicPr>
        <p:blipFill>
          <a:blip r:embed="rId2"/>
          <a:stretch>
            <a:fillRect/>
          </a:stretch>
        </p:blipFill>
        <p:spPr>
          <a:xfrm>
            <a:off x="781530" y="1912877"/>
            <a:ext cx="9852222" cy="4913044"/>
          </a:xfrm>
          <a:prstGeom prst="rect">
            <a:avLst/>
          </a:prstGeom>
        </p:spPr>
      </p:pic>
    </p:spTree>
    <p:extLst>
      <p:ext uri="{BB962C8B-B14F-4D97-AF65-F5344CB8AC3E}">
        <p14:creationId xmlns:p14="http://schemas.microsoft.com/office/powerpoint/2010/main" val="4545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E78758-349D-4AF6-BFCC-E2805DA42A32}"/>
              </a:ext>
            </a:extLst>
          </p:cNvPr>
          <p:cNvSpPr>
            <a:spLocks noGrp="1"/>
          </p:cNvSpPr>
          <p:nvPr>
            <p:ph type="title"/>
          </p:nvPr>
        </p:nvSpPr>
        <p:spPr>
          <a:xfrm>
            <a:off x="598192" y="463077"/>
            <a:ext cx="9953368" cy="975306"/>
          </a:xfrm>
        </p:spPr>
        <p:txBody>
          <a:bodyPr>
            <a:normAutofit/>
          </a:bodyPr>
          <a:lstStyle/>
          <a:p>
            <a:r>
              <a:rPr lang="en-US" sz="2400" dirty="0" err="1"/>
              <a:t>Ammatillisen</a:t>
            </a:r>
            <a:r>
              <a:rPr lang="en-US" sz="2400" dirty="0"/>
              <a:t> </a:t>
            </a:r>
            <a:r>
              <a:rPr lang="en-US" sz="2400" dirty="0" err="1"/>
              <a:t>perustutkinnon</a:t>
            </a:r>
            <a:r>
              <a:rPr lang="en-US" sz="2400" dirty="0"/>
              <a:t> </a:t>
            </a:r>
            <a:r>
              <a:rPr lang="en-US" sz="2400" dirty="0" err="1"/>
              <a:t>suorittaneiden</a:t>
            </a:r>
            <a:r>
              <a:rPr lang="en-US" sz="2400" dirty="0"/>
              <a:t> </a:t>
            </a:r>
            <a:r>
              <a:rPr lang="en-US" sz="2400" dirty="0" err="1"/>
              <a:t>työllistyminen</a:t>
            </a:r>
            <a:r>
              <a:rPr lang="en-US" sz="2400" dirty="0"/>
              <a:t> 2019</a:t>
            </a:r>
            <a:endParaRPr lang="fi-FI" sz="2400" dirty="0"/>
          </a:p>
        </p:txBody>
      </p:sp>
      <p:sp>
        <p:nvSpPr>
          <p:cNvPr id="3" name="Tekstin paikkamerkki 2">
            <a:extLst>
              <a:ext uri="{FF2B5EF4-FFF2-40B4-BE49-F238E27FC236}">
                <a16:creationId xmlns:a16="http://schemas.microsoft.com/office/drawing/2014/main" id="{7F2AF2B7-15A6-4AF8-BF30-A6F51BD2D318}"/>
              </a:ext>
            </a:extLst>
          </p:cNvPr>
          <p:cNvSpPr>
            <a:spLocks noGrp="1"/>
          </p:cNvSpPr>
          <p:nvPr>
            <p:ph type="body" sz="half" idx="2"/>
          </p:nvPr>
        </p:nvSpPr>
        <p:spPr>
          <a:xfrm>
            <a:off x="598191" y="1310952"/>
            <a:ext cx="10035561" cy="365126"/>
          </a:xfrm>
        </p:spPr>
        <p:txBody>
          <a:bodyPr>
            <a:normAutofit fontScale="77500" lnSpcReduction="20000"/>
          </a:bodyPr>
          <a:lstStyle/>
          <a:p>
            <a:r>
              <a:rPr lang="fi-FI"/>
              <a:t>Kuvio: Suomen virallinen tilasto (SVT): Sijoittuminen koulutuksen jälkeen [verkkojulkaisu]. ISSN=1798-9442. 2019. Helsinki: Tilastokeskus</a:t>
            </a:r>
          </a:p>
        </p:txBody>
      </p:sp>
      <p:pic>
        <p:nvPicPr>
          <p:cNvPr id="8" name="Kuva 7" descr="Taulukko ammatillisen perustutkinnon suorittaneiden työllisyydestä sukupuolen mukaan vuonna 2019">
            <a:extLst>
              <a:ext uri="{FF2B5EF4-FFF2-40B4-BE49-F238E27FC236}">
                <a16:creationId xmlns:a16="http://schemas.microsoft.com/office/drawing/2014/main" id="{75B71A13-36D4-4666-A19B-1FBA86BD97DA}"/>
              </a:ext>
            </a:extLst>
          </p:cNvPr>
          <p:cNvPicPr>
            <a:picLocks noChangeAspect="1"/>
          </p:cNvPicPr>
          <p:nvPr/>
        </p:nvPicPr>
        <p:blipFill>
          <a:blip r:embed="rId3"/>
          <a:stretch>
            <a:fillRect/>
          </a:stretch>
        </p:blipFill>
        <p:spPr>
          <a:xfrm>
            <a:off x="1765163" y="1852901"/>
            <a:ext cx="8661674" cy="5005099"/>
          </a:xfrm>
          <a:prstGeom prst="rect">
            <a:avLst/>
          </a:prstGeom>
        </p:spPr>
      </p:pic>
    </p:spTree>
    <p:extLst>
      <p:ext uri="{BB962C8B-B14F-4D97-AF65-F5344CB8AC3E}">
        <p14:creationId xmlns:p14="http://schemas.microsoft.com/office/powerpoint/2010/main" val="251583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CDC3B1-0FA3-4DAE-85CC-31927BFEFA57}"/>
              </a:ext>
            </a:extLst>
          </p:cNvPr>
          <p:cNvSpPr>
            <a:spLocks noGrp="1"/>
          </p:cNvSpPr>
          <p:nvPr>
            <p:ph type="title"/>
          </p:nvPr>
        </p:nvSpPr>
        <p:spPr/>
        <p:txBody>
          <a:bodyPr>
            <a:normAutofit/>
          </a:bodyPr>
          <a:lstStyle/>
          <a:p>
            <a:r>
              <a:rPr lang="en-US" err="1"/>
              <a:t>Epätyypillisiä</a:t>
            </a:r>
            <a:r>
              <a:rPr lang="en-US"/>
              <a:t> </a:t>
            </a:r>
            <a:r>
              <a:rPr lang="en-US" err="1"/>
              <a:t>alavalintoja</a:t>
            </a:r>
            <a:endParaRPr lang="fi-FI"/>
          </a:p>
        </p:txBody>
      </p:sp>
      <p:sp>
        <p:nvSpPr>
          <p:cNvPr id="4" name="Tekstin paikkamerkki 3">
            <a:extLst>
              <a:ext uri="{FF2B5EF4-FFF2-40B4-BE49-F238E27FC236}">
                <a16:creationId xmlns:a16="http://schemas.microsoft.com/office/drawing/2014/main" id="{DDCDC73B-5CD6-47DE-91A1-F441B806825D}"/>
              </a:ext>
            </a:extLst>
          </p:cNvPr>
          <p:cNvSpPr>
            <a:spLocks noGrp="1"/>
          </p:cNvSpPr>
          <p:nvPr>
            <p:ph type="body" sz="half" idx="10"/>
          </p:nvPr>
        </p:nvSpPr>
        <p:spPr>
          <a:xfrm>
            <a:off x="598192" y="1869897"/>
            <a:ext cx="9739426" cy="4581961"/>
          </a:xfrm>
        </p:spPr>
        <p:txBody>
          <a:bodyPr vert="horz" lIns="91440" tIns="45720" rIns="91440" bIns="45720" rtlCol="0" anchor="t">
            <a:normAutofit/>
          </a:bodyPr>
          <a:lstStyle/>
          <a:p>
            <a:pPr marL="285750" indent="-285750">
              <a:buFont typeface="Arial" panose="020B0604020202020204" pitchFamily="34" charset="0"/>
              <a:buChar char="•"/>
            </a:pPr>
            <a:r>
              <a:rPr lang="fi-FI" sz="1800" dirty="0">
                <a:latin typeface="Montserrat"/>
              </a:rPr>
              <a:t>Rastilta löydät tarinoita omalle sukupuolelle epätyypillisen alavalinnan tehneistä, joista osa on alanvaihtajia. </a:t>
            </a:r>
            <a:endParaRPr lang="fi-FI" dirty="0"/>
          </a:p>
          <a:p>
            <a:pPr marL="285750" indent="-285750">
              <a:buFont typeface="Arial" panose="020B0604020202020204" pitchFamily="34" charset="0"/>
              <a:buChar char="•"/>
            </a:pPr>
            <a:r>
              <a:rPr lang="fi-FI" sz="1800" dirty="0">
                <a:latin typeface="Montserrat"/>
              </a:rPr>
              <a:t>Lukekaa vähintään kaksi tarinaa.</a:t>
            </a:r>
            <a:endParaRPr lang="fi-FI" dirty="0"/>
          </a:p>
          <a:p>
            <a:pPr marL="285750" indent="-285750">
              <a:buFont typeface="Arial" panose="020B0604020202020204" pitchFamily="34" charset="0"/>
              <a:buChar char="•"/>
            </a:pPr>
            <a:r>
              <a:rPr lang="fi-FI" sz="1800" dirty="0">
                <a:latin typeface="Montserrat"/>
              </a:rPr>
              <a:t>Kirjoittakaa tähän ylös lyhyesti tarinan sisältö (kuka ja millä alalla).</a:t>
            </a:r>
            <a:endParaRPr lang="fi-FI" dirty="0"/>
          </a:p>
          <a:p>
            <a:pPr marL="285750" indent="-285750">
              <a:buFont typeface="Arial" panose="020B0604020202020204" pitchFamily="34" charset="0"/>
              <a:buChar char="•"/>
            </a:pPr>
            <a:r>
              <a:rPr lang="fi-FI" sz="1800" dirty="0">
                <a:latin typeface="Montserrat"/>
              </a:rPr>
              <a:t>Kirjoittakaa lisäksi ylös kaksi asiaa, mitä tarinoista jäi teille erityisesti mieleen. </a:t>
            </a:r>
            <a:endParaRPr lang="fi-FI" dirty="0"/>
          </a:p>
          <a:p>
            <a:endParaRPr lang="fi-FI" sz="1800"/>
          </a:p>
          <a:p>
            <a:endParaRPr lang="fi-FI"/>
          </a:p>
        </p:txBody>
      </p:sp>
    </p:spTree>
    <p:extLst>
      <p:ext uri="{BB962C8B-B14F-4D97-AF65-F5344CB8AC3E}">
        <p14:creationId xmlns:p14="http://schemas.microsoft.com/office/powerpoint/2010/main" val="99254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CDC3B1-0FA3-4DAE-85CC-31927BFEFA57}"/>
              </a:ext>
            </a:extLst>
          </p:cNvPr>
          <p:cNvSpPr>
            <a:spLocks noGrp="1"/>
          </p:cNvSpPr>
          <p:nvPr>
            <p:ph type="title"/>
          </p:nvPr>
        </p:nvSpPr>
        <p:spPr/>
        <p:txBody>
          <a:bodyPr>
            <a:normAutofit/>
          </a:bodyPr>
          <a:lstStyle/>
          <a:p>
            <a:r>
              <a:rPr lang="en-US" dirty="0" err="1"/>
              <a:t>Rasti</a:t>
            </a:r>
            <a:r>
              <a:rPr lang="en-US" dirty="0"/>
              <a:t>: </a:t>
            </a:r>
            <a:r>
              <a:rPr lang="en-US" dirty="0" err="1"/>
              <a:t>Epätyypillisiä</a:t>
            </a:r>
            <a:r>
              <a:rPr lang="en-US" dirty="0"/>
              <a:t> </a:t>
            </a:r>
            <a:r>
              <a:rPr lang="en-US" dirty="0" err="1"/>
              <a:t>alavalintoja</a:t>
            </a:r>
            <a:endParaRPr lang="fi-FI" dirty="0"/>
          </a:p>
        </p:txBody>
      </p:sp>
      <p:sp>
        <p:nvSpPr>
          <p:cNvPr id="4" name="Tekstin paikkamerkki 3">
            <a:extLst>
              <a:ext uri="{FF2B5EF4-FFF2-40B4-BE49-F238E27FC236}">
                <a16:creationId xmlns:a16="http://schemas.microsoft.com/office/drawing/2014/main" id="{DDCDC73B-5CD6-47DE-91A1-F441B806825D}"/>
              </a:ext>
            </a:extLst>
          </p:cNvPr>
          <p:cNvSpPr>
            <a:spLocks noGrp="1"/>
          </p:cNvSpPr>
          <p:nvPr>
            <p:ph type="body" sz="half" idx="10"/>
          </p:nvPr>
        </p:nvSpPr>
        <p:spPr>
          <a:xfrm>
            <a:off x="598192" y="1869897"/>
            <a:ext cx="9739426" cy="4581961"/>
          </a:xfrm>
        </p:spPr>
        <p:txBody>
          <a:bodyPr vert="horz" lIns="91440" tIns="45720" rIns="91440" bIns="45720" rtlCol="0" anchor="t">
            <a:normAutofit/>
          </a:bodyPr>
          <a:lstStyle/>
          <a:p>
            <a:pPr algn="just"/>
            <a:r>
              <a:rPr lang="fi-FI" sz="1800" dirty="0">
                <a:latin typeface="Montserrat"/>
              </a:rPr>
              <a:t>Etsi rastille valmiiksi muutama linkki/QR-koodi sukupuolelle epätyypillisistä uratarinoista. Epätyypillisiä uratarinoita on kehitetty esimerkiksi seuraavissa hankkeissa tai vastaavissa:</a:t>
            </a:r>
            <a:endParaRPr lang="fi-FI" dirty="0"/>
          </a:p>
          <a:p>
            <a:pPr marL="285750" indent="-285750">
              <a:buChar char="•"/>
            </a:pPr>
            <a:r>
              <a:rPr lang="fi-FI" sz="1800" dirty="0">
                <a:latin typeface="Montserrat"/>
              </a:rPr>
              <a:t>Sinä osaat! Tytöt ja teknologia -hanke (</a:t>
            </a:r>
            <a:r>
              <a:rPr lang="fi-FI" sz="1800" dirty="0" err="1">
                <a:latin typeface="Montserrat"/>
              </a:rPr>
              <a:t>Oamk</a:t>
            </a:r>
            <a:r>
              <a:rPr lang="fi-FI" sz="1800" dirty="0">
                <a:latin typeface="Montserrat"/>
              </a:rPr>
              <a:t>)</a:t>
            </a:r>
          </a:p>
          <a:p>
            <a:pPr marL="285750" indent="-285750">
              <a:buChar char="•"/>
            </a:pPr>
            <a:r>
              <a:rPr lang="fi-FI" sz="1800" dirty="0" err="1">
                <a:latin typeface="Montserrat"/>
              </a:rPr>
              <a:t>Shaking</a:t>
            </a:r>
            <a:r>
              <a:rPr lang="fi-FI" sz="1800" dirty="0">
                <a:latin typeface="Montserrat"/>
              </a:rPr>
              <a:t> </a:t>
            </a:r>
            <a:r>
              <a:rPr lang="fi-FI" sz="1800" dirty="0" err="1">
                <a:latin typeface="Montserrat"/>
              </a:rPr>
              <a:t>up</a:t>
            </a:r>
            <a:r>
              <a:rPr lang="fi-FI" sz="1800" dirty="0">
                <a:latin typeface="Montserrat"/>
              </a:rPr>
              <a:t> Tech –tapahtuma (Aalto, LUT ja Oulun yliopistot)</a:t>
            </a:r>
          </a:p>
          <a:p>
            <a:pPr marL="285750" indent="-285750">
              <a:buChar char="•"/>
            </a:pPr>
            <a:r>
              <a:rPr lang="fi-FI" sz="1800" dirty="0">
                <a:latin typeface="Montserrat"/>
              </a:rPr>
              <a:t>Tasa-arvo tutuksi –hanke (</a:t>
            </a:r>
            <a:r>
              <a:rPr lang="fi-FI" sz="1800" dirty="0" err="1">
                <a:latin typeface="Montserrat"/>
              </a:rPr>
              <a:t>Osao</a:t>
            </a:r>
            <a:r>
              <a:rPr lang="fi-FI" sz="1800" dirty="0">
                <a:latin typeface="Montserrat"/>
              </a:rPr>
              <a:t>)</a:t>
            </a:r>
          </a:p>
          <a:p>
            <a:pPr marL="285750" indent="-285750">
              <a:buChar char="•"/>
            </a:pPr>
            <a:r>
              <a:rPr lang="fi-FI" sz="1800" dirty="0"/>
              <a:t>Ruuti-hanke ja </a:t>
            </a:r>
            <a:r>
              <a:rPr lang="fi-FI" sz="1800" dirty="0" err="1"/>
              <a:t>Gender</a:t>
            </a:r>
            <a:r>
              <a:rPr lang="fi-FI" sz="1800" dirty="0"/>
              <a:t> Smart-blogi (</a:t>
            </a:r>
            <a:r>
              <a:rPr lang="fi-FI" sz="1800" dirty="0" err="1"/>
              <a:t>Xamk</a:t>
            </a:r>
            <a:r>
              <a:rPr lang="fi-FI" sz="1800" dirty="0"/>
              <a:t>)</a:t>
            </a:r>
          </a:p>
          <a:p>
            <a:pPr marL="285750" indent="-285750">
              <a:buChar char="•"/>
            </a:pPr>
            <a:r>
              <a:rPr lang="fi-FI" sz="1800" dirty="0"/>
              <a:t>LUNO-hanke (</a:t>
            </a:r>
            <a:r>
              <a:rPr lang="fi-FI" sz="1800" dirty="0" err="1"/>
              <a:t>Oamk</a:t>
            </a:r>
            <a:r>
              <a:rPr lang="fi-FI" sz="1800" dirty="0"/>
              <a:t>)</a:t>
            </a:r>
          </a:p>
          <a:p>
            <a:pPr marL="285750" indent="-285750">
              <a:buChar char="•"/>
            </a:pPr>
            <a:r>
              <a:rPr lang="fi-FI" sz="1800" dirty="0">
                <a:latin typeface="Montserrat"/>
              </a:rPr>
              <a:t>Tyttö, innostu tekniikasta! -urahaastatteluvideot </a:t>
            </a:r>
            <a:r>
              <a:rPr lang="fi-FI" sz="1800" dirty="0" err="1">
                <a:latin typeface="Montserrat"/>
              </a:rPr>
              <a:t>Youtubessa</a:t>
            </a:r>
            <a:r>
              <a:rPr lang="fi-FI" sz="1800" dirty="0">
                <a:latin typeface="Montserrat"/>
              </a:rPr>
              <a:t> (Tiedettä Tytöille)</a:t>
            </a:r>
            <a:endParaRPr lang="fi-FI" sz="1800" dirty="0" err="1"/>
          </a:p>
          <a:p>
            <a:pPr marL="285750" indent="-285750">
              <a:buChar char="•"/>
            </a:pPr>
            <a:r>
              <a:rPr lang="fi-FI" sz="1800" dirty="0">
                <a:latin typeface="Montserrat"/>
              </a:rPr>
              <a:t>Miesvirtaa sosiaali- ja terveysalalle (LAB)</a:t>
            </a:r>
            <a:endParaRPr lang="fi-FI" sz="1800" dirty="0"/>
          </a:p>
          <a:p>
            <a:pPr marL="285750" indent="-285750">
              <a:buChar char="•"/>
            </a:pPr>
            <a:r>
              <a:rPr lang="fi-FI" sz="1800">
                <a:latin typeface="Montserrat"/>
              </a:rPr>
              <a:t>Duunitorin Alanvaihto –tarinat (Duunitori.fi)</a:t>
            </a:r>
            <a:endParaRPr lang="fi-FI" sz="1800" dirty="0"/>
          </a:p>
          <a:p>
            <a:pPr marL="285750" indent="-285750">
              <a:buChar char="•"/>
            </a:pPr>
            <a:endParaRPr lang="fi-FI" sz="1800" dirty="0"/>
          </a:p>
          <a:p>
            <a:pPr marL="285750" indent="-285750">
              <a:buChar char="•"/>
            </a:pPr>
            <a:endParaRPr lang="fi-FI" sz="1800" dirty="0"/>
          </a:p>
          <a:p>
            <a:pPr marL="285750" indent="-285750">
              <a:buChar char="•"/>
            </a:pPr>
            <a:endParaRPr lang="fi-FI" sz="1800" dirty="0"/>
          </a:p>
          <a:p>
            <a:pPr marL="285750" indent="-285750">
              <a:buChar char="•"/>
            </a:pPr>
            <a:endParaRPr lang="fi-FI" sz="1800" dirty="0"/>
          </a:p>
          <a:p>
            <a:endParaRPr lang="fi-FI" dirty="0"/>
          </a:p>
        </p:txBody>
      </p:sp>
    </p:spTree>
    <p:extLst>
      <p:ext uri="{BB962C8B-B14F-4D97-AF65-F5344CB8AC3E}">
        <p14:creationId xmlns:p14="http://schemas.microsoft.com/office/powerpoint/2010/main" val="112967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9D953A-69D2-4C9B-9964-829A3FFACB6C}"/>
              </a:ext>
            </a:extLst>
          </p:cNvPr>
          <p:cNvSpPr>
            <a:spLocks noGrp="1"/>
          </p:cNvSpPr>
          <p:nvPr>
            <p:ph type="title"/>
          </p:nvPr>
        </p:nvSpPr>
        <p:spPr>
          <a:xfrm>
            <a:off x="598192" y="463076"/>
            <a:ext cx="9082630" cy="1325563"/>
          </a:xfrm>
        </p:spPr>
        <p:txBody>
          <a:bodyPr/>
          <a:lstStyle/>
          <a:p>
            <a:r>
              <a:rPr lang="en-US" dirty="0" err="1">
                <a:latin typeface="Montserrat"/>
              </a:rPr>
              <a:t>Rasti</a:t>
            </a:r>
            <a:r>
              <a:rPr lang="en-US" dirty="0">
                <a:latin typeface="Montserrat"/>
              </a:rPr>
              <a:t>: </a:t>
            </a:r>
            <a:r>
              <a:rPr lang="en-US" dirty="0" err="1">
                <a:latin typeface="Montserrat"/>
              </a:rPr>
              <a:t>Työnantajien</a:t>
            </a:r>
            <a:r>
              <a:rPr lang="en-US" dirty="0">
                <a:latin typeface="Montserrat"/>
              </a:rPr>
              <a:t> </a:t>
            </a:r>
            <a:r>
              <a:rPr lang="en-US" dirty="0" err="1">
                <a:latin typeface="Montserrat"/>
              </a:rPr>
              <a:t>stereotypiat</a:t>
            </a:r>
            <a:endParaRPr lang="en-US" dirty="0">
              <a:latin typeface="Montserrat"/>
            </a:endParaRPr>
          </a:p>
        </p:txBody>
      </p:sp>
      <p:sp>
        <p:nvSpPr>
          <p:cNvPr id="3" name="Tekstin paikkamerkki 2">
            <a:extLst>
              <a:ext uri="{FF2B5EF4-FFF2-40B4-BE49-F238E27FC236}">
                <a16:creationId xmlns:a16="http://schemas.microsoft.com/office/drawing/2014/main" id="{16412C81-3822-4CB7-8CE9-4F532383E79C}"/>
              </a:ext>
            </a:extLst>
          </p:cNvPr>
          <p:cNvSpPr>
            <a:spLocks noGrp="1"/>
          </p:cNvSpPr>
          <p:nvPr>
            <p:ph type="body" sz="half" idx="2"/>
          </p:nvPr>
        </p:nvSpPr>
        <p:spPr/>
        <p:txBody>
          <a:bodyPr vert="horz" lIns="91440" tIns="45720" rIns="91440" bIns="45720" rtlCol="0" anchor="t">
            <a:normAutofit fontScale="77500" lnSpcReduction="20000"/>
          </a:bodyPr>
          <a:lstStyle/>
          <a:p>
            <a:r>
              <a:rPr lang="en-US">
                <a:latin typeface="Montserrat"/>
              </a:rPr>
              <a:t>Lähde: </a:t>
            </a:r>
            <a:r>
              <a:rPr lang="en-US" err="1">
                <a:latin typeface="Montserrat"/>
              </a:rPr>
              <a:t>Orupabo</a:t>
            </a:r>
            <a:r>
              <a:rPr lang="en-US">
                <a:latin typeface="Montserrat"/>
              </a:rPr>
              <a:t> &amp; Nadim 2019. CORE Research: Cleaning: from women’s work to men’s work</a:t>
            </a:r>
          </a:p>
          <a:p>
            <a:endParaRPr lang="fi-FI"/>
          </a:p>
        </p:txBody>
      </p:sp>
      <p:sp>
        <p:nvSpPr>
          <p:cNvPr id="4" name="Tekstin paikkamerkki 3">
            <a:extLst>
              <a:ext uri="{FF2B5EF4-FFF2-40B4-BE49-F238E27FC236}">
                <a16:creationId xmlns:a16="http://schemas.microsoft.com/office/drawing/2014/main" id="{6E3CDCE2-6BE7-4042-90D5-A59A80C6DF1E}"/>
              </a:ext>
            </a:extLst>
          </p:cNvPr>
          <p:cNvSpPr>
            <a:spLocks noGrp="1"/>
          </p:cNvSpPr>
          <p:nvPr>
            <p:ph type="body" sz="half" idx="10"/>
          </p:nvPr>
        </p:nvSpPr>
        <p:spPr>
          <a:xfrm>
            <a:off x="598192" y="2341333"/>
            <a:ext cx="10405430" cy="4110525"/>
          </a:xfrm>
        </p:spPr>
        <p:txBody>
          <a:bodyPr vert="horz" lIns="91440" tIns="45720" rIns="91440" bIns="45720" rtlCol="0" anchor="t">
            <a:normAutofit/>
          </a:bodyPr>
          <a:lstStyle/>
          <a:p>
            <a:r>
              <a:rPr lang="fi-FI" sz="2000">
                <a:latin typeface="Montserrat"/>
              </a:rPr>
              <a:t>Työnantajien käsitykset hyvistä ja alalle soveltuvista työntekijöistä voivat vaikuttaa osaltaan ammatin sukupuolittumiseen, esimerkiksi: </a:t>
            </a:r>
            <a:endParaRPr lang="fi-FI" sz="2000"/>
          </a:p>
          <a:p>
            <a:pPr marL="342900" indent="-342900">
              <a:buFont typeface="Arial" panose="020B0604020202020204" pitchFamily="34" charset="0"/>
              <a:buChar char="•"/>
            </a:pPr>
            <a:r>
              <a:rPr lang="fi-FI" sz="2000"/>
              <a:t>Norjassa siivoojan ammatti naisvaltaisena alana on muutoksessa: Oslossa jo 40 % siivoojista maahanmuuttajataustaisia miehiä </a:t>
            </a:r>
          </a:p>
          <a:p>
            <a:pPr marL="285750" indent="-285750">
              <a:buFont typeface="Arial" panose="020B0604020202020204" pitchFamily="34" charset="0"/>
              <a:buChar char="•"/>
            </a:pPr>
            <a:r>
              <a:rPr lang="fi-FI" sz="2000"/>
              <a:t>tehokkuus, ammattimaistuminen ja vähäinen arvostus vaikuttavat siivousalan sukupuolijakaumaan siten, että maahanmuuttajamiehet tulevat alalle</a:t>
            </a:r>
          </a:p>
          <a:p>
            <a:pPr marL="285750" indent="-285750">
              <a:buFont typeface="Arial" panose="020B0604020202020204" pitchFamily="34" charset="0"/>
              <a:buChar char="•"/>
            </a:pPr>
            <a:r>
              <a:rPr lang="fi-FI" sz="2000"/>
              <a:t>työnantajat yleistävät maahanmuuttajat korkean moraalin ja asenteen työntekijöiksi, joille matalan statuksen työ kelpaa</a:t>
            </a:r>
          </a:p>
          <a:p>
            <a:pPr marL="285750" indent="-285750">
              <a:buFont typeface="Arial" panose="020B0604020202020204" pitchFamily="34" charset="0"/>
              <a:buChar char="•"/>
            </a:pPr>
            <a:r>
              <a:rPr lang="fi-FI" sz="2000"/>
              <a:t>siivous nähdään fyysisenä työnä ja siten soveltuvana ”vahvoille miehille”</a:t>
            </a:r>
          </a:p>
          <a:p>
            <a:pPr marL="285750" indent="-285750">
              <a:buFont typeface="Arial" panose="020B0604020202020204" pitchFamily="34" charset="0"/>
              <a:buChar char="•"/>
            </a:pPr>
            <a:r>
              <a:rPr lang="fi-FI" sz="2000">
                <a:latin typeface="Montserrat"/>
              </a:rPr>
              <a:t>naiset ja natiivit norjalaiset kyllä hakevat siivoojan paikkoja, mutta heitä ei palkata, sillä maahanmuuttajamiehiä pidetään stereotyyppisesti parempina  </a:t>
            </a:r>
            <a:endParaRPr lang="fi-FI" sz="2000"/>
          </a:p>
        </p:txBody>
      </p:sp>
    </p:spTree>
    <p:extLst>
      <p:ext uri="{BB962C8B-B14F-4D97-AF65-F5344CB8AC3E}">
        <p14:creationId xmlns:p14="http://schemas.microsoft.com/office/powerpoint/2010/main" val="13900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oolipeli-hanke">
  <a:themeElements>
    <a:clrScheme name="Mukautetut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1D0A274C6A154D986337426EBE6AFE" ma:contentTypeVersion="9" ma:contentTypeDescription="Create a new document." ma:contentTypeScope="" ma:versionID="769e12132a7fd81b22fcf6bca591e6ff">
  <xsd:schema xmlns:xsd="http://www.w3.org/2001/XMLSchema" xmlns:xs="http://www.w3.org/2001/XMLSchema" xmlns:p="http://schemas.microsoft.com/office/2006/metadata/properties" xmlns:ns2="969bf0e4-2b6f-4f52-8691-392470c1ff8e" targetNamespace="http://schemas.microsoft.com/office/2006/metadata/properties" ma:root="true" ma:fieldsID="23b69e1e959ef37671d001a5f56e46d0" ns2:_="">
    <xsd:import namespace="969bf0e4-2b6f-4f52-8691-392470c1ff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bf0e4-2b6f-4f52-8691-392470c1f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94A1C1-83CD-4C39-B6C8-744C9CE2022A}">
  <ds:schemaRefs>
    <ds:schemaRef ds:uri="http://schemas.microsoft.com/sharepoint/v3/contenttype/forms"/>
  </ds:schemaRefs>
</ds:datastoreItem>
</file>

<file path=customXml/itemProps2.xml><?xml version="1.0" encoding="utf-8"?>
<ds:datastoreItem xmlns:ds="http://schemas.openxmlformats.org/officeDocument/2006/customXml" ds:itemID="{F608EA30-C402-45A8-928F-C42C3A0B162C}">
  <ds:schemaRefs>
    <ds:schemaRef ds:uri="969bf0e4-2b6f-4f52-8691-392470c1ff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77AFC2-0D06-4F6F-B30C-91A5B4E5B81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82</TotalTime>
  <Words>1411</Words>
  <Application>Microsoft Office PowerPoint</Application>
  <PresentationFormat>Widescreen</PresentationFormat>
  <Paragraphs>142</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Montserrat</vt:lpstr>
      <vt:lpstr>Roolipeli-hanke</vt:lpstr>
      <vt:lpstr>Segregaatiosuunnistus luonnossa</vt:lpstr>
      <vt:lpstr>Ohjeet suunnistuksen toteuttamiseen</vt:lpstr>
      <vt:lpstr>Suunnistusrastit</vt:lpstr>
      <vt:lpstr>Ammatillisen perustutkinnon suorittaneiden työllistyminen</vt:lpstr>
      <vt:lpstr>Ammatillisen perustutkinnon suorittaneiden työllistyminen 2007</vt:lpstr>
      <vt:lpstr>Ammatillisen perustutkinnon suorittaneiden työllistyminen 2019</vt:lpstr>
      <vt:lpstr>Epätyypillisiä alavalintoja</vt:lpstr>
      <vt:lpstr>Rasti: Epätyypillisiä alavalintoja</vt:lpstr>
      <vt:lpstr>Rasti: Työnantajien stereotypiat</vt:lpstr>
      <vt:lpstr>Työnantajien stereotypiat</vt:lpstr>
      <vt:lpstr>Rasti: Eri oppiaineet ja työelämän taidot</vt:lpstr>
      <vt:lpstr>Eri oppiaineet ja työelämän taidot</vt:lpstr>
      <vt:lpstr>Rasti: Työn muutos</vt:lpstr>
      <vt:lpstr>Työn muutos</vt:lpstr>
      <vt:lpstr>Miltä näyttää ohjelmistosuunnittelija?</vt:lpstr>
      <vt:lpstr>Rasti: Palkkapolku</vt:lpstr>
      <vt:lpstr>Palkkapolku</vt:lpstr>
      <vt:lpstr>Ammattinimikkeet</vt:lpstr>
      <vt:lpstr>Rasti: Mainos </vt:lpstr>
      <vt:lpstr>Mainos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Päijät-Hämeen Hinauspalvelu Oy</dc:creator>
  <cp:lastModifiedBy>Taija Nöjd</cp:lastModifiedBy>
  <cp:revision>98</cp:revision>
  <dcterms:created xsi:type="dcterms:W3CDTF">2020-06-12T06:16:21Z</dcterms:created>
  <dcterms:modified xsi:type="dcterms:W3CDTF">2021-11-04T11:35:39Z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0x010100091D0A274C6A154D986337426EBE6AFE</vt:lpwstr>
  </property>
</Properties>
</file>