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59" r:id="rId7"/>
    <p:sldId id="260" r:id="rId8"/>
    <p:sldId id="277" r:id="rId9"/>
    <p:sldId id="261" r:id="rId10"/>
    <p:sldId id="275" r:id="rId11"/>
    <p:sldId id="278" r:id="rId12"/>
    <p:sldId id="262" r:id="rId13"/>
    <p:sldId id="264" r:id="rId14"/>
    <p:sldId id="265" r:id="rId15"/>
    <p:sldId id="266" r:id="rId16"/>
    <p:sldId id="276" r:id="rId17"/>
    <p:sldId id="267" r:id="rId18"/>
    <p:sldId id="269" r:id="rId19"/>
    <p:sldId id="272" r:id="rId20"/>
    <p:sldId id="263" r:id="rId21"/>
    <p:sldId id="270" r:id="rId22"/>
    <p:sldId id="274" r:id="rId23"/>
    <p:sldId id="279" r:id="rId24"/>
    <p:sldId id="280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F65"/>
    <a:srgbClr val="4B4B4B"/>
    <a:srgbClr val="DFEAF8"/>
    <a:srgbClr val="F39980"/>
    <a:srgbClr val="FCA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FD857-5780-4D7D-B450-23ED3FCD677A}" v="234" dt="2021-11-04T10:53:42.506"/>
    <p1510:client id="{407F18D3-146C-4CAC-A35D-80D4378549E6}" v="4" dt="2021-11-04T11:52:57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6EB0B-EF89-8B48-97E8-FC4E0F883BFB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C892-4855-8242-8B87-1D9FCC5F99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60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- Roolipe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52C02C5F-8B6C-734F-B43B-901D5C5374F3}"/>
              </a:ext>
            </a:extLst>
          </p:cNvPr>
          <p:cNvSpPr/>
          <p:nvPr userDrawn="1"/>
        </p:nvSpPr>
        <p:spPr>
          <a:xfrm>
            <a:off x="0" y="0"/>
            <a:ext cx="12192000" cy="5545015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ED90164-5AC0-6C4C-A71B-08BDF176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9580"/>
            <a:ext cx="9144000" cy="492353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7" name="Kuva 6" descr="Kuva, joka sisältää kohteen lautanen, ruoka&#10;&#10;Kuvaus luotu automaattisesti">
            <a:extLst>
              <a:ext uri="{FF2B5EF4-FFF2-40B4-BE49-F238E27FC236}">
                <a16:creationId xmlns:a16="http://schemas.microsoft.com/office/drawing/2014/main" id="{7FDB02C9-0E73-1D47-8082-1DA35A44C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5255" y="662013"/>
            <a:ext cx="4921490" cy="276698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096F9BE-F6AD-AB4C-8883-B5F788908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018" y="5975631"/>
            <a:ext cx="2602523" cy="524702"/>
          </a:xfrm>
          <a:prstGeom prst="rect">
            <a:avLst/>
          </a:prstGeom>
        </p:spPr>
      </p:pic>
      <p:pic>
        <p:nvPicPr>
          <p:cNvPr id="22" name="Kuva 21" descr="Kuva, joka sisältää kohteen kello, merkki&#10;&#10;Kuvaus luotu automaattisesti">
            <a:extLst>
              <a:ext uri="{FF2B5EF4-FFF2-40B4-BE49-F238E27FC236}">
                <a16:creationId xmlns:a16="http://schemas.microsoft.com/office/drawing/2014/main" id="{6447C79A-4811-314A-BC7D-E2046FB7D2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0116" y="5881010"/>
            <a:ext cx="3343519" cy="713944"/>
          </a:xfrm>
          <a:prstGeom prst="rect">
            <a:avLst/>
          </a:prstGeom>
        </p:spPr>
      </p:pic>
      <p:pic>
        <p:nvPicPr>
          <p:cNvPr id="24" name="Kuva 2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7A04B28-18F1-2742-BEF9-FD72EF5504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3056" y="5805961"/>
            <a:ext cx="1222619" cy="864042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7870448-0C4A-4147-BA37-9C6A647C35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309488" y="5760593"/>
            <a:ext cx="991504" cy="1025115"/>
          </a:xfrm>
          <a:prstGeom prst="rect">
            <a:avLst/>
          </a:prstGeom>
        </p:spPr>
      </p:pic>
      <p:sp>
        <p:nvSpPr>
          <p:cNvPr id="29" name="Tekstin paikkamerkki 3">
            <a:extLst>
              <a:ext uri="{FF2B5EF4-FFF2-40B4-BE49-F238E27FC236}">
                <a16:creationId xmlns:a16="http://schemas.microsoft.com/office/drawing/2014/main" id="{30278F89-6951-E84B-8601-5F73095798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635254" y="4336816"/>
            <a:ext cx="4921491" cy="33777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602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itus + tekst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549780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paita, mies, merkki&#10;&#10;Kuvaus luotu automaattisesti">
            <a:extLst>
              <a:ext uri="{FF2B5EF4-FFF2-40B4-BE49-F238E27FC236}">
                <a16:creationId xmlns:a16="http://schemas.microsoft.com/office/drawing/2014/main" id="{D80148BE-7926-F641-B3B3-E2694C229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4522">
            <a:off x="5365751" y="2237594"/>
            <a:ext cx="7556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itus + tekst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83607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549780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paita, mies, merkki&#10;&#10;Kuvaus luotu automaattisesti">
            <a:extLst>
              <a:ext uri="{FF2B5EF4-FFF2-40B4-BE49-F238E27FC236}">
                <a16:creationId xmlns:a16="http://schemas.microsoft.com/office/drawing/2014/main" id="{D80148BE-7926-F641-B3B3-E2694C229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4522">
            <a:off x="5365751" y="2237594"/>
            <a:ext cx="7556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7C31FB1-985E-9A4B-A339-F90BCD3F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CA242CF-AB50-744B-86A2-FED4B9145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A9E8B098-1DCC-A04E-A5DE-6DE8A6156F8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689062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38D6041-CBA6-A14C-A5F0-638FA07489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6950" y="1652439"/>
            <a:ext cx="6266920" cy="50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7135792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01795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6045676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8B87BF-C7B8-2B4F-98C7-153B8713D7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1437105"/>
            <a:ext cx="6738408" cy="51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01795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6045676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A3B5081-6ECB-D344-90F2-E8E4258288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1437105"/>
            <a:ext cx="6738408" cy="51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5" y="536631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4B02254-CFBD-434E-A423-03E88E97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16" y="536631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80155B0-1DD9-4144-A247-832C3588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0216" y="1970266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4F1A6C9B-A7A2-F34E-B403-9A0CB12BE1B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40216" y="2414888"/>
            <a:ext cx="7867060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objekti, sisä, istuminen, pieni&#10;&#10;Kuvaus luotu automaattisesti">
            <a:extLst>
              <a:ext uri="{FF2B5EF4-FFF2-40B4-BE49-F238E27FC236}">
                <a16:creationId xmlns:a16="http://schemas.microsoft.com/office/drawing/2014/main" id="{48F66169-9F1C-E74D-8621-5FC83881C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938" y="819094"/>
            <a:ext cx="3558278" cy="60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5" y="536631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77352B8-B7E4-1243-8379-66D64109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16" y="536631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F959CEA1-8317-1140-A666-F77B90985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0216" y="1970266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D6FE897E-CBFC-2049-AB76-4FC8B5BA64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40216" y="2414888"/>
            <a:ext cx="7867060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nainen, paita&#10;&#10;Kuvaus luotu automaattisesti">
            <a:extLst>
              <a:ext uri="{FF2B5EF4-FFF2-40B4-BE49-F238E27FC236}">
                <a16:creationId xmlns:a16="http://schemas.microsoft.com/office/drawing/2014/main" id="{1D5EC2A1-D840-984F-BFAF-D24A94760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0394" y="787078"/>
            <a:ext cx="2499351" cy="59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sivu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998BDE-D27C-C047-A59E-569A7CD2F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3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25" y="536631"/>
            <a:ext cx="1436076" cy="8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B81C1A5-F9E1-9146-A00F-259962DC76FB}"/>
              </a:ext>
            </a:extLst>
          </p:cNvPr>
          <p:cNvGrpSpPr/>
          <p:nvPr userDrawn="1"/>
        </p:nvGrpSpPr>
        <p:grpSpPr>
          <a:xfrm>
            <a:off x="995184" y="5729445"/>
            <a:ext cx="10079246" cy="946101"/>
            <a:chOff x="995184" y="5729445"/>
            <a:chExt cx="10079246" cy="946101"/>
          </a:xfrm>
        </p:grpSpPr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096F9BE-F6AD-AB4C-8883-B5F788908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52077" y="6085483"/>
              <a:ext cx="1852045" cy="373396"/>
            </a:xfrm>
            <a:prstGeom prst="rect">
              <a:avLst/>
            </a:prstGeom>
          </p:spPr>
        </p:pic>
        <p:pic>
          <p:nvPicPr>
            <p:cNvPr id="22" name="Kuva 21" descr="Kuva, joka sisältää kohteen kello, merkki&#10;&#10;Kuvaus luotu automaattisesti">
              <a:extLst>
                <a:ext uri="{FF2B5EF4-FFF2-40B4-BE49-F238E27FC236}">
                  <a16:creationId xmlns:a16="http://schemas.microsoft.com/office/drawing/2014/main" id="{6447C79A-4811-314A-BC7D-E2046FB7D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04241" y="5981873"/>
              <a:ext cx="2379363" cy="508067"/>
            </a:xfrm>
            <a:prstGeom prst="rect">
              <a:avLst/>
            </a:prstGeom>
          </p:spPr>
        </p:pic>
        <p:pic>
          <p:nvPicPr>
            <p:cNvPr id="24" name="Kuva 23" descr="Kuva, joka sisältää kohteen piirtäminen&#10;&#10;Kuvaus luotu automaattisesti">
              <a:extLst>
                <a:ext uri="{FF2B5EF4-FFF2-40B4-BE49-F238E27FC236}">
                  <a16:creationId xmlns:a16="http://schemas.microsoft.com/office/drawing/2014/main" id="{77A04B28-18F1-2742-BEF9-FD72EF550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010404" y="5856322"/>
              <a:ext cx="1064026" cy="751962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67870448-0C4A-4147-BA37-9C6A647C35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8475678" y="5868815"/>
              <a:ext cx="780280" cy="80673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76DA66CF-51B8-234F-B982-F71E79593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995184" y="5729445"/>
              <a:ext cx="1436076" cy="807398"/>
            </a:xfrm>
            <a:prstGeom prst="rect">
              <a:avLst/>
            </a:prstGeom>
          </p:spPr>
        </p:pic>
      </p:grpSp>
      <p:sp>
        <p:nvSpPr>
          <p:cNvPr id="14" name="Otsikko 1">
            <a:extLst>
              <a:ext uri="{FF2B5EF4-FFF2-40B4-BE49-F238E27FC236}">
                <a16:creationId xmlns:a16="http://schemas.microsoft.com/office/drawing/2014/main" id="{A463D934-68BF-934D-893A-B7699F8C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204617" cy="1279003"/>
          </a:xfrm>
        </p:spPr>
        <p:txBody>
          <a:bodyPr anchor="b"/>
          <a:lstStyle>
            <a:lvl1pPr>
              <a:defRPr sz="320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F66894EF-6FF4-794E-9BB1-6FA16FBE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25570"/>
            <a:ext cx="10234642" cy="3229336"/>
          </a:xfrm>
        </p:spPr>
        <p:txBody>
          <a:bodyPr/>
          <a:lstStyle>
            <a:lvl1pPr marL="0" indent="0">
              <a:buNone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497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+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52C02C5F-8B6C-734F-B43B-901D5C5374F3}"/>
              </a:ext>
            </a:extLst>
          </p:cNvPr>
          <p:cNvSpPr/>
          <p:nvPr userDrawn="1"/>
        </p:nvSpPr>
        <p:spPr>
          <a:xfrm>
            <a:off x="0" y="0"/>
            <a:ext cx="12192000" cy="5545015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7B81C1A5-F9E1-9146-A00F-259962DC76FB}"/>
              </a:ext>
            </a:extLst>
          </p:cNvPr>
          <p:cNvGrpSpPr/>
          <p:nvPr userDrawn="1"/>
        </p:nvGrpSpPr>
        <p:grpSpPr>
          <a:xfrm>
            <a:off x="995184" y="5729445"/>
            <a:ext cx="10079246" cy="946101"/>
            <a:chOff x="995184" y="5729445"/>
            <a:chExt cx="10079246" cy="946101"/>
          </a:xfrm>
        </p:grpSpPr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096F9BE-F6AD-AB4C-8883-B5F788908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52077" y="6085483"/>
              <a:ext cx="1852045" cy="373396"/>
            </a:xfrm>
            <a:prstGeom prst="rect">
              <a:avLst/>
            </a:prstGeom>
          </p:spPr>
        </p:pic>
        <p:pic>
          <p:nvPicPr>
            <p:cNvPr id="22" name="Kuva 21" descr="Kuva, joka sisältää kohteen kello, merkki&#10;&#10;Kuvaus luotu automaattisesti">
              <a:extLst>
                <a:ext uri="{FF2B5EF4-FFF2-40B4-BE49-F238E27FC236}">
                  <a16:creationId xmlns:a16="http://schemas.microsoft.com/office/drawing/2014/main" id="{6447C79A-4811-314A-BC7D-E2046FB7D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04241" y="5981873"/>
              <a:ext cx="2379363" cy="508067"/>
            </a:xfrm>
            <a:prstGeom prst="rect">
              <a:avLst/>
            </a:prstGeom>
          </p:spPr>
        </p:pic>
        <p:pic>
          <p:nvPicPr>
            <p:cNvPr id="24" name="Kuva 23" descr="Kuva, joka sisältää kohteen piirtäminen&#10;&#10;Kuvaus luotu automaattisesti">
              <a:extLst>
                <a:ext uri="{FF2B5EF4-FFF2-40B4-BE49-F238E27FC236}">
                  <a16:creationId xmlns:a16="http://schemas.microsoft.com/office/drawing/2014/main" id="{77A04B28-18F1-2742-BEF9-FD72EF550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010404" y="5856322"/>
              <a:ext cx="1064026" cy="751962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67870448-0C4A-4147-BA37-9C6A647C35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8475678" y="5868815"/>
              <a:ext cx="780280" cy="80673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76DA66CF-51B8-234F-B982-F71E79593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995184" y="5729445"/>
              <a:ext cx="1436076" cy="807398"/>
            </a:xfrm>
            <a:prstGeom prst="rect">
              <a:avLst/>
            </a:prstGeom>
          </p:spPr>
        </p:pic>
      </p:grpSp>
      <p:sp>
        <p:nvSpPr>
          <p:cNvPr id="12" name="Alaotsikko 2">
            <a:extLst>
              <a:ext uri="{FF2B5EF4-FFF2-40B4-BE49-F238E27FC236}">
                <a16:creationId xmlns:a16="http://schemas.microsoft.com/office/drawing/2014/main" id="{CBEADAB8-AEA5-BE44-A132-BC74D319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2507"/>
            <a:ext cx="9144000" cy="492353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7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25D258B-352A-6548-997B-6947750D3F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D56116D-B0E3-7A40-B95A-F3AB81481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C0881862-BEDE-524E-A1B9-0FD611CA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1" name="Tekstin paikkamerkki 3">
            <a:extLst>
              <a:ext uri="{FF2B5EF4-FFF2-40B4-BE49-F238E27FC236}">
                <a16:creationId xmlns:a16="http://schemas.microsoft.com/office/drawing/2014/main" id="{B1D5C6DF-E179-744C-80F8-02E832880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DD487EFE-BC85-9446-81BF-84406638F9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9739426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0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2D56116D-B0E3-7A40-B95A-F3AB81481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7E9FB09-D934-9947-94EC-E4A08A98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9403254A-557A-824E-A0FA-66DAAC74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894B20FD-AD5A-4B46-9225-7CB84C26CCE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9739426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54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ksi luettel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9740DBE-5A15-1141-8492-F1E300D0A5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7D8F32-3559-4840-85E5-CDA44753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523" cy="1325563"/>
          </a:xfrm>
        </p:spPr>
        <p:txBody>
          <a:bodyPr/>
          <a:lstStyle>
            <a:lvl1pPr>
              <a:defRPr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393D030-FA10-D243-B21B-302149BEC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36A74647-841B-6544-A45C-872BE9F3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30852"/>
            <a:ext cx="4578751" cy="893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0C567F8-206B-9F4E-BCEC-916EC5F4ECB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8201" y="2823951"/>
            <a:ext cx="4578752" cy="380807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7AD2037A-BFBF-D446-BE98-5C0058F271A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655198" y="1930852"/>
            <a:ext cx="4578751" cy="893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CA51A963-4E03-6A4B-9A07-C2F22B93D2A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655199" y="2823951"/>
            <a:ext cx="4578752" cy="380807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8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4CEEB1C-E9CE-DE4D-B3C7-3CC630E932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142AB0-1753-1048-B097-DA8BA804AD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1" y="3521600"/>
            <a:ext cx="1494692" cy="6857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CAE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Lähipäivä pvm</a:t>
            </a:r>
          </a:p>
        </p:txBody>
      </p:sp>
      <p:pic>
        <p:nvPicPr>
          <p:cNvPr id="10" name="Kuva 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5F99733-41D7-4D4F-92BB-1F07EA2922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09590E61-6EF1-284D-A876-0A2D2FB0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54" y="377034"/>
            <a:ext cx="8587154" cy="1325563"/>
          </a:xfrm>
        </p:spPr>
        <p:txBody>
          <a:bodyPr/>
          <a:lstStyle>
            <a:lvl1pPr>
              <a:defRPr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65232F50-AACD-FD4B-AB33-1709D8FC976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543300" y="3521600"/>
            <a:ext cx="1606059" cy="6857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CAE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Luontojakso pvm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A33E342A-4CAD-9348-9E88-1801D536D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248401" y="3521599"/>
            <a:ext cx="1266092" cy="6857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CAE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Lähipäivä pvm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D7722C50-A0FB-7949-A126-894DACCAB37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953500" y="3521598"/>
            <a:ext cx="1526929" cy="685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CAE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Luontojakso pvm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F6B4B3F-2491-3840-8D90-B3EF42FB5941}"/>
              </a:ext>
            </a:extLst>
          </p:cNvPr>
          <p:cNvCxnSpPr/>
          <p:nvPr userDrawn="1"/>
        </p:nvCxnSpPr>
        <p:spPr>
          <a:xfrm>
            <a:off x="3001108" y="3429000"/>
            <a:ext cx="0" cy="23622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D9D62EB4-A5DB-E042-B6F5-252F90F000D7}"/>
              </a:ext>
            </a:extLst>
          </p:cNvPr>
          <p:cNvCxnSpPr/>
          <p:nvPr userDrawn="1"/>
        </p:nvCxnSpPr>
        <p:spPr>
          <a:xfrm>
            <a:off x="5709138" y="3429000"/>
            <a:ext cx="0" cy="23622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F295F4EC-B3DC-CD47-9217-A96819250EBD}"/>
              </a:ext>
            </a:extLst>
          </p:cNvPr>
          <p:cNvCxnSpPr/>
          <p:nvPr userDrawn="1"/>
        </p:nvCxnSpPr>
        <p:spPr>
          <a:xfrm>
            <a:off x="8393723" y="3429000"/>
            <a:ext cx="0" cy="23622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kstin paikkamerkki 3">
            <a:extLst>
              <a:ext uri="{FF2B5EF4-FFF2-40B4-BE49-F238E27FC236}">
                <a16:creationId xmlns:a16="http://schemas.microsoft.com/office/drawing/2014/main" id="{71705800-4711-ED4A-B22F-0EC5911E216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8200" y="4197604"/>
            <a:ext cx="1916720" cy="1535724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8EA21ADB-07B1-DB47-84D8-015EE6CB90E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546229" y="4209327"/>
            <a:ext cx="1916720" cy="1535724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026C5156-BE01-6443-A409-036DD5E4097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48401" y="4197604"/>
            <a:ext cx="1916720" cy="1535724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</p:txBody>
      </p:sp>
      <p:sp>
        <p:nvSpPr>
          <p:cNvPr id="24" name="Tekstin paikkamerkki 3">
            <a:extLst>
              <a:ext uri="{FF2B5EF4-FFF2-40B4-BE49-F238E27FC236}">
                <a16:creationId xmlns:a16="http://schemas.microsoft.com/office/drawing/2014/main" id="{25F66DE9-143E-644D-9CCE-DB3570599385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953500" y="4209327"/>
            <a:ext cx="1916720" cy="1535724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55A79B79-6CAF-734A-B7B4-E50C909F56E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198078" y="6096704"/>
            <a:ext cx="1606060" cy="23720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DFEAF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9" name="Tekstin paikkamerkki 3">
            <a:extLst>
              <a:ext uri="{FF2B5EF4-FFF2-40B4-BE49-F238E27FC236}">
                <a16:creationId xmlns:a16="http://schemas.microsoft.com/office/drawing/2014/main" id="{0FF2EB4C-2460-8348-8349-7FF0DC1FD349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906108" y="6084981"/>
            <a:ext cx="1606060" cy="23720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DFEAF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89494DDD-B2E2-C540-96CC-CE36FCB33EF8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7590693" y="6084981"/>
            <a:ext cx="1606060" cy="23720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DFEAF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</p:txBody>
      </p:sp>
      <p:pic>
        <p:nvPicPr>
          <p:cNvPr id="35" name="Kuva 34" descr="Kuva, joka sisältää kohteen tumma, istuminen, huone, kissa&#10;&#10;Kuvaus luotu automaattisesti">
            <a:extLst>
              <a:ext uri="{FF2B5EF4-FFF2-40B4-BE49-F238E27FC236}">
                <a16:creationId xmlns:a16="http://schemas.microsoft.com/office/drawing/2014/main" id="{487C3F67-AB98-3145-8D2B-0B058B2D1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9985" b="28608"/>
          <a:stretch/>
        </p:blipFill>
        <p:spPr>
          <a:xfrm>
            <a:off x="8882151" y="1984468"/>
            <a:ext cx="1988069" cy="1444532"/>
          </a:xfrm>
          <a:prstGeom prst="rect">
            <a:avLst/>
          </a:prstGeom>
        </p:spPr>
      </p:pic>
      <p:pic>
        <p:nvPicPr>
          <p:cNvPr id="36" name="Kuva 35" descr="Kuva, joka sisältää kohteen tumma, istuminen, huone, kissa&#10;&#10;Kuvaus luotu automaattisesti">
            <a:extLst>
              <a:ext uri="{FF2B5EF4-FFF2-40B4-BE49-F238E27FC236}">
                <a16:creationId xmlns:a16="http://schemas.microsoft.com/office/drawing/2014/main" id="{A0BE8140-F981-9C47-9DA9-926171D64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9985" b="28608"/>
          <a:stretch/>
        </p:blipFill>
        <p:spPr>
          <a:xfrm>
            <a:off x="3441179" y="2019347"/>
            <a:ext cx="1988069" cy="1444532"/>
          </a:xfrm>
          <a:prstGeom prst="rect">
            <a:avLst/>
          </a:prstGeom>
        </p:spPr>
      </p:pic>
      <p:pic>
        <p:nvPicPr>
          <p:cNvPr id="41" name="Kuva 40" descr="Kuva, joka sisältää kohteen objekti, istuminen, musta, pöytä&#10;&#10;Kuvaus luotu automaattisesti">
            <a:extLst>
              <a:ext uri="{FF2B5EF4-FFF2-40B4-BE49-F238E27FC236}">
                <a16:creationId xmlns:a16="http://schemas.microsoft.com/office/drawing/2014/main" id="{CFB224E3-2B45-CE4D-8FCA-46BF882A29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654" y="2055813"/>
            <a:ext cx="1926767" cy="1382738"/>
          </a:xfrm>
          <a:prstGeom prst="rect">
            <a:avLst/>
          </a:prstGeom>
        </p:spPr>
      </p:pic>
      <p:pic>
        <p:nvPicPr>
          <p:cNvPr id="42" name="Kuva 41" descr="Kuva, joka sisältää kohteen objekti, istuminen, musta, pöytä&#10;&#10;Kuvaus luotu automaattisesti">
            <a:extLst>
              <a:ext uri="{FF2B5EF4-FFF2-40B4-BE49-F238E27FC236}">
                <a16:creationId xmlns:a16="http://schemas.microsoft.com/office/drawing/2014/main" id="{B0015160-FECA-BA4E-BA95-8351F1DD2A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2011360"/>
            <a:ext cx="1926767" cy="13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FD5D744-22C1-C14E-84B2-39BF7026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B686DD48-A3CF-7E45-AB64-EC4741650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2057658"/>
            <a:ext cx="5015530" cy="6855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147FBE52-E070-F84A-B8A2-5B74FE1759E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870522"/>
            <a:ext cx="3969046" cy="3581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henkilö, poseeraaminen, nainen, henkilöt&#10;&#10;Kuvaus luotu automaattisesti">
            <a:extLst>
              <a:ext uri="{FF2B5EF4-FFF2-40B4-BE49-F238E27FC236}">
                <a16:creationId xmlns:a16="http://schemas.microsoft.com/office/drawing/2014/main" id="{53F1187F-C756-9240-8A90-D0D8845BA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345962"/>
            <a:ext cx="75565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AA30886-DE28-5646-A1C0-4CB055CF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4E30CFEB-2D0D-2340-A6A3-B7912C83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2057658"/>
            <a:ext cx="5015530" cy="6855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BCE0A580-B11E-EB46-A256-605FC68AB61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870522"/>
            <a:ext cx="3969046" cy="3581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 descr="Kuva, joka sisältää kohteen henkilö, poseeraaminen, nainen, henkilöt&#10;&#10;Kuvaus luotu automaattisesti">
            <a:extLst>
              <a:ext uri="{FF2B5EF4-FFF2-40B4-BE49-F238E27FC236}">
                <a16:creationId xmlns:a16="http://schemas.microsoft.com/office/drawing/2014/main" id="{1AFFCBED-FE36-464C-99B0-95CBF1AF19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345962"/>
            <a:ext cx="75565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A1684AF-EB5A-FE49-B982-68533DC7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3" y="509376"/>
            <a:ext cx="5497808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4BEC3872-DECE-CF41-BEA3-A10616D7B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943011"/>
            <a:ext cx="5497808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D9C6DCE1-5EF2-BA44-BBD3-24BD9A3D83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87633"/>
            <a:ext cx="549780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69F978-9704-4741-926D-374787348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8598" y="219919"/>
            <a:ext cx="5192337" cy="73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689062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70A96C-694C-9543-81AB-E880B5B06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6950" y="1652439"/>
            <a:ext cx="6266920" cy="50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4E93B9-7F84-BA4E-8983-7C280989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06CF18-AB95-BF42-84C8-5566A566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847025-8CDD-2F45-B71F-52CD7F7AF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F038-2609-0746-951F-C9C2C8C4D6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1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2" r:id="rId4"/>
    <p:sldLayoutId id="2147483656" r:id="rId5"/>
    <p:sldLayoutId id="2147483657" r:id="rId6"/>
    <p:sldLayoutId id="2147483660" r:id="rId7"/>
    <p:sldLayoutId id="2147483659" r:id="rId8"/>
    <p:sldLayoutId id="2147483658" r:id="rId9"/>
    <p:sldLayoutId id="2147483672" r:id="rId10"/>
    <p:sldLayoutId id="2147483673" r:id="rId11"/>
    <p:sldLayoutId id="2147483663" r:id="rId12"/>
    <p:sldLayoutId id="2147483669" r:id="rId13"/>
    <p:sldLayoutId id="2147483670" r:id="rId14"/>
    <p:sldLayoutId id="2147483665" r:id="rId15"/>
    <p:sldLayoutId id="2147483667" r:id="rId16"/>
    <p:sldLayoutId id="2147483671" r:id="rId17"/>
    <p:sldLayoutId id="2147483668" r:id="rId18"/>
    <p:sldLayoutId id="214748366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b="1" i="0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13E59E-F2A7-BA42-8689-A1825B5381B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249719" y="4131659"/>
            <a:ext cx="5692561" cy="11179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Montserrat"/>
            </a:endParaRPr>
          </a:p>
          <a:p>
            <a:r>
              <a:rPr lang="en-US" sz="1800" dirty="0">
                <a:latin typeface="Montserrat"/>
              </a:rPr>
              <a:t>CC BY-SA 4.0</a:t>
            </a:r>
          </a:p>
          <a:p>
            <a:r>
              <a:rPr lang="en-US" sz="1400" dirty="0" err="1">
                <a:latin typeface="Montserrat"/>
              </a:rPr>
              <a:t>paitsi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Roolipeli</a:t>
            </a:r>
            <a:r>
              <a:rPr lang="en-US" sz="1400" dirty="0">
                <a:latin typeface="Montserrat"/>
              </a:rPr>
              <a:t>-logo ja </a:t>
            </a:r>
            <a:r>
              <a:rPr lang="en-US" sz="1400" dirty="0" err="1">
                <a:latin typeface="Montserrat"/>
              </a:rPr>
              <a:t>kuvitus</a:t>
            </a:r>
            <a:r>
              <a:rPr lang="en-US" sz="1400" dirty="0">
                <a:latin typeface="Montserrat"/>
              </a:rPr>
              <a:t> Karin Niemi CC BY-ND 4.0</a:t>
            </a:r>
            <a:endParaRPr lang="en-US" sz="14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B630BA9-85B9-4B24-892E-91156502FE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4587" y="3164440"/>
            <a:ext cx="8282826" cy="1282148"/>
          </a:xfrm>
        </p:spPr>
        <p:txBody>
          <a:bodyPr/>
          <a:lstStyle/>
          <a:p>
            <a:r>
              <a:rPr lang="fi-FI" dirty="0"/>
              <a:t>Keinoja sukupuolisegregaation purkuun</a:t>
            </a:r>
          </a:p>
        </p:txBody>
      </p:sp>
    </p:spTree>
    <p:extLst>
      <p:ext uri="{BB962C8B-B14F-4D97-AF65-F5344CB8AC3E}">
        <p14:creationId xmlns:p14="http://schemas.microsoft.com/office/powerpoint/2010/main" val="16959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9/18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0888316" cy="4081949"/>
          </a:xfrm>
        </p:spPr>
        <p:txBody>
          <a:bodyPr/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400" b="1">
                <a:solidFill>
                  <a:srgbClr val="FCAE47"/>
                </a:solidFill>
              </a:rPr>
              <a:t>Viestinnällä</a:t>
            </a:r>
          </a:p>
          <a:p>
            <a:pPr algn="ctr"/>
            <a:r>
              <a:rPr lang="fi-FI" sz="1800"/>
              <a:t>joka on stereotypioita purkavaa, </a:t>
            </a:r>
          </a:p>
          <a:p>
            <a:pPr algn="ctr"/>
            <a:r>
              <a:rPr lang="fi-FI" sz="1800"/>
              <a:t>ammattinimikkeiltään sukupuolineutraalia, </a:t>
            </a:r>
          </a:p>
          <a:p>
            <a:pPr algn="ctr"/>
            <a:r>
              <a:rPr lang="fi-FI" sz="1800"/>
              <a:t>antaa äänen ja tilan eri sukupuolille</a:t>
            </a:r>
          </a:p>
          <a:p>
            <a:pPr algn="ctr"/>
            <a:r>
              <a:rPr lang="fi-FI" sz="1800"/>
              <a:t>ja tuo esiin eri alojen ja työntekijöiden moninaisuutta</a:t>
            </a:r>
          </a:p>
        </p:txBody>
      </p:sp>
    </p:spTree>
    <p:extLst>
      <p:ext uri="{BB962C8B-B14F-4D97-AF65-F5344CB8AC3E}">
        <p14:creationId xmlns:p14="http://schemas.microsoft.com/office/powerpoint/2010/main" val="15618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10/18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1155444" cy="4081949"/>
          </a:xfrm>
        </p:spPr>
        <p:txBody>
          <a:bodyPr/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400" b="1">
                <a:solidFill>
                  <a:srgbClr val="FCAE47"/>
                </a:solidFill>
              </a:rPr>
              <a:t>Puheella</a:t>
            </a:r>
          </a:p>
          <a:p>
            <a:pPr algn="ctr"/>
            <a:r>
              <a:rPr lang="fi-FI" sz="1800"/>
              <a:t>joka on stereotypioita purkavaa ja sukupuolitietoista. </a:t>
            </a:r>
          </a:p>
          <a:p>
            <a:pPr algn="ctr"/>
            <a:r>
              <a:rPr lang="fi-FI" sz="1800"/>
              <a:t>Puhe on teko: se välittää odotukset ja vaatimukset,</a:t>
            </a:r>
          </a:p>
          <a:p>
            <a:pPr algn="ctr"/>
            <a:r>
              <a:rPr lang="fi-FI" sz="1800"/>
              <a:t> ja on keskeisessä asemassa etenkin kasvatuksessa ja ohjauksessa.</a:t>
            </a:r>
          </a:p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00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11/18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1" y="2114578"/>
            <a:ext cx="10836945" cy="4081949"/>
          </a:xfrm>
        </p:spPr>
        <p:txBody>
          <a:bodyPr/>
          <a:lstStyle/>
          <a:p>
            <a:pPr algn="ctr"/>
            <a:endParaRPr lang="fi-FI" sz="3600" b="1" dirty="0">
              <a:solidFill>
                <a:srgbClr val="FCAE47"/>
              </a:solidFill>
            </a:endParaRP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Sukupuolitietoisella </a:t>
            </a: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kasvatuksella</a:t>
            </a:r>
          </a:p>
          <a:p>
            <a:pPr algn="ctr"/>
            <a:r>
              <a:rPr lang="en-US" sz="1800" dirty="0" err="1"/>
              <a:t>eli</a:t>
            </a:r>
            <a:r>
              <a:rPr lang="en-US" sz="1800" dirty="0"/>
              <a:t> </a:t>
            </a:r>
            <a:r>
              <a:rPr lang="en-US" sz="1800" dirty="0" err="1"/>
              <a:t>tehtävillä</a:t>
            </a:r>
            <a:r>
              <a:rPr lang="en-US" sz="1800" dirty="0"/>
              <a:t> ja </a:t>
            </a:r>
            <a:r>
              <a:rPr lang="en-US" sz="1800" dirty="0" err="1"/>
              <a:t>kysymyksillä</a:t>
            </a:r>
            <a:r>
              <a:rPr lang="en-US" sz="1800" dirty="0"/>
              <a:t> </a:t>
            </a:r>
            <a:r>
              <a:rPr lang="en-US" sz="1800" dirty="0" err="1"/>
              <a:t>sekä</a:t>
            </a:r>
            <a:r>
              <a:rPr lang="en-US" sz="1800" dirty="0"/>
              <a:t> </a:t>
            </a:r>
            <a:r>
              <a:rPr lang="en-US" sz="1800" dirty="0" err="1"/>
              <a:t>toiminnalla</a:t>
            </a:r>
            <a:r>
              <a:rPr lang="en-US" sz="1800" dirty="0"/>
              <a:t>, </a:t>
            </a:r>
          </a:p>
          <a:p>
            <a:pPr algn="ctr"/>
            <a:r>
              <a:rPr lang="en-US" sz="1800" dirty="0" err="1"/>
              <a:t>jotka</a:t>
            </a:r>
            <a:r>
              <a:rPr lang="en-US" sz="1800" dirty="0"/>
              <a:t> </a:t>
            </a:r>
            <a:r>
              <a:rPr lang="en-US" sz="1800" dirty="0" err="1"/>
              <a:t>tietoisesti</a:t>
            </a:r>
            <a:r>
              <a:rPr lang="en-US" sz="1800" dirty="0"/>
              <a:t> </a:t>
            </a:r>
            <a:r>
              <a:rPr lang="en-US" sz="1800" dirty="0" err="1"/>
              <a:t>kyseenalaistaa</a:t>
            </a:r>
            <a:r>
              <a:rPr lang="en-US" sz="1800" dirty="0"/>
              <a:t> </a:t>
            </a:r>
            <a:r>
              <a:rPr lang="en-US" sz="1800" dirty="0" err="1"/>
              <a:t>sukupuolistereotypioita</a:t>
            </a:r>
            <a:r>
              <a:rPr lang="en-US" sz="1800" dirty="0"/>
              <a:t> ja </a:t>
            </a:r>
            <a:r>
              <a:rPr lang="en-US" sz="1800" dirty="0" err="1"/>
              <a:t>sukupuolittuneita</a:t>
            </a:r>
            <a:r>
              <a:rPr lang="en-US" sz="1800" dirty="0"/>
              <a:t> </a:t>
            </a:r>
            <a:r>
              <a:rPr lang="en-US" sz="1800" dirty="0" err="1"/>
              <a:t>asenteita</a:t>
            </a:r>
            <a:r>
              <a:rPr lang="en-US" sz="1800" dirty="0"/>
              <a:t>, </a:t>
            </a:r>
          </a:p>
          <a:p>
            <a:pPr algn="ctr"/>
            <a:r>
              <a:rPr lang="en-US" sz="1800" dirty="0" err="1"/>
              <a:t>sekä</a:t>
            </a:r>
            <a:r>
              <a:rPr lang="en-US" sz="1800" dirty="0"/>
              <a:t> </a:t>
            </a:r>
            <a:r>
              <a:rPr lang="en-US" sz="1800" dirty="0" err="1"/>
              <a:t>antaa</a:t>
            </a:r>
            <a:r>
              <a:rPr lang="en-US" sz="1800" dirty="0"/>
              <a:t> </a:t>
            </a:r>
            <a:r>
              <a:rPr lang="en-US" sz="1800" dirty="0" err="1"/>
              <a:t>nuorille</a:t>
            </a:r>
            <a:r>
              <a:rPr lang="en-US" sz="1800" dirty="0"/>
              <a:t> </a:t>
            </a:r>
            <a:r>
              <a:rPr lang="en-US" sz="1800" dirty="0" err="1"/>
              <a:t>välineitä</a:t>
            </a:r>
            <a:r>
              <a:rPr lang="en-US" sz="1800" dirty="0"/>
              <a:t> </a:t>
            </a:r>
            <a:r>
              <a:rPr lang="en-US" sz="1800" dirty="0" err="1"/>
              <a:t>tarkastella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 err="1"/>
              <a:t>kriittisesti</a:t>
            </a:r>
            <a:r>
              <a:rPr lang="en-US" sz="1800" dirty="0"/>
              <a:t> </a:t>
            </a:r>
            <a:r>
              <a:rPr lang="en-US" sz="1800" dirty="0" err="1"/>
              <a:t>sukupuolinormeja</a:t>
            </a:r>
            <a:r>
              <a:rPr lang="en-US" sz="1800" dirty="0"/>
              <a:t>, -</a:t>
            </a:r>
            <a:r>
              <a:rPr lang="en-US" sz="1800" dirty="0" err="1"/>
              <a:t>rooleja</a:t>
            </a:r>
            <a:r>
              <a:rPr lang="en-US" sz="1800" dirty="0"/>
              <a:t> ja -</a:t>
            </a:r>
            <a:r>
              <a:rPr lang="en-US" sz="1800" dirty="0" err="1"/>
              <a:t>stereotypioita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8642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12/18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1" y="2114578"/>
            <a:ext cx="10949962" cy="4081949"/>
          </a:xfrm>
        </p:spPr>
        <p:txBody>
          <a:bodyPr/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400" b="1">
                <a:solidFill>
                  <a:srgbClr val="FCAE47"/>
                </a:solidFill>
              </a:rPr>
              <a:t>Monipuolisilla </a:t>
            </a:r>
          </a:p>
          <a:p>
            <a:pPr algn="ctr"/>
            <a:r>
              <a:rPr lang="fi-FI" sz="4400" b="1">
                <a:solidFill>
                  <a:srgbClr val="FCAE47"/>
                </a:solidFill>
              </a:rPr>
              <a:t>opetusmenetelmillä</a:t>
            </a:r>
          </a:p>
          <a:p>
            <a:pPr algn="ctr"/>
            <a:r>
              <a:rPr lang="en-US" sz="1800" err="1"/>
              <a:t>jotka</a:t>
            </a:r>
            <a:r>
              <a:rPr lang="en-US" sz="1800"/>
              <a:t> </a:t>
            </a:r>
            <a:r>
              <a:rPr lang="en-US" sz="1800" err="1"/>
              <a:t>tukevat</a:t>
            </a:r>
            <a:r>
              <a:rPr lang="en-US" sz="1800"/>
              <a:t> </a:t>
            </a:r>
            <a:r>
              <a:rPr lang="en-US" sz="1800" err="1"/>
              <a:t>erilaisten</a:t>
            </a:r>
            <a:r>
              <a:rPr lang="en-US" sz="1800"/>
              <a:t> </a:t>
            </a:r>
            <a:r>
              <a:rPr lang="en-US" sz="1800" err="1"/>
              <a:t>yksilöiden</a:t>
            </a:r>
            <a:r>
              <a:rPr lang="en-US" sz="1800"/>
              <a:t> </a:t>
            </a:r>
            <a:r>
              <a:rPr lang="en-US" sz="1800" err="1"/>
              <a:t>oppimista</a:t>
            </a:r>
            <a:r>
              <a:rPr lang="en-US" sz="1800"/>
              <a:t> ja </a:t>
            </a:r>
            <a:r>
              <a:rPr lang="en-US" sz="1800" err="1"/>
              <a:t>motivaatiota</a:t>
            </a:r>
            <a:r>
              <a:rPr lang="en-US" sz="1800"/>
              <a:t> </a:t>
            </a:r>
          </a:p>
          <a:p>
            <a:pPr algn="ctr"/>
            <a:r>
              <a:rPr lang="en-US" sz="1800" err="1"/>
              <a:t>sekä</a:t>
            </a:r>
            <a:r>
              <a:rPr lang="en-US" sz="1800"/>
              <a:t> </a:t>
            </a:r>
            <a:r>
              <a:rPr lang="en-US" sz="1800" err="1"/>
              <a:t>huomioivat</a:t>
            </a:r>
            <a:r>
              <a:rPr lang="en-US" sz="1800"/>
              <a:t> </a:t>
            </a:r>
            <a:r>
              <a:rPr lang="en-US" sz="1800" err="1"/>
              <a:t>samalla</a:t>
            </a:r>
            <a:r>
              <a:rPr lang="en-US" sz="1800"/>
              <a:t> </a:t>
            </a:r>
            <a:r>
              <a:rPr lang="en-US" sz="1800" err="1"/>
              <a:t>sukupuolesta</a:t>
            </a:r>
            <a:r>
              <a:rPr lang="en-US" sz="1800"/>
              <a:t> </a:t>
            </a:r>
            <a:r>
              <a:rPr lang="en-US" sz="1800" err="1"/>
              <a:t>nousevat</a:t>
            </a:r>
            <a:r>
              <a:rPr lang="en-US" sz="1800"/>
              <a:t> </a:t>
            </a:r>
            <a:r>
              <a:rPr lang="en-US" sz="1800" err="1"/>
              <a:t>tarpeet</a:t>
            </a:r>
            <a:endParaRPr lang="fi-FI" sz="1800"/>
          </a:p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0132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13/18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0878042" cy="4081949"/>
          </a:xfrm>
        </p:spPr>
        <p:txBody>
          <a:bodyPr/>
          <a:lstStyle/>
          <a:p>
            <a:pPr algn="ctr"/>
            <a:endParaRPr lang="fi-FI" sz="3600" b="1" dirty="0">
              <a:solidFill>
                <a:srgbClr val="FCAE47"/>
              </a:solidFill>
            </a:endParaRP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Kohdennetuilla </a:t>
            </a: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toimenpiteillä</a:t>
            </a:r>
          </a:p>
          <a:p>
            <a:pPr algn="ctr"/>
            <a:r>
              <a:rPr lang="en-US" sz="1800" dirty="0" err="1"/>
              <a:t>kuten</a:t>
            </a:r>
            <a:r>
              <a:rPr lang="en-US" sz="1800" dirty="0"/>
              <a:t> </a:t>
            </a:r>
            <a:r>
              <a:rPr lang="en-US" sz="1800" dirty="0" err="1"/>
              <a:t>sukupuolittain</a:t>
            </a:r>
            <a:r>
              <a:rPr lang="en-US" sz="1800" dirty="0"/>
              <a:t> </a:t>
            </a:r>
            <a:r>
              <a:rPr lang="en-US" sz="1800" dirty="0" err="1"/>
              <a:t>eriytetyt</a:t>
            </a:r>
            <a:r>
              <a:rPr lang="en-US" sz="1800" dirty="0"/>
              <a:t> </a:t>
            </a:r>
            <a:r>
              <a:rPr lang="en-US" sz="1800" dirty="0" err="1"/>
              <a:t>ryhmät</a:t>
            </a:r>
            <a:r>
              <a:rPr lang="en-US" sz="1800" dirty="0"/>
              <a:t> </a:t>
            </a:r>
            <a:r>
              <a:rPr lang="en-US" sz="1800" dirty="0" err="1"/>
              <a:t>opetuksessa</a:t>
            </a:r>
            <a:r>
              <a:rPr lang="en-US" sz="1800" dirty="0"/>
              <a:t>, </a:t>
            </a:r>
          </a:p>
          <a:p>
            <a:pPr algn="ctr"/>
            <a:r>
              <a:rPr lang="en-US" sz="1800" dirty="0" err="1"/>
              <a:t>työpajoissa</a:t>
            </a:r>
            <a:r>
              <a:rPr lang="en-US" sz="1800" dirty="0"/>
              <a:t> tai </a:t>
            </a:r>
            <a:r>
              <a:rPr lang="en-US" sz="1800" dirty="0" err="1"/>
              <a:t>muussa</a:t>
            </a:r>
            <a:r>
              <a:rPr lang="en-US" sz="1800" dirty="0"/>
              <a:t> </a:t>
            </a:r>
            <a:r>
              <a:rPr lang="en-US" sz="1800" dirty="0" err="1"/>
              <a:t>toiminnassa</a:t>
            </a:r>
            <a:r>
              <a:rPr lang="en-US" sz="1800" dirty="0"/>
              <a:t>. </a:t>
            </a:r>
          </a:p>
          <a:p>
            <a:pPr algn="ctr"/>
            <a:r>
              <a:rPr lang="fi-FI" sz="1800" dirty="0"/>
              <a:t>Joskus sukupuolierityinen toiminta on tarpeen </a:t>
            </a:r>
          </a:p>
          <a:p>
            <a:pPr algn="ctr"/>
            <a:r>
              <a:rPr lang="fi-FI" sz="1800" dirty="0"/>
              <a:t>sukupuolittuneen ryhmädynamiikan ja roolien purkamiseksi.</a:t>
            </a:r>
          </a:p>
          <a:p>
            <a:pPr algn="ctr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129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14/18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1175992" cy="4081949"/>
          </a:xfrm>
        </p:spPr>
        <p:txBody>
          <a:bodyPr/>
          <a:lstStyle/>
          <a:p>
            <a:pPr algn="ctr"/>
            <a:endParaRPr lang="fi-FI" sz="3600" b="1" dirty="0">
              <a:solidFill>
                <a:srgbClr val="FCAE47"/>
              </a:solidFill>
            </a:endParaRP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Puuttumalla </a:t>
            </a: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nuorisokulttuuriin</a:t>
            </a:r>
          </a:p>
          <a:p>
            <a:pPr algn="ctr"/>
            <a:r>
              <a:rPr lang="en-US" sz="1800" dirty="0" err="1"/>
              <a:t>jos</a:t>
            </a:r>
            <a:r>
              <a:rPr lang="en-US" sz="1800" dirty="0"/>
              <a:t> se on </a:t>
            </a:r>
            <a:r>
              <a:rPr lang="en-US" sz="1800" dirty="0" err="1"/>
              <a:t>syrjivää</a:t>
            </a:r>
            <a:r>
              <a:rPr lang="en-US" sz="1800" dirty="0"/>
              <a:t> </a:t>
            </a:r>
            <a:r>
              <a:rPr lang="en-US" sz="1800" dirty="0" err="1"/>
              <a:t>eikä</a:t>
            </a:r>
            <a:r>
              <a:rPr lang="en-US" sz="1800" dirty="0"/>
              <a:t> </a:t>
            </a:r>
            <a:r>
              <a:rPr lang="en-US" sz="1800" dirty="0" err="1"/>
              <a:t>hyväksy</a:t>
            </a:r>
            <a:r>
              <a:rPr lang="en-US" sz="1800" dirty="0"/>
              <a:t> </a:t>
            </a:r>
            <a:r>
              <a:rPr lang="en-US" sz="1800" dirty="0" err="1"/>
              <a:t>erilaisuutta</a:t>
            </a:r>
            <a:r>
              <a:rPr lang="en-US" sz="1800" dirty="0"/>
              <a:t> ja </a:t>
            </a:r>
            <a:r>
              <a:rPr lang="en-US" sz="1800" dirty="0" err="1"/>
              <a:t>sukupuolinormeista</a:t>
            </a:r>
            <a:r>
              <a:rPr lang="en-US" sz="1800" dirty="0"/>
              <a:t> </a:t>
            </a:r>
            <a:r>
              <a:rPr lang="en-US" sz="1800" dirty="0" err="1"/>
              <a:t>poikkeamista</a:t>
            </a:r>
            <a:r>
              <a:rPr lang="en-US" sz="1800" dirty="0"/>
              <a:t>. </a:t>
            </a:r>
          </a:p>
          <a:p>
            <a:pPr algn="ctr"/>
            <a:r>
              <a:rPr lang="en-US" sz="1800" dirty="0" err="1"/>
              <a:t>Epätyypillinen</a:t>
            </a:r>
            <a:r>
              <a:rPr lang="en-US" sz="1800" dirty="0"/>
              <a:t> </a:t>
            </a:r>
            <a:r>
              <a:rPr lang="en-US" sz="1800" dirty="0" err="1"/>
              <a:t>alavalinta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olla </a:t>
            </a:r>
            <a:r>
              <a:rPr lang="en-US" sz="1800" dirty="0" err="1"/>
              <a:t>sosiaalisesti</a:t>
            </a:r>
            <a:r>
              <a:rPr lang="en-US" sz="1800" dirty="0"/>
              <a:t> </a:t>
            </a:r>
            <a:r>
              <a:rPr lang="en-US" sz="1800" dirty="0" err="1"/>
              <a:t>vaativaa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 err="1"/>
              <a:t>etenkin</a:t>
            </a:r>
            <a:r>
              <a:rPr lang="en-US" sz="1800" dirty="0"/>
              <a:t> </a:t>
            </a:r>
            <a:r>
              <a:rPr lang="en-US" sz="1800" dirty="0" err="1"/>
              <a:t>ammatillisella</a:t>
            </a:r>
            <a:r>
              <a:rPr lang="en-US" sz="1800" dirty="0"/>
              <a:t> </a:t>
            </a:r>
            <a:r>
              <a:rPr lang="en-US" sz="1800" dirty="0" err="1"/>
              <a:t>toisella</a:t>
            </a:r>
            <a:r>
              <a:rPr lang="en-US" sz="1800" dirty="0"/>
              <a:t> </a:t>
            </a:r>
            <a:r>
              <a:rPr lang="en-US" sz="1800" dirty="0" err="1"/>
              <a:t>asteella</a:t>
            </a:r>
            <a:r>
              <a:rPr lang="en-US" sz="1800" dirty="0"/>
              <a:t>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8301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15/18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1011606" cy="4081949"/>
          </a:xfrm>
        </p:spPr>
        <p:txBody>
          <a:bodyPr>
            <a:normAutofit/>
          </a:bodyPr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400" b="1">
                <a:solidFill>
                  <a:srgbClr val="FCAE47"/>
                </a:solidFill>
              </a:rPr>
              <a:t>Vanhempien tuella ja esimerkillä</a:t>
            </a:r>
          </a:p>
          <a:p>
            <a:pPr algn="ctr"/>
            <a:r>
              <a:rPr lang="en-US" sz="1800" err="1"/>
              <a:t>Kotoa</a:t>
            </a:r>
            <a:r>
              <a:rPr lang="en-US" sz="1800"/>
              <a:t> </a:t>
            </a:r>
            <a:r>
              <a:rPr lang="en-US" sz="1800" err="1"/>
              <a:t>saatu</a:t>
            </a:r>
            <a:r>
              <a:rPr lang="en-US" sz="1800"/>
              <a:t> </a:t>
            </a:r>
            <a:r>
              <a:rPr lang="en-US" sz="1800" err="1"/>
              <a:t>tuki</a:t>
            </a:r>
            <a:r>
              <a:rPr lang="en-US" sz="1800"/>
              <a:t> ja </a:t>
            </a:r>
            <a:r>
              <a:rPr lang="en-US" sz="1800" err="1"/>
              <a:t>esimerkki</a:t>
            </a:r>
            <a:r>
              <a:rPr lang="en-US" sz="1800"/>
              <a:t> on </a:t>
            </a:r>
            <a:r>
              <a:rPr lang="en-US" sz="1800" err="1"/>
              <a:t>tärkeää</a:t>
            </a:r>
            <a:r>
              <a:rPr lang="en-US" sz="1800"/>
              <a:t> </a:t>
            </a:r>
          </a:p>
          <a:p>
            <a:pPr algn="ctr"/>
            <a:r>
              <a:rPr lang="en-US" sz="1800" err="1"/>
              <a:t>kiinnostuksen</a:t>
            </a:r>
            <a:r>
              <a:rPr lang="en-US" sz="1800"/>
              <a:t> </a:t>
            </a:r>
            <a:r>
              <a:rPr lang="en-US" sz="1800" err="1"/>
              <a:t>heräämiselle</a:t>
            </a:r>
            <a:r>
              <a:rPr lang="en-US" sz="1800"/>
              <a:t> ja </a:t>
            </a:r>
            <a:r>
              <a:rPr lang="en-US" sz="1800" err="1"/>
              <a:t>säilyttämiselle</a:t>
            </a:r>
            <a:r>
              <a:rPr lang="en-US" sz="1800"/>
              <a:t>. </a:t>
            </a:r>
          </a:p>
          <a:p>
            <a:pPr algn="ctr"/>
            <a:r>
              <a:rPr lang="en-US" sz="1800" err="1"/>
              <a:t>Osallista</a:t>
            </a:r>
            <a:r>
              <a:rPr lang="en-US" sz="1800"/>
              <a:t> </a:t>
            </a:r>
            <a:r>
              <a:rPr lang="en-US" sz="1800" err="1"/>
              <a:t>vanhemmat</a:t>
            </a:r>
            <a:r>
              <a:rPr lang="en-US" sz="1800"/>
              <a:t> </a:t>
            </a:r>
            <a:r>
              <a:rPr lang="en-US" sz="1800" err="1"/>
              <a:t>urapohdintaan</a:t>
            </a:r>
            <a:r>
              <a:rPr lang="en-US" sz="1800"/>
              <a:t>. </a:t>
            </a:r>
          </a:p>
          <a:p>
            <a:pPr algn="ctr"/>
            <a:r>
              <a:rPr lang="en-US" sz="1800" err="1"/>
              <a:t>Negatiivinen</a:t>
            </a:r>
            <a:r>
              <a:rPr lang="en-US" sz="1800"/>
              <a:t> </a:t>
            </a:r>
            <a:r>
              <a:rPr lang="en-US" sz="1800" err="1"/>
              <a:t>kontrolli</a:t>
            </a:r>
            <a:r>
              <a:rPr lang="en-US" sz="1800"/>
              <a:t> </a:t>
            </a:r>
            <a:r>
              <a:rPr lang="en-US" sz="1800" err="1"/>
              <a:t>vanhempien</a:t>
            </a:r>
            <a:r>
              <a:rPr lang="en-US" sz="1800"/>
              <a:t> </a:t>
            </a:r>
            <a:r>
              <a:rPr lang="en-US" sz="1800" err="1"/>
              <a:t>suunnalta</a:t>
            </a:r>
            <a:r>
              <a:rPr lang="en-US" sz="1800"/>
              <a:t> </a:t>
            </a:r>
          </a:p>
          <a:p>
            <a:pPr algn="ctr"/>
            <a:r>
              <a:rPr lang="en-US" sz="1800" err="1"/>
              <a:t>voi</a:t>
            </a:r>
            <a:r>
              <a:rPr lang="en-US" sz="1800"/>
              <a:t> </a:t>
            </a:r>
            <a:r>
              <a:rPr lang="en-US" sz="1800" err="1"/>
              <a:t>toimia</a:t>
            </a:r>
            <a:r>
              <a:rPr lang="en-US" sz="1800"/>
              <a:t> </a:t>
            </a:r>
            <a:r>
              <a:rPr lang="en-US" sz="1800" err="1"/>
              <a:t>esteenä</a:t>
            </a:r>
            <a:r>
              <a:rPr lang="en-US" sz="1800"/>
              <a:t> </a:t>
            </a:r>
            <a:r>
              <a:rPr lang="en-US" sz="1800" err="1"/>
              <a:t>omannäköiselle</a:t>
            </a:r>
            <a:r>
              <a:rPr lang="en-US" sz="1800"/>
              <a:t> </a:t>
            </a:r>
            <a:r>
              <a:rPr lang="en-US" sz="1800" err="1"/>
              <a:t>alavalinnalle</a:t>
            </a:r>
            <a:r>
              <a:rPr lang="en-US" sz="1800"/>
              <a:t>. </a:t>
            </a:r>
            <a:endParaRPr lang="fi-FI" sz="1800"/>
          </a:p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6652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16/18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0734204" cy="4081949"/>
          </a:xfrm>
        </p:spPr>
        <p:txBody>
          <a:bodyPr/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400" b="1">
                <a:solidFill>
                  <a:srgbClr val="FCAE47"/>
                </a:solidFill>
              </a:rPr>
              <a:t>Työelämä-yhteistyöllä</a:t>
            </a:r>
          </a:p>
          <a:p>
            <a:pPr algn="ctr"/>
            <a:r>
              <a:rPr lang="fi-FI" sz="1800"/>
              <a:t>kohti tasa-arvoisempaa työelämää, </a:t>
            </a:r>
          </a:p>
          <a:p>
            <a:pPr algn="ctr"/>
            <a:r>
              <a:rPr lang="fi-FI" sz="1800"/>
              <a:t>jossa ei esiinny sukupuoleen (tai muihin yksilön ominaisuuksiin) </a:t>
            </a:r>
          </a:p>
          <a:p>
            <a:pPr algn="ctr"/>
            <a:r>
              <a:rPr lang="fi-FI" sz="1800"/>
              <a:t>perustuvaa syrjintää tai epäasiallista kohtelua</a:t>
            </a:r>
          </a:p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458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17/18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99959"/>
            <a:ext cx="11021880" cy="4081949"/>
          </a:xfrm>
        </p:spPr>
        <p:txBody>
          <a:bodyPr/>
          <a:lstStyle/>
          <a:p>
            <a:pPr algn="ctr"/>
            <a:endParaRPr lang="fi-FI" sz="3600" b="1" dirty="0">
              <a:solidFill>
                <a:srgbClr val="FCAE47"/>
              </a:solidFill>
            </a:endParaRP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Nostamalla alojen arvostusta</a:t>
            </a:r>
          </a:p>
          <a:p>
            <a:pPr algn="ctr"/>
            <a:r>
              <a:rPr lang="en-US" sz="1800" dirty="0" err="1"/>
              <a:t>eli</a:t>
            </a:r>
            <a:r>
              <a:rPr lang="en-US" sz="1800" dirty="0"/>
              <a:t> </a:t>
            </a:r>
            <a:r>
              <a:rPr lang="en-US" sz="1800" dirty="0" err="1"/>
              <a:t>parantamalla</a:t>
            </a:r>
            <a:r>
              <a:rPr lang="en-US" sz="1800" dirty="0"/>
              <a:t> </a:t>
            </a:r>
            <a:r>
              <a:rPr lang="en-US" sz="1800" dirty="0" err="1"/>
              <a:t>koulutuksen</a:t>
            </a:r>
            <a:r>
              <a:rPr lang="en-US" sz="1800" dirty="0"/>
              <a:t> ja </a:t>
            </a:r>
            <a:r>
              <a:rPr lang="en-US" sz="1800" dirty="0" err="1"/>
              <a:t>työelämän</a:t>
            </a:r>
            <a:r>
              <a:rPr lang="en-US" sz="1800" dirty="0"/>
              <a:t> </a:t>
            </a:r>
            <a:r>
              <a:rPr lang="en-US" sz="1800" dirty="0" err="1"/>
              <a:t>laatua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 err="1"/>
              <a:t>sekä</a:t>
            </a:r>
            <a:r>
              <a:rPr lang="en-US" sz="1800" dirty="0"/>
              <a:t> </a:t>
            </a:r>
            <a:r>
              <a:rPr lang="en-US" sz="1800" dirty="0" err="1"/>
              <a:t>edistämällä</a:t>
            </a:r>
            <a:r>
              <a:rPr lang="en-US" sz="1800" dirty="0"/>
              <a:t> </a:t>
            </a:r>
            <a:r>
              <a:rPr lang="en-US" sz="1800" dirty="0" err="1"/>
              <a:t>matalapalkkaisten</a:t>
            </a:r>
            <a:r>
              <a:rPr lang="en-US" sz="1800" dirty="0"/>
              <a:t> </a:t>
            </a:r>
            <a:r>
              <a:rPr lang="en-US" sz="1800" dirty="0" err="1"/>
              <a:t>alojen</a:t>
            </a:r>
            <a:r>
              <a:rPr lang="en-US" sz="1800" dirty="0"/>
              <a:t> </a:t>
            </a:r>
            <a:r>
              <a:rPr lang="en-US" sz="1800" dirty="0" err="1"/>
              <a:t>palkkakehitystä</a:t>
            </a:r>
            <a:endParaRPr lang="en-US" sz="1800" dirty="0"/>
          </a:p>
          <a:p>
            <a:pPr algn="ctr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702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18/18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0775300" cy="4081949"/>
          </a:xfrm>
        </p:spPr>
        <p:txBody>
          <a:bodyPr>
            <a:normAutofit/>
          </a:bodyPr>
          <a:lstStyle/>
          <a:p>
            <a:pPr algn="ctr"/>
            <a:endParaRPr lang="fi-FI" sz="3600" b="1" dirty="0">
              <a:solidFill>
                <a:srgbClr val="FCAE47"/>
              </a:solidFill>
            </a:endParaRP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Mahdollistamalla</a:t>
            </a:r>
          </a:p>
          <a:p>
            <a:pPr algn="ctr"/>
            <a:r>
              <a:rPr lang="fi-FI" sz="4400" b="1" dirty="0">
                <a:solidFill>
                  <a:srgbClr val="FCAE47"/>
                </a:solidFill>
              </a:rPr>
              <a:t> alanvaihto</a:t>
            </a:r>
          </a:p>
          <a:p>
            <a:pPr algn="ctr"/>
            <a:r>
              <a:rPr lang="en-US" sz="1800" dirty="0" err="1"/>
              <a:t>sukupuolelle</a:t>
            </a:r>
            <a:r>
              <a:rPr lang="en-US" sz="1800" dirty="0"/>
              <a:t> </a:t>
            </a:r>
            <a:r>
              <a:rPr lang="en-US" sz="1800" dirty="0" err="1"/>
              <a:t>epätyypillisen</a:t>
            </a:r>
            <a:r>
              <a:rPr lang="en-US" sz="1800" dirty="0"/>
              <a:t> </a:t>
            </a:r>
            <a:r>
              <a:rPr lang="en-US" sz="1800" dirty="0" err="1"/>
              <a:t>alan</a:t>
            </a:r>
            <a:r>
              <a:rPr lang="en-US" sz="1800" dirty="0"/>
              <a:t> </a:t>
            </a:r>
            <a:r>
              <a:rPr lang="en-US" sz="1800" dirty="0" err="1"/>
              <a:t>valitseminen</a:t>
            </a:r>
            <a:endParaRPr lang="en-US" sz="1800" dirty="0"/>
          </a:p>
          <a:p>
            <a:pPr algn="ctr"/>
            <a:r>
              <a:rPr lang="en-US" sz="1800" dirty="0"/>
              <a:t> on </a:t>
            </a:r>
            <a:r>
              <a:rPr lang="en-US" sz="1800" dirty="0" err="1"/>
              <a:t>vaikeampaa</a:t>
            </a:r>
            <a:r>
              <a:rPr lang="en-US" sz="1800" dirty="0"/>
              <a:t> </a:t>
            </a:r>
            <a:r>
              <a:rPr lang="en-US" sz="1800" dirty="0" err="1"/>
              <a:t>nuorena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1684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9491030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1/18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1982912"/>
            <a:ext cx="10918995" cy="4213615"/>
          </a:xfrm>
        </p:spPr>
        <p:txBody>
          <a:bodyPr/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000" b="1">
                <a:solidFill>
                  <a:srgbClr val="FCAE47"/>
                </a:solidFill>
              </a:rPr>
              <a:t>Roolimalleilla </a:t>
            </a:r>
          </a:p>
          <a:p>
            <a:pPr algn="ctr"/>
            <a:r>
              <a:rPr lang="fi-FI" sz="1800"/>
              <a:t>ja tarinoilla, jotka tarjoavat esikuvia myös sukupuolelleen epätyypillisellä alalla työskentelevistä ja opiskelevista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0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2C034-42EC-4C6D-9BF3-084A7933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385317"/>
            <a:ext cx="7867059" cy="770526"/>
          </a:xfrm>
        </p:spPr>
        <p:txBody>
          <a:bodyPr/>
          <a:lstStyle/>
          <a:p>
            <a:r>
              <a:rPr lang="en-US" dirty="0" err="1"/>
              <a:t>Lähteet</a:t>
            </a:r>
            <a:r>
              <a:rPr lang="en-US" dirty="0"/>
              <a:t> 1/2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8861A8-2787-45C3-9E57-58731F28C8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1212351"/>
            <a:ext cx="11258186" cy="5558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100" dirty="0">
                <a:latin typeface="Montserrat"/>
              </a:rPr>
              <a:t>Attila, Pietiläinen, Keski-Petäjä, </a:t>
            </a:r>
            <a:r>
              <a:rPr lang="fi-FI" sz="1100" dirty="0" err="1">
                <a:latin typeface="Montserrat"/>
              </a:rPr>
              <a:t>Hokka</a:t>
            </a:r>
            <a:r>
              <a:rPr lang="fi-FI" sz="1100" dirty="0">
                <a:latin typeface="Montserrat"/>
              </a:rPr>
              <a:t> &amp; Nieminen 2018. Tasa-arvobarometri 2017. Sosiaali- ja terveysministeriön julkaisuja 8/2018. </a:t>
            </a:r>
            <a:endParaRPr lang="en-US" sz="1200" dirty="0"/>
          </a:p>
          <a:p>
            <a:r>
              <a:rPr lang="en-US" sz="1100" dirty="0" err="1">
                <a:latin typeface="Montserrat"/>
              </a:rPr>
              <a:t>Cheryan</a:t>
            </a:r>
            <a:r>
              <a:rPr lang="en-US" sz="1100" dirty="0">
                <a:latin typeface="Montserrat"/>
              </a:rPr>
              <a:t> &amp; </a:t>
            </a:r>
            <a:r>
              <a:rPr lang="en-US" sz="1100" dirty="0" err="1">
                <a:latin typeface="Montserrat"/>
              </a:rPr>
              <a:t>Plaut</a:t>
            </a:r>
            <a:r>
              <a:rPr lang="en-US" sz="1100" dirty="0">
                <a:latin typeface="Montserrat"/>
              </a:rPr>
              <a:t>  2010. Explaining Underrepresentation: A Theory of Precluded Interest. Sex Roles, 63 (7-8), 475-488.</a:t>
            </a:r>
          </a:p>
          <a:p>
            <a:r>
              <a:rPr lang="en-US" sz="1100" dirty="0" err="1">
                <a:latin typeface="Montserrat"/>
              </a:rPr>
              <a:t>Hoikkala</a:t>
            </a:r>
            <a:r>
              <a:rPr lang="en-US" sz="1100" dirty="0">
                <a:latin typeface="Montserrat"/>
              </a:rPr>
              <a:t>,  </a:t>
            </a:r>
            <a:r>
              <a:rPr lang="en-US" sz="1100" dirty="0" err="1">
                <a:latin typeface="Montserrat"/>
              </a:rPr>
              <a:t>Aapola</a:t>
            </a:r>
            <a:r>
              <a:rPr lang="en-US" sz="1100" dirty="0">
                <a:latin typeface="Montserrat"/>
              </a:rPr>
              <a:t>-Kari, &amp; </a:t>
            </a:r>
            <a:r>
              <a:rPr lang="en-US" sz="1100" dirty="0" err="1">
                <a:latin typeface="Montserrat"/>
              </a:rPr>
              <a:t>Lahtinen</a:t>
            </a:r>
            <a:r>
              <a:rPr lang="en-US" sz="1100" dirty="0">
                <a:latin typeface="Montserrat"/>
              </a:rPr>
              <a:t> 2019. </a:t>
            </a:r>
            <a:r>
              <a:rPr lang="fi-FI" sz="1100" dirty="0">
                <a:latin typeface="Montserrat"/>
              </a:rPr>
              <a:t>Nuorten toisen asteen koulutusvalinnat - mitkä mekanismit tuottavat epätyypillisiä valintoja? Valtioneuvoston kanslia: Valtioneuvoston selvitys- ja tutkimustoiminnan artikkelisarja 14/2019. https://tietokayttoon.fi/julkaisu?pubid=31901</a:t>
            </a:r>
          </a:p>
          <a:p>
            <a:r>
              <a:rPr lang="sv-SE" sz="1200" dirty="0">
                <a:latin typeface="Montserrat"/>
              </a:rPr>
              <a:t>Ikonen , Asikainen, </a:t>
            </a:r>
            <a:r>
              <a:rPr lang="sv-SE" sz="1200" dirty="0" err="1">
                <a:latin typeface="Montserrat"/>
              </a:rPr>
              <a:t>Nivalainen</a:t>
            </a:r>
            <a:r>
              <a:rPr lang="sv-SE" sz="1200" dirty="0">
                <a:latin typeface="Montserrat"/>
              </a:rPr>
              <a:t> &amp; Hirvonen 2015. </a:t>
            </a:r>
            <a:r>
              <a:rPr lang="fi-FI" sz="1200" dirty="0">
                <a:latin typeface="Montserrat"/>
              </a:rPr>
              <a:t>Koulutus- ja työurien sukupuolen mukaisen eriytymisen taustatekijät: esiselvityshankkeen loppuraportti. Itä-Suomen yliopisto. https://peda.net/p/Kirsi%20Ikonen/kjtsmet/k%3Afile/download/53e91316ca1f9f2b47b96bfb079a35e816d2edf5/koulutus_ja_ty%25C3%25B6urien_sukupuolen_mukaisen_eriytymisen_taustatekij%25C3%25A4t_esiselvityshankkeen_loppuraportti.pdf</a:t>
            </a:r>
            <a:endParaRPr lang="fi-FI" sz="1200" dirty="0"/>
          </a:p>
          <a:p>
            <a:r>
              <a:rPr lang="fi-FI" sz="1100" dirty="0">
                <a:latin typeface="Montserrat"/>
              </a:rPr>
              <a:t>Jakku-Sihvonen 2013. Sukupuolenmukaista vaihtelua koululaisten oppimistuloksissa ja asenteissa. Opetushallitus: Koulutuksen seurantaraportit 2013:5. https://karvi.fi/app/uploads/2013/09/OPH_0513.pdf</a:t>
            </a:r>
          </a:p>
          <a:p>
            <a:r>
              <a:rPr lang="de-DE" sz="1100" dirty="0">
                <a:latin typeface="Montserrat"/>
              </a:rPr>
              <a:t>Klischee Frei –</a:t>
            </a:r>
            <a:r>
              <a:rPr lang="de-DE" sz="1100" dirty="0" err="1">
                <a:latin typeface="Montserrat"/>
              </a:rPr>
              <a:t>hanke</a:t>
            </a:r>
            <a:r>
              <a:rPr lang="de-DE" sz="1100" dirty="0">
                <a:latin typeface="Montserrat"/>
              </a:rPr>
              <a:t>: https://www.klischee-frei.de/dokumente/pdf/KOM_Infoblatt_BA.pdf</a:t>
            </a:r>
          </a:p>
          <a:p>
            <a:r>
              <a:rPr lang="fi-FI" sz="1100" dirty="0" err="1">
                <a:latin typeface="Montserrat"/>
              </a:rPr>
              <a:t>Kessels</a:t>
            </a:r>
            <a:r>
              <a:rPr lang="fi-FI" sz="1100" dirty="0">
                <a:latin typeface="Montserrat"/>
              </a:rPr>
              <a:t> 2015. </a:t>
            </a:r>
            <a:r>
              <a:rPr lang="fi-FI" sz="1100" dirty="0" err="1">
                <a:latin typeface="Montserrat"/>
              </a:rPr>
              <a:t>Bridging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the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Gap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by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Enhancing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Fit</a:t>
            </a:r>
            <a:r>
              <a:rPr lang="fi-FI" sz="1100" dirty="0">
                <a:latin typeface="Montserrat"/>
              </a:rPr>
              <a:t>: How </a:t>
            </a:r>
            <a:r>
              <a:rPr lang="fi-FI" sz="1100" dirty="0" err="1">
                <a:latin typeface="Montserrat"/>
              </a:rPr>
              <a:t>Stereotypes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about</a:t>
            </a:r>
            <a:r>
              <a:rPr lang="fi-FI" sz="1100" dirty="0">
                <a:latin typeface="Montserrat"/>
              </a:rPr>
              <a:t> STEM Clash </a:t>
            </a:r>
            <a:r>
              <a:rPr lang="fi-FI" sz="1100" dirty="0" err="1">
                <a:latin typeface="Montserrat"/>
              </a:rPr>
              <a:t>with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Stereotypes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about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Girls</a:t>
            </a:r>
            <a:r>
              <a:rPr lang="fi-FI" sz="1100" dirty="0">
                <a:latin typeface="Montserrat"/>
              </a:rPr>
              <a:t>. International Journal of </a:t>
            </a:r>
            <a:r>
              <a:rPr lang="fi-FI" sz="1100" dirty="0" err="1">
                <a:latin typeface="Montserrat"/>
              </a:rPr>
              <a:t>Gender</a:t>
            </a:r>
            <a:r>
              <a:rPr lang="fi-FI" sz="1100" dirty="0">
                <a:latin typeface="Montserrat"/>
              </a:rPr>
              <a:t>, Science and Technology 7:2, 280-296.</a:t>
            </a:r>
            <a:endParaRPr lang="de-DE" sz="1100" dirty="0">
              <a:latin typeface="Montserrat"/>
            </a:endParaRPr>
          </a:p>
          <a:p>
            <a:r>
              <a:rPr lang="fi-FI" sz="1100" dirty="0">
                <a:latin typeface="Montserrat"/>
              </a:rPr>
              <a:t>Lahtinen (toim.) 2019. ”Mikä </a:t>
            </a:r>
            <a:r>
              <a:rPr lang="fi-FI" sz="1100" dirty="0" err="1">
                <a:latin typeface="Montserrat"/>
              </a:rPr>
              <a:t>ois</a:t>
            </a:r>
            <a:r>
              <a:rPr lang="fi-FI" sz="1100" dirty="0">
                <a:latin typeface="Montserrat"/>
              </a:rPr>
              <a:t> </a:t>
            </a:r>
            <a:r>
              <a:rPr lang="fi-FI" sz="1100" dirty="0" err="1">
                <a:latin typeface="Montserrat"/>
              </a:rPr>
              <a:t>mun</a:t>
            </a:r>
            <a:r>
              <a:rPr lang="fi-FI" sz="1100" dirty="0">
                <a:latin typeface="Montserrat"/>
              </a:rPr>
              <a:t> juttu” – nuorten koulutusvalinnat sosialisaatiomaisemien kehyksissä :Purkutalkoot-hankkeen loppuraportti. Valtioneuvoston kanslia: Valtioneuvoston selvitys- ja tutkimustoiminnan julkaisusarja 2019:68. </a:t>
            </a:r>
          </a:p>
          <a:p>
            <a:r>
              <a:rPr lang="fi-FI" sz="1100" dirty="0">
                <a:latin typeface="Montserrat"/>
              </a:rPr>
              <a:t>Lahtinen, Hoikkala, &amp; </a:t>
            </a:r>
            <a:r>
              <a:rPr lang="fi-FI" sz="1100" dirty="0" err="1">
                <a:latin typeface="Montserrat"/>
              </a:rPr>
              <a:t>Aapola</a:t>
            </a:r>
            <a:r>
              <a:rPr lang="fi-FI" sz="1100" dirty="0">
                <a:latin typeface="Montserrat"/>
              </a:rPr>
              <a:t>-Kari 2019. ”Mikä </a:t>
            </a:r>
            <a:r>
              <a:rPr lang="fi-FI" sz="1100" dirty="0" err="1">
                <a:latin typeface="Montserrat"/>
              </a:rPr>
              <a:t>ois</a:t>
            </a:r>
            <a:r>
              <a:rPr lang="fi-FI" sz="1100" dirty="0">
                <a:latin typeface="Montserrat"/>
              </a:rPr>
              <a:t> </a:t>
            </a:r>
            <a:r>
              <a:rPr lang="fi-FI" sz="1100" dirty="0" err="1">
                <a:latin typeface="Montserrat"/>
              </a:rPr>
              <a:t>mun</a:t>
            </a:r>
            <a:r>
              <a:rPr lang="fi-FI" sz="1100" dirty="0">
                <a:latin typeface="Montserrat"/>
              </a:rPr>
              <a:t> juttu” – Nuorten toisen asteen koulutusvalinnat ja sukupuolittuneet polut. Valtioneuvoston selvitys- ja tutkimustoiminta. </a:t>
            </a:r>
            <a:r>
              <a:rPr lang="fi-FI" sz="1100" dirty="0" err="1">
                <a:latin typeface="Montserrat"/>
              </a:rPr>
              <a:t>Policy</a:t>
            </a:r>
            <a:r>
              <a:rPr lang="fi-FI" sz="1100" dirty="0">
                <a:latin typeface="Montserrat"/>
              </a:rPr>
              <a:t> </a:t>
            </a:r>
            <a:r>
              <a:rPr lang="fi-FI" sz="1100" dirty="0" err="1">
                <a:latin typeface="Montserrat"/>
              </a:rPr>
              <a:t>Brief</a:t>
            </a:r>
            <a:r>
              <a:rPr lang="fi-FI" sz="1100" dirty="0">
                <a:latin typeface="Montserrat"/>
              </a:rPr>
              <a:t> 26/2019. https://tietokayttoon.fi/documents/1927382/2116852/26-2019-Mik%C3%A4+ois+mun+juttu.pdf/30da6dc3-5c44-517f-951f-43041dcc54dc/26-2019-Mik%C3%A4+ois+mun+juttu.pdf?t=1575961271000</a:t>
            </a:r>
            <a:endParaRPr lang="en-US" sz="1100" dirty="0">
              <a:latin typeface="Montserrat"/>
            </a:endParaRPr>
          </a:p>
          <a:p>
            <a:r>
              <a:rPr lang="fi-FI" sz="1100" dirty="0">
                <a:latin typeface="Montserrat"/>
              </a:rPr>
              <a:t>Lappalainen, </a:t>
            </a:r>
            <a:r>
              <a:rPr lang="fi-FI" sz="1100" dirty="0" err="1">
                <a:latin typeface="Montserrat"/>
              </a:rPr>
              <a:t>Mietola</a:t>
            </a:r>
            <a:r>
              <a:rPr lang="fi-FI" sz="1100" dirty="0">
                <a:latin typeface="Montserrat"/>
              </a:rPr>
              <a:t> &amp; </a:t>
            </a:r>
            <a:r>
              <a:rPr lang="fi-FI" sz="1100" dirty="0" err="1">
                <a:latin typeface="Montserrat"/>
              </a:rPr>
              <a:t>Lahelma</a:t>
            </a:r>
            <a:r>
              <a:rPr lang="fi-FI" sz="1100" dirty="0">
                <a:latin typeface="Montserrat"/>
              </a:rPr>
              <a:t> 2010. Hakemisen pakkoa, tiedonmuruja ja itseymmärrystä: Nuorten koulutusvalinnat ja oppilaanohjaus, Nuorisotutkimus 4/2010, 39-55.  http://elektra.helsinki.fi/oa/0780-0886/2010/1/hakemise.pdf </a:t>
            </a:r>
          </a:p>
          <a:p>
            <a:r>
              <a:rPr lang="fi-FI" sz="1100" dirty="0">
                <a:latin typeface="Montserrat"/>
              </a:rPr>
              <a:t>Microsoft 2017. </a:t>
            </a:r>
            <a:r>
              <a:rPr lang="fi-FI" sz="1100" dirty="0" err="1">
                <a:latin typeface="Montserrat"/>
              </a:rPr>
              <a:t>Why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Europe’s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girls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aren’t</a:t>
            </a:r>
            <a:r>
              <a:rPr lang="fi-FI" sz="1100" dirty="0">
                <a:latin typeface="Montserrat"/>
              </a:rPr>
              <a:t> </a:t>
            </a:r>
            <a:r>
              <a:rPr lang="fi-FI" sz="1100" dirty="0" err="1">
                <a:latin typeface="Montserrat"/>
              </a:rPr>
              <a:t>studying</a:t>
            </a:r>
            <a:r>
              <a:rPr lang="fi-FI" sz="1100" dirty="0">
                <a:latin typeface="Montserrat"/>
              </a:rPr>
              <a:t> STEM. https://news.microsoft.com/europe/features/dont-european-girls-like-science-technology/</a:t>
            </a:r>
            <a:endParaRPr lang="fi-FI" sz="1200" dirty="0"/>
          </a:p>
          <a:p>
            <a:r>
              <a:rPr lang="fi-FI" sz="1100" dirty="0">
                <a:latin typeface="Montserrat"/>
              </a:rPr>
              <a:t>Mäkelä 2019. TOISET TYTÖT? Suomalaisten maahanmuuttotaustaisten tyttöjen toimijuus peruskoulusta toiselle asteelle siirryttäessä. Turku. Yliopiston Julkaisuja Sarja - </a:t>
            </a:r>
            <a:r>
              <a:rPr lang="fi-FI" sz="1100" dirty="0" err="1">
                <a:latin typeface="Montserrat"/>
              </a:rPr>
              <a:t>Ser</a:t>
            </a:r>
            <a:r>
              <a:rPr lang="fi-FI" sz="1100" dirty="0">
                <a:latin typeface="Montserrat"/>
              </a:rPr>
              <a:t>. C Osa - Tom. 483  </a:t>
            </a:r>
            <a:r>
              <a:rPr lang="fi-FI" sz="1100" dirty="0" err="1">
                <a:latin typeface="Montserrat"/>
              </a:rPr>
              <a:t>Scripta</a:t>
            </a:r>
            <a:r>
              <a:rPr lang="fi-FI" sz="1100" dirty="0">
                <a:latin typeface="Montserrat"/>
              </a:rPr>
              <a:t> </a:t>
            </a:r>
            <a:r>
              <a:rPr lang="fi-FI" sz="1100" dirty="0" err="1">
                <a:latin typeface="Montserrat"/>
              </a:rPr>
              <a:t>Lingua</a:t>
            </a:r>
            <a:r>
              <a:rPr lang="fi-FI" sz="1100" dirty="0">
                <a:latin typeface="Montserrat"/>
              </a:rPr>
              <a:t> Fennica Edita. </a:t>
            </a:r>
            <a:r>
              <a:rPr lang="fi-FI" sz="1400" dirty="0"/>
              <a:t>http://urn.fi/URN:ISBN:978-951-29-7863-2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7657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2C034-42EC-4C6D-9BF3-084A7933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288218"/>
            <a:ext cx="7867059" cy="770526"/>
          </a:xfrm>
        </p:spPr>
        <p:txBody>
          <a:bodyPr/>
          <a:lstStyle/>
          <a:p>
            <a:r>
              <a:rPr lang="en-US" dirty="0" err="1"/>
              <a:t>Lähteet</a:t>
            </a:r>
            <a:r>
              <a:rPr lang="en-US" dirty="0"/>
              <a:t> 2/2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8861A8-2787-45C3-9E57-58731F28C8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1212351"/>
            <a:ext cx="11258186" cy="5558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100" dirty="0">
                <a:latin typeface="Montserrat"/>
              </a:rPr>
              <a:t>Mäntyniemi, Joro &amp; </a:t>
            </a:r>
            <a:r>
              <a:rPr lang="fi-FI" sz="1100" dirty="0" err="1">
                <a:latin typeface="Montserrat"/>
              </a:rPr>
              <a:t>Armila</a:t>
            </a:r>
            <a:r>
              <a:rPr lang="fi-FI" sz="1100" dirty="0">
                <a:latin typeface="Montserrat"/>
              </a:rPr>
              <a:t> 2019. NÄKYMÄTÖN NAINEN MIESTEN MAAILMASSA Metsäala tyttöjen ja nuorten naisten koulutus- ja ammatinvalinnoissa. </a:t>
            </a:r>
            <a:r>
              <a:rPr lang="en-US" sz="1100" dirty="0" err="1">
                <a:latin typeface="Montserrat"/>
              </a:rPr>
              <a:t>Metsämiesten</a:t>
            </a:r>
            <a:r>
              <a:rPr lang="en-US" sz="1100" dirty="0">
                <a:latin typeface="Montserrat"/>
              </a:rPr>
              <a:t> </a:t>
            </a:r>
            <a:r>
              <a:rPr lang="en-US" sz="1100" dirty="0" err="1">
                <a:latin typeface="Montserrat"/>
              </a:rPr>
              <a:t>Säätiö</a:t>
            </a:r>
            <a:r>
              <a:rPr lang="en-US" sz="1100" dirty="0">
                <a:latin typeface="Montserrat"/>
              </a:rPr>
              <a:t>. https://www.maaseutuammattiin.fi/resources/public//hanke/Naisista%20voimaa%20metsaalalle_tutkimusraportti.pdf</a:t>
            </a:r>
            <a:endParaRPr lang="fi-FI" sz="1100" dirty="0">
              <a:latin typeface="Montserrat"/>
            </a:endParaRPr>
          </a:p>
          <a:p>
            <a:r>
              <a:rPr lang="fi-FI" sz="1100" dirty="0">
                <a:latin typeface="Montserrat"/>
              </a:rPr>
              <a:t>Naukkarinen &amp; Ikonen 2018. </a:t>
            </a:r>
            <a:r>
              <a:rPr lang="en-US" sz="1100" dirty="0">
                <a:latin typeface="Montserrat"/>
              </a:rPr>
              <a:t>Reaching out for girls. Raising interest and self-efficacy in engineering with ‘girls only’ workshops at a technical university. Proceedings of the 46th </a:t>
            </a:r>
            <a:r>
              <a:rPr lang="en-US" sz="1100" dirty="0" err="1">
                <a:latin typeface="Montserrat"/>
              </a:rPr>
              <a:t>Sefi</a:t>
            </a:r>
            <a:r>
              <a:rPr lang="en-US" sz="1100" dirty="0">
                <a:latin typeface="Montserrat"/>
              </a:rPr>
              <a:t> Annual Conference 2018. https://www.sefi.be/wp-content/uploads/2018/10/SEFI-Proceedings-2-October-2018.pdf</a:t>
            </a:r>
          </a:p>
          <a:p>
            <a:pPr fontAlgn="base"/>
            <a:r>
              <a:rPr lang="en-US" sz="1100" dirty="0">
                <a:latin typeface="Montserrat"/>
              </a:rPr>
              <a:t>Naukkarinen &amp; </a:t>
            </a:r>
            <a:r>
              <a:rPr lang="en-US" sz="1100" dirty="0" err="1">
                <a:latin typeface="Montserrat"/>
              </a:rPr>
              <a:t>Bairoh</a:t>
            </a:r>
            <a:r>
              <a:rPr lang="en-US" sz="1100" dirty="0">
                <a:latin typeface="Montserrat"/>
              </a:rPr>
              <a:t> 2020. STEM: A help or a hinderance in attracting more girls to engineering? Journal of Engineering Education 109:2. https://doi.org/10.1002/jee.20320</a:t>
            </a:r>
          </a:p>
          <a:p>
            <a:pPr fontAlgn="base"/>
            <a:r>
              <a:rPr lang="en-US" sz="1100" dirty="0" err="1">
                <a:latin typeface="Montserrat"/>
              </a:rPr>
              <a:t>Pöysä</a:t>
            </a:r>
            <a:r>
              <a:rPr lang="en-US" sz="1100" dirty="0">
                <a:latin typeface="Montserrat"/>
              </a:rPr>
              <a:t> &amp; </a:t>
            </a:r>
            <a:r>
              <a:rPr lang="en-US" sz="1100" dirty="0" err="1">
                <a:latin typeface="Montserrat"/>
              </a:rPr>
              <a:t>Kupiainen</a:t>
            </a:r>
            <a:r>
              <a:rPr lang="en-US" sz="1100" dirty="0">
                <a:latin typeface="Montserrat"/>
              </a:rPr>
              <a:t> 2018. </a:t>
            </a:r>
            <a:r>
              <a:rPr lang="fi-FI" sz="1100" dirty="0">
                <a:latin typeface="Montserrat"/>
              </a:rPr>
              <a:t>Tytöt ja pojat koulussa. Miten selättää poikien heikko suoriutuminen peruskoulussa? Valtioneuvoston selvitys- ja tutkimustoiminnan julkaisusarja 36/2018.  http://urn.fi/URN:ISBN:978-952-287-541-9</a:t>
            </a:r>
          </a:p>
          <a:p>
            <a:r>
              <a:rPr lang="fi-FI" sz="1100" dirty="0">
                <a:latin typeface="Montserrat"/>
              </a:rPr>
              <a:t>Renko, </a:t>
            </a:r>
            <a:r>
              <a:rPr lang="fi-FI" sz="1100" dirty="0" err="1">
                <a:latin typeface="Montserrat"/>
              </a:rPr>
              <a:t>Larja</a:t>
            </a:r>
            <a:r>
              <a:rPr lang="fi-FI" sz="1100" dirty="0">
                <a:latin typeface="Montserrat"/>
              </a:rPr>
              <a:t>, </a:t>
            </a:r>
            <a:r>
              <a:rPr lang="fi-FI" sz="1100" dirty="0" err="1">
                <a:latin typeface="Montserrat"/>
              </a:rPr>
              <a:t>Liebkind</a:t>
            </a:r>
            <a:r>
              <a:rPr lang="fi-FI" sz="1100" dirty="0">
                <a:latin typeface="Montserrat"/>
              </a:rPr>
              <a:t> &amp; </a:t>
            </a:r>
            <a:r>
              <a:rPr lang="fi-FI" sz="1100" dirty="0" err="1">
                <a:latin typeface="Montserrat"/>
              </a:rPr>
              <a:t>Solares</a:t>
            </a:r>
            <a:r>
              <a:rPr lang="fi-FI" sz="1100" dirty="0">
                <a:latin typeface="Montserrat"/>
              </a:rPr>
              <a:t> 2012. Selvitys syrjinnän vastaisen pedagogiikan keinoista. Sisäministeriön julkaisuja 50/2012. http://urn.fi/URN:ISBN:978-952-491-817-6</a:t>
            </a:r>
            <a:r>
              <a:rPr lang="en-US" sz="1100" dirty="0">
                <a:latin typeface="Montserrat"/>
              </a:rPr>
              <a:t>​</a:t>
            </a:r>
            <a:endParaRPr lang="en-US" sz="1100" dirty="0"/>
          </a:p>
          <a:p>
            <a:r>
              <a:rPr lang="en-US" sz="1100" dirty="0" err="1">
                <a:latin typeface="Montserrat"/>
              </a:rPr>
              <a:t>Rommes</a:t>
            </a:r>
            <a:r>
              <a:rPr lang="en-US" sz="1100" dirty="0">
                <a:latin typeface="Montserrat"/>
              </a:rPr>
              <a:t> , </a:t>
            </a:r>
            <a:r>
              <a:rPr lang="en-US" sz="1100" dirty="0" err="1">
                <a:latin typeface="Montserrat"/>
              </a:rPr>
              <a:t>Overbeek</a:t>
            </a:r>
            <a:r>
              <a:rPr lang="en-US" sz="1100" dirty="0">
                <a:latin typeface="Montserrat"/>
              </a:rPr>
              <a:t> , Scholte , Engels &amp; De Kemp 2007. ‘I'm Not Interested In Computers’: Gender-based occupational choices of adolescents, Information, Community and Society, 10:3, 299-319.</a:t>
            </a:r>
          </a:p>
          <a:p>
            <a:r>
              <a:rPr lang="fi-FI" sz="1100" dirty="0" err="1">
                <a:latin typeface="Montserrat"/>
              </a:rPr>
              <a:t>Segli</a:t>
            </a:r>
            <a:r>
              <a:rPr lang="fi-FI" sz="1100" dirty="0">
                <a:latin typeface="Montserrat"/>
              </a:rPr>
              <a:t>-hanke: https://www.kaikkienduuni.fi/</a:t>
            </a:r>
          </a:p>
          <a:p>
            <a:r>
              <a:rPr lang="fi-FI" sz="1100" dirty="0">
                <a:latin typeface="Montserrat"/>
              </a:rPr>
              <a:t>Ståhlberg 2007. Ohjaus sukupuolten välisen tasa-arvon edistämisen tukena. https://jyx.jyu.fi/bitstream/handle/123456789/19874/1/Sthlberg%20Riina%20-%20keha.pdf </a:t>
            </a:r>
          </a:p>
          <a:p>
            <a:r>
              <a:rPr lang="fi-FI" sz="1100" dirty="0" err="1">
                <a:latin typeface="Montserrat"/>
              </a:rPr>
              <a:t>Souto</a:t>
            </a:r>
            <a:r>
              <a:rPr lang="fi-FI" sz="1100" dirty="0">
                <a:latin typeface="Montserrat"/>
              </a:rPr>
              <a:t> 2014. "Kukaan ei kysy, mitä </a:t>
            </a:r>
            <a:r>
              <a:rPr lang="fi-FI" sz="1100" dirty="0" err="1">
                <a:latin typeface="Montserrat"/>
              </a:rPr>
              <a:t>mulle</a:t>
            </a:r>
            <a:r>
              <a:rPr lang="fi-FI" sz="1100" dirty="0">
                <a:latin typeface="Montserrat"/>
              </a:rPr>
              <a:t> kuuluu" : koulutuksen keskeyttäjät ja ammatilliseen koulutukseen kuulumisen ehdot. http://urn.fi/URN:NBN:fi:ELE-1779995</a:t>
            </a:r>
            <a:endParaRPr lang="en-US" sz="1100" dirty="0">
              <a:latin typeface="Montserrat"/>
            </a:endParaRPr>
          </a:p>
          <a:p>
            <a:r>
              <a:rPr lang="fi-FI" sz="1100" dirty="0">
                <a:latin typeface="Montserrat"/>
              </a:rPr>
              <a:t>TAT. Kun koulu loppuu – Nuorten tulevaisuusraportit. https://www.tat.fi/julkaisut/</a:t>
            </a:r>
            <a:endParaRPr lang="en-US" sz="1100" dirty="0">
              <a:latin typeface="Montserrat"/>
            </a:endParaRPr>
          </a:p>
          <a:p>
            <a:r>
              <a:rPr lang="fi-FI" sz="1100" dirty="0">
                <a:latin typeface="Montserrat"/>
              </a:rPr>
              <a:t>Terveyden ja hyvinvoinnin laitos. Sukupuolten tasa-arvo: https://thl.fi/fi/web/sukupuolten-tasa-arvo</a:t>
            </a:r>
          </a:p>
          <a:p>
            <a:r>
              <a:rPr lang="fi-FI" sz="1100" dirty="0">
                <a:latin typeface="Montserrat"/>
              </a:rPr>
              <a:t>Teräsaho &amp; </a:t>
            </a:r>
            <a:r>
              <a:rPr lang="fi-FI" sz="1100" dirty="0" err="1">
                <a:latin typeface="Montserrat"/>
              </a:rPr>
              <a:t>Närvi</a:t>
            </a:r>
            <a:r>
              <a:rPr lang="fi-FI" sz="1100" dirty="0">
                <a:latin typeface="Montserrat"/>
              </a:rPr>
              <a:t> (toim.) 2019. Näkökulmia sukupuolten tasa-arvoon: Analyyseja tasa-arvobarometrista 2017. Helsinki: Terveyden ja  hyvinvoinnin  laitos  (THL). Raportti  6/2019.  57-79.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2019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2/18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0601495" cy="4081949"/>
          </a:xfrm>
        </p:spPr>
        <p:txBody>
          <a:bodyPr/>
          <a:lstStyle/>
          <a:p>
            <a:pPr algn="ctr"/>
            <a:endParaRPr lang="fi-FI" sz="3600" b="1" dirty="0">
              <a:solidFill>
                <a:srgbClr val="FCAE47"/>
              </a:solidFill>
            </a:endParaRPr>
          </a:p>
          <a:p>
            <a:pPr algn="ctr"/>
            <a:r>
              <a:rPr lang="fi-FI" sz="4000" b="1" dirty="0">
                <a:solidFill>
                  <a:srgbClr val="FCAE47"/>
                </a:solidFill>
              </a:rPr>
              <a:t>Käytännön</a:t>
            </a:r>
          </a:p>
          <a:p>
            <a:pPr algn="ctr"/>
            <a:r>
              <a:rPr lang="fi-FI" sz="4000" b="1" dirty="0">
                <a:solidFill>
                  <a:srgbClr val="FCAE47"/>
                </a:solidFill>
              </a:rPr>
              <a:t>kokemuksilla</a:t>
            </a:r>
          </a:p>
          <a:p>
            <a:pPr algn="ctr"/>
            <a:r>
              <a:rPr lang="fi-FI" sz="1800" dirty="0"/>
              <a:t>eri ammateista, aloista ja työtehtävistä </a:t>
            </a:r>
          </a:p>
          <a:p>
            <a:pPr algn="ctr"/>
            <a:r>
              <a:rPr lang="fi-FI" sz="1800" dirty="0"/>
              <a:t>esimerkiksi työharjoittelun, työpajojen ja työelämävierailujen kautta.</a:t>
            </a:r>
          </a:p>
          <a:p>
            <a:pPr algn="ctr"/>
            <a:r>
              <a:rPr lang="fi-FI" sz="1800" dirty="0"/>
              <a:t> Erityisesti aloista, jotka eivät ole omalle sukupuolelle tyypillisiä ja/tai oman kokemusmaailman kautta tuttuja. ​</a:t>
            </a:r>
          </a:p>
        </p:txBody>
      </p:sp>
    </p:spTree>
    <p:extLst>
      <p:ext uri="{BB962C8B-B14F-4D97-AF65-F5344CB8AC3E}">
        <p14:creationId xmlns:p14="http://schemas.microsoft.com/office/powerpoint/2010/main" val="14426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3/18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1901656"/>
            <a:ext cx="10754752" cy="4294872"/>
          </a:xfrm>
        </p:spPr>
        <p:txBody>
          <a:bodyPr/>
          <a:lstStyle/>
          <a:p>
            <a:pPr algn="ctr"/>
            <a:endParaRPr lang="fi-FI" sz="4000" b="1" dirty="0">
              <a:solidFill>
                <a:srgbClr val="FCAE47"/>
              </a:solidFill>
            </a:endParaRPr>
          </a:p>
          <a:p>
            <a:pPr algn="ctr"/>
            <a:r>
              <a:rPr lang="fi-FI" sz="4000" b="1" dirty="0">
                <a:solidFill>
                  <a:srgbClr val="FCAE47"/>
                </a:solidFill>
              </a:rPr>
              <a:t>Tiedolla</a:t>
            </a:r>
          </a:p>
          <a:p>
            <a:pPr algn="ctr"/>
            <a:r>
              <a:rPr lang="fi-FI" sz="4000" b="1" dirty="0">
                <a:solidFill>
                  <a:srgbClr val="FCAE47"/>
                </a:solidFill>
              </a:rPr>
              <a:t>eri aloista</a:t>
            </a:r>
          </a:p>
          <a:p>
            <a:pPr algn="ctr"/>
            <a:r>
              <a:rPr lang="fi-FI" sz="1800" dirty="0"/>
              <a:t>ja niissä tarvittavista moninaisista taidoista ja osaajista </a:t>
            </a:r>
          </a:p>
          <a:p>
            <a:pPr algn="ctr"/>
            <a:r>
              <a:rPr lang="fi-FI" sz="1800" dirty="0"/>
              <a:t>virheellisten mielikuvien ja stereotypioiden purkamiseksi. </a:t>
            </a:r>
          </a:p>
          <a:p>
            <a:pPr algn="ctr"/>
            <a:r>
              <a:rPr lang="fi-FI" sz="1800" dirty="0"/>
              <a:t>Tieto eri aloista on sukupuolittunutta: eri alat tulevat tytöille ja pojille tutuiksi. </a:t>
            </a:r>
          </a:p>
          <a:p>
            <a:pPr algn="ctr"/>
            <a:r>
              <a:rPr lang="fi-FI" sz="1800" dirty="0"/>
              <a:t>Pelkkä tieto ei kuitenkaan välttämättä riitä herättämään kiinnostusta alaa kohtaan. 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6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4/18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1901656"/>
            <a:ext cx="11042428" cy="4294872"/>
          </a:xfrm>
        </p:spPr>
        <p:txBody>
          <a:bodyPr>
            <a:normAutofit/>
          </a:bodyPr>
          <a:lstStyle/>
          <a:p>
            <a:pPr algn="ctr"/>
            <a:endParaRPr lang="fi-FI" sz="4000" b="1">
              <a:solidFill>
                <a:srgbClr val="FCAE47"/>
              </a:solidFill>
            </a:endParaRPr>
          </a:p>
          <a:p>
            <a:pPr algn="ctr"/>
            <a:endParaRPr lang="fi-FI"/>
          </a:p>
          <a:p>
            <a:pPr algn="ctr"/>
            <a:r>
              <a:rPr lang="fi-FI" sz="4000" b="1">
                <a:solidFill>
                  <a:srgbClr val="FCAE47"/>
                </a:solidFill>
              </a:rPr>
              <a:t>Valinnaisaineiden </a:t>
            </a:r>
          </a:p>
          <a:p>
            <a:pPr algn="ctr"/>
            <a:r>
              <a:rPr lang="fi-FI" sz="4000" b="1">
                <a:solidFill>
                  <a:srgbClr val="FCAE47"/>
                </a:solidFill>
              </a:rPr>
              <a:t>monipuolisella esittelemisellä</a:t>
            </a:r>
          </a:p>
          <a:p>
            <a:pPr algn="ctr"/>
            <a:r>
              <a:rPr lang="fi-FI"/>
              <a:t>jotta niiden hyödyllisyys ja kiinnostavuus tulee ilmi eri sukupuolille</a:t>
            </a:r>
          </a:p>
        </p:txBody>
      </p:sp>
    </p:spTree>
    <p:extLst>
      <p:ext uri="{BB962C8B-B14F-4D97-AF65-F5344CB8AC3E}">
        <p14:creationId xmlns:p14="http://schemas.microsoft.com/office/powerpoint/2010/main" val="37361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5/18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1901656"/>
            <a:ext cx="10795848" cy="4294872"/>
          </a:xfrm>
        </p:spPr>
        <p:txBody>
          <a:bodyPr/>
          <a:lstStyle/>
          <a:p>
            <a:pPr algn="ctr"/>
            <a:endParaRPr lang="fi-FI" sz="3600" b="1" dirty="0">
              <a:solidFill>
                <a:srgbClr val="FCAE47"/>
              </a:solidFill>
            </a:endParaRPr>
          </a:p>
          <a:p>
            <a:pPr algn="ctr"/>
            <a:r>
              <a:rPr lang="fi-FI" sz="4000" b="1" dirty="0">
                <a:solidFill>
                  <a:srgbClr val="FCAE47"/>
                </a:solidFill>
              </a:rPr>
              <a:t>Vahvistamalla</a:t>
            </a:r>
          </a:p>
          <a:p>
            <a:pPr algn="ctr"/>
            <a:r>
              <a:rPr lang="fi-FI" sz="4000" b="1" dirty="0">
                <a:solidFill>
                  <a:srgbClr val="FCAE47"/>
                </a:solidFill>
              </a:rPr>
              <a:t>minäpystyvyyttä</a:t>
            </a:r>
          </a:p>
          <a:p>
            <a:pPr algn="ctr"/>
            <a:r>
              <a:rPr lang="fi-FI" sz="1800" dirty="0"/>
              <a:t>uusien kokemusten sekä käytännön harjoituksiin pohjautuvien, </a:t>
            </a:r>
          </a:p>
          <a:p>
            <a:pPr algn="ctr"/>
            <a:r>
              <a:rPr lang="fi-FI" sz="1800" dirty="0"/>
              <a:t>eri sukupuolten elämismaailmaan linkittyvien </a:t>
            </a:r>
          </a:p>
          <a:p>
            <a:pPr algn="ctr"/>
            <a:r>
              <a:rPr lang="fi-FI" sz="1800" dirty="0"/>
              <a:t>ja työelämälähtöisten oppiainetyöpajojen tai opetuksen </a:t>
            </a:r>
          </a:p>
          <a:p>
            <a:pPr algn="ctr"/>
            <a:r>
              <a:rPr lang="fi-FI" sz="1800" dirty="0"/>
              <a:t>kautta. Kiinnitä huomioita etenkin aineisiin, </a:t>
            </a:r>
          </a:p>
          <a:p>
            <a:pPr algn="ctr"/>
            <a:r>
              <a:rPr lang="fi-FI" sz="1800" dirty="0"/>
              <a:t>joissa on sukupuolieroja opintomenestyksessä tai itsetunnossa.</a:t>
            </a:r>
          </a:p>
        </p:txBody>
      </p:sp>
    </p:spTree>
    <p:extLst>
      <p:ext uri="{BB962C8B-B14F-4D97-AF65-F5344CB8AC3E}">
        <p14:creationId xmlns:p14="http://schemas.microsoft.com/office/powerpoint/2010/main" val="9289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6/18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1901656"/>
            <a:ext cx="10929412" cy="4294872"/>
          </a:xfrm>
        </p:spPr>
        <p:txBody>
          <a:bodyPr/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000" b="1">
                <a:solidFill>
                  <a:srgbClr val="FCAE47"/>
                </a:solidFill>
              </a:rPr>
              <a:t>Vahvistamalla</a:t>
            </a:r>
          </a:p>
          <a:p>
            <a:pPr algn="ctr"/>
            <a:r>
              <a:rPr lang="fi-FI" sz="4000" b="1">
                <a:solidFill>
                  <a:srgbClr val="FCAE47"/>
                </a:solidFill>
              </a:rPr>
              <a:t>hyötyuskomuksia</a:t>
            </a:r>
          </a:p>
          <a:p>
            <a:pPr algn="ctr"/>
            <a:r>
              <a:rPr lang="fi-FI" sz="1800"/>
              <a:t>eri oppiaineisiin ja –tehtäviin liittyen. </a:t>
            </a:r>
          </a:p>
          <a:p>
            <a:pPr algn="ctr"/>
            <a:r>
              <a:rPr lang="fi-FI" sz="1800"/>
              <a:t>Kokemus tehtävän hyödyllisyydestä lisää sinnikkyyttä opiskelussa. </a:t>
            </a:r>
          </a:p>
          <a:p>
            <a:pPr algn="ctr"/>
            <a:r>
              <a:rPr lang="fi-FI" sz="1800"/>
              <a:t>Tukemalla hyötyuskomuksia voi olla mahdollista </a:t>
            </a:r>
          </a:p>
          <a:p>
            <a:pPr algn="ctr"/>
            <a:r>
              <a:rPr lang="fi-FI" sz="1800"/>
              <a:t>vaikuttaa tyttöjen ja poikien kurssi- ja sitä kautta alavalintoihin.</a:t>
            </a:r>
          </a:p>
        </p:txBody>
      </p:sp>
    </p:spTree>
    <p:extLst>
      <p:ext uri="{BB962C8B-B14F-4D97-AF65-F5344CB8AC3E}">
        <p14:creationId xmlns:p14="http://schemas.microsoft.com/office/powerpoint/2010/main" val="42672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7/18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1" y="1901656"/>
            <a:ext cx="10980783" cy="4294872"/>
          </a:xfrm>
        </p:spPr>
        <p:txBody>
          <a:bodyPr/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000" b="1">
                <a:solidFill>
                  <a:srgbClr val="FCAE47"/>
                </a:solidFill>
              </a:rPr>
              <a:t>Vahvistamalla</a:t>
            </a:r>
          </a:p>
          <a:p>
            <a:pPr algn="ctr"/>
            <a:r>
              <a:rPr lang="fi-FI" sz="4000" b="1">
                <a:solidFill>
                  <a:srgbClr val="FCAE47"/>
                </a:solidFill>
              </a:rPr>
              <a:t>tunnetta joukkoon kuulumisesta</a:t>
            </a:r>
          </a:p>
          <a:p>
            <a:pPr algn="ctr"/>
            <a:r>
              <a:rPr lang="fi-FI" sz="1800"/>
              <a:t>esimerkiksi purkamalla mies- ja naisvaltaisiin aloihin liittyviä </a:t>
            </a:r>
          </a:p>
          <a:p>
            <a:pPr algn="ctr"/>
            <a:r>
              <a:rPr lang="fi-FI" sz="1800"/>
              <a:t>stereotypioita tai edistämällä yhdenvertaista organisaatiokulttuuria. </a:t>
            </a:r>
          </a:p>
          <a:p>
            <a:pPr algn="ctr"/>
            <a:r>
              <a:rPr lang="fi-FI" sz="1800"/>
              <a:t>Tunne joukkoon kuulumisesta on keskeistä</a:t>
            </a:r>
          </a:p>
          <a:p>
            <a:pPr algn="ctr"/>
            <a:r>
              <a:rPr lang="fi-FI" sz="1800"/>
              <a:t> kiinnostukselle alaa kohtaan.</a:t>
            </a:r>
          </a:p>
        </p:txBody>
      </p:sp>
    </p:spTree>
    <p:extLst>
      <p:ext uri="{BB962C8B-B14F-4D97-AF65-F5344CB8AC3E}">
        <p14:creationId xmlns:p14="http://schemas.microsoft.com/office/powerpoint/2010/main" val="11252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7CB0F-8E4E-4D2C-ACA6-966FFC0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6092"/>
            <a:ext cx="7867059" cy="1325563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segregaatiota</a:t>
            </a:r>
            <a:r>
              <a:rPr lang="en-US" dirty="0"/>
              <a:t> </a:t>
            </a:r>
            <a:r>
              <a:rPr lang="en-US" dirty="0" err="1"/>
              <a:t>koulutus</a:t>
            </a:r>
            <a:r>
              <a:rPr lang="en-US" dirty="0"/>
              <a:t>- ja </a:t>
            </a:r>
            <a:r>
              <a:rPr lang="en-US" dirty="0" err="1"/>
              <a:t>uravalinnoissa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purkaa</a:t>
            </a:r>
            <a:r>
              <a:rPr lang="en-US" dirty="0"/>
              <a:t>? 8/18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D8EE7A-F4FC-412A-BC4C-DF05C3AA65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114578"/>
            <a:ext cx="11011606" cy="4081949"/>
          </a:xfrm>
        </p:spPr>
        <p:txBody>
          <a:bodyPr/>
          <a:lstStyle/>
          <a:p>
            <a:pPr algn="ctr"/>
            <a:endParaRPr lang="fi-FI" sz="3600" b="1">
              <a:solidFill>
                <a:srgbClr val="FCAE47"/>
              </a:solidFill>
            </a:endParaRPr>
          </a:p>
          <a:p>
            <a:pPr algn="ctr"/>
            <a:r>
              <a:rPr lang="fi-FI" sz="4400" b="1">
                <a:solidFill>
                  <a:srgbClr val="FCAE47"/>
                </a:solidFill>
              </a:rPr>
              <a:t>Tukemalla</a:t>
            </a:r>
          </a:p>
          <a:p>
            <a:pPr algn="ctr"/>
            <a:r>
              <a:rPr lang="fi-FI" sz="1800"/>
              <a:t>sukupuolelleen epätyypilliselle </a:t>
            </a:r>
          </a:p>
          <a:p>
            <a:pPr algn="ctr"/>
            <a:r>
              <a:rPr lang="fi-FI" sz="1800"/>
              <a:t>alalle hakeutunutta esimerkiksi </a:t>
            </a:r>
          </a:p>
          <a:p>
            <a:pPr algn="ctr"/>
            <a:r>
              <a:rPr lang="fi-FI" sz="1800"/>
              <a:t>vertaistuen, ryhmäohjauksen tai mentoroinnin kautta </a:t>
            </a:r>
          </a:p>
        </p:txBody>
      </p:sp>
    </p:spTree>
    <p:extLst>
      <p:ext uri="{BB962C8B-B14F-4D97-AF65-F5344CB8AC3E}">
        <p14:creationId xmlns:p14="http://schemas.microsoft.com/office/powerpoint/2010/main" val="11887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oolipeli-hanke">
  <a:themeElements>
    <a:clrScheme name="Mukautetu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D0A274C6A154D986337426EBE6AFE" ma:contentTypeVersion="9" ma:contentTypeDescription="Create a new document." ma:contentTypeScope="" ma:versionID="769e12132a7fd81b22fcf6bca591e6ff">
  <xsd:schema xmlns:xsd="http://www.w3.org/2001/XMLSchema" xmlns:xs="http://www.w3.org/2001/XMLSchema" xmlns:p="http://schemas.microsoft.com/office/2006/metadata/properties" xmlns:ns2="969bf0e4-2b6f-4f52-8691-392470c1ff8e" targetNamespace="http://schemas.microsoft.com/office/2006/metadata/properties" ma:root="true" ma:fieldsID="23b69e1e959ef37671d001a5f56e46d0" ns2:_="">
    <xsd:import namespace="969bf0e4-2b6f-4f52-8691-392470c1f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bf0e4-2b6f-4f52-8691-392470c1f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295A75-48F6-4945-BE08-3D441B39CB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CD65-F434-45E5-874F-F79BBF7A5817}">
  <ds:schemaRefs>
    <ds:schemaRef ds:uri="969bf0e4-2b6f-4f52-8691-392470c1ff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DB77F3-6FED-4B85-9E22-96DF0E2E780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1437</Words>
  <Application>Microsoft Office PowerPoint</Application>
  <PresentationFormat>Widescreen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Montserrat</vt:lpstr>
      <vt:lpstr>Roolipeli-hanke</vt:lpstr>
      <vt:lpstr>Keinoja sukupuolisegregaation purkuun</vt:lpstr>
      <vt:lpstr>Miten segregaatiota koulutus- ja uravalinnoissa voi purkaa? 1/18</vt:lpstr>
      <vt:lpstr>Miten segregaatiota koulutus- ja uravalinnoissa voi purkaa? 2/18</vt:lpstr>
      <vt:lpstr>Miten segregaatiota koulutus- ja uravalinnoissa voi purkaa? 3/18</vt:lpstr>
      <vt:lpstr>Miten segregaatiota koulutus- ja uravalinnoissa voi purkaa? 4/18</vt:lpstr>
      <vt:lpstr>Miten segregaatiota koulutus- ja uravalinnoissa voi purkaa? 5/18</vt:lpstr>
      <vt:lpstr>Miten segregaatiota koulutus- ja uravalinnoissa voi purkaa? 6/18</vt:lpstr>
      <vt:lpstr>Miten segregaatiota koulutus- ja uravalinnoissa voi purkaa? 7/18</vt:lpstr>
      <vt:lpstr>Miten segregaatiota koulutus- ja uravalinnoissa voi purkaa? 8/18</vt:lpstr>
      <vt:lpstr>Miten segregaatiota koulutus- ja uravalinnoissa voi purkaa? 9/18</vt:lpstr>
      <vt:lpstr>Miten segregaatiota koulutus- ja uravalinnoissa voi purkaa? 10/18</vt:lpstr>
      <vt:lpstr>Miten segregaatiota koulutus- ja uravalinnoissa voi purkaa? 11/18</vt:lpstr>
      <vt:lpstr>Miten segregaatiota koulutus- ja uravalinnoissa voi purkaa? 12/18</vt:lpstr>
      <vt:lpstr>Miten segregaatiota koulutus- ja uravalinnoissa voi purkaa? 13/18</vt:lpstr>
      <vt:lpstr>Miten segregaatiota koulutus- ja uravalinnoissa voi purkaa? 14/18</vt:lpstr>
      <vt:lpstr>Miten segregaatiota koulutus- ja uravalinnoissa voi purkaa? 15/18</vt:lpstr>
      <vt:lpstr>Miten segregaatiota koulutus- ja uravalinnoissa voi purkaa? 16/18</vt:lpstr>
      <vt:lpstr>Miten segregaatiota koulutus- ja uravalinnoissa voi purkaa? 17/18</vt:lpstr>
      <vt:lpstr>Miten segregaatiota koulutus- ja uravalinnoissa voi purkaa? 18/18</vt:lpstr>
      <vt:lpstr>Lähteet 1/2</vt:lpstr>
      <vt:lpstr>Lähteet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Päijät-Hämeen Hinauspalvelu Oy</dc:creator>
  <cp:lastModifiedBy>Taija Nöjd</cp:lastModifiedBy>
  <cp:revision>16</cp:revision>
  <dcterms:created xsi:type="dcterms:W3CDTF">2020-06-12T06:16:21Z</dcterms:created>
  <dcterms:modified xsi:type="dcterms:W3CDTF">2021-11-04T11:55:14Z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0x010100091D0A274C6A154D986337426EBE6AFE</vt:lpwstr>
  </property>
</Properties>
</file>