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70" r:id="rId6"/>
    <p:sldId id="264" r:id="rId7"/>
    <p:sldId id="271" r:id="rId8"/>
    <p:sldId id="272" r:id="rId9"/>
    <p:sldId id="275" r:id="rId10"/>
    <p:sldId id="276" r:id="rId11"/>
    <p:sldId id="277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526F65"/>
    <a:srgbClr val="FCAE47"/>
    <a:srgbClr val="DFEAF8"/>
    <a:srgbClr val="F39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0B58C-2F7A-4CBD-BE95-8E29688BF264}" v="61" dt="2021-10-18T10:02:09.645"/>
    <p1510:client id="{A4272BE4-3E06-4D0C-9D23-14EC1171C4A0}" v="235" dt="2021-10-18T09:32:3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10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EB0B-EF89-8B48-97E8-FC4E0F883BFB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C892-4855-8242-8B87-1D9FCC5F99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6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DC892-4855-8242-8B87-1D9FCC5F99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81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DC892-4855-8242-8B87-1D9FCC5F99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68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- Roolip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52C02C5F-8B6C-734F-B43B-901D5C5374F3}"/>
              </a:ext>
            </a:extLst>
          </p:cNvPr>
          <p:cNvSpPr/>
          <p:nvPr userDrawn="1"/>
        </p:nvSpPr>
        <p:spPr>
          <a:xfrm>
            <a:off x="0" y="0"/>
            <a:ext cx="12192000" cy="5545015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D90164-5AC0-6C4C-A71B-08BDF176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9580"/>
            <a:ext cx="9144000" cy="492353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 descr="Kuva, joka sisältää kohteen lautanen, ruoka&#10;&#10;Kuvaus luotu automaattisesti">
            <a:extLst>
              <a:ext uri="{FF2B5EF4-FFF2-40B4-BE49-F238E27FC236}">
                <a16:creationId xmlns:a16="http://schemas.microsoft.com/office/drawing/2014/main" id="{7FDB02C9-0E73-1D47-8082-1DA35A44C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255" y="662013"/>
            <a:ext cx="4921490" cy="276698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096F9BE-F6AD-AB4C-8883-B5F788908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018" y="5975631"/>
            <a:ext cx="2602523" cy="524702"/>
          </a:xfrm>
          <a:prstGeom prst="rect">
            <a:avLst/>
          </a:prstGeom>
        </p:spPr>
      </p:pic>
      <p:pic>
        <p:nvPicPr>
          <p:cNvPr id="22" name="Kuva 21" descr="Kuva, joka sisältää kohteen kello, merkki&#10;&#10;Kuvaus luotu automaattisesti">
            <a:extLst>
              <a:ext uri="{FF2B5EF4-FFF2-40B4-BE49-F238E27FC236}">
                <a16:creationId xmlns:a16="http://schemas.microsoft.com/office/drawing/2014/main" id="{6447C79A-4811-314A-BC7D-E2046FB7D2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0116" y="5881010"/>
            <a:ext cx="3343519" cy="713944"/>
          </a:xfrm>
          <a:prstGeom prst="rect">
            <a:avLst/>
          </a:prstGeom>
        </p:spPr>
      </p:pic>
      <p:pic>
        <p:nvPicPr>
          <p:cNvPr id="24" name="Kuva 2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7A04B28-18F1-2742-BEF9-FD72EF5504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3056" y="5805961"/>
            <a:ext cx="1222619" cy="86404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7870448-0C4A-4147-BA37-9C6A647C35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309488" y="5760593"/>
            <a:ext cx="991504" cy="1025115"/>
          </a:xfrm>
          <a:prstGeom prst="rect">
            <a:avLst/>
          </a:prstGeom>
        </p:spPr>
      </p:pic>
      <p:sp>
        <p:nvSpPr>
          <p:cNvPr id="29" name="Tekstin paikkamerkki 3">
            <a:extLst>
              <a:ext uri="{FF2B5EF4-FFF2-40B4-BE49-F238E27FC236}">
                <a16:creationId xmlns:a16="http://schemas.microsoft.com/office/drawing/2014/main" id="{30278F89-6951-E84B-8601-5F73095798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635254" y="4336816"/>
            <a:ext cx="4921491" cy="33777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602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paita, mies, merkki&#10;&#10;Kuvaus luotu automaattisesti">
            <a:extLst>
              <a:ext uri="{FF2B5EF4-FFF2-40B4-BE49-F238E27FC236}">
                <a16:creationId xmlns:a16="http://schemas.microsoft.com/office/drawing/2014/main" id="{D80148BE-7926-F641-B3B3-E2694C229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4522">
            <a:off x="5365751" y="2237594"/>
            <a:ext cx="7556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83607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paita, mies, merkki&#10;&#10;Kuvaus luotu automaattisesti">
            <a:extLst>
              <a:ext uri="{FF2B5EF4-FFF2-40B4-BE49-F238E27FC236}">
                <a16:creationId xmlns:a16="http://schemas.microsoft.com/office/drawing/2014/main" id="{D80148BE-7926-F641-B3B3-E2694C229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4522">
            <a:off x="5365751" y="2237594"/>
            <a:ext cx="7556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7C31FB1-985E-9A4B-A339-F90BCD3F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CA242CF-AB50-744B-86A2-FED4B91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A9E8B098-1DCC-A04E-A5DE-6DE8A6156F8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89062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38D6041-CBA6-A14C-A5F0-638FA0748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950" y="1652439"/>
            <a:ext cx="6266920" cy="50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7135792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01795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04567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8B87BF-C7B8-2B4F-98C7-153B8713D7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1437105"/>
            <a:ext cx="6738408" cy="51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01795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04567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3B5081-6ECB-D344-90F2-E8E4258288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1437105"/>
            <a:ext cx="6738408" cy="51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4B02254-CFBD-434E-A423-03E88E97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16" y="536631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80155B0-1DD9-4144-A247-832C3588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216" y="1970266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4F1A6C9B-A7A2-F34E-B403-9A0CB12BE1B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40216" y="2414888"/>
            <a:ext cx="7867060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objekti, sisä, istuminen, pieni&#10;&#10;Kuvaus luotu automaattisesti">
            <a:extLst>
              <a:ext uri="{FF2B5EF4-FFF2-40B4-BE49-F238E27FC236}">
                <a16:creationId xmlns:a16="http://schemas.microsoft.com/office/drawing/2014/main" id="{48F66169-9F1C-E74D-8621-5FC83881C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938" y="819094"/>
            <a:ext cx="3558278" cy="60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7352B8-B7E4-1243-8379-66D64109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216" y="536631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F959CEA1-8317-1140-A666-F77B90985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216" y="1970266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D6FE897E-CBFC-2049-AB76-4FC8B5BA64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40216" y="2414888"/>
            <a:ext cx="7867060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nainen, paita&#10;&#10;Kuvaus luotu automaattisesti">
            <a:extLst>
              <a:ext uri="{FF2B5EF4-FFF2-40B4-BE49-F238E27FC236}">
                <a16:creationId xmlns:a16="http://schemas.microsoft.com/office/drawing/2014/main" id="{1D5EC2A1-D840-984F-BFAF-D24A94760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0394" y="787078"/>
            <a:ext cx="2499351" cy="59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sivu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998BDE-D27C-C047-A59E-569A7CD2F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25" y="536631"/>
            <a:ext cx="1436076" cy="8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B81C1A5-F9E1-9146-A00F-259962DC76FB}"/>
              </a:ext>
            </a:extLst>
          </p:cNvPr>
          <p:cNvGrpSpPr/>
          <p:nvPr userDrawn="1"/>
        </p:nvGrpSpPr>
        <p:grpSpPr>
          <a:xfrm>
            <a:off x="995184" y="5729445"/>
            <a:ext cx="10079246" cy="946101"/>
            <a:chOff x="995184" y="5729445"/>
            <a:chExt cx="10079246" cy="946101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096F9BE-F6AD-AB4C-8883-B5F788908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52077" y="6085483"/>
              <a:ext cx="1852045" cy="373396"/>
            </a:xfrm>
            <a:prstGeom prst="rect">
              <a:avLst/>
            </a:prstGeom>
          </p:spPr>
        </p:pic>
        <p:pic>
          <p:nvPicPr>
            <p:cNvPr id="22" name="Kuva 21" descr="Kuva, joka sisältää kohteen kello, merkki&#10;&#10;Kuvaus luotu automaattisesti">
              <a:extLst>
                <a:ext uri="{FF2B5EF4-FFF2-40B4-BE49-F238E27FC236}">
                  <a16:creationId xmlns:a16="http://schemas.microsoft.com/office/drawing/2014/main" id="{6447C79A-4811-314A-BC7D-E2046FB7D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04241" y="5981873"/>
              <a:ext cx="2379363" cy="508067"/>
            </a:xfrm>
            <a:prstGeom prst="rect">
              <a:avLst/>
            </a:prstGeom>
          </p:spPr>
        </p:pic>
        <p:pic>
          <p:nvPicPr>
            <p:cNvPr id="24" name="Kuva 23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77A04B28-18F1-2742-BEF9-FD72EF550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010404" y="5856322"/>
              <a:ext cx="1064026" cy="751962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67870448-0C4A-4147-BA37-9C6A647C35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8475678" y="5868815"/>
              <a:ext cx="780280" cy="8067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6DA66CF-51B8-234F-B982-F71E79593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995184" y="5729445"/>
              <a:ext cx="1436076" cy="807398"/>
            </a:xfrm>
            <a:prstGeom prst="rect">
              <a:avLst/>
            </a:prstGeom>
          </p:spPr>
        </p:pic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A463D934-68BF-934D-893A-B7699F8C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04617" cy="1279003"/>
          </a:xfrm>
        </p:spPr>
        <p:txBody>
          <a:bodyPr anchor="b"/>
          <a:lstStyle>
            <a:lvl1pPr>
              <a:defRPr sz="320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F66894EF-6FF4-794E-9BB1-6FA16FBE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5570"/>
            <a:ext cx="10234642" cy="3229336"/>
          </a:xfrm>
        </p:spPr>
        <p:txBody>
          <a:bodyPr/>
          <a:lstStyle>
            <a:lvl1pPr marL="0" indent="0">
              <a:buNone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497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+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52C02C5F-8B6C-734F-B43B-901D5C5374F3}"/>
              </a:ext>
            </a:extLst>
          </p:cNvPr>
          <p:cNvSpPr/>
          <p:nvPr userDrawn="1"/>
        </p:nvSpPr>
        <p:spPr>
          <a:xfrm>
            <a:off x="0" y="0"/>
            <a:ext cx="12192000" cy="5545015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7B81C1A5-F9E1-9146-A00F-259962DC76FB}"/>
              </a:ext>
            </a:extLst>
          </p:cNvPr>
          <p:cNvGrpSpPr/>
          <p:nvPr userDrawn="1"/>
        </p:nvGrpSpPr>
        <p:grpSpPr>
          <a:xfrm>
            <a:off x="995184" y="5729445"/>
            <a:ext cx="10079246" cy="946101"/>
            <a:chOff x="995184" y="5729445"/>
            <a:chExt cx="10079246" cy="946101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096F9BE-F6AD-AB4C-8883-B5F788908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52077" y="6085483"/>
              <a:ext cx="1852045" cy="373396"/>
            </a:xfrm>
            <a:prstGeom prst="rect">
              <a:avLst/>
            </a:prstGeom>
          </p:spPr>
        </p:pic>
        <p:pic>
          <p:nvPicPr>
            <p:cNvPr id="22" name="Kuva 21" descr="Kuva, joka sisältää kohteen kello, merkki&#10;&#10;Kuvaus luotu automaattisesti">
              <a:extLst>
                <a:ext uri="{FF2B5EF4-FFF2-40B4-BE49-F238E27FC236}">
                  <a16:creationId xmlns:a16="http://schemas.microsoft.com/office/drawing/2014/main" id="{6447C79A-4811-314A-BC7D-E2046FB7D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04241" y="5981873"/>
              <a:ext cx="2379363" cy="508067"/>
            </a:xfrm>
            <a:prstGeom prst="rect">
              <a:avLst/>
            </a:prstGeom>
          </p:spPr>
        </p:pic>
        <p:pic>
          <p:nvPicPr>
            <p:cNvPr id="24" name="Kuva 23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77A04B28-18F1-2742-BEF9-FD72EF550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010404" y="5856322"/>
              <a:ext cx="1064026" cy="751962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67870448-0C4A-4147-BA37-9C6A647C35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8475678" y="5868815"/>
              <a:ext cx="780280" cy="8067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6DA66CF-51B8-234F-B982-F71E79593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995184" y="5729445"/>
              <a:ext cx="1436076" cy="807398"/>
            </a:xfrm>
            <a:prstGeom prst="rect">
              <a:avLst/>
            </a:prstGeom>
          </p:spPr>
        </p:pic>
      </p:grpSp>
      <p:sp>
        <p:nvSpPr>
          <p:cNvPr id="12" name="Alaotsikko 2">
            <a:extLst>
              <a:ext uri="{FF2B5EF4-FFF2-40B4-BE49-F238E27FC236}">
                <a16:creationId xmlns:a16="http://schemas.microsoft.com/office/drawing/2014/main" id="{CBEADAB8-AEA5-BE44-A132-BC74D319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2507"/>
            <a:ext cx="9144000" cy="492353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7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25D258B-352A-6548-997B-6947750D3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D56116D-B0E3-7A40-B95A-F3AB81481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C0881862-BEDE-524E-A1B9-0FD611CA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1" name="Tekstin paikkamerkki 3">
            <a:extLst>
              <a:ext uri="{FF2B5EF4-FFF2-40B4-BE49-F238E27FC236}">
                <a16:creationId xmlns:a16="http://schemas.microsoft.com/office/drawing/2014/main" id="{B1D5C6DF-E179-744C-80F8-02E832880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DD487EFE-BC85-9446-81BF-84406638F9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973942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2D56116D-B0E3-7A40-B95A-F3AB81481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7E9FB09-D934-9947-94EC-E4A08A9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9403254A-557A-824E-A0FA-66DAAC74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894B20FD-AD5A-4B46-9225-7CB84C26CCE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9739426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54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luette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9740DBE-5A15-1141-8492-F1E300D0A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7D8F32-3559-4840-85E5-CDA44753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523" cy="1325563"/>
          </a:xfrm>
        </p:spPr>
        <p:txBody>
          <a:bodyPr/>
          <a:lstStyle>
            <a:lvl1pPr>
              <a:defRPr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393D030-FA10-D243-B21B-302149BEC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36A74647-841B-6544-A45C-872BE9F3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30852"/>
            <a:ext cx="4578751" cy="893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0C567F8-206B-9F4E-BCEC-916EC5F4ECB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1" y="2823951"/>
            <a:ext cx="4578752" cy="380807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lvl="0"/>
            <a:endParaRPr lang="fi-FI"/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7AD2037A-BFBF-D446-BE98-5C0058F271A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655198" y="1930852"/>
            <a:ext cx="4578751" cy="893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CA51A963-4E03-6A4B-9A07-C2F22B93D2A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655199" y="2823951"/>
            <a:ext cx="4578752" cy="380807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8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4CEEB1C-E9CE-DE4D-B3C7-3CC630E932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142AB0-1753-1048-B097-DA8BA804AD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1" y="3521600"/>
            <a:ext cx="1494692" cy="6857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Lähipäivä pvm</a:t>
            </a:r>
          </a:p>
        </p:txBody>
      </p:sp>
      <p:pic>
        <p:nvPicPr>
          <p:cNvPr id="10" name="Kuva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5F99733-41D7-4D4F-92BB-1F07EA292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9590E61-6EF1-284D-A876-0A2D2FB0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54" y="377034"/>
            <a:ext cx="8587154" cy="1325563"/>
          </a:xfrm>
        </p:spPr>
        <p:txBody>
          <a:bodyPr/>
          <a:lstStyle>
            <a:lvl1pPr>
              <a:defRPr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5232F50-AACD-FD4B-AB33-1709D8FC976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543300" y="3521600"/>
            <a:ext cx="1606059" cy="6857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Luontojakso pvm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A33E342A-4CAD-9348-9E88-1801D536D74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248401" y="3521599"/>
            <a:ext cx="1266092" cy="6857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Lähipäivä pvm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D7722C50-A0FB-7949-A126-894DACCAB37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953500" y="3521598"/>
            <a:ext cx="1526929" cy="685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CAE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Luontojakso pvm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F6B4B3F-2491-3840-8D90-B3EF42FB5941}"/>
              </a:ext>
            </a:extLst>
          </p:cNvPr>
          <p:cNvCxnSpPr/>
          <p:nvPr userDrawn="1"/>
        </p:nvCxnSpPr>
        <p:spPr>
          <a:xfrm>
            <a:off x="3001108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D9D62EB4-A5DB-E042-B6F5-252F90F000D7}"/>
              </a:ext>
            </a:extLst>
          </p:cNvPr>
          <p:cNvCxnSpPr/>
          <p:nvPr userDrawn="1"/>
        </p:nvCxnSpPr>
        <p:spPr>
          <a:xfrm>
            <a:off x="5709138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F295F4EC-B3DC-CD47-9217-A96819250EBD}"/>
              </a:ext>
            </a:extLst>
          </p:cNvPr>
          <p:cNvCxnSpPr/>
          <p:nvPr userDrawn="1"/>
        </p:nvCxnSpPr>
        <p:spPr>
          <a:xfrm>
            <a:off x="8393723" y="3429000"/>
            <a:ext cx="0" cy="2362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kstin paikkamerkki 3">
            <a:extLst>
              <a:ext uri="{FF2B5EF4-FFF2-40B4-BE49-F238E27FC236}">
                <a16:creationId xmlns:a16="http://schemas.microsoft.com/office/drawing/2014/main" id="{71705800-4711-ED4A-B22F-0EC5911E216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200" y="4197604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8EA21ADB-07B1-DB47-84D8-015EE6CB90E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546229" y="4209327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026C5156-BE01-6443-A409-036DD5E4097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48401" y="4197604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5F66DE9-143E-644D-9CCE-DB357059938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53500" y="4209327"/>
            <a:ext cx="1916720" cy="1535724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  <a:p>
            <a:pPr lvl="0"/>
            <a:r>
              <a:rPr lang="fi-FI"/>
              <a:t>Teksti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55A79B79-6CAF-734A-B7B4-E50C909F56E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198078" y="6096704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9" name="Tekstin paikkamerkki 3">
            <a:extLst>
              <a:ext uri="{FF2B5EF4-FFF2-40B4-BE49-F238E27FC236}">
                <a16:creationId xmlns:a16="http://schemas.microsoft.com/office/drawing/2014/main" id="{0FF2EB4C-2460-8348-8349-7FF0DC1FD34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906108" y="6084981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89494DDD-B2E2-C540-96CC-CE36FCB33EF8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590693" y="6084981"/>
            <a:ext cx="1606060" cy="23720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DFEAF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Teksti</a:t>
            </a:r>
          </a:p>
        </p:txBody>
      </p:sp>
      <p:pic>
        <p:nvPicPr>
          <p:cNvPr id="35" name="Kuva 34" descr="Kuva, joka sisältää kohteen tumma, istuminen, huone, kissa&#10;&#10;Kuvaus luotu automaattisesti">
            <a:extLst>
              <a:ext uri="{FF2B5EF4-FFF2-40B4-BE49-F238E27FC236}">
                <a16:creationId xmlns:a16="http://schemas.microsoft.com/office/drawing/2014/main" id="{487C3F67-AB98-3145-8D2B-0B058B2D1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985" b="28608"/>
          <a:stretch/>
        </p:blipFill>
        <p:spPr>
          <a:xfrm>
            <a:off x="8882151" y="1984468"/>
            <a:ext cx="1988069" cy="1444532"/>
          </a:xfrm>
          <a:prstGeom prst="rect">
            <a:avLst/>
          </a:prstGeom>
        </p:spPr>
      </p:pic>
      <p:pic>
        <p:nvPicPr>
          <p:cNvPr id="36" name="Kuva 35" descr="Kuva, joka sisältää kohteen tumma, istuminen, huone, kissa&#10;&#10;Kuvaus luotu automaattisesti">
            <a:extLst>
              <a:ext uri="{FF2B5EF4-FFF2-40B4-BE49-F238E27FC236}">
                <a16:creationId xmlns:a16="http://schemas.microsoft.com/office/drawing/2014/main" id="{A0BE8140-F981-9C47-9DA9-926171D64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985" b="28608"/>
          <a:stretch/>
        </p:blipFill>
        <p:spPr>
          <a:xfrm>
            <a:off x="3441179" y="2019347"/>
            <a:ext cx="1988069" cy="1444532"/>
          </a:xfrm>
          <a:prstGeom prst="rect">
            <a:avLst/>
          </a:prstGeom>
        </p:spPr>
      </p:pic>
      <p:pic>
        <p:nvPicPr>
          <p:cNvPr id="41" name="Kuva 40" descr="Kuva, joka sisältää kohteen objekti, istuminen, musta, pöytä&#10;&#10;Kuvaus luotu automaattisesti">
            <a:extLst>
              <a:ext uri="{FF2B5EF4-FFF2-40B4-BE49-F238E27FC236}">
                <a16:creationId xmlns:a16="http://schemas.microsoft.com/office/drawing/2014/main" id="{CFB224E3-2B45-CE4D-8FCA-46BF882A29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654" y="2055813"/>
            <a:ext cx="1926767" cy="1382738"/>
          </a:xfrm>
          <a:prstGeom prst="rect">
            <a:avLst/>
          </a:prstGeom>
        </p:spPr>
      </p:pic>
      <p:pic>
        <p:nvPicPr>
          <p:cNvPr id="42" name="Kuva 41" descr="Kuva, joka sisältää kohteen objekti, istuminen, musta, pöytä&#10;&#10;Kuvaus luotu automaattisesti">
            <a:extLst>
              <a:ext uri="{FF2B5EF4-FFF2-40B4-BE49-F238E27FC236}">
                <a16:creationId xmlns:a16="http://schemas.microsoft.com/office/drawing/2014/main" id="{B0015160-FECA-BA4E-BA95-8351F1DD2A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2011360"/>
            <a:ext cx="1926767" cy="13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FD5D744-22C1-C14E-84B2-39BF7026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B686DD48-A3CF-7E45-AB64-EC4741650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2057658"/>
            <a:ext cx="5015530" cy="6855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147FBE52-E070-F84A-B8A2-5B74FE1759E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870522"/>
            <a:ext cx="3969046" cy="3581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henkilö, poseeraaminen, nainen, henkilöt&#10;&#10;Kuvaus luotu automaattisesti">
            <a:extLst>
              <a:ext uri="{FF2B5EF4-FFF2-40B4-BE49-F238E27FC236}">
                <a16:creationId xmlns:a16="http://schemas.microsoft.com/office/drawing/2014/main" id="{53F1187F-C756-9240-8A90-D0D8845BA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345962"/>
            <a:ext cx="7556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7618" y="463076"/>
            <a:ext cx="1436076" cy="807398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AA30886-DE28-5646-A1C0-4CB055CF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526F65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4E30CFEB-2D0D-2340-A6A3-B7912C83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2057658"/>
            <a:ext cx="5015530" cy="6855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6F6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BCE0A580-B11E-EB46-A256-605FC68AB61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870522"/>
            <a:ext cx="3969046" cy="3581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rgbClr val="4B4B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 descr="Kuva, joka sisältää kohteen henkilö, poseeraaminen, nainen, henkilöt&#10;&#10;Kuvaus luotu automaattisesti">
            <a:extLst>
              <a:ext uri="{FF2B5EF4-FFF2-40B4-BE49-F238E27FC236}">
                <a16:creationId xmlns:a16="http://schemas.microsoft.com/office/drawing/2014/main" id="{1AFFCBED-FE36-464C-99B0-95CBF1AF19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345962"/>
            <a:ext cx="7556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A1684AF-EB5A-FE49-B982-68533DC7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3" y="509376"/>
            <a:ext cx="5497808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4BEC3872-DECE-CF41-BEA3-A10616D7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943011"/>
            <a:ext cx="5497808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D9C6DCE1-5EF2-BA44-BBD3-24BD9A3D83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87633"/>
            <a:ext cx="549780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69F978-9704-4741-926D-374787348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8598" y="219919"/>
            <a:ext cx="5192337" cy="73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+ tekst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53A62F1-0007-1F4E-BB4F-0FEC5A915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BD84D6F-6C6A-7748-B21A-7A0F774B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18" y="463076"/>
            <a:ext cx="1436076" cy="80739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76FDE77-FF2D-1E4D-9CBC-70873D4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1325563"/>
          </a:xfrm>
        </p:spPr>
        <p:txBody>
          <a:bodyPr/>
          <a:lstStyle>
            <a:lvl1pPr>
              <a:defRPr baseline="0">
                <a:solidFill>
                  <a:srgbClr val="FCAE47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CED81C0-9BB6-7140-B9B9-BE834AC9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92" y="1896711"/>
            <a:ext cx="7867060" cy="365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0998F24B-7C28-F940-AE45-2866F71A5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341333"/>
            <a:ext cx="6890628" cy="4110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70A96C-694C-9543-81AB-E880B5B06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950" y="1652439"/>
            <a:ext cx="6266920" cy="50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4E93B9-7F84-BA4E-8983-7C280989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06CF18-AB95-BF42-84C8-5566A566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847025-8CDD-2F45-B71F-52CD7F7AF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F038-2609-0746-951F-C9C2C8C4D6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56" r:id="rId5"/>
    <p:sldLayoutId id="2147483657" r:id="rId6"/>
    <p:sldLayoutId id="2147483660" r:id="rId7"/>
    <p:sldLayoutId id="2147483659" r:id="rId8"/>
    <p:sldLayoutId id="2147483658" r:id="rId9"/>
    <p:sldLayoutId id="2147483672" r:id="rId10"/>
    <p:sldLayoutId id="2147483673" r:id="rId11"/>
    <p:sldLayoutId id="2147483663" r:id="rId12"/>
    <p:sldLayoutId id="2147483669" r:id="rId13"/>
    <p:sldLayoutId id="2147483670" r:id="rId14"/>
    <p:sldLayoutId id="2147483665" r:id="rId15"/>
    <p:sldLayoutId id="2147483667" r:id="rId16"/>
    <p:sldLayoutId id="2147483671" r:id="rId17"/>
    <p:sldLayoutId id="2147483668" r:id="rId18"/>
    <p:sldLayoutId id="214748366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1" i="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 baseline="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kennerahastot.fi/materiaalipankki/-/document_library_display/70HfiyzhIXHI/view/67125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00762CF-AECC-4667-8105-B7D8E6D51A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0258" y="3123148"/>
            <a:ext cx="10515600" cy="1325563"/>
          </a:xfrm>
        </p:spPr>
        <p:txBody>
          <a:bodyPr/>
          <a:lstStyle/>
          <a:p>
            <a:r>
              <a:rPr lang="fi-FI" dirty="0"/>
              <a:t>Segregaatiota purkavan</a:t>
            </a:r>
            <a:r>
              <a:rPr lang="fi-FI" baseline="0" dirty="0"/>
              <a:t> työkalun kehittäminen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002AEBB-1B09-4B0B-B3E6-131F7DE7BD9C}"/>
              </a:ext>
            </a:extLst>
          </p:cNvPr>
          <p:cNvSpPr txBox="1"/>
          <p:nvPr/>
        </p:nvSpPr>
        <p:spPr>
          <a:xfrm>
            <a:off x="3231447" y="4448711"/>
            <a:ext cx="61513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"/>
              </a:rPr>
              <a:t>CC BY-SA 4.0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Montserrat"/>
              </a:rPr>
              <a:t>paitsi</a:t>
            </a:r>
            <a:r>
              <a:rPr lang="en-US" sz="16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/>
              </a:rPr>
              <a:t>Roolipeli</a:t>
            </a:r>
            <a:r>
              <a:rPr lang="en-US" sz="1600" dirty="0">
                <a:solidFill>
                  <a:schemeClr val="bg1"/>
                </a:solidFill>
                <a:latin typeface="Montserrat"/>
              </a:rPr>
              <a:t>-logo ja </a:t>
            </a:r>
            <a:r>
              <a:rPr lang="en-US" sz="1600" dirty="0" err="1">
                <a:solidFill>
                  <a:schemeClr val="bg1"/>
                </a:solidFill>
                <a:latin typeface="Montserrat"/>
              </a:rPr>
              <a:t>kuvitus</a:t>
            </a:r>
            <a:r>
              <a:rPr lang="en-US" sz="1600" dirty="0">
                <a:solidFill>
                  <a:schemeClr val="bg1"/>
                </a:solidFill>
                <a:latin typeface="Montserrat"/>
              </a:rPr>
              <a:t> Karin Niemi: CC BY-ND 4.0</a:t>
            </a:r>
            <a:endParaRPr lang="fi-FI" sz="16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959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0D1AAA8-5A5F-419E-A772-4C75FD49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700" dirty="0">
                <a:latin typeface="Montserrat"/>
              </a:rPr>
              <a:t>Segregaatiota purkavan työkalun kehittäminen, kuvaus ja arviointi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8A9094-DAC7-494D-8214-55D6625A9F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2020491"/>
            <a:ext cx="10367741" cy="4431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latin typeface="Montserrat"/>
              </a:rPr>
              <a:t>Tämä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materiaalipaketti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sisältää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ohjeet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segregaatiota</a:t>
            </a:r>
            <a:r>
              <a:rPr lang="en-US" dirty="0">
                <a:latin typeface="Montserrat"/>
              </a:rPr>
              <a:t> </a:t>
            </a:r>
            <a:r>
              <a:rPr lang="en-US" dirty="0" err="1">
                <a:latin typeface="Montserrat"/>
              </a:rPr>
              <a:t>eli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sukupuolen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mukaista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eriytymistä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purkavan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työkalun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eli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harjoituksen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menetelmän</a:t>
            </a:r>
            <a:r>
              <a:rPr lang="en-US" dirty="0">
                <a:latin typeface="Montserrat"/>
              </a:rPr>
              <a:t> tai </a:t>
            </a:r>
            <a:r>
              <a:rPr lang="en-US" dirty="0" err="1">
                <a:latin typeface="Montserrat"/>
              </a:rPr>
              <a:t>toimintamallin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kehittämiseen</a:t>
            </a:r>
            <a:r>
              <a:rPr lang="en-US" dirty="0">
                <a:latin typeface="Montserrat"/>
              </a:rPr>
              <a:t>. </a:t>
            </a:r>
            <a:r>
              <a:rPr lang="en-US" dirty="0" err="1">
                <a:latin typeface="Montserrat"/>
              </a:rPr>
              <a:t>Sopivan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työkalun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valinnassa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auttaa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havainnointitehtävä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jossa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havainnoidaan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omaa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työtä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työympäristöä</a:t>
            </a:r>
            <a:r>
              <a:rPr lang="en-US" dirty="0">
                <a:latin typeface="Montserrat"/>
              </a:rPr>
              <a:t> ja </a:t>
            </a:r>
            <a:r>
              <a:rPr lang="en-US" dirty="0" err="1">
                <a:latin typeface="Montserrat"/>
              </a:rPr>
              <a:t>kerätään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nuorten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näkemyksiä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tasa-arvosta</a:t>
            </a:r>
            <a:r>
              <a:rPr lang="en-US" dirty="0">
                <a:latin typeface="Montserrat"/>
              </a:rPr>
              <a:t> ja </a:t>
            </a:r>
            <a:r>
              <a:rPr lang="en-US" dirty="0" err="1">
                <a:latin typeface="Montserrat"/>
              </a:rPr>
              <a:t>sukupuolisegregaatiosta</a:t>
            </a:r>
            <a:r>
              <a:rPr lang="en-US" dirty="0">
                <a:latin typeface="Montserrat"/>
              </a:rPr>
              <a:t>. </a:t>
            </a:r>
            <a:r>
              <a:rPr lang="en-US" dirty="0" err="1">
                <a:latin typeface="Montserrat"/>
              </a:rPr>
              <a:t>Valitun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työkalun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tulee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jollain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tavalla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lieventää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sukupuolisegregaatiota</a:t>
            </a:r>
            <a:r>
              <a:rPr lang="en-US" dirty="0">
                <a:latin typeface="Montserrat"/>
              </a:rPr>
              <a:t> ja </a:t>
            </a:r>
            <a:r>
              <a:rPr lang="en-US" dirty="0" err="1">
                <a:latin typeface="Montserrat"/>
              </a:rPr>
              <a:t>tukea</a:t>
            </a:r>
            <a:r>
              <a:rPr lang="en-US" dirty="0">
                <a:latin typeface="Montserrat"/>
              </a:rPr>
              <a:t> </a:t>
            </a:r>
            <a:r>
              <a:rPr lang="fi-FI" dirty="0">
                <a:latin typeface="Montserrat"/>
              </a:rPr>
              <a:t>nuoria kohti omanlaisia, sukupuolirooleista vapaita koulutus- ja uravalintoja. Työkalun valinnan jälkeen kokeile työkalua nuorten kanssa ja täydennä diat. Lomakkeeseen täydennetään työkalun kuvaus niin, että myös muut osaavat toteuttaa harjoituksen, menetelmän tai toimintamallin jatkossa. </a:t>
            </a:r>
            <a:endParaRPr lang="fi-FI" dirty="0"/>
          </a:p>
          <a:p>
            <a:pPr algn="just"/>
            <a:r>
              <a:rPr lang="fi-FI" dirty="0">
                <a:latin typeface="Montserrat"/>
              </a:rPr>
              <a:t>Työkalun arviointiin kuuluu olennaisena osana nuorilta kerätty palaute kokeilusta. Kerää nuorilta palautetta työkalun kokeilusta heti kokeilun jälkeen: löydät palautelomakkeen pilotin kuvaukseen varattujen diojen jälkeen. Jos pilotin kokeiluun osallistuu joku muu organisaatiosi jäsen niin kerää palautetta myös työkavereiltasi. Palaute kerätään nimettömänä. </a:t>
            </a:r>
          </a:p>
          <a:p>
            <a:pPr algn="just"/>
            <a:r>
              <a:rPr lang="fi-FI" dirty="0">
                <a:latin typeface="Montserrat"/>
              </a:rPr>
              <a:t>Materiaali on kehitetty ja pilotoitu Euroopan sosiaalirahaston rahoittamassa Roolipeli-hankkeessa (2020-2022), jossa purettiin koulutusalojen sukupuolen mukaista eriytymistä kouluttamalla  nuorten parissa työskenteleviä ohjaajia, opettajia ja kasvattajia sukupuolitietoisesta ohjauksesta. Hanketta toteuttivat LAB-ammattikorkeakoulu ja </a:t>
            </a:r>
            <a:r>
              <a:rPr lang="fi-FI" dirty="0" err="1">
                <a:latin typeface="Montserrat"/>
              </a:rPr>
              <a:t>Outward</a:t>
            </a:r>
            <a:r>
              <a:rPr lang="fi-FI" dirty="0">
                <a:latin typeface="Montserrat"/>
              </a:rPr>
              <a:t> </a:t>
            </a:r>
            <a:r>
              <a:rPr lang="fi-FI" dirty="0" err="1">
                <a:latin typeface="Montserrat"/>
              </a:rPr>
              <a:t>Bound</a:t>
            </a:r>
            <a:r>
              <a:rPr lang="fi-FI" dirty="0">
                <a:latin typeface="Montserrat"/>
              </a:rPr>
              <a:t> Finland ry. </a:t>
            </a:r>
          </a:p>
          <a:p>
            <a:pPr algn="just"/>
            <a:endParaRPr lang="fi-FI" dirty="0">
              <a:latin typeface="Montserrat"/>
            </a:endParaRPr>
          </a:p>
          <a:p>
            <a:pPr algn="just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615455-4C09-480B-98B8-73309E44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09" y="390926"/>
            <a:ext cx="7867059" cy="393267"/>
          </a:xfrm>
        </p:spPr>
        <p:txBody>
          <a:bodyPr>
            <a:noAutofit/>
          </a:bodyPr>
          <a:lstStyle/>
          <a:p>
            <a:r>
              <a:rPr lang="en-US" sz="2000" b="0" dirty="0" err="1"/>
              <a:t>Työkalun</a:t>
            </a:r>
            <a:r>
              <a:rPr lang="en-US" sz="2000" b="0" dirty="0"/>
              <a:t> </a:t>
            </a:r>
            <a:r>
              <a:rPr lang="en-US" sz="2000" b="0" dirty="0" err="1"/>
              <a:t>nimi</a:t>
            </a:r>
            <a:r>
              <a:rPr lang="en-US" sz="2000" b="0" dirty="0"/>
              <a:t>:</a:t>
            </a:r>
            <a:endParaRPr lang="fi-FI" sz="2000" b="0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273402" y="945263"/>
            <a:ext cx="2299732" cy="18116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Aihe:</a:t>
            </a:r>
            <a:r>
              <a:rPr lang="fi-FI" dirty="0">
                <a:solidFill>
                  <a:srgbClr val="526F65"/>
                </a:solidFill>
              </a:rPr>
              <a:t> </a:t>
            </a:r>
          </a:p>
          <a:p>
            <a:endParaRPr lang="fi-FI" dirty="0">
              <a:solidFill>
                <a:srgbClr val="526F65"/>
              </a:solidFill>
              <a:cs typeface="Calibri"/>
            </a:endParaRPr>
          </a:p>
        </p:txBody>
      </p:sp>
      <p:sp>
        <p:nvSpPr>
          <p:cNvPr id="13" name="Pyöristetty suorakulmio 5">
            <a:extLst>
              <a:ext uri="{FF2B5EF4-FFF2-40B4-BE49-F238E27FC236}">
                <a16:creationId xmlns:a16="http://schemas.microsoft.com/office/drawing/2014/main" id="{50C00E6C-BC58-4B24-9B7B-45FE7ADBC538}"/>
              </a:ext>
            </a:extLst>
          </p:cNvPr>
          <p:cNvSpPr/>
          <p:nvPr/>
        </p:nvSpPr>
        <p:spPr>
          <a:xfrm>
            <a:off x="273402" y="2832655"/>
            <a:ext cx="2352842" cy="18116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Tavoite: 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273404" y="4731963"/>
            <a:ext cx="2352842" cy="20387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Kohderyhmä: 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2715029" y="953127"/>
            <a:ext cx="4132221" cy="58175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Toteutusohje (sanallinen, prosessikaavio, kuvio tms.): 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6936033" y="953128"/>
            <a:ext cx="2472796" cy="58175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Kesto, välineet ja materiaalit: 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9497614" y="1408038"/>
            <a:ext cx="2472796" cy="2403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Lähteet: </a:t>
            </a:r>
          </a:p>
        </p:txBody>
      </p:sp>
      <p:sp>
        <p:nvSpPr>
          <p:cNvPr id="11" name="Pyöristetty suorakulmio 7">
            <a:extLst>
              <a:ext uri="{FF2B5EF4-FFF2-40B4-BE49-F238E27FC236}">
                <a16:creationId xmlns:a16="http://schemas.microsoft.com/office/drawing/2014/main" id="{DD01F744-3238-4A26-AB1C-D3C1C30E99F6}"/>
              </a:ext>
            </a:extLst>
          </p:cNvPr>
          <p:cNvSpPr/>
          <p:nvPr/>
        </p:nvSpPr>
        <p:spPr>
          <a:xfrm>
            <a:off x="9497613" y="3893906"/>
            <a:ext cx="2472796" cy="28767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</a:rPr>
              <a:t>Huomioitavaa</a:t>
            </a:r>
            <a:r>
              <a:rPr lang="fi-FI" dirty="0">
                <a:solidFill>
                  <a:srgbClr val="526F65"/>
                </a:solidFill>
                <a:latin typeface="Montserrat" panose="00000500000000000000" pitchFamily="2" charset="0"/>
                <a:cs typeface="Calibri"/>
              </a:rPr>
              <a:t>:</a:t>
            </a:r>
            <a:endParaRPr lang="fi-FI" dirty="0">
              <a:solidFill>
                <a:srgbClr val="526F65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Pyöristetty suorakulmio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402" y="309612"/>
            <a:ext cx="9977120" cy="5558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i-FI" dirty="0">
              <a:solidFill>
                <a:srgbClr val="52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8192" y="505240"/>
            <a:ext cx="7867059" cy="567438"/>
          </a:xfrm>
        </p:spPr>
        <p:txBody>
          <a:bodyPr>
            <a:noAutofit/>
          </a:bodyPr>
          <a:lstStyle/>
          <a:p>
            <a:r>
              <a:rPr lang="fi-FI" sz="2000" dirty="0"/>
              <a:t>Käytä tarvittaessa näitä lisädioja toteutusohjeen, välineiden tai materiaalien kuvaukseen 1/2:</a:t>
            </a:r>
          </a:p>
        </p:txBody>
      </p:sp>
      <p:sp>
        <p:nvSpPr>
          <p:cNvPr id="5" name="Pyöristetty suorakulmio 4" descr="Tila toteutusohjeen kuvaukseen"/>
          <p:cNvSpPr/>
          <p:nvPr/>
        </p:nvSpPr>
        <p:spPr>
          <a:xfrm>
            <a:off x="761028" y="1330625"/>
            <a:ext cx="10529454" cy="5140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52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8192" y="534268"/>
            <a:ext cx="7867059" cy="567438"/>
          </a:xfrm>
        </p:spPr>
        <p:txBody>
          <a:bodyPr>
            <a:noAutofit/>
          </a:bodyPr>
          <a:lstStyle/>
          <a:p>
            <a:r>
              <a:rPr lang="fi-FI" sz="2000" dirty="0"/>
              <a:t>Käytä tarvittaessa näitä lisädioja toteutusohjeen, välineiden tai materiaalien kuvaukseen 2/2:</a:t>
            </a:r>
          </a:p>
        </p:txBody>
      </p:sp>
      <p:sp>
        <p:nvSpPr>
          <p:cNvPr id="5" name="Pyöristetty suorakulmio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923" y="1343994"/>
            <a:ext cx="10529454" cy="5140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52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54ECC-6EA2-447F-81F3-2881BD1C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575965"/>
            <a:ext cx="7867059" cy="747008"/>
          </a:xfrm>
        </p:spPr>
        <p:txBody>
          <a:bodyPr/>
          <a:lstStyle/>
          <a:p>
            <a:r>
              <a:rPr lang="fi-FI" dirty="0">
                <a:latin typeface="Montserrat"/>
              </a:rPr>
              <a:t>Palaute nuorilta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EEAF94-6D2C-4811-9100-C3BEB33D522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8643" y="1322973"/>
            <a:ext cx="10896060" cy="5362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 dirty="0">
                <a:latin typeface="Montserrat"/>
              </a:rPr>
              <a:t>Ympyröi </a:t>
            </a:r>
            <a:r>
              <a:rPr lang="fi-FI" sz="1400" b="1" dirty="0">
                <a:latin typeface="Montserrat"/>
              </a:rPr>
              <a:t>kaikki</a:t>
            </a:r>
            <a:r>
              <a:rPr lang="fi-FI" sz="1400" dirty="0">
                <a:latin typeface="Montserrat"/>
              </a:rPr>
              <a:t> mielestäsi sopivat vaihtoehdot. Harjoitus oli:   </a:t>
            </a:r>
          </a:p>
          <a:p>
            <a:r>
              <a:rPr lang="fi-FI" sz="1400" dirty="0">
                <a:latin typeface="Montserrat"/>
              </a:rPr>
              <a:t>  	mielenkiintoinen / opettavainen / tylsä / vaikea / jotain muuta, mitä?</a:t>
            </a:r>
            <a:endParaRPr lang="fi-FI" sz="1400" dirty="0"/>
          </a:p>
          <a:p>
            <a:endParaRPr lang="fi-FI" sz="1400" dirty="0">
              <a:latin typeface="Montserrat"/>
            </a:endParaRPr>
          </a:p>
          <a:p>
            <a:r>
              <a:rPr lang="fi-FI" sz="1400" dirty="0">
                <a:latin typeface="Montserrat"/>
              </a:rPr>
              <a:t>Ympyröi </a:t>
            </a:r>
            <a:r>
              <a:rPr lang="fi-FI" sz="1400" b="1" dirty="0">
                <a:latin typeface="Montserrat"/>
              </a:rPr>
              <a:t>yksi</a:t>
            </a:r>
            <a:r>
              <a:rPr lang="fi-FI" sz="1400" dirty="0">
                <a:latin typeface="Montserrat"/>
              </a:rPr>
              <a:t> mielestäsi sopiva vaihtoehto: </a:t>
            </a:r>
            <a:endParaRPr lang="fi-FI" sz="1400" dirty="0">
              <a:solidFill>
                <a:schemeClr val="tx1"/>
              </a:solidFill>
              <a:latin typeface="Montserrat"/>
            </a:endParaRPr>
          </a:p>
          <a:p>
            <a:r>
              <a:rPr lang="fi-FI" sz="1400" dirty="0">
                <a:latin typeface="Montserrat"/>
              </a:rPr>
              <a:t>Harjoitus lisäsi itsetuntemustani:</a:t>
            </a:r>
          </a:p>
          <a:p>
            <a:r>
              <a:rPr lang="fi-FI" sz="1400" dirty="0">
                <a:latin typeface="Montserrat"/>
              </a:rPr>
              <a:t>	ei lainkaan / jonkin verran / melko paljon / erittäin paljon</a:t>
            </a:r>
          </a:p>
          <a:p>
            <a:r>
              <a:rPr lang="fi-FI" sz="1400" dirty="0">
                <a:latin typeface="Montserrat"/>
              </a:rPr>
              <a:t>Harjoituksen kautta tutustuin muihin ryhmän jäseniin paremmin:</a:t>
            </a:r>
          </a:p>
          <a:p>
            <a:r>
              <a:rPr lang="fi-FI" sz="1400" dirty="0">
                <a:latin typeface="Montserrat"/>
              </a:rPr>
              <a:t>	ei lainkaan / jonkin verran / melko paljon / erittäin paljon</a:t>
            </a:r>
          </a:p>
          <a:p>
            <a:r>
              <a:rPr lang="fi-FI" sz="1400" dirty="0">
                <a:latin typeface="Montserrat"/>
              </a:rPr>
              <a:t>Harjoitus antoi minulle valmiuksia tehdä tietoisempia koulutus- ja uravalintoja:</a:t>
            </a:r>
            <a:endParaRPr lang="fi-FI" sz="140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  <a:latin typeface="Montserrat"/>
              </a:rPr>
              <a:t>	</a:t>
            </a:r>
            <a:r>
              <a:rPr lang="fi-FI" sz="1400" dirty="0">
                <a:latin typeface="Montserrat"/>
              </a:rPr>
              <a:t>ei lainkaan / jonkin verran / melko paljon / erittäin paljon</a:t>
            </a:r>
          </a:p>
          <a:p>
            <a:r>
              <a:rPr lang="fi-FI" sz="1400" dirty="0">
                <a:latin typeface="Montserrat"/>
              </a:rPr>
              <a:t>Harjoitus lisäsi ymmärrystäni sukupuolen vaikutuksesta esim. alavalintaan: </a:t>
            </a:r>
          </a:p>
          <a:p>
            <a:r>
              <a:rPr lang="fi-FI" sz="1400" dirty="0">
                <a:latin typeface="Montserrat"/>
              </a:rPr>
              <a:t>	ei lainkaan / jonkin verran / melko paljon / erittäin paljon</a:t>
            </a:r>
          </a:p>
          <a:p>
            <a:r>
              <a:rPr lang="fi-FI" sz="1400" dirty="0">
                <a:latin typeface="Montserrat"/>
              </a:rPr>
              <a:t>Voisin suositella harjoitusta toisille nuorille:</a:t>
            </a:r>
          </a:p>
          <a:p>
            <a:r>
              <a:rPr lang="fi-FI" sz="1400" dirty="0">
                <a:latin typeface="Montserrat"/>
              </a:rPr>
              <a:t>	kyllä / en</a:t>
            </a:r>
          </a:p>
          <a:p>
            <a:endParaRPr lang="fi-FI" sz="1200" dirty="0">
              <a:latin typeface="Montserrat"/>
            </a:endParaRPr>
          </a:p>
          <a:p>
            <a:r>
              <a:rPr lang="fi-FI" sz="1400" dirty="0">
                <a:latin typeface="Montserrat"/>
              </a:rPr>
              <a:t>Haluatko lisätä jotain?:______________________________________________________________________________________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414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C840F-ABAA-487A-9449-183F2D6F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750721"/>
          </a:xfrm>
        </p:spPr>
        <p:txBody>
          <a:bodyPr/>
          <a:lstStyle/>
          <a:p>
            <a:r>
              <a:rPr lang="fi-FI" dirty="0">
                <a:latin typeface="Montserrat"/>
              </a:rPr>
              <a:t>Palaute kollegalta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9CC5BA-EFD8-452E-A4D9-4421A322655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98192" y="1307434"/>
            <a:ext cx="9739426" cy="514442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b="1" dirty="0">
                <a:latin typeface="Montserrat"/>
              </a:rPr>
              <a:t>Ympyröi sopiva vaihtoehto/vaihtoehdot. </a:t>
            </a:r>
          </a:p>
          <a:p>
            <a:endParaRPr lang="fi-FI" dirty="0">
              <a:latin typeface="Montserrat"/>
            </a:endParaRPr>
          </a:p>
          <a:p>
            <a:r>
              <a:rPr lang="fi-FI" dirty="0">
                <a:latin typeface="Montserrat"/>
              </a:rPr>
              <a:t>Harjoitus lisäsi ymmärrystäni: </a:t>
            </a:r>
          </a:p>
          <a:p>
            <a:r>
              <a:rPr lang="fi-FI" dirty="0">
                <a:latin typeface="Montserrat"/>
              </a:rPr>
              <a:t>	sukupuolirooleista / sukupuolistereotypioista / sukupuolinormeista / </a:t>
            </a:r>
          </a:p>
          <a:p>
            <a:r>
              <a:rPr lang="fi-FI" dirty="0">
                <a:latin typeface="Montserrat"/>
              </a:rPr>
              <a:t>	sukupuolten tasa-arvosta / sukupuolen vaikutuksesta alavalintaan / </a:t>
            </a:r>
          </a:p>
          <a:p>
            <a:r>
              <a:rPr lang="fi-FI" dirty="0">
                <a:latin typeface="Montserrat"/>
              </a:rPr>
              <a:t>	harjoituksessa ei käsitelty sukupuolta</a:t>
            </a:r>
          </a:p>
          <a:p>
            <a:endParaRPr lang="fi-FI" dirty="0">
              <a:latin typeface="Montserrat"/>
            </a:endParaRPr>
          </a:p>
          <a:p>
            <a:r>
              <a:rPr lang="fi-FI" dirty="0">
                <a:latin typeface="Montserrat"/>
              </a:rPr>
              <a:t>Mielestäni harjoitus lisäsi nuorten itsetuntemusta:</a:t>
            </a:r>
          </a:p>
          <a:p>
            <a:r>
              <a:rPr lang="fi-FI" dirty="0">
                <a:latin typeface="Montserrat"/>
              </a:rPr>
              <a:t>	 ei lainkaan / jonkin verran / melko paljon / erittäin paljon</a:t>
            </a:r>
          </a:p>
          <a:p>
            <a:endParaRPr lang="fi-FI" dirty="0">
              <a:latin typeface="Montserrat"/>
            </a:endParaRPr>
          </a:p>
          <a:p>
            <a:r>
              <a:rPr lang="fi-FI" dirty="0">
                <a:latin typeface="Montserrat"/>
              </a:rPr>
              <a:t>Mielestäni harjoitus antoi nuorille valmiuksia tehdä tietoisempia (ala)valintoja: </a:t>
            </a:r>
            <a:endParaRPr lang="fi-FI" dirty="0"/>
          </a:p>
          <a:p>
            <a:r>
              <a:rPr lang="fi-FI" dirty="0">
                <a:latin typeface="Montserrat"/>
              </a:rPr>
              <a:t>	ei lainkaan / jonkin verran / melko paljon / erittäin paljon</a:t>
            </a:r>
          </a:p>
          <a:p>
            <a:endParaRPr lang="fi-FI" dirty="0">
              <a:latin typeface="Montserrat"/>
            </a:endParaRPr>
          </a:p>
          <a:p>
            <a:r>
              <a:rPr lang="fi-FI" dirty="0">
                <a:latin typeface="Montserrat"/>
              </a:rPr>
              <a:t>Harjoituksen kokeiluun osallistuminen kannustaa huomioimaan sukupuolten tasa-arvon toiminnassamme laajemmin: </a:t>
            </a:r>
            <a:endParaRPr lang="fi-FI" dirty="0"/>
          </a:p>
          <a:p>
            <a:r>
              <a:rPr lang="fi-FI" dirty="0">
                <a:latin typeface="Montserrat"/>
              </a:rPr>
              <a:t>	ei lainkaan / jonkin verran / melko paljon / erittäin paljon</a:t>
            </a:r>
            <a:endParaRPr lang="fi-FI" dirty="0"/>
          </a:p>
          <a:p>
            <a:endParaRPr lang="fi-FI" dirty="0">
              <a:latin typeface="Montserrat"/>
            </a:endParaRPr>
          </a:p>
          <a:p>
            <a:r>
              <a:rPr lang="fi-FI" dirty="0">
                <a:latin typeface="Montserrat"/>
              </a:rPr>
              <a:t>Aion hyödyntää kokeiltua tai vastaavanlaista harjoitusta jatkossa omassa työssäsi: </a:t>
            </a:r>
            <a:endParaRPr lang="fi-FI" dirty="0"/>
          </a:p>
          <a:p>
            <a:r>
              <a:rPr lang="fi-FI" dirty="0">
                <a:latin typeface="Montserrat"/>
              </a:rPr>
              <a:t>	kyllä / 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12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C840F-ABAA-487A-9449-183F2D6F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750721"/>
          </a:xfrm>
        </p:spPr>
        <p:txBody>
          <a:bodyPr/>
          <a:lstStyle/>
          <a:p>
            <a:r>
              <a:rPr lang="fi-FI" dirty="0">
                <a:latin typeface="Montserrat"/>
              </a:rPr>
              <a:t>Oma palaute ja kokemus kokeilusta</a:t>
            </a:r>
            <a:endParaRPr lang="fi-FI" dirty="0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E9464559-FD54-436B-B418-E6AA4C64E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112" y="1262594"/>
            <a:ext cx="10529454" cy="5140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52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8192" y="463076"/>
            <a:ext cx="7867059" cy="886753"/>
          </a:xfrm>
        </p:spPr>
        <p:txBody>
          <a:bodyPr>
            <a:normAutofit/>
          </a:bodyPr>
          <a:lstStyle/>
          <a:p>
            <a:r>
              <a:rPr lang="fi-FI" sz="2400" dirty="0"/>
              <a:t>Menetelmän arviointi sukupuolisegregaation näkökulmasta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0"/>
          </p:nvPr>
        </p:nvSpPr>
        <p:spPr>
          <a:xfrm>
            <a:off x="587040" y="1524001"/>
            <a:ext cx="11411672" cy="49278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Lähde: Rakennerahastot 2015. Loppuraportin täyttöohje erityistavoitteen 8.1. kysymyksiin Saatavissa: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https://www.rakennerahastot.fi/materiaalipankki/-/document_library_display/70HfiyzhIXHI/view/671258</a:t>
            </a: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 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Mitä merkitystä sukupuolella on menetelmää käytettäessä? Esim. Miten huomioidaan eri sukupuolten erityistarpeet ja tilanteet? Voivatko eri sukupuolet hyödyntää tätä tasapuolisesti?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Miten menetelmä purkaa sukupuoleen liittyviä rooleja tai stereotypioita?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Miten menetelmä lieventää sukupuolen mukaista eriytymistä työmarkkinoilla/koulutuksessa?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latin typeface="Montserrat"/>
                <a:ea typeface="+mn-lt"/>
                <a:cs typeface="+mn-lt"/>
              </a:rPr>
              <a:t>Miten menetelmä rohkaisee tekemään sukupuolitietoisia koulutus- ja uravalintoja?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Miten menetelmä edistää sukupuolten välistä tasa-arvoa yleisesti?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526F65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526F65"/>
                </a:solidFill>
                <a:ea typeface="+mn-lt"/>
                <a:cs typeface="+mn-lt"/>
              </a:rPr>
              <a:t>Miten menetelmää hyödynnetään pilotin jälkeen?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8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olipeli-hanke">
  <a:themeElements>
    <a:clrScheme name="Mukautetu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D0A274C6A154D986337426EBE6AFE" ma:contentTypeVersion="9" ma:contentTypeDescription="Create a new document." ma:contentTypeScope="" ma:versionID="769e12132a7fd81b22fcf6bca591e6ff">
  <xsd:schema xmlns:xsd="http://www.w3.org/2001/XMLSchema" xmlns:xs="http://www.w3.org/2001/XMLSchema" xmlns:p="http://schemas.microsoft.com/office/2006/metadata/properties" xmlns:ns2="969bf0e4-2b6f-4f52-8691-392470c1ff8e" targetNamespace="http://schemas.microsoft.com/office/2006/metadata/properties" ma:root="true" ma:fieldsID="23b69e1e959ef37671d001a5f56e46d0" ns2:_="">
    <xsd:import namespace="969bf0e4-2b6f-4f52-8691-392470c1f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bf0e4-2b6f-4f52-8691-392470c1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06B87-5483-41B5-9D3E-6AD31A0B4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bf0e4-2b6f-4f52-8691-392470c1f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C72624-0C75-4B13-8C5C-7F2A07FD56D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69bf0e4-2b6f-4f52-8691-392470c1ff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6E019B-9758-4096-94BA-3F6C7F374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596</Words>
  <Application>Microsoft Office PowerPoint</Application>
  <PresentationFormat>Widescreen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Roolipeli-hanke</vt:lpstr>
      <vt:lpstr>Segregaatiota purkavan työkalun kehittäminen</vt:lpstr>
      <vt:lpstr>Segregaatiota purkavan työkalun kehittäminen, kuvaus ja arviointi</vt:lpstr>
      <vt:lpstr>Työkalun nimi:</vt:lpstr>
      <vt:lpstr>Käytä tarvittaessa näitä lisädioja toteutusohjeen, välineiden tai materiaalien kuvaukseen 1/2:</vt:lpstr>
      <vt:lpstr>Käytä tarvittaessa näitä lisädioja toteutusohjeen, välineiden tai materiaalien kuvaukseen 2/2:</vt:lpstr>
      <vt:lpstr>Palaute nuorilta</vt:lpstr>
      <vt:lpstr>Palaute kollegalta</vt:lpstr>
      <vt:lpstr>Oma palaute ja kokemus kokeilusta</vt:lpstr>
      <vt:lpstr>Menetelmän arviointi sukupuolisegregaation näkökulmasta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Päijät-Hämeen Hinauspalvelu Oy</dc:creator>
  <cp:lastModifiedBy>Taija Nöjd</cp:lastModifiedBy>
  <cp:revision>33</cp:revision>
  <dcterms:created xsi:type="dcterms:W3CDTF">2020-06-12T06:16:21Z</dcterms:created>
  <dcterms:modified xsi:type="dcterms:W3CDTF">2021-11-04T11:26:37Z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0x010100091D0A274C6A154D986337426EBE6AFE</vt:lpwstr>
  </property>
</Properties>
</file>