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56" r:id="rId5"/>
    <p:sldId id="298" r:id="rId6"/>
    <p:sldId id="297" r:id="rId7"/>
    <p:sldId id="299" r:id="rId8"/>
    <p:sldId id="279" r:id="rId9"/>
    <p:sldId id="286" r:id="rId10"/>
    <p:sldId id="293" r:id="rId11"/>
    <p:sldId id="277" r:id="rId12"/>
    <p:sldId id="257" r:id="rId13"/>
    <p:sldId id="287" r:id="rId14"/>
    <p:sldId id="300" r:id="rId15"/>
    <p:sldId id="278" r:id="rId16"/>
    <p:sldId id="280" r:id="rId17"/>
    <p:sldId id="302" r:id="rId18"/>
    <p:sldId id="282" r:id="rId19"/>
    <p:sldId id="285" r:id="rId20"/>
    <p:sldId id="289" r:id="rId21"/>
    <p:sldId id="301" r:id="rId22"/>
    <p:sldId id="291" r:id="rId23"/>
    <p:sldId id="292" r:id="rId2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4B4B"/>
    <a:srgbClr val="526F65"/>
    <a:srgbClr val="DFEAF8"/>
    <a:srgbClr val="F39980"/>
    <a:srgbClr val="FCAE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F6EB0B-EF89-8B48-97E8-FC4E0F883BFB}" type="datetimeFigureOut">
              <a:rPr lang="fi-FI" smtClean="0"/>
              <a:t>4.11.2021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DDC892-4855-8242-8B87-1D9FCC5F99CB}" type="slidenum">
              <a:rPr lang="fi-FI" smtClean="0"/>
              <a:t>‹#›</a:t>
            </a:fld>
            <a:endParaRPr lang="fi-FI"/>
          </a:p>
        </p:txBody>
      </p:sp>
    </p:spTree>
    <p:extLst>
      <p:ext uri="{BB962C8B-B14F-4D97-AF65-F5344CB8AC3E}">
        <p14:creationId xmlns:p14="http://schemas.microsoft.com/office/powerpoint/2010/main" val="2987602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dia - Roolipeli">
    <p:spTree>
      <p:nvGrpSpPr>
        <p:cNvPr id="1" name=""/>
        <p:cNvGrpSpPr/>
        <p:nvPr/>
      </p:nvGrpSpPr>
      <p:grpSpPr>
        <a:xfrm>
          <a:off x="0" y="0"/>
          <a:ext cx="0" cy="0"/>
          <a:chOff x="0" y="0"/>
          <a:chExt cx="0" cy="0"/>
        </a:xfrm>
      </p:grpSpPr>
      <p:sp>
        <p:nvSpPr>
          <p:cNvPr id="27" name="Suorakulmio 26">
            <a:extLst>
              <a:ext uri="{FF2B5EF4-FFF2-40B4-BE49-F238E27FC236}">
                <a16:creationId xmlns:a16="http://schemas.microsoft.com/office/drawing/2014/main" id="{52C02C5F-8B6C-734F-B43B-901D5C5374F3}"/>
              </a:ext>
            </a:extLst>
          </p:cNvPr>
          <p:cNvSpPr/>
          <p:nvPr userDrawn="1"/>
        </p:nvSpPr>
        <p:spPr>
          <a:xfrm>
            <a:off x="0" y="0"/>
            <a:ext cx="12192000" cy="5545015"/>
          </a:xfrm>
          <a:prstGeom prst="rect">
            <a:avLst/>
          </a:prstGeom>
          <a:solidFill>
            <a:srgbClr val="526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Alaotsikko 2">
            <a:extLst>
              <a:ext uri="{FF2B5EF4-FFF2-40B4-BE49-F238E27FC236}">
                <a16:creationId xmlns:a16="http://schemas.microsoft.com/office/drawing/2014/main" id="{CED90164-5AC0-6C4C-A71B-08BDF176FDD8}"/>
              </a:ext>
            </a:extLst>
          </p:cNvPr>
          <p:cNvSpPr>
            <a:spLocks noGrp="1"/>
          </p:cNvSpPr>
          <p:nvPr>
            <p:ph type="subTitle" idx="1"/>
          </p:nvPr>
        </p:nvSpPr>
        <p:spPr>
          <a:xfrm>
            <a:off x="1524000" y="3649580"/>
            <a:ext cx="9144000" cy="492353"/>
          </a:xfrm>
        </p:spPr>
        <p:txBody>
          <a:bodyPr>
            <a:no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pic>
        <p:nvPicPr>
          <p:cNvPr id="7" name="Kuva 6" descr="Kuva, joka sisältää kohteen lautanen, ruoka&#10;&#10;Kuvaus luotu automaattisesti">
            <a:extLst>
              <a:ext uri="{FF2B5EF4-FFF2-40B4-BE49-F238E27FC236}">
                <a16:creationId xmlns:a16="http://schemas.microsoft.com/office/drawing/2014/main" id="{7FDB02C9-0E73-1D47-8082-1DA35A44CB94}"/>
              </a:ext>
            </a:extLst>
          </p:cNvPr>
          <p:cNvPicPr>
            <a:picLocks noChangeAspect="1"/>
          </p:cNvPicPr>
          <p:nvPr userDrawn="1"/>
        </p:nvPicPr>
        <p:blipFill>
          <a:blip r:embed="rId2"/>
          <a:stretch>
            <a:fillRect/>
          </a:stretch>
        </p:blipFill>
        <p:spPr>
          <a:xfrm>
            <a:off x="3635255" y="662013"/>
            <a:ext cx="4921490" cy="2766987"/>
          </a:xfrm>
          <a:prstGeom prst="rect">
            <a:avLst/>
          </a:prstGeom>
        </p:spPr>
      </p:pic>
      <p:pic>
        <p:nvPicPr>
          <p:cNvPr id="20" name="Kuva 19">
            <a:extLst>
              <a:ext uri="{FF2B5EF4-FFF2-40B4-BE49-F238E27FC236}">
                <a16:creationId xmlns:a16="http://schemas.microsoft.com/office/drawing/2014/main" id="{8096F9BE-F6AD-AB4C-8883-B5F788908CF1}"/>
              </a:ext>
            </a:extLst>
          </p:cNvPr>
          <p:cNvPicPr>
            <a:picLocks noChangeAspect="1"/>
          </p:cNvPicPr>
          <p:nvPr userDrawn="1"/>
        </p:nvPicPr>
        <p:blipFill>
          <a:blip r:embed="rId3"/>
          <a:stretch>
            <a:fillRect/>
          </a:stretch>
        </p:blipFill>
        <p:spPr>
          <a:xfrm>
            <a:off x="672018" y="5975631"/>
            <a:ext cx="2602523" cy="524702"/>
          </a:xfrm>
          <a:prstGeom prst="rect">
            <a:avLst/>
          </a:prstGeom>
        </p:spPr>
      </p:pic>
      <p:pic>
        <p:nvPicPr>
          <p:cNvPr id="22" name="Kuva 21" descr="Kuva, joka sisältää kohteen kello, merkki&#10;&#10;Kuvaus luotu automaattisesti">
            <a:extLst>
              <a:ext uri="{FF2B5EF4-FFF2-40B4-BE49-F238E27FC236}">
                <a16:creationId xmlns:a16="http://schemas.microsoft.com/office/drawing/2014/main" id="{6447C79A-4811-314A-BC7D-E2046FB7D279}"/>
              </a:ext>
            </a:extLst>
          </p:cNvPr>
          <p:cNvPicPr>
            <a:picLocks noChangeAspect="1"/>
          </p:cNvPicPr>
          <p:nvPr userDrawn="1"/>
        </p:nvPicPr>
        <p:blipFill>
          <a:blip r:embed="rId4"/>
          <a:stretch>
            <a:fillRect/>
          </a:stretch>
        </p:blipFill>
        <p:spPr>
          <a:xfrm>
            <a:off x="4030116" y="5881010"/>
            <a:ext cx="3343519" cy="713944"/>
          </a:xfrm>
          <a:prstGeom prst="rect">
            <a:avLst/>
          </a:prstGeom>
        </p:spPr>
      </p:pic>
      <p:pic>
        <p:nvPicPr>
          <p:cNvPr id="24" name="Kuva 23" descr="Kuva, joka sisältää kohteen piirtäminen&#10;&#10;Kuvaus luotu automaattisesti">
            <a:extLst>
              <a:ext uri="{FF2B5EF4-FFF2-40B4-BE49-F238E27FC236}">
                <a16:creationId xmlns:a16="http://schemas.microsoft.com/office/drawing/2014/main" id="{77A04B28-18F1-2742-BEF9-FD72EF5504C5}"/>
              </a:ext>
            </a:extLst>
          </p:cNvPr>
          <p:cNvPicPr>
            <a:picLocks noChangeAspect="1"/>
          </p:cNvPicPr>
          <p:nvPr userDrawn="1"/>
        </p:nvPicPr>
        <p:blipFill>
          <a:blip r:embed="rId5"/>
          <a:stretch>
            <a:fillRect/>
          </a:stretch>
        </p:blipFill>
        <p:spPr>
          <a:xfrm>
            <a:off x="10243056" y="5805961"/>
            <a:ext cx="1222619" cy="864042"/>
          </a:xfrm>
          <a:prstGeom prst="rect">
            <a:avLst/>
          </a:prstGeom>
        </p:spPr>
      </p:pic>
      <p:pic>
        <p:nvPicPr>
          <p:cNvPr id="26" name="Kuva 25">
            <a:extLst>
              <a:ext uri="{FF2B5EF4-FFF2-40B4-BE49-F238E27FC236}">
                <a16:creationId xmlns:a16="http://schemas.microsoft.com/office/drawing/2014/main" id="{67870448-0C4A-4147-BA37-9C6A647C351C}"/>
              </a:ext>
            </a:extLst>
          </p:cNvPr>
          <p:cNvPicPr>
            <a:picLocks noChangeAspect="1"/>
          </p:cNvPicPr>
          <p:nvPr userDrawn="1"/>
        </p:nvPicPr>
        <p:blipFill>
          <a:blip r:embed="rId6"/>
          <a:srcRect/>
          <a:stretch/>
        </p:blipFill>
        <p:spPr>
          <a:xfrm>
            <a:off x="8309488" y="5760593"/>
            <a:ext cx="991504" cy="1025115"/>
          </a:xfrm>
          <a:prstGeom prst="rect">
            <a:avLst/>
          </a:prstGeom>
        </p:spPr>
      </p:pic>
      <p:sp>
        <p:nvSpPr>
          <p:cNvPr id="29" name="Tekstin paikkamerkki 3">
            <a:extLst>
              <a:ext uri="{FF2B5EF4-FFF2-40B4-BE49-F238E27FC236}">
                <a16:creationId xmlns:a16="http://schemas.microsoft.com/office/drawing/2014/main" id="{30278F89-6951-E84B-8601-5F730957989E}"/>
              </a:ext>
            </a:extLst>
          </p:cNvPr>
          <p:cNvSpPr>
            <a:spLocks noGrp="1"/>
          </p:cNvSpPr>
          <p:nvPr>
            <p:ph type="body" sz="half" idx="10"/>
          </p:nvPr>
        </p:nvSpPr>
        <p:spPr>
          <a:xfrm>
            <a:off x="3635254" y="4336816"/>
            <a:ext cx="4921491" cy="337772"/>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2260232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Kuvitus + teksti_4">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D53A62F1-0007-1F4E-BB4F-0FEC5A915778}"/>
              </a:ext>
            </a:extLst>
          </p:cNvPr>
          <p:cNvSpPr/>
          <p:nvPr userDrawn="1"/>
        </p:nvSpPr>
        <p:spPr>
          <a:xfrm>
            <a:off x="0" y="0"/>
            <a:ext cx="12192000" cy="6858000"/>
          </a:xfrm>
          <a:prstGeom prst="rect">
            <a:avLst/>
          </a:prstGeom>
          <a:solidFill>
            <a:srgbClr val="526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descr="Kuva, joka sisältää kohteen piirtäminen&#10;&#10;Kuvaus luotu automaattisesti">
            <a:extLst>
              <a:ext uri="{FF2B5EF4-FFF2-40B4-BE49-F238E27FC236}">
                <a16:creationId xmlns:a16="http://schemas.microsoft.com/office/drawing/2014/main" id="{6BD84D6F-6C6A-7748-B21A-7A0F774BFFD1}"/>
              </a:ext>
            </a:extLst>
          </p:cNvPr>
          <p:cNvPicPr>
            <a:picLocks noChangeAspect="1"/>
          </p:cNvPicPr>
          <p:nvPr userDrawn="1"/>
        </p:nvPicPr>
        <p:blipFill>
          <a:blip r:embed="rId2"/>
          <a:stretch>
            <a:fillRect/>
          </a:stretch>
        </p:blipFill>
        <p:spPr>
          <a:xfrm>
            <a:off x="10337618" y="463076"/>
            <a:ext cx="1436076" cy="807399"/>
          </a:xfrm>
          <a:prstGeom prst="rect">
            <a:avLst/>
          </a:prstGeom>
        </p:spPr>
      </p:pic>
      <p:sp>
        <p:nvSpPr>
          <p:cNvPr id="13" name="Otsikko 1">
            <a:extLst>
              <a:ext uri="{FF2B5EF4-FFF2-40B4-BE49-F238E27FC236}">
                <a16:creationId xmlns:a16="http://schemas.microsoft.com/office/drawing/2014/main" id="{376FDE77-FF2D-1E4D-9CBC-70873D484A72}"/>
              </a:ext>
            </a:extLst>
          </p:cNvPr>
          <p:cNvSpPr>
            <a:spLocks noGrp="1"/>
          </p:cNvSpPr>
          <p:nvPr>
            <p:ph type="title"/>
          </p:nvPr>
        </p:nvSpPr>
        <p:spPr>
          <a:xfrm>
            <a:off x="598192" y="463076"/>
            <a:ext cx="7867059" cy="1325563"/>
          </a:xfrm>
        </p:spPr>
        <p:txBody>
          <a:bodyPr/>
          <a:lstStyle>
            <a:lvl1pPr>
              <a:defRPr baseline="0">
                <a:solidFill>
                  <a:srgbClr val="FCAE47"/>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4" name="Tekstin paikkamerkki 3">
            <a:extLst>
              <a:ext uri="{FF2B5EF4-FFF2-40B4-BE49-F238E27FC236}">
                <a16:creationId xmlns:a16="http://schemas.microsoft.com/office/drawing/2014/main" id="{CCED81C0-9BB6-7140-B9B9-BE834AC992FC}"/>
              </a:ext>
            </a:extLst>
          </p:cNvPr>
          <p:cNvSpPr>
            <a:spLocks noGrp="1"/>
          </p:cNvSpPr>
          <p:nvPr>
            <p:ph type="body" sz="half" idx="2"/>
          </p:nvPr>
        </p:nvSpPr>
        <p:spPr>
          <a:xfrm>
            <a:off x="598192" y="1896711"/>
            <a:ext cx="7867060" cy="36512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5" name="Tekstin paikkamerkki 3">
            <a:extLst>
              <a:ext uri="{FF2B5EF4-FFF2-40B4-BE49-F238E27FC236}">
                <a16:creationId xmlns:a16="http://schemas.microsoft.com/office/drawing/2014/main" id="{0998F24B-7C28-F940-AE45-2866F71A5EA8}"/>
              </a:ext>
            </a:extLst>
          </p:cNvPr>
          <p:cNvSpPr>
            <a:spLocks noGrp="1"/>
          </p:cNvSpPr>
          <p:nvPr>
            <p:ph type="body" sz="half" idx="10"/>
          </p:nvPr>
        </p:nvSpPr>
        <p:spPr>
          <a:xfrm>
            <a:off x="598192" y="2341333"/>
            <a:ext cx="5497808" cy="4110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4" name="Kuva 3" descr="Kuva, joka sisältää kohteen paita, mies, merkki&#10;&#10;Kuvaus luotu automaattisesti">
            <a:extLst>
              <a:ext uri="{FF2B5EF4-FFF2-40B4-BE49-F238E27FC236}">
                <a16:creationId xmlns:a16="http://schemas.microsoft.com/office/drawing/2014/main" id="{D80148BE-7926-F641-B3B3-E2694C229011}"/>
              </a:ext>
            </a:extLst>
          </p:cNvPr>
          <p:cNvPicPr>
            <a:picLocks noChangeAspect="1"/>
          </p:cNvPicPr>
          <p:nvPr userDrawn="1"/>
        </p:nvPicPr>
        <p:blipFill>
          <a:blip r:embed="rId3"/>
          <a:stretch>
            <a:fillRect/>
          </a:stretch>
        </p:blipFill>
        <p:spPr>
          <a:xfrm rot="224522">
            <a:off x="5365751" y="2237594"/>
            <a:ext cx="7556500" cy="4318000"/>
          </a:xfrm>
          <a:prstGeom prst="rect">
            <a:avLst/>
          </a:prstGeom>
        </p:spPr>
      </p:pic>
    </p:spTree>
    <p:extLst>
      <p:ext uri="{BB962C8B-B14F-4D97-AF65-F5344CB8AC3E}">
        <p14:creationId xmlns:p14="http://schemas.microsoft.com/office/powerpoint/2010/main" val="251051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Kuvitus + teksti_4">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6BD84D6F-6C6A-7748-B21A-7A0F774BFFD1}"/>
              </a:ext>
            </a:extLst>
          </p:cNvPr>
          <p:cNvPicPr>
            <a:picLocks noChangeAspect="1"/>
          </p:cNvPicPr>
          <p:nvPr userDrawn="1"/>
        </p:nvPicPr>
        <p:blipFill>
          <a:blip r:embed="rId2"/>
          <a:srcRect/>
          <a:stretch/>
        </p:blipFill>
        <p:spPr>
          <a:xfrm>
            <a:off x="10337618" y="463076"/>
            <a:ext cx="1436076" cy="807398"/>
          </a:xfrm>
          <a:prstGeom prst="rect">
            <a:avLst/>
          </a:prstGeom>
        </p:spPr>
      </p:pic>
      <p:sp>
        <p:nvSpPr>
          <p:cNvPr id="13" name="Otsikko 1">
            <a:extLst>
              <a:ext uri="{FF2B5EF4-FFF2-40B4-BE49-F238E27FC236}">
                <a16:creationId xmlns:a16="http://schemas.microsoft.com/office/drawing/2014/main" id="{376FDE77-FF2D-1E4D-9CBC-70873D484A72}"/>
              </a:ext>
            </a:extLst>
          </p:cNvPr>
          <p:cNvSpPr>
            <a:spLocks noGrp="1"/>
          </p:cNvSpPr>
          <p:nvPr>
            <p:ph type="title"/>
          </p:nvPr>
        </p:nvSpPr>
        <p:spPr>
          <a:xfrm>
            <a:off x="598192" y="463076"/>
            <a:ext cx="7867059" cy="1325563"/>
          </a:xfrm>
        </p:spPr>
        <p:txBody>
          <a:bodyPr/>
          <a:lstStyle>
            <a:lvl1pPr>
              <a:defRPr baseline="0">
                <a:solidFill>
                  <a:srgbClr val="526F65"/>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4" name="Tekstin paikkamerkki 3">
            <a:extLst>
              <a:ext uri="{FF2B5EF4-FFF2-40B4-BE49-F238E27FC236}">
                <a16:creationId xmlns:a16="http://schemas.microsoft.com/office/drawing/2014/main" id="{CCED81C0-9BB6-7140-B9B9-BE834AC992FC}"/>
              </a:ext>
            </a:extLst>
          </p:cNvPr>
          <p:cNvSpPr>
            <a:spLocks noGrp="1"/>
          </p:cNvSpPr>
          <p:nvPr>
            <p:ph type="body" sz="half" idx="2"/>
          </p:nvPr>
        </p:nvSpPr>
        <p:spPr>
          <a:xfrm>
            <a:off x="598192" y="1883607"/>
            <a:ext cx="7867060" cy="36512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rgbClr val="526F6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5" name="Tekstin paikkamerkki 3">
            <a:extLst>
              <a:ext uri="{FF2B5EF4-FFF2-40B4-BE49-F238E27FC236}">
                <a16:creationId xmlns:a16="http://schemas.microsoft.com/office/drawing/2014/main" id="{0998F24B-7C28-F940-AE45-2866F71A5EA8}"/>
              </a:ext>
            </a:extLst>
          </p:cNvPr>
          <p:cNvSpPr>
            <a:spLocks noGrp="1"/>
          </p:cNvSpPr>
          <p:nvPr>
            <p:ph type="body" sz="half" idx="10"/>
          </p:nvPr>
        </p:nvSpPr>
        <p:spPr>
          <a:xfrm>
            <a:off x="598192" y="2341333"/>
            <a:ext cx="5497808" cy="4110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rgbClr val="4B4B4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4" name="Kuva 3" descr="Kuva, joka sisältää kohteen paita, mies, merkki&#10;&#10;Kuvaus luotu automaattisesti">
            <a:extLst>
              <a:ext uri="{FF2B5EF4-FFF2-40B4-BE49-F238E27FC236}">
                <a16:creationId xmlns:a16="http://schemas.microsoft.com/office/drawing/2014/main" id="{D80148BE-7926-F641-B3B3-E2694C229011}"/>
              </a:ext>
            </a:extLst>
          </p:cNvPr>
          <p:cNvPicPr>
            <a:picLocks noChangeAspect="1"/>
          </p:cNvPicPr>
          <p:nvPr userDrawn="1"/>
        </p:nvPicPr>
        <p:blipFill>
          <a:blip r:embed="rId3"/>
          <a:stretch>
            <a:fillRect/>
          </a:stretch>
        </p:blipFill>
        <p:spPr>
          <a:xfrm rot="224522">
            <a:off x="5365751" y="2237594"/>
            <a:ext cx="7556500" cy="4318000"/>
          </a:xfrm>
          <a:prstGeom prst="rect">
            <a:avLst/>
          </a:prstGeom>
        </p:spPr>
      </p:pic>
    </p:spTree>
    <p:extLst>
      <p:ext uri="{BB962C8B-B14F-4D97-AF65-F5344CB8AC3E}">
        <p14:creationId xmlns:p14="http://schemas.microsoft.com/office/powerpoint/2010/main" val="756139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uvitus + teksti_5">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6BD84D6F-6C6A-7748-B21A-7A0F774BFFD1}"/>
              </a:ext>
            </a:extLst>
          </p:cNvPr>
          <p:cNvPicPr>
            <a:picLocks noChangeAspect="1"/>
          </p:cNvPicPr>
          <p:nvPr userDrawn="1"/>
        </p:nvPicPr>
        <p:blipFill>
          <a:blip r:embed="rId2"/>
          <a:srcRect/>
          <a:stretch/>
        </p:blipFill>
        <p:spPr>
          <a:xfrm>
            <a:off x="10337618" y="463076"/>
            <a:ext cx="1436076" cy="807398"/>
          </a:xfrm>
          <a:prstGeom prst="rect">
            <a:avLst/>
          </a:prstGeom>
        </p:spPr>
      </p:pic>
      <p:sp>
        <p:nvSpPr>
          <p:cNvPr id="7" name="Otsikko 1">
            <a:extLst>
              <a:ext uri="{FF2B5EF4-FFF2-40B4-BE49-F238E27FC236}">
                <a16:creationId xmlns:a16="http://schemas.microsoft.com/office/drawing/2014/main" id="{97C31FB1-985E-9A4B-A339-F90BCD3F28FF}"/>
              </a:ext>
            </a:extLst>
          </p:cNvPr>
          <p:cNvSpPr>
            <a:spLocks noGrp="1"/>
          </p:cNvSpPr>
          <p:nvPr>
            <p:ph type="title"/>
          </p:nvPr>
        </p:nvSpPr>
        <p:spPr>
          <a:xfrm>
            <a:off x="598192" y="463076"/>
            <a:ext cx="7867059" cy="1325563"/>
          </a:xfrm>
        </p:spPr>
        <p:txBody>
          <a:bodyPr/>
          <a:lstStyle>
            <a:lvl1pPr>
              <a:defRPr baseline="0">
                <a:solidFill>
                  <a:srgbClr val="526F65"/>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9" name="Tekstin paikkamerkki 3">
            <a:extLst>
              <a:ext uri="{FF2B5EF4-FFF2-40B4-BE49-F238E27FC236}">
                <a16:creationId xmlns:a16="http://schemas.microsoft.com/office/drawing/2014/main" id="{0CA242CF-AB50-744B-86A2-FED4B91453B7}"/>
              </a:ext>
            </a:extLst>
          </p:cNvPr>
          <p:cNvSpPr>
            <a:spLocks noGrp="1"/>
          </p:cNvSpPr>
          <p:nvPr>
            <p:ph type="body" sz="half" idx="2"/>
          </p:nvPr>
        </p:nvSpPr>
        <p:spPr>
          <a:xfrm>
            <a:off x="598192" y="1896711"/>
            <a:ext cx="7867060" cy="36512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rgbClr val="526F6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Tekstin paikkamerkki 3">
            <a:extLst>
              <a:ext uri="{FF2B5EF4-FFF2-40B4-BE49-F238E27FC236}">
                <a16:creationId xmlns:a16="http://schemas.microsoft.com/office/drawing/2014/main" id="{A9E8B098-1DCC-A04E-A5DE-6DE8A6156F86}"/>
              </a:ext>
            </a:extLst>
          </p:cNvPr>
          <p:cNvSpPr>
            <a:spLocks noGrp="1"/>
          </p:cNvSpPr>
          <p:nvPr>
            <p:ph type="body" sz="half" idx="10"/>
          </p:nvPr>
        </p:nvSpPr>
        <p:spPr>
          <a:xfrm>
            <a:off x="598192" y="2341333"/>
            <a:ext cx="6890628" cy="4110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rgbClr val="4B4B4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11" name="Kuva 10">
            <a:extLst>
              <a:ext uri="{FF2B5EF4-FFF2-40B4-BE49-F238E27FC236}">
                <a16:creationId xmlns:a16="http://schemas.microsoft.com/office/drawing/2014/main" id="{C38D6041-CBA6-A14C-A5F0-638FA074890A}"/>
              </a:ext>
            </a:extLst>
          </p:cNvPr>
          <p:cNvPicPr>
            <a:picLocks noChangeAspect="1"/>
          </p:cNvPicPr>
          <p:nvPr userDrawn="1"/>
        </p:nvPicPr>
        <p:blipFill>
          <a:blip r:embed="rId3"/>
          <a:stretch>
            <a:fillRect/>
          </a:stretch>
        </p:blipFill>
        <p:spPr>
          <a:xfrm>
            <a:off x="6706950" y="1652439"/>
            <a:ext cx="6266920" cy="5003003"/>
          </a:xfrm>
          <a:prstGeom prst="rect">
            <a:avLst/>
          </a:prstGeom>
        </p:spPr>
      </p:pic>
    </p:spTree>
    <p:extLst>
      <p:ext uri="{BB962C8B-B14F-4D97-AF65-F5344CB8AC3E}">
        <p14:creationId xmlns:p14="http://schemas.microsoft.com/office/powerpoint/2010/main" val="108409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uvitus + teksti_6">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D53A62F1-0007-1F4E-BB4F-0FEC5A915778}"/>
              </a:ext>
            </a:extLst>
          </p:cNvPr>
          <p:cNvSpPr/>
          <p:nvPr userDrawn="1"/>
        </p:nvSpPr>
        <p:spPr>
          <a:xfrm>
            <a:off x="0" y="0"/>
            <a:ext cx="12192000" cy="7135792"/>
          </a:xfrm>
          <a:prstGeom prst="rect">
            <a:avLst/>
          </a:prstGeom>
          <a:solidFill>
            <a:srgbClr val="526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descr="Kuva, joka sisältää kohteen piirtäminen&#10;&#10;Kuvaus luotu automaattisesti">
            <a:extLst>
              <a:ext uri="{FF2B5EF4-FFF2-40B4-BE49-F238E27FC236}">
                <a16:creationId xmlns:a16="http://schemas.microsoft.com/office/drawing/2014/main" id="{6BD84D6F-6C6A-7748-B21A-7A0F774BFFD1}"/>
              </a:ext>
            </a:extLst>
          </p:cNvPr>
          <p:cNvPicPr>
            <a:picLocks noChangeAspect="1"/>
          </p:cNvPicPr>
          <p:nvPr userDrawn="1"/>
        </p:nvPicPr>
        <p:blipFill>
          <a:blip r:embed="rId2"/>
          <a:stretch>
            <a:fillRect/>
          </a:stretch>
        </p:blipFill>
        <p:spPr>
          <a:xfrm>
            <a:off x="10337618" y="463076"/>
            <a:ext cx="1436076" cy="807399"/>
          </a:xfrm>
          <a:prstGeom prst="rect">
            <a:avLst/>
          </a:prstGeom>
        </p:spPr>
      </p:pic>
      <p:sp>
        <p:nvSpPr>
          <p:cNvPr id="13" name="Otsikko 1">
            <a:extLst>
              <a:ext uri="{FF2B5EF4-FFF2-40B4-BE49-F238E27FC236}">
                <a16:creationId xmlns:a16="http://schemas.microsoft.com/office/drawing/2014/main" id="{376FDE77-FF2D-1E4D-9CBC-70873D484A72}"/>
              </a:ext>
            </a:extLst>
          </p:cNvPr>
          <p:cNvSpPr>
            <a:spLocks noGrp="1"/>
          </p:cNvSpPr>
          <p:nvPr>
            <p:ph type="title"/>
          </p:nvPr>
        </p:nvSpPr>
        <p:spPr>
          <a:xfrm>
            <a:off x="598192" y="463076"/>
            <a:ext cx="7867059" cy="1325563"/>
          </a:xfrm>
        </p:spPr>
        <p:txBody>
          <a:bodyPr/>
          <a:lstStyle>
            <a:lvl1pPr>
              <a:defRPr baseline="0">
                <a:solidFill>
                  <a:srgbClr val="FCAE47"/>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4" name="Tekstin paikkamerkki 3">
            <a:extLst>
              <a:ext uri="{FF2B5EF4-FFF2-40B4-BE49-F238E27FC236}">
                <a16:creationId xmlns:a16="http://schemas.microsoft.com/office/drawing/2014/main" id="{CCED81C0-9BB6-7140-B9B9-BE834AC992FC}"/>
              </a:ext>
            </a:extLst>
          </p:cNvPr>
          <p:cNvSpPr>
            <a:spLocks noGrp="1"/>
          </p:cNvSpPr>
          <p:nvPr>
            <p:ph type="body" sz="half" idx="2"/>
          </p:nvPr>
        </p:nvSpPr>
        <p:spPr>
          <a:xfrm>
            <a:off x="598192" y="1896711"/>
            <a:ext cx="7017950" cy="36512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5" name="Tekstin paikkamerkki 3">
            <a:extLst>
              <a:ext uri="{FF2B5EF4-FFF2-40B4-BE49-F238E27FC236}">
                <a16:creationId xmlns:a16="http://schemas.microsoft.com/office/drawing/2014/main" id="{0998F24B-7C28-F940-AE45-2866F71A5EA8}"/>
              </a:ext>
            </a:extLst>
          </p:cNvPr>
          <p:cNvSpPr>
            <a:spLocks noGrp="1"/>
          </p:cNvSpPr>
          <p:nvPr>
            <p:ph type="body" sz="half" idx="10"/>
          </p:nvPr>
        </p:nvSpPr>
        <p:spPr>
          <a:xfrm>
            <a:off x="598192" y="2341333"/>
            <a:ext cx="6045676" cy="4110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6" name="Kuva 5">
            <a:extLst>
              <a:ext uri="{FF2B5EF4-FFF2-40B4-BE49-F238E27FC236}">
                <a16:creationId xmlns:a16="http://schemas.microsoft.com/office/drawing/2014/main" id="{568B87BF-C7B8-2B4F-98C7-153B8713D767}"/>
              </a:ext>
            </a:extLst>
          </p:cNvPr>
          <p:cNvPicPr>
            <a:picLocks noChangeAspect="1"/>
          </p:cNvPicPr>
          <p:nvPr userDrawn="1"/>
        </p:nvPicPr>
        <p:blipFill>
          <a:blip r:embed="rId3"/>
          <a:stretch>
            <a:fillRect/>
          </a:stretch>
        </p:blipFill>
        <p:spPr>
          <a:xfrm>
            <a:off x="6096000" y="1437105"/>
            <a:ext cx="6738408" cy="5118925"/>
          </a:xfrm>
          <a:prstGeom prst="rect">
            <a:avLst/>
          </a:prstGeom>
        </p:spPr>
      </p:pic>
    </p:spTree>
    <p:extLst>
      <p:ext uri="{BB962C8B-B14F-4D97-AF65-F5344CB8AC3E}">
        <p14:creationId xmlns:p14="http://schemas.microsoft.com/office/powerpoint/2010/main" val="352678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uvitus + teksti_7">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6BD84D6F-6C6A-7748-B21A-7A0F774BFFD1}"/>
              </a:ext>
            </a:extLst>
          </p:cNvPr>
          <p:cNvPicPr>
            <a:picLocks noChangeAspect="1"/>
          </p:cNvPicPr>
          <p:nvPr userDrawn="1"/>
        </p:nvPicPr>
        <p:blipFill>
          <a:blip r:embed="rId2"/>
          <a:srcRect/>
          <a:stretch/>
        </p:blipFill>
        <p:spPr>
          <a:xfrm>
            <a:off x="10337618" y="463076"/>
            <a:ext cx="1436076" cy="807398"/>
          </a:xfrm>
          <a:prstGeom prst="rect">
            <a:avLst/>
          </a:prstGeom>
        </p:spPr>
      </p:pic>
      <p:sp>
        <p:nvSpPr>
          <p:cNvPr id="13" name="Otsikko 1">
            <a:extLst>
              <a:ext uri="{FF2B5EF4-FFF2-40B4-BE49-F238E27FC236}">
                <a16:creationId xmlns:a16="http://schemas.microsoft.com/office/drawing/2014/main" id="{376FDE77-FF2D-1E4D-9CBC-70873D484A72}"/>
              </a:ext>
            </a:extLst>
          </p:cNvPr>
          <p:cNvSpPr>
            <a:spLocks noGrp="1"/>
          </p:cNvSpPr>
          <p:nvPr>
            <p:ph type="title"/>
          </p:nvPr>
        </p:nvSpPr>
        <p:spPr>
          <a:xfrm>
            <a:off x="598192" y="463076"/>
            <a:ext cx="7867059" cy="1325563"/>
          </a:xfrm>
        </p:spPr>
        <p:txBody>
          <a:bodyPr/>
          <a:lstStyle>
            <a:lvl1pPr>
              <a:defRPr baseline="0">
                <a:solidFill>
                  <a:srgbClr val="526F65"/>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4" name="Tekstin paikkamerkki 3">
            <a:extLst>
              <a:ext uri="{FF2B5EF4-FFF2-40B4-BE49-F238E27FC236}">
                <a16:creationId xmlns:a16="http://schemas.microsoft.com/office/drawing/2014/main" id="{CCED81C0-9BB6-7140-B9B9-BE834AC992FC}"/>
              </a:ext>
            </a:extLst>
          </p:cNvPr>
          <p:cNvSpPr>
            <a:spLocks noGrp="1"/>
          </p:cNvSpPr>
          <p:nvPr>
            <p:ph type="body" sz="half" idx="2"/>
          </p:nvPr>
        </p:nvSpPr>
        <p:spPr>
          <a:xfrm>
            <a:off x="598192" y="1896711"/>
            <a:ext cx="7017950" cy="36512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rgbClr val="4B4B4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5" name="Tekstin paikkamerkki 3">
            <a:extLst>
              <a:ext uri="{FF2B5EF4-FFF2-40B4-BE49-F238E27FC236}">
                <a16:creationId xmlns:a16="http://schemas.microsoft.com/office/drawing/2014/main" id="{0998F24B-7C28-F940-AE45-2866F71A5EA8}"/>
              </a:ext>
            </a:extLst>
          </p:cNvPr>
          <p:cNvSpPr>
            <a:spLocks noGrp="1"/>
          </p:cNvSpPr>
          <p:nvPr>
            <p:ph type="body" sz="half" idx="10"/>
          </p:nvPr>
        </p:nvSpPr>
        <p:spPr>
          <a:xfrm>
            <a:off x="598192" y="2341333"/>
            <a:ext cx="6045676" cy="4110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rgbClr val="4B4B4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7" name="Kuva 6">
            <a:extLst>
              <a:ext uri="{FF2B5EF4-FFF2-40B4-BE49-F238E27FC236}">
                <a16:creationId xmlns:a16="http://schemas.microsoft.com/office/drawing/2014/main" id="{5A3B5081-6ECB-D344-90F2-E8E425828866}"/>
              </a:ext>
            </a:extLst>
          </p:cNvPr>
          <p:cNvPicPr>
            <a:picLocks noChangeAspect="1"/>
          </p:cNvPicPr>
          <p:nvPr userDrawn="1"/>
        </p:nvPicPr>
        <p:blipFill>
          <a:blip r:embed="rId3"/>
          <a:stretch>
            <a:fillRect/>
          </a:stretch>
        </p:blipFill>
        <p:spPr>
          <a:xfrm>
            <a:off x="6096000" y="1437105"/>
            <a:ext cx="6738408" cy="5118925"/>
          </a:xfrm>
          <a:prstGeom prst="rect">
            <a:avLst/>
          </a:prstGeom>
        </p:spPr>
      </p:pic>
    </p:spTree>
    <p:extLst>
      <p:ext uri="{BB962C8B-B14F-4D97-AF65-F5344CB8AC3E}">
        <p14:creationId xmlns:p14="http://schemas.microsoft.com/office/powerpoint/2010/main" val="338115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uvitus + teksti_8">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D53A62F1-0007-1F4E-BB4F-0FEC5A915778}"/>
              </a:ext>
            </a:extLst>
          </p:cNvPr>
          <p:cNvSpPr/>
          <p:nvPr userDrawn="1"/>
        </p:nvSpPr>
        <p:spPr>
          <a:xfrm>
            <a:off x="0" y="0"/>
            <a:ext cx="12192000" cy="6858000"/>
          </a:xfrm>
          <a:prstGeom prst="rect">
            <a:avLst/>
          </a:prstGeom>
          <a:solidFill>
            <a:srgbClr val="526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descr="Kuva, joka sisältää kohteen piirtäminen&#10;&#10;Kuvaus luotu automaattisesti">
            <a:extLst>
              <a:ext uri="{FF2B5EF4-FFF2-40B4-BE49-F238E27FC236}">
                <a16:creationId xmlns:a16="http://schemas.microsoft.com/office/drawing/2014/main" id="{6BD84D6F-6C6A-7748-B21A-7A0F774BFFD1}"/>
              </a:ext>
            </a:extLst>
          </p:cNvPr>
          <p:cNvPicPr>
            <a:picLocks noChangeAspect="1"/>
          </p:cNvPicPr>
          <p:nvPr userDrawn="1"/>
        </p:nvPicPr>
        <p:blipFill>
          <a:blip r:embed="rId2"/>
          <a:stretch>
            <a:fillRect/>
          </a:stretch>
        </p:blipFill>
        <p:spPr>
          <a:xfrm>
            <a:off x="384725" y="536631"/>
            <a:ext cx="1436076" cy="807399"/>
          </a:xfrm>
          <a:prstGeom prst="rect">
            <a:avLst/>
          </a:prstGeom>
        </p:spPr>
      </p:pic>
      <p:sp>
        <p:nvSpPr>
          <p:cNvPr id="13" name="Otsikko 1">
            <a:extLst>
              <a:ext uri="{FF2B5EF4-FFF2-40B4-BE49-F238E27FC236}">
                <a16:creationId xmlns:a16="http://schemas.microsoft.com/office/drawing/2014/main" id="{24B02254-CFBD-434E-A423-03E88E9726E0}"/>
              </a:ext>
            </a:extLst>
          </p:cNvPr>
          <p:cNvSpPr>
            <a:spLocks noGrp="1"/>
          </p:cNvSpPr>
          <p:nvPr>
            <p:ph type="title"/>
          </p:nvPr>
        </p:nvSpPr>
        <p:spPr>
          <a:xfrm>
            <a:off x="3940216" y="536631"/>
            <a:ext cx="7867059" cy="1325563"/>
          </a:xfrm>
        </p:spPr>
        <p:txBody>
          <a:bodyPr/>
          <a:lstStyle>
            <a:lvl1pPr>
              <a:defRPr baseline="0">
                <a:solidFill>
                  <a:srgbClr val="FCAE47"/>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4" name="Tekstin paikkamerkki 3">
            <a:extLst>
              <a:ext uri="{FF2B5EF4-FFF2-40B4-BE49-F238E27FC236}">
                <a16:creationId xmlns:a16="http://schemas.microsoft.com/office/drawing/2014/main" id="{C80155B0-1DD9-4144-A247-832C3588D8B0}"/>
              </a:ext>
            </a:extLst>
          </p:cNvPr>
          <p:cNvSpPr>
            <a:spLocks noGrp="1"/>
          </p:cNvSpPr>
          <p:nvPr>
            <p:ph type="body" sz="half" idx="2"/>
          </p:nvPr>
        </p:nvSpPr>
        <p:spPr>
          <a:xfrm>
            <a:off x="3940216" y="1970266"/>
            <a:ext cx="7867060" cy="36512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5" name="Tekstin paikkamerkki 3">
            <a:extLst>
              <a:ext uri="{FF2B5EF4-FFF2-40B4-BE49-F238E27FC236}">
                <a16:creationId xmlns:a16="http://schemas.microsoft.com/office/drawing/2014/main" id="{4F1A6C9B-A7A2-F34E-B403-9A0CB12BE1B5}"/>
              </a:ext>
            </a:extLst>
          </p:cNvPr>
          <p:cNvSpPr>
            <a:spLocks noGrp="1"/>
          </p:cNvSpPr>
          <p:nvPr>
            <p:ph type="body" sz="half" idx="10"/>
          </p:nvPr>
        </p:nvSpPr>
        <p:spPr>
          <a:xfrm>
            <a:off x="3940216" y="2414888"/>
            <a:ext cx="7867060" cy="4110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3" name="Kuva 2" descr="Kuva, joka sisältää kohteen objekti, sisä, istuminen, pieni&#10;&#10;Kuvaus luotu automaattisesti">
            <a:extLst>
              <a:ext uri="{FF2B5EF4-FFF2-40B4-BE49-F238E27FC236}">
                <a16:creationId xmlns:a16="http://schemas.microsoft.com/office/drawing/2014/main" id="{48F66169-9F1C-E74D-8621-5FC83881C7FE}"/>
              </a:ext>
            </a:extLst>
          </p:cNvPr>
          <p:cNvPicPr>
            <a:picLocks noChangeAspect="1"/>
          </p:cNvPicPr>
          <p:nvPr userDrawn="1"/>
        </p:nvPicPr>
        <p:blipFill>
          <a:blip r:embed="rId3"/>
          <a:stretch>
            <a:fillRect/>
          </a:stretch>
        </p:blipFill>
        <p:spPr>
          <a:xfrm>
            <a:off x="381938" y="819094"/>
            <a:ext cx="3558278" cy="6038906"/>
          </a:xfrm>
          <a:prstGeom prst="rect">
            <a:avLst/>
          </a:prstGeom>
        </p:spPr>
      </p:pic>
    </p:spTree>
    <p:extLst>
      <p:ext uri="{BB962C8B-B14F-4D97-AF65-F5344CB8AC3E}">
        <p14:creationId xmlns:p14="http://schemas.microsoft.com/office/powerpoint/2010/main" val="308422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vitus + teksti_9">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D53A62F1-0007-1F4E-BB4F-0FEC5A915778}"/>
              </a:ext>
            </a:extLst>
          </p:cNvPr>
          <p:cNvSpPr/>
          <p:nvPr userDrawn="1"/>
        </p:nvSpPr>
        <p:spPr>
          <a:xfrm>
            <a:off x="0" y="0"/>
            <a:ext cx="12192000" cy="6858000"/>
          </a:xfrm>
          <a:prstGeom prst="rect">
            <a:avLst/>
          </a:prstGeom>
          <a:solidFill>
            <a:srgbClr val="526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descr="Kuva, joka sisältää kohteen piirtäminen&#10;&#10;Kuvaus luotu automaattisesti">
            <a:extLst>
              <a:ext uri="{FF2B5EF4-FFF2-40B4-BE49-F238E27FC236}">
                <a16:creationId xmlns:a16="http://schemas.microsoft.com/office/drawing/2014/main" id="{6BD84D6F-6C6A-7748-B21A-7A0F774BFFD1}"/>
              </a:ext>
            </a:extLst>
          </p:cNvPr>
          <p:cNvPicPr>
            <a:picLocks noChangeAspect="1"/>
          </p:cNvPicPr>
          <p:nvPr userDrawn="1"/>
        </p:nvPicPr>
        <p:blipFill>
          <a:blip r:embed="rId2"/>
          <a:stretch>
            <a:fillRect/>
          </a:stretch>
        </p:blipFill>
        <p:spPr>
          <a:xfrm>
            <a:off x="384725" y="536631"/>
            <a:ext cx="1436076" cy="807399"/>
          </a:xfrm>
          <a:prstGeom prst="rect">
            <a:avLst/>
          </a:prstGeom>
        </p:spPr>
      </p:pic>
      <p:sp>
        <p:nvSpPr>
          <p:cNvPr id="13" name="Otsikko 1">
            <a:extLst>
              <a:ext uri="{FF2B5EF4-FFF2-40B4-BE49-F238E27FC236}">
                <a16:creationId xmlns:a16="http://schemas.microsoft.com/office/drawing/2014/main" id="{277352B8-B7E4-1243-8379-66D64109A1BF}"/>
              </a:ext>
            </a:extLst>
          </p:cNvPr>
          <p:cNvSpPr>
            <a:spLocks noGrp="1"/>
          </p:cNvSpPr>
          <p:nvPr>
            <p:ph type="title"/>
          </p:nvPr>
        </p:nvSpPr>
        <p:spPr>
          <a:xfrm>
            <a:off x="3940216" y="536631"/>
            <a:ext cx="7867059" cy="1325563"/>
          </a:xfrm>
        </p:spPr>
        <p:txBody>
          <a:bodyPr/>
          <a:lstStyle>
            <a:lvl1pPr>
              <a:defRPr baseline="0">
                <a:solidFill>
                  <a:srgbClr val="FCAE47"/>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4" name="Tekstin paikkamerkki 3">
            <a:extLst>
              <a:ext uri="{FF2B5EF4-FFF2-40B4-BE49-F238E27FC236}">
                <a16:creationId xmlns:a16="http://schemas.microsoft.com/office/drawing/2014/main" id="{F959CEA1-8317-1140-A666-F77B909855E0}"/>
              </a:ext>
            </a:extLst>
          </p:cNvPr>
          <p:cNvSpPr>
            <a:spLocks noGrp="1"/>
          </p:cNvSpPr>
          <p:nvPr>
            <p:ph type="body" sz="half" idx="2"/>
          </p:nvPr>
        </p:nvSpPr>
        <p:spPr>
          <a:xfrm>
            <a:off x="3940216" y="1970266"/>
            <a:ext cx="7867060" cy="36512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5" name="Tekstin paikkamerkki 3">
            <a:extLst>
              <a:ext uri="{FF2B5EF4-FFF2-40B4-BE49-F238E27FC236}">
                <a16:creationId xmlns:a16="http://schemas.microsoft.com/office/drawing/2014/main" id="{D6FE897E-CBFC-2049-AB76-4FC8B5BA6462}"/>
              </a:ext>
            </a:extLst>
          </p:cNvPr>
          <p:cNvSpPr>
            <a:spLocks noGrp="1"/>
          </p:cNvSpPr>
          <p:nvPr>
            <p:ph type="body" sz="half" idx="10"/>
          </p:nvPr>
        </p:nvSpPr>
        <p:spPr>
          <a:xfrm>
            <a:off x="3940216" y="2414888"/>
            <a:ext cx="7867060" cy="4110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3" name="Kuva 2" descr="Kuva, joka sisältää kohteen nainen, paita&#10;&#10;Kuvaus luotu automaattisesti">
            <a:extLst>
              <a:ext uri="{FF2B5EF4-FFF2-40B4-BE49-F238E27FC236}">
                <a16:creationId xmlns:a16="http://schemas.microsoft.com/office/drawing/2014/main" id="{1D5EC2A1-D840-984F-BFAF-D24A94760103}"/>
              </a:ext>
            </a:extLst>
          </p:cNvPr>
          <p:cNvPicPr>
            <a:picLocks noChangeAspect="1"/>
          </p:cNvPicPr>
          <p:nvPr userDrawn="1"/>
        </p:nvPicPr>
        <p:blipFill>
          <a:blip r:embed="rId3"/>
          <a:stretch>
            <a:fillRect/>
          </a:stretch>
        </p:blipFill>
        <p:spPr>
          <a:xfrm>
            <a:off x="1290394" y="787078"/>
            <a:ext cx="2499351" cy="5984111"/>
          </a:xfrm>
          <a:prstGeom prst="rect">
            <a:avLst/>
          </a:prstGeom>
        </p:spPr>
      </p:pic>
    </p:spTree>
    <p:extLst>
      <p:ext uri="{BB962C8B-B14F-4D97-AF65-F5344CB8AC3E}">
        <p14:creationId xmlns:p14="http://schemas.microsoft.com/office/powerpoint/2010/main" val="992179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alokuvasivu + logo">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0998BDE-D27C-C047-A59E-569A7CD2F8AF}"/>
              </a:ext>
            </a:extLst>
          </p:cNvPr>
          <p:cNvPicPr>
            <a:picLocks noChangeAspect="1"/>
          </p:cNvPicPr>
          <p:nvPr userDrawn="1"/>
        </p:nvPicPr>
        <p:blipFill rotWithShape="1">
          <a:blip r:embed="rId2"/>
          <a:srcRect b="15320"/>
          <a:stretch/>
        </p:blipFill>
        <p:spPr>
          <a:xfrm>
            <a:off x="0" y="0"/>
            <a:ext cx="12192000" cy="6858000"/>
          </a:xfrm>
          <a:prstGeom prst="rect">
            <a:avLst/>
          </a:prstGeom>
        </p:spPr>
      </p:pic>
      <p:pic>
        <p:nvPicPr>
          <p:cNvPr id="12" name="Kuva 11" descr="Kuva, joka sisältää kohteen piirtäminen&#10;&#10;Kuvaus luotu automaattisesti">
            <a:extLst>
              <a:ext uri="{FF2B5EF4-FFF2-40B4-BE49-F238E27FC236}">
                <a16:creationId xmlns:a16="http://schemas.microsoft.com/office/drawing/2014/main" id="{6BD84D6F-6C6A-7748-B21A-7A0F774BFFD1}"/>
              </a:ext>
            </a:extLst>
          </p:cNvPr>
          <p:cNvPicPr>
            <a:picLocks noChangeAspect="1"/>
          </p:cNvPicPr>
          <p:nvPr userDrawn="1"/>
        </p:nvPicPr>
        <p:blipFill>
          <a:blip r:embed="rId3"/>
          <a:stretch>
            <a:fillRect/>
          </a:stretch>
        </p:blipFill>
        <p:spPr>
          <a:xfrm>
            <a:off x="384725" y="536631"/>
            <a:ext cx="1436076" cy="807399"/>
          </a:xfrm>
          <a:prstGeom prst="rect">
            <a:avLst/>
          </a:prstGeom>
        </p:spPr>
      </p:pic>
    </p:spTree>
    <p:extLst>
      <p:ext uri="{BB962C8B-B14F-4D97-AF65-F5344CB8AC3E}">
        <p14:creationId xmlns:p14="http://schemas.microsoft.com/office/powerpoint/2010/main" val="4169243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i + logot">
    <p:spTree>
      <p:nvGrpSpPr>
        <p:cNvPr id="1" name=""/>
        <p:cNvGrpSpPr/>
        <p:nvPr/>
      </p:nvGrpSpPr>
      <p:grpSpPr>
        <a:xfrm>
          <a:off x="0" y="0"/>
          <a:ext cx="0" cy="0"/>
          <a:chOff x="0" y="0"/>
          <a:chExt cx="0" cy="0"/>
        </a:xfrm>
      </p:grpSpPr>
      <p:grpSp>
        <p:nvGrpSpPr>
          <p:cNvPr id="2" name="Ryhmä 1">
            <a:extLst>
              <a:ext uri="{FF2B5EF4-FFF2-40B4-BE49-F238E27FC236}">
                <a16:creationId xmlns:a16="http://schemas.microsoft.com/office/drawing/2014/main" id="{7B81C1A5-F9E1-9146-A00F-259962DC76FB}"/>
              </a:ext>
            </a:extLst>
          </p:cNvPr>
          <p:cNvGrpSpPr/>
          <p:nvPr userDrawn="1"/>
        </p:nvGrpSpPr>
        <p:grpSpPr>
          <a:xfrm>
            <a:off x="995184" y="5729445"/>
            <a:ext cx="10079246" cy="946101"/>
            <a:chOff x="995184" y="5729445"/>
            <a:chExt cx="10079246" cy="946101"/>
          </a:xfrm>
        </p:grpSpPr>
        <p:pic>
          <p:nvPicPr>
            <p:cNvPr id="20" name="Kuva 19">
              <a:extLst>
                <a:ext uri="{FF2B5EF4-FFF2-40B4-BE49-F238E27FC236}">
                  <a16:creationId xmlns:a16="http://schemas.microsoft.com/office/drawing/2014/main" id="{8096F9BE-F6AD-AB4C-8883-B5F788908CF1}"/>
                </a:ext>
              </a:extLst>
            </p:cNvPr>
            <p:cNvPicPr>
              <a:picLocks noChangeAspect="1"/>
            </p:cNvPicPr>
            <p:nvPr userDrawn="1"/>
          </p:nvPicPr>
          <p:blipFill>
            <a:blip r:embed="rId2"/>
            <a:stretch>
              <a:fillRect/>
            </a:stretch>
          </p:blipFill>
          <p:spPr>
            <a:xfrm>
              <a:off x="3052077" y="6085483"/>
              <a:ext cx="1852045" cy="373396"/>
            </a:xfrm>
            <a:prstGeom prst="rect">
              <a:avLst/>
            </a:prstGeom>
          </p:spPr>
        </p:pic>
        <p:pic>
          <p:nvPicPr>
            <p:cNvPr id="22" name="Kuva 21" descr="Kuva, joka sisältää kohteen kello, merkki&#10;&#10;Kuvaus luotu automaattisesti">
              <a:extLst>
                <a:ext uri="{FF2B5EF4-FFF2-40B4-BE49-F238E27FC236}">
                  <a16:creationId xmlns:a16="http://schemas.microsoft.com/office/drawing/2014/main" id="{6447C79A-4811-314A-BC7D-E2046FB7D279}"/>
                </a:ext>
              </a:extLst>
            </p:cNvPr>
            <p:cNvPicPr>
              <a:picLocks noChangeAspect="1"/>
            </p:cNvPicPr>
            <p:nvPr userDrawn="1"/>
          </p:nvPicPr>
          <p:blipFill>
            <a:blip r:embed="rId3"/>
            <a:stretch>
              <a:fillRect/>
            </a:stretch>
          </p:blipFill>
          <p:spPr>
            <a:xfrm>
              <a:off x="5504241" y="5981873"/>
              <a:ext cx="2379363" cy="508067"/>
            </a:xfrm>
            <a:prstGeom prst="rect">
              <a:avLst/>
            </a:prstGeom>
          </p:spPr>
        </p:pic>
        <p:pic>
          <p:nvPicPr>
            <p:cNvPr id="24" name="Kuva 23" descr="Kuva, joka sisältää kohteen piirtäminen&#10;&#10;Kuvaus luotu automaattisesti">
              <a:extLst>
                <a:ext uri="{FF2B5EF4-FFF2-40B4-BE49-F238E27FC236}">
                  <a16:creationId xmlns:a16="http://schemas.microsoft.com/office/drawing/2014/main" id="{77A04B28-18F1-2742-BEF9-FD72EF5504C5}"/>
                </a:ext>
              </a:extLst>
            </p:cNvPr>
            <p:cNvPicPr>
              <a:picLocks noChangeAspect="1"/>
            </p:cNvPicPr>
            <p:nvPr userDrawn="1"/>
          </p:nvPicPr>
          <p:blipFill>
            <a:blip r:embed="rId4"/>
            <a:stretch>
              <a:fillRect/>
            </a:stretch>
          </p:blipFill>
          <p:spPr>
            <a:xfrm>
              <a:off x="10010404" y="5856322"/>
              <a:ext cx="1064026" cy="751962"/>
            </a:xfrm>
            <a:prstGeom prst="rect">
              <a:avLst/>
            </a:prstGeom>
          </p:spPr>
        </p:pic>
        <p:pic>
          <p:nvPicPr>
            <p:cNvPr id="26" name="Kuva 25">
              <a:extLst>
                <a:ext uri="{FF2B5EF4-FFF2-40B4-BE49-F238E27FC236}">
                  <a16:creationId xmlns:a16="http://schemas.microsoft.com/office/drawing/2014/main" id="{67870448-0C4A-4147-BA37-9C6A647C351C}"/>
                </a:ext>
              </a:extLst>
            </p:cNvPr>
            <p:cNvPicPr>
              <a:picLocks noChangeAspect="1"/>
            </p:cNvPicPr>
            <p:nvPr userDrawn="1"/>
          </p:nvPicPr>
          <p:blipFill>
            <a:blip r:embed="rId5"/>
            <a:srcRect/>
            <a:stretch/>
          </p:blipFill>
          <p:spPr>
            <a:xfrm>
              <a:off x="8475678" y="5868815"/>
              <a:ext cx="780280" cy="806731"/>
            </a:xfrm>
            <a:prstGeom prst="rect">
              <a:avLst/>
            </a:prstGeom>
          </p:spPr>
        </p:pic>
        <p:pic>
          <p:nvPicPr>
            <p:cNvPr id="10" name="Kuva 9">
              <a:extLst>
                <a:ext uri="{FF2B5EF4-FFF2-40B4-BE49-F238E27FC236}">
                  <a16:creationId xmlns:a16="http://schemas.microsoft.com/office/drawing/2014/main" id="{76DA66CF-51B8-234F-B982-F71E7959357C}"/>
                </a:ext>
              </a:extLst>
            </p:cNvPr>
            <p:cNvPicPr>
              <a:picLocks noChangeAspect="1"/>
            </p:cNvPicPr>
            <p:nvPr userDrawn="1"/>
          </p:nvPicPr>
          <p:blipFill>
            <a:blip r:embed="rId6"/>
            <a:srcRect/>
            <a:stretch/>
          </p:blipFill>
          <p:spPr>
            <a:xfrm>
              <a:off x="995184" y="5729445"/>
              <a:ext cx="1436076" cy="807398"/>
            </a:xfrm>
            <a:prstGeom prst="rect">
              <a:avLst/>
            </a:prstGeom>
          </p:spPr>
        </p:pic>
      </p:grpSp>
      <p:sp>
        <p:nvSpPr>
          <p:cNvPr id="14" name="Otsikko 1">
            <a:extLst>
              <a:ext uri="{FF2B5EF4-FFF2-40B4-BE49-F238E27FC236}">
                <a16:creationId xmlns:a16="http://schemas.microsoft.com/office/drawing/2014/main" id="{A463D934-68BF-934D-893A-B7699F8CF523}"/>
              </a:ext>
            </a:extLst>
          </p:cNvPr>
          <p:cNvSpPr>
            <a:spLocks noGrp="1"/>
          </p:cNvSpPr>
          <p:nvPr>
            <p:ph type="title"/>
          </p:nvPr>
        </p:nvSpPr>
        <p:spPr>
          <a:xfrm>
            <a:off x="839788" y="457200"/>
            <a:ext cx="7204617" cy="1279003"/>
          </a:xfrm>
        </p:spPr>
        <p:txBody>
          <a:bodyPr anchor="b"/>
          <a:lstStyle>
            <a:lvl1pPr>
              <a:defRPr sz="3200">
                <a:solidFill>
                  <a:srgbClr val="526F65"/>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5" name="Tekstin paikkamerkki 3">
            <a:extLst>
              <a:ext uri="{FF2B5EF4-FFF2-40B4-BE49-F238E27FC236}">
                <a16:creationId xmlns:a16="http://schemas.microsoft.com/office/drawing/2014/main" id="{F66894EF-6FF4-794E-9BB1-6FA16FBE7C38}"/>
              </a:ext>
            </a:extLst>
          </p:cNvPr>
          <p:cNvSpPr>
            <a:spLocks noGrp="1"/>
          </p:cNvSpPr>
          <p:nvPr>
            <p:ph type="body" sz="half" idx="2"/>
          </p:nvPr>
        </p:nvSpPr>
        <p:spPr>
          <a:xfrm>
            <a:off x="839788" y="2025570"/>
            <a:ext cx="10234642" cy="3229336"/>
          </a:xfrm>
        </p:spPr>
        <p:txBody>
          <a:bodyPr/>
          <a:lstStyle>
            <a:lvl1pPr marL="0" indent="0">
              <a:buNone/>
              <a:defRPr sz="1600">
                <a:solidFill>
                  <a:srgbClr val="526F6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124977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kakansi + logot">
    <p:spTree>
      <p:nvGrpSpPr>
        <p:cNvPr id="1" name=""/>
        <p:cNvGrpSpPr/>
        <p:nvPr/>
      </p:nvGrpSpPr>
      <p:grpSpPr>
        <a:xfrm>
          <a:off x="0" y="0"/>
          <a:ext cx="0" cy="0"/>
          <a:chOff x="0" y="0"/>
          <a:chExt cx="0" cy="0"/>
        </a:xfrm>
      </p:grpSpPr>
      <p:sp>
        <p:nvSpPr>
          <p:cNvPr id="27" name="Suorakulmio 26">
            <a:extLst>
              <a:ext uri="{FF2B5EF4-FFF2-40B4-BE49-F238E27FC236}">
                <a16:creationId xmlns:a16="http://schemas.microsoft.com/office/drawing/2014/main" id="{52C02C5F-8B6C-734F-B43B-901D5C5374F3}"/>
              </a:ext>
            </a:extLst>
          </p:cNvPr>
          <p:cNvSpPr/>
          <p:nvPr userDrawn="1"/>
        </p:nvSpPr>
        <p:spPr>
          <a:xfrm>
            <a:off x="0" y="0"/>
            <a:ext cx="12192000" cy="5545015"/>
          </a:xfrm>
          <a:prstGeom prst="rect">
            <a:avLst/>
          </a:prstGeom>
          <a:solidFill>
            <a:srgbClr val="526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2" name="Ryhmä 1">
            <a:extLst>
              <a:ext uri="{FF2B5EF4-FFF2-40B4-BE49-F238E27FC236}">
                <a16:creationId xmlns:a16="http://schemas.microsoft.com/office/drawing/2014/main" id="{7B81C1A5-F9E1-9146-A00F-259962DC76FB}"/>
              </a:ext>
            </a:extLst>
          </p:cNvPr>
          <p:cNvGrpSpPr/>
          <p:nvPr userDrawn="1"/>
        </p:nvGrpSpPr>
        <p:grpSpPr>
          <a:xfrm>
            <a:off x="995184" y="5729445"/>
            <a:ext cx="10079246" cy="946101"/>
            <a:chOff x="995184" y="5729445"/>
            <a:chExt cx="10079246" cy="946101"/>
          </a:xfrm>
        </p:grpSpPr>
        <p:pic>
          <p:nvPicPr>
            <p:cNvPr id="20" name="Kuva 19">
              <a:extLst>
                <a:ext uri="{FF2B5EF4-FFF2-40B4-BE49-F238E27FC236}">
                  <a16:creationId xmlns:a16="http://schemas.microsoft.com/office/drawing/2014/main" id="{8096F9BE-F6AD-AB4C-8883-B5F788908CF1}"/>
                </a:ext>
              </a:extLst>
            </p:cNvPr>
            <p:cNvPicPr>
              <a:picLocks noChangeAspect="1"/>
            </p:cNvPicPr>
            <p:nvPr userDrawn="1"/>
          </p:nvPicPr>
          <p:blipFill>
            <a:blip r:embed="rId2"/>
            <a:stretch>
              <a:fillRect/>
            </a:stretch>
          </p:blipFill>
          <p:spPr>
            <a:xfrm>
              <a:off x="3052077" y="6085483"/>
              <a:ext cx="1852045" cy="373396"/>
            </a:xfrm>
            <a:prstGeom prst="rect">
              <a:avLst/>
            </a:prstGeom>
          </p:spPr>
        </p:pic>
        <p:pic>
          <p:nvPicPr>
            <p:cNvPr id="22" name="Kuva 21" descr="Kuva, joka sisältää kohteen kello, merkki&#10;&#10;Kuvaus luotu automaattisesti">
              <a:extLst>
                <a:ext uri="{FF2B5EF4-FFF2-40B4-BE49-F238E27FC236}">
                  <a16:creationId xmlns:a16="http://schemas.microsoft.com/office/drawing/2014/main" id="{6447C79A-4811-314A-BC7D-E2046FB7D279}"/>
                </a:ext>
              </a:extLst>
            </p:cNvPr>
            <p:cNvPicPr>
              <a:picLocks noChangeAspect="1"/>
            </p:cNvPicPr>
            <p:nvPr userDrawn="1"/>
          </p:nvPicPr>
          <p:blipFill>
            <a:blip r:embed="rId3"/>
            <a:stretch>
              <a:fillRect/>
            </a:stretch>
          </p:blipFill>
          <p:spPr>
            <a:xfrm>
              <a:off x="5504241" y="5981873"/>
              <a:ext cx="2379363" cy="508067"/>
            </a:xfrm>
            <a:prstGeom prst="rect">
              <a:avLst/>
            </a:prstGeom>
          </p:spPr>
        </p:pic>
        <p:pic>
          <p:nvPicPr>
            <p:cNvPr id="24" name="Kuva 23" descr="Kuva, joka sisältää kohteen piirtäminen&#10;&#10;Kuvaus luotu automaattisesti">
              <a:extLst>
                <a:ext uri="{FF2B5EF4-FFF2-40B4-BE49-F238E27FC236}">
                  <a16:creationId xmlns:a16="http://schemas.microsoft.com/office/drawing/2014/main" id="{77A04B28-18F1-2742-BEF9-FD72EF5504C5}"/>
                </a:ext>
              </a:extLst>
            </p:cNvPr>
            <p:cNvPicPr>
              <a:picLocks noChangeAspect="1"/>
            </p:cNvPicPr>
            <p:nvPr userDrawn="1"/>
          </p:nvPicPr>
          <p:blipFill>
            <a:blip r:embed="rId4"/>
            <a:stretch>
              <a:fillRect/>
            </a:stretch>
          </p:blipFill>
          <p:spPr>
            <a:xfrm>
              <a:off x="10010404" y="5856322"/>
              <a:ext cx="1064026" cy="751962"/>
            </a:xfrm>
            <a:prstGeom prst="rect">
              <a:avLst/>
            </a:prstGeom>
          </p:spPr>
        </p:pic>
        <p:pic>
          <p:nvPicPr>
            <p:cNvPr id="26" name="Kuva 25">
              <a:extLst>
                <a:ext uri="{FF2B5EF4-FFF2-40B4-BE49-F238E27FC236}">
                  <a16:creationId xmlns:a16="http://schemas.microsoft.com/office/drawing/2014/main" id="{67870448-0C4A-4147-BA37-9C6A647C351C}"/>
                </a:ext>
              </a:extLst>
            </p:cNvPr>
            <p:cNvPicPr>
              <a:picLocks noChangeAspect="1"/>
            </p:cNvPicPr>
            <p:nvPr userDrawn="1"/>
          </p:nvPicPr>
          <p:blipFill>
            <a:blip r:embed="rId5"/>
            <a:srcRect/>
            <a:stretch/>
          </p:blipFill>
          <p:spPr>
            <a:xfrm>
              <a:off x="8475678" y="5868815"/>
              <a:ext cx="780280" cy="806731"/>
            </a:xfrm>
            <a:prstGeom prst="rect">
              <a:avLst/>
            </a:prstGeom>
          </p:spPr>
        </p:pic>
        <p:pic>
          <p:nvPicPr>
            <p:cNvPr id="10" name="Kuva 9">
              <a:extLst>
                <a:ext uri="{FF2B5EF4-FFF2-40B4-BE49-F238E27FC236}">
                  <a16:creationId xmlns:a16="http://schemas.microsoft.com/office/drawing/2014/main" id="{76DA66CF-51B8-234F-B982-F71E7959357C}"/>
                </a:ext>
              </a:extLst>
            </p:cNvPr>
            <p:cNvPicPr>
              <a:picLocks noChangeAspect="1"/>
            </p:cNvPicPr>
            <p:nvPr userDrawn="1"/>
          </p:nvPicPr>
          <p:blipFill>
            <a:blip r:embed="rId6"/>
            <a:srcRect/>
            <a:stretch/>
          </p:blipFill>
          <p:spPr>
            <a:xfrm>
              <a:off x="995184" y="5729445"/>
              <a:ext cx="1436076" cy="807398"/>
            </a:xfrm>
            <a:prstGeom prst="rect">
              <a:avLst/>
            </a:prstGeom>
          </p:spPr>
        </p:pic>
      </p:grpSp>
      <p:sp>
        <p:nvSpPr>
          <p:cNvPr id="12" name="Alaotsikko 2">
            <a:extLst>
              <a:ext uri="{FF2B5EF4-FFF2-40B4-BE49-F238E27FC236}">
                <a16:creationId xmlns:a16="http://schemas.microsoft.com/office/drawing/2014/main" id="{CBEADAB8-AEA5-BE44-A132-BC74D319CB2D}"/>
              </a:ext>
            </a:extLst>
          </p:cNvPr>
          <p:cNvSpPr>
            <a:spLocks noGrp="1"/>
          </p:cNvSpPr>
          <p:nvPr>
            <p:ph type="subTitle" idx="1"/>
          </p:nvPr>
        </p:nvSpPr>
        <p:spPr>
          <a:xfrm>
            <a:off x="1524000" y="2772507"/>
            <a:ext cx="9144000" cy="492353"/>
          </a:xfrm>
        </p:spPr>
        <p:txBody>
          <a:bodyPr>
            <a:noAutofit/>
          </a:bodyPr>
          <a:lstStyle>
            <a:lvl1pPr marL="0" indent="0" algn="ctr">
              <a:buNone/>
              <a:defRPr sz="3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p>
        </p:txBody>
      </p:sp>
    </p:spTree>
    <p:extLst>
      <p:ext uri="{BB962C8B-B14F-4D97-AF65-F5344CB8AC3E}">
        <p14:creationId xmlns:p14="http://schemas.microsoft.com/office/powerpoint/2010/main" val="1554713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 ja sisältö_1">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425D258B-352A-6548-997B-6947750D3F55}"/>
              </a:ext>
            </a:extLst>
          </p:cNvPr>
          <p:cNvSpPr/>
          <p:nvPr userDrawn="1"/>
        </p:nvSpPr>
        <p:spPr>
          <a:xfrm>
            <a:off x="0" y="0"/>
            <a:ext cx="12192000" cy="6858000"/>
          </a:xfrm>
          <a:prstGeom prst="rect">
            <a:avLst/>
          </a:prstGeom>
          <a:solidFill>
            <a:srgbClr val="526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7" name="Kuva 16" descr="Kuva, joka sisältää kohteen piirtäminen&#10;&#10;Kuvaus luotu automaattisesti">
            <a:extLst>
              <a:ext uri="{FF2B5EF4-FFF2-40B4-BE49-F238E27FC236}">
                <a16:creationId xmlns:a16="http://schemas.microsoft.com/office/drawing/2014/main" id="{2D56116D-B0E3-7A40-B95A-F3AB8148154F}"/>
              </a:ext>
            </a:extLst>
          </p:cNvPr>
          <p:cNvPicPr>
            <a:picLocks noChangeAspect="1"/>
          </p:cNvPicPr>
          <p:nvPr userDrawn="1"/>
        </p:nvPicPr>
        <p:blipFill>
          <a:blip r:embed="rId2"/>
          <a:stretch>
            <a:fillRect/>
          </a:stretch>
        </p:blipFill>
        <p:spPr>
          <a:xfrm>
            <a:off x="10337618" y="463076"/>
            <a:ext cx="1436076" cy="807399"/>
          </a:xfrm>
          <a:prstGeom prst="rect">
            <a:avLst/>
          </a:prstGeom>
        </p:spPr>
      </p:pic>
      <p:sp>
        <p:nvSpPr>
          <p:cNvPr id="20" name="Otsikko 1">
            <a:extLst>
              <a:ext uri="{FF2B5EF4-FFF2-40B4-BE49-F238E27FC236}">
                <a16:creationId xmlns:a16="http://schemas.microsoft.com/office/drawing/2014/main" id="{C0881862-BEDE-524E-A1B9-0FD611CA39AE}"/>
              </a:ext>
            </a:extLst>
          </p:cNvPr>
          <p:cNvSpPr>
            <a:spLocks noGrp="1"/>
          </p:cNvSpPr>
          <p:nvPr>
            <p:ph type="title"/>
          </p:nvPr>
        </p:nvSpPr>
        <p:spPr>
          <a:xfrm>
            <a:off x="598192" y="463076"/>
            <a:ext cx="7867059" cy="1325563"/>
          </a:xfrm>
        </p:spPr>
        <p:txBody>
          <a:bodyPr/>
          <a:lstStyle>
            <a:lvl1pPr>
              <a:defRPr baseline="0">
                <a:solidFill>
                  <a:srgbClr val="FCAE47"/>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21" name="Tekstin paikkamerkki 3">
            <a:extLst>
              <a:ext uri="{FF2B5EF4-FFF2-40B4-BE49-F238E27FC236}">
                <a16:creationId xmlns:a16="http://schemas.microsoft.com/office/drawing/2014/main" id="{B1D5C6DF-E179-744C-80F8-02E832880F14}"/>
              </a:ext>
            </a:extLst>
          </p:cNvPr>
          <p:cNvSpPr>
            <a:spLocks noGrp="1"/>
          </p:cNvSpPr>
          <p:nvPr>
            <p:ph type="body" sz="half" idx="2"/>
          </p:nvPr>
        </p:nvSpPr>
        <p:spPr>
          <a:xfrm>
            <a:off x="598192" y="1896711"/>
            <a:ext cx="7867060" cy="36512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2" name="Tekstin paikkamerkki 3">
            <a:extLst>
              <a:ext uri="{FF2B5EF4-FFF2-40B4-BE49-F238E27FC236}">
                <a16:creationId xmlns:a16="http://schemas.microsoft.com/office/drawing/2014/main" id="{DD487EFE-BC85-9446-81BF-84406638F9D9}"/>
              </a:ext>
            </a:extLst>
          </p:cNvPr>
          <p:cNvSpPr>
            <a:spLocks noGrp="1"/>
          </p:cNvSpPr>
          <p:nvPr>
            <p:ph type="body" sz="half" idx="10"/>
          </p:nvPr>
        </p:nvSpPr>
        <p:spPr>
          <a:xfrm>
            <a:off x="598192" y="2341333"/>
            <a:ext cx="9739426" cy="4110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2108875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ja sisältö_2">
    <p:spTree>
      <p:nvGrpSpPr>
        <p:cNvPr id="1" name=""/>
        <p:cNvGrpSpPr/>
        <p:nvPr/>
      </p:nvGrpSpPr>
      <p:grpSpPr>
        <a:xfrm>
          <a:off x="0" y="0"/>
          <a:ext cx="0" cy="0"/>
          <a:chOff x="0" y="0"/>
          <a:chExt cx="0" cy="0"/>
        </a:xfrm>
      </p:grpSpPr>
      <p:pic>
        <p:nvPicPr>
          <p:cNvPr id="17" name="Kuva 16">
            <a:extLst>
              <a:ext uri="{FF2B5EF4-FFF2-40B4-BE49-F238E27FC236}">
                <a16:creationId xmlns:a16="http://schemas.microsoft.com/office/drawing/2014/main" id="{2D56116D-B0E3-7A40-B95A-F3AB8148154F}"/>
              </a:ext>
            </a:extLst>
          </p:cNvPr>
          <p:cNvPicPr>
            <a:picLocks noChangeAspect="1"/>
          </p:cNvPicPr>
          <p:nvPr userDrawn="1"/>
        </p:nvPicPr>
        <p:blipFill>
          <a:blip r:embed="rId2"/>
          <a:srcRect/>
          <a:stretch/>
        </p:blipFill>
        <p:spPr>
          <a:xfrm>
            <a:off x="10337618" y="463076"/>
            <a:ext cx="1436076" cy="807398"/>
          </a:xfrm>
          <a:prstGeom prst="rect">
            <a:avLst/>
          </a:prstGeom>
        </p:spPr>
      </p:pic>
      <p:sp>
        <p:nvSpPr>
          <p:cNvPr id="7" name="Otsikko 1">
            <a:extLst>
              <a:ext uri="{FF2B5EF4-FFF2-40B4-BE49-F238E27FC236}">
                <a16:creationId xmlns:a16="http://schemas.microsoft.com/office/drawing/2014/main" id="{07E9FB09-D934-9947-94EC-E4A08A988C29}"/>
              </a:ext>
            </a:extLst>
          </p:cNvPr>
          <p:cNvSpPr>
            <a:spLocks noGrp="1"/>
          </p:cNvSpPr>
          <p:nvPr>
            <p:ph type="title"/>
          </p:nvPr>
        </p:nvSpPr>
        <p:spPr>
          <a:xfrm>
            <a:off x="598192" y="463076"/>
            <a:ext cx="7867059" cy="1325563"/>
          </a:xfrm>
        </p:spPr>
        <p:txBody>
          <a:bodyPr/>
          <a:lstStyle>
            <a:lvl1pPr>
              <a:defRPr baseline="0">
                <a:solidFill>
                  <a:srgbClr val="526F65"/>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8" name="Tekstin paikkamerkki 3">
            <a:extLst>
              <a:ext uri="{FF2B5EF4-FFF2-40B4-BE49-F238E27FC236}">
                <a16:creationId xmlns:a16="http://schemas.microsoft.com/office/drawing/2014/main" id="{9403254A-557A-824E-A0FA-66DAAC74B70C}"/>
              </a:ext>
            </a:extLst>
          </p:cNvPr>
          <p:cNvSpPr>
            <a:spLocks noGrp="1"/>
          </p:cNvSpPr>
          <p:nvPr>
            <p:ph type="body" sz="half" idx="2"/>
          </p:nvPr>
        </p:nvSpPr>
        <p:spPr>
          <a:xfrm>
            <a:off x="598192" y="1896711"/>
            <a:ext cx="7867060" cy="36512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rgbClr val="526F6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9" name="Tekstin paikkamerkki 3">
            <a:extLst>
              <a:ext uri="{FF2B5EF4-FFF2-40B4-BE49-F238E27FC236}">
                <a16:creationId xmlns:a16="http://schemas.microsoft.com/office/drawing/2014/main" id="{894B20FD-AD5A-4B46-9225-7CB84C26CCEA}"/>
              </a:ext>
            </a:extLst>
          </p:cNvPr>
          <p:cNvSpPr>
            <a:spLocks noGrp="1"/>
          </p:cNvSpPr>
          <p:nvPr>
            <p:ph type="body" sz="half" idx="10"/>
          </p:nvPr>
        </p:nvSpPr>
        <p:spPr>
          <a:xfrm>
            <a:off x="598192" y="2341333"/>
            <a:ext cx="9739426" cy="4110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rgbClr val="4B4B4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138543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 Kaksi luettelo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E9740DBE-5A15-1141-8492-F1E300D0A559}"/>
              </a:ext>
            </a:extLst>
          </p:cNvPr>
          <p:cNvSpPr/>
          <p:nvPr userDrawn="1"/>
        </p:nvSpPr>
        <p:spPr>
          <a:xfrm>
            <a:off x="0" y="0"/>
            <a:ext cx="12192000" cy="6858000"/>
          </a:xfrm>
          <a:prstGeom prst="rect">
            <a:avLst/>
          </a:prstGeom>
          <a:solidFill>
            <a:srgbClr val="526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E87D8F32-3559-4840-85E5-CDA4475327A7}"/>
              </a:ext>
            </a:extLst>
          </p:cNvPr>
          <p:cNvSpPr>
            <a:spLocks noGrp="1"/>
          </p:cNvSpPr>
          <p:nvPr>
            <p:ph type="title"/>
          </p:nvPr>
        </p:nvSpPr>
        <p:spPr>
          <a:xfrm>
            <a:off x="838200" y="365125"/>
            <a:ext cx="8317523" cy="1325563"/>
          </a:xfrm>
        </p:spPr>
        <p:txBody>
          <a:bodyPr/>
          <a:lstStyle>
            <a:lvl1pPr>
              <a:defRPr>
                <a:solidFill>
                  <a:srgbClr val="FCAE47"/>
                </a:solidFill>
              </a:defRPr>
            </a:lvl1pPr>
          </a:lstStyle>
          <a:p>
            <a:r>
              <a:rPr lang="fi-FI"/>
              <a:t>Muokkaa </a:t>
            </a:r>
            <a:r>
              <a:rPr lang="fi-FI" err="1"/>
              <a:t>ots</a:t>
            </a:r>
            <a:r>
              <a:rPr lang="fi-FI"/>
              <a:t>. </a:t>
            </a:r>
            <a:r>
              <a:rPr lang="fi-FI" err="1"/>
              <a:t>perustyyl</a:t>
            </a:r>
            <a:r>
              <a:rPr lang="fi-FI"/>
              <a:t>. </a:t>
            </a:r>
            <a:r>
              <a:rPr lang="fi-FI" err="1"/>
              <a:t>napsautt</a:t>
            </a:r>
            <a:r>
              <a:rPr lang="fi-FI"/>
              <a:t>.</a:t>
            </a:r>
          </a:p>
        </p:txBody>
      </p:sp>
      <p:pic>
        <p:nvPicPr>
          <p:cNvPr id="12" name="Kuva 11" descr="Kuva, joka sisältää kohteen piirtäminen&#10;&#10;Kuvaus luotu automaattisesti">
            <a:extLst>
              <a:ext uri="{FF2B5EF4-FFF2-40B4-BE49-F238E27FC236}">
                <a16:creationId xmlns:a16="http://schemas.microsoft.com/office/drawing/2014/main" id="{C393D030-FA10-D243-B21B-302149BEC77B}"/>
              </a:ext>
            </a:extLst>
          </p:cNvPr>
          <p:cNvPicPr>
            <a:picLocks noChangeAspect="1"/>
          </p:cNvPicPr>
          <p:nvPr userDrawn="1"/>
        </p:nvPicPr>
        <p:blipFill>
          <a:blip r:embed="rId2"/>
          <a:stretch>
            <a:fillRect/>
          </a:stretch>
        </p:blipFill>
        <p:spPr>
          <a:xfrm>
            <a:off x="10337618" y="463076"/>
            <a:ext cx="1436076" cy="807399"/>
          </a:xfrm>
          <a:prstGeom prst="rect">
            <a:avLst/>
          </a:prstGeom>
        </p:spPr>
      </p:pic>
      <p:sp>
        <p:nvSpPr>
          <p:cNvPr id="13" name="Tekstin paikkamerkki 3">
            <a:extLst>
              <a:ext uri="{FF2B5EF4-FFF2-40B4-BE49-F238E27FC236}">
                <a16:creationId xmlns:a16="http://schemas.microsoft.com/office/drawing/2014/main" id="{36A74647-841B-6544-A45C-872BE9F36E79}"/>
              </a:ext>
            </a:extLst>
          </p:cNvPr>
          <p:cNvSpPr>
            <a:spLocks noGrp="1"/>
          </p:cNvSpPr>
          <p:nvPr>
            <p:ph type="body" sz="half" idx="2"/>
          </p:nvPr>
        </p:nvSpPr>
        <p:spPr>
          <a:xfrm>
            <a:off x="838200" y="1930852"/>
            <a:ext cx="4578751" cy="8930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4" name="Tekstin paikkamerkki 3">
            <a:extLst>
              <a:ext uri="{FF2B5EF4-FFF2-40B4-BE49-F238E27FC236}">
                <a16:creationId xmlns:a16="http://schemas.microsoft.com/office/drawing/2014/main" id="{C0C567F8-206B-9F4E-BCEC-916EC5F4ECB6}"/>
              </a:ext>
            </a:extLst>
          </p:cNvPr>
          <p:cNvSpPr>
            <a:spLocks noGrp="1"/>
          </p:cNvSpPr>
          <p:nvPr>
            <p:ph type="body" sz="half" idx="10"/>
          </p:nvPr>
        </p:nvSpPr>
        <p:spPr>
          <a:xfrm>
            <a:off x="838201" y="2823951"/>
            <a:ext cx="4578752" cy="3808073"/>
          </a:xfr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a:t>Muokkaa tekstin perustyylejä napsauttamalla</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a:t>Muokkaa tekstin perustyylejä napsauttamalla</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a:t>Muokkaa tekstin perustyylejä napsauttamalla</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a:t>Muokkaa tekstin perustyylejä napsauttamalla</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a:t>Muokkaa tekstin perustyylejä napsauttamalla</a:t>
            </a:r>
          </a:p>
          <a:p>
            <a:pPr lvl="0"/>
            <a:endParaRPr lang="fi-FI"/>
          </a:p>
        </p:txBody>
      </p:sp>
      <p:sp>
        <p:nvSpPr>
          <p:cNvPr id="15" name="Tekstin paikkamerkki 3">
            <a:extLst>
              <a:ext uri="{FF2B5EF4-FFF2-40B4-BE49-F238E27FC236}">
                <a16:creationId xmlns:a16="http://schemas.microsoft.com/office/drawing/2014/main" id="{7AD2037A-BFBF-D446-BE98-5C0058F271A0}"/>
              </a:ext>
            </a:extLst>
          </p:cNvPr>
          <p:cNvSpPr>
            <a:spLocks noGrp="1"/>
          </p:cNvSpPr>
          <p:nvPr>
            <p:ph type="body" sz="half" idx="11"/>
          </p:nvPr>
        </p:nvSpPr>
        <p:spPr>
          <a:xfrm>
            <a:off x="5655198" y="1930852"/>
            <a:ext cx="4578751" cy="8930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6" name="Tekstin paikkamerkki 3">
            <a:extLst>
              <a:ext uri="{FF2B5EF4-FFF2-40B4-BE49-F238E27FC236}">
                <a16:creationId xmlns:a16="http://schemas.microsoft.com/office/drawing/2014/main" id="{CA51A963-4E03-6A4B-9A07-C2F22B93D2A1}"/>
              </a:ext>
            </a:extLst>
          </p:cNvPr>
          <p:cNvSpPr>
            <a:spLocks noGrp="1"/>
          </p:cNvSpPr>
          <p:nvPr>
            <p:ph type="body" sz="half" idx="12"/>
          </p:nvPr>
        </p:nvSpPr>
        <p:spPr>
          <a:xfrm>
            <a:off x="5655199" y="2823951"/>
            <a:ext cx="4578752" cy="3808073"/>
          </a:xfr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a:t>Muokkaa tekstin perustyylejä napsauttamalla</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a:t>Muokkaa tekstin perustyylejä napsauttamalla</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a:t>Muokkaa tekstin perustyylejä napsauttamalla</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a:t>Muokkaa tekstin perustyylejä napsauttamalla</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i-FI"/>
              <a:t>Muokkaa tekstin perustyylejä napsauttamalla</a:t>
            </a:r>
          </a:p>
        </p:txBody>
      </p:sp>
    </p:spTree>
    <p:extLst>
      <p:ext uri="{BB962C8B-B14F-4D97-AF65-F5344CB8AC3E}">
        <p14:creationId xmlns:p14="http://schemas.microsoft.com/office/powerpoint/2010/main" val="36488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uvatekstillinen sisältö">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64CEEB1C-E9CE-DE4D-B3C7-3CC630E9326B}"/>
              </a:ext>
            </a:extLst>
          </p:cNvPr>
          <p:cNvSpPr/>
          <p:nvPr userDrawn="1"/>
        </p:nvSpPr>
        <p:spPr>
          <a:xfrm>
            <a:off x="0" y="0"/>
            <a:ext cx="12192000" cy="6858000"/>
          </a:xfrm>
          <a:prstGeom prst="rect">
            <a:avLst/>
          </a:prstGeom>
          <a:solidFill>
            <a:srgbClr val="526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Tekstin paikkamerkki 3">
            <a:extLst>
              <a:ext uri="{FF2B5EF4-FFF2-40B4-BE49-F238E27FC236}">
                <a16:creationId xmlns:a16="http://schemas.microsoft.com/office/drawing/2014/main" id="{58142AB0-1753-1048-B097-DA8BA804AD38}"/>
              </a:ext>
            </a:extLst>
          </p:cNvPr>
          <p:cNvSpPr>
            <a:spLocks noGrp="1"/>
          </p:cNvSpPr>
          <p:nvPr>
            <p:ph type="body" sz="half" idx="2" hasCustomPrompt="1"/>
          </p:nvPr>
        </p:nvSpPr>
        <p:spPr>
          <a:xfrm>
            <a:off x="838201" y="3521600"/>
            <a:ext cx="1494692" cy="685798"/>
          </a:xfrm>
        </p:spPr>
        <p:txBody>
          <a:bodyPr>
            <a:normAutofit/>
          </a:bodyPr>
          <a:lstStyle>
            <a:lvl1pPr marL="0" indent="0">
              <a:buNone/>
              <a:defRPr sz="1400">
                <a:solidFill>
                  <a:srgbClr val="FCAE4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Lähipäivä pvm</a:t>
            </a:r>
          </a:p>
        </p:txBody>
      </p:sp>
      <p:pic>
        <p:nvPicPr>
          <p:cNvPr id="10" name="Kuva 9" descr="Kuva, joka sisältää kohteen piirtäminen&#10;&#10;Kuvaus luotu automaattisesti">
            <a:extLst>
              <a:ext uri="{FF2B5EF4-FFF2-40B4-BE49-F238E27FC236}">
                <a16:creationId xmlns:a16="http://schemas.microsoft.com/office/drawing/2014/main" id="{65F99733-41D7-4D4F-92BB-1F07EA292232}"/>
              </a:ext>
            </a:extLst>
          </p:cNvPr>
          <p:cNvPicPr>
            <a:picLocks noChangeAspect="1"/>
          </p:cNvPicPr>
          <p:nvPr userDrawn="1"/>
        </p:nvPicPr>
        <p:blipFill>
          <a:blip r:embed="rId2"/>
          <a:stretch>
            <a:fillRect/>
          </a:stretch>
        </p:blipFill>
        <p:spPr>
          <a:xfrm>
            <a:off x="10337618" y="463076"/>
            <a:ext cx="1436076" cy="807399"/>
          </a:xfrm>
          <a:prstGeom prst="rect">
            <a:avLst/>
          </a:prstGeom>
        </p:spPr>
      </p:pic>
      <p:sp>
        <p:nvSpPr>
          <p:cNvPr id="11" name="Otsikko 1">
            <a:extLst>
              <a:ext uri="{FF2B5EF4-FFF2-40B4-BE49-F238E27FC236}">
                <a16:creationId xmlns:a16="http://schemas.microsoft.com/office/drawing/2014/main" id="{09590E61-6EF1-284D-A876-0A2D2FB0F287}"/>
              </a:ext>
            </a:extLst>
          </p:cNvPr>
          <p:cNvSpPr>
            <a:spLocks noGrp="1"/>
          </p:cNvSpPr>
          <p:nvPr>
            <p:ph type="title"/>
          </p:nvPr>
        </p:nvSpPr>
        <p:spPr>
          <a:xfrm>
            <a:off x="760654" y="377034"/>
            <a:ext cx="8587154" cy="1325563"/>
          </a:xfrm>
        </p:spPr>
        <p:txBody>
          <a:bodyPr/>
          <a:lstStyle>
            <a:lvl1pPr>
              <a:defRPr>
                <a:solidFill>
                  <a:srgbClr val="FCAE47"/>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2" name="Tekstin paikkamerkki 3">
            <a:extLst>
              <a:ext uri="{FF2B5EF4-FFF2-40B4-BE49-F238E27FC236}">
                <a16:creationId xmlns:a16="http://schemas.microsoft.com/office/drawing/2014/main" id="{65232F50-AACD-FD4B-AB33-1709D8FC9768}"/>
              </a:ext>
            </a:extLst>
          </p:cNvPr>
          <p:cNvSpPr>
            <a:spLocks noGrp="1"/>
          </p:cNvSpPr>
          <p:nvPr>
            <p:ph type="body" sz="half" idx="10" hasCustomPrompt="1"/>
          </p:nvPr>
        </p:nvSpPr>
        <p:spPr>
          <a:xfrm>
            <a:off x="3543300" y="3521600"/>
            <a:ext cx="1606059" cy="685798"/>
          </a:xfrm>
        </p:spPr>
        <p:txBody>
          <a:bodyPr>
            <a:normAutofit/>
          </a:bodyPr>
          <a:lstStyle>
            <a:lvl1pPr marL="0" indent="0">
              <a:buNone/>
              <a:defRPr sz="1400">
                <a:solidFill>
                  <a:srgbClr val="FCAE4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Luontojakso pvm</a:t>
            </a:r>
          </a:p>
        </p:txBody>
      </p:sp>
      <p:sp>
        <p:nvSpPr>
          <p:cNvPr id="13" name="Tekstin paikkamerkki 3">
            <a:extLst>
              <a:ext uri="{FF2B5EF4-FFF2-40B4-BE49-F238E27FC236}">
                <a16:creationId xmlns:a16="http://schemas.microsoft.com/office/drawing/2014/main" id="{A33E342A-4CAD-9348-9E88-1801D536D74A}"/>
              </a:ext>
            </a:extLst>
          </p:cNvPr>
          <p:cNvSpPr>
            <a:spLocks noGrp="1"/>
          </p:cNvSpPr>
          <p:nvPr>
            <p:ph type="body" sz="half" idx="11" hasCustomPrompt="1"/>
          </p:nvPr>
        </p:nvSpPr>
        <p:spPr>
          <a:xfrm>
            <a:off x="6248401" y="3521599"/>
            <a:ext cx="1266092" cy="685799"/>
          </a:xfrm>
        </p:spPr>
        <p:txBody>
          <a:bodyPr>
            <a:normAutofit/>
          </a:bodyPr>
          <a:lstStyle>
            <a:lvl1pPr marL="0" indent="0">
              <a:buNone/>
              <a:defRPr sz="1400">
                <a:solidFill>
                  <a:srgbClr val="FCAE4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Lähipäivä pvm</a:t>
            </a:r>
          </a:p>
        </p:txBody>
      </p:sp>
      <p:sp>
        <p:nvSpPr>
          <p:cNvPr id="14" name="Tekstin paikkamerkki 3">
            <a:extLst>
              <a:ext uri="{FF2B5EF4-FFF2-40B4-BE49-F238E27FC236}">
                <a16:creationId xmlns:a16="http://schemas.microsoft.com/office/drawing/2014/main" id="{D7722C50-A0FB-7949-A126-894DACCAB37F}"/>
              </a:ext>
            </a:extLst>
          </p:cNvPr>
          <p:cNvSpPr>
            <a:spLocks noGrp="1"/>
          </p:cNvSpPr>
          <p:nvPr>
            <p:ph type="body" sz="half" idx="12" hasCustomPrompt="1"/>
          </p:nvPr>
        </p:nvSpPr>
        <p:spPr>
          <a:xfrm>
            <a:off x="8953500" y="3521598"/>
            <a:ext cx="1526929" cy="685800"/>
          </a:xfrm>
        </p:spPr>
        <p:txBody>
          <a:bodyPr>
            <a:normAutofit/>
          </a:bodyPr>
          <a:lstStyle>
            <a:lvl1pPr marL="0" indent="0">
              <a:buNone/>
              <a:defRPr sz="1400">
                <a:solidFill>
                  <a:srgbClr val="FCAE4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Luontojakso pvm</a:t>
            </a:r>
          </a:p>
        </p:txBody>
      </p:sp>
      <p:cxnSp>
        <p:nvCxnSpPr>
          <p:cNvPr id="18" name="Suora yhdysviiva 17">
            <a:extLst>
              <a:ext uri="{FF2B5EF4-FFF2-40B4-BE49-F238E27FC236}">
                <a16:creationId xmlns:a16="http://schemas.microsoft.com/office/drawing/2014/main" id="{FF6B4B3F-2491-3840-8D90-B3EF42FB5941}"/>
              </a:ext>
            </a:extLst>
          </p:cNvPr>
          <p:cNvCxnSpPr/>
          <p:nvPr userDrawn="1"/>
        </p:nvCxnSpPr>
        <p:spPr>
          <a:xfrm>
            <a:off x="3001108" y="3429000"/>
            <a:ext cx="0" cy="2362201"/>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9" name="Suora yhdysviiva 18">
            <a:extLst>
              <a:ext uri="{FF2B5EF4-FFF2-40B4-BE49-F238E27FC236}">
                <a16:creationId xmlns:a16="http://schemas.microsoft.com/office/drawing/2014/main" id="{D9D62EB4-A5DB-E042-B6F5-252F90F000D7}"/>
              </a:ext>
            </a:extLst>
          </p:cNvPr>
          <p:cNvCxnSpPr/>
          <p:nvPr userDrawn="1"/>
        </p:nvCxnSpPr>
        <p:spPr>
          <a:xfrm>
            <a:off x="5709138" y="3429000"/>
            <a:ext cx="0" cy="2362201"/>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0" name="Suora yhdysviiva 19">
            <a:extLst>
              <a:ext uri="{FF2B5EF4-FFF2-40B4-BE49-F238E27FC236}">
                <a16:creationId xmlns:a16="http://schemas.microsoft.com/office/drawing/2014/main" id="{F295F4EC-B3DC-CD47-9217-A96819250EBD}"/>
              </a:ext>
            </a:extLst>
          </p:cNvPr>
          <p:cNvCxnSpPr/>
          <p:nvPr userDrawn="1"/>
        </p:nvCxnSpPr>
        <p:spPr>
          <a:xfrm>
            <a:off x="8393723" y="3429000"/>
            <a:ext cx="0" cy="2362201"/>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21" name="Tekstin paikkamerkki 3">
            <a:extLst>
              <a:ext uri="{FF2B5EF4-FFF2-40B4-BE49-F238E27FC236}">
                <a16:creationId xmlns:a16="http://schemas.microsoft.com/office/drawing/2014/main" id="{71705800-4711-ED4A-B22F-0EC5911E2166}"/>
              </a:ext>
            </a:extLst>
          </p:cNvPr>
          <p:cNvSpPr>
            <a:spLocks noGrp="1"/>
          </p:cNvSpPr>
          <p:nvPr>
            <p:ph type="body" sz="half" idx="13" hasCustomPrompt="1"/>
          </p:nvPr>
        </p:nvSpPr>
        <p:spPr>
          <a:xfrm>
            <a:off x="838200" y="4197604"/>
            <a:ext cx="1916720" cy="1535724"/>
          </a:xfrm>
        </p:spPr>
        <p:txBody>
          <a:bodyPr>
            <a:normAutofit/>
          </a:bodyPr>
          <a:lstStyle>
            <a:lvl1pPr marL="171450" marR="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2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Teksti</a:t>
            </a:r>
          </a:p>
          <a:p>
            <a:pPr lvl="0"/>
            <a:r>
              <a:rPr lang="fi-FI"/>
              <a:t>Teksti</a:t>
            </a:r>
          </a:p>
          <a:p>
            <a:pPr lvl="0"/>
            <a:r>
              <a:rPr lang="fi-FI"/>
              <a:t>Teksti</a:t>
            </a:r>
          </a:p>
          <a:p>
            <a:pPr lvl="0"/>
            <a:r>
              <a:rPr lang="fi-FI"/>
              <a:t>Teksti</a:t>
            </a:r>
          </a:p>
          <a:p>
            <a:pPr lvl="0"/>
            <a:r>
              <a:rPr lang="fi-FI"/>
              <a:t>Teksti</a:t>
            </a:r>
          </a:p>
        </p:txBody>
      </p:sp>
      <p:sp>
        <p:nvSpPr>
          <p:cNvPr id="22" name="Tekstin paikkamerkki 3">
            <a:extLst>
              <a:ext uri="{FF2B5EF4-FFF2-40B4-BE49-F238E27FC236}">
                <a16:creationId xmlns:a16="http://schemas.microsoft.com/office/drawing/2014/main" id="{8EA21ADB-07B1-DB47-84D8-015EE6CB90EF}"/>
              </a:ext>
            </a:extLst>
          </p:cNvPr>
          <p:cNvSpPr>
            <a:spLocks noGrp="1"/>
          </p:cNvSpPr>
          <p:nvPr>
            <p:ph type="body" sz="half" idx="14" hasCustomPrompt="1"/>
          </p:nvPr>
        </p:nvSpPr>
        <p:spPr>
          <a:xfrm>
            <a:off x="3546229" y="4209327"/>
            <a:ext cx="1916720" cy="1535724"/>
          </a:xfrm>
        </p:spPr>
        <p:txBody>
          <a:bodyPr>
            <a:normAutofit/>
          </a:bodyPr>
          <a:lstStyle>
            <a:lvl1pPr marL="171450" marR="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2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Teksti</a:t>
            </a:r>
          </a:p>
          <a:p>
            <a:pPr lvl="0"/>
            <a:r>
              <a:rPr lang="fi-FI"/>
              <a:t>Teksti</a:t>
            </a:r>
          </a:p>
          <a:p>
            <a:pPr lvl="0"/>
            <a:r>
              <a:rPr lang="fi-FI"/>
              <a:t>Teksti</a:t>
            </a:r>
          </a:p>
          <a:p>
            <a:pPr lvl="0"/>
            <a:r>
              <a:rPr lang="fi-FI"/>
              <a:t>Teksti</a:t>
            </a:r>
          </a:p>
          <a:p>
            <a:pPr lvl="0"/>
            <a:r>
              <a:rPr lang="fi-FI"/>
              <a:t>Teksti</a:t>
            </a:r>
          </a:p>
        </p:txBody>
      </p:sp>
      <p:sp>
        <p:nvSpPr>
          <p:cNvPr id="23" name="Tekstin paikkamerkki 3">
            <a:extLst>
              <a:ext uri="{FF2B5EF4-FFF2-40B4-BE49-F238E27FC236}">
                <a16:creationId xmlns:a16="http://schemas.microsoft.com/office/drawing/2014/main" id="{026C5156-BE01-6443-A409-036DD5E4097C}"/>
              </a:ext>
            </a:extLst>
          </p:cNvPr>
          <p:cNvSpPr>
            <a:spLocks noGrp="1"/>
          </p:cNvSpPr>
          <p:nvPr>
            <p:ph type="body" sz="half" idx="15" hasCustomPrompt="1"/>
          </p:nvPr>
        </p:nvSpPr>
        <p:spPr>
          <a:xfrm>
            <a:off x="6248401" y="4197604"/>
            <a:ext cx="1916720" cy="1535724"/>
          </a:xfrm>
        </p:spPr>
        <p:txBody>
          <a:bodyPr>
            <a:normAutofit/>
          </a:bodyPr>
          <a:lstStyle>
            <a:lvl1pPr marL="171450" marR="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2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Teksti</a:t>
            </a:r>
          </a:p>
          <a:p>
            <a:pPr lvl="0"/>
            <a:r>
              <a:rPr lang="fi-FI"/>
              <a:t>Teksti</a:t>
            </a:r>
          </a:p>
          <a:p>
            <a:pPr lvl="0"/>
            <a:r>
              <a:rPr lang="fi-FI"/>
              <a:t>Teksti</a:t>
            </a:r>
          </a:p>
          <a:p>
            <a:pPr lvl="0"/>
            <a:r>
              <a:rPr lang="fi-FI"/>
              <a:t>Teksti</a:t>
            </a:r>
          </a:p>
          <a:p>
            <a:pPr lvl="0"/>
            <a:r>
              <a:rPr lang="fi-FI"/>
              <a:t>Teksti</a:t>
            </a:r>
          </a:p>
        </p:txBody>
      </p:sp>
      <p:sp>
        <p:nvSpPr>
          <p:cNvPr id="24" name="Tekstin paikkamerkki 3">
            <a:extLst>
              <a:ext uri="{FF2B5EF4-FFF2-40B4-BE49-F238E27FC236}">
                <a16:creationId xmlns:a16="http://schemas.microsoft.com/office/drawing/2014/main" id="{25F66DE9-143E-644D-9CCE-DB3570599385}"/>
              </a:ext>
            </a:extLst>
          </p:cNvPr>
          <p:cNvSpPr>
            <a:spLocks noGrp="1"/>
          </p:cNvSpPr>
          <p:nvPr>
            <p:ph type="body" sz="half" idx="16" hasCustomPrompt="1"/>
          </p:nvPr>
        </p:nvSpPr>
        <p:spPr>
          <a:xfrm>
            <a:off x="8953500" y="4209327"/>
            <a:ext cx="1916720" cy="1535724"/>
          </a:xfrm>
        </p:spPr>
        <p:txBody>
          <a:bodyPr>
            <a:normAutofit/>
          </a:bodyPr>
          <a:lstStyle>
            <a:lvl1pPr marL="171450" marR="0" indent="-1714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2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Teksti</a:t>
            </a:r>
          </a:p>
          <a:p>
            <a:pPr lvl="0"/>
            <a:r>
              <a:rPr lang="fi-FI"/>
              <a:t>Teksti</a:t>
            </a:r>
          </a:p>
          <a:p>
            <a:pPr lvl="0"/>
            <a:r>
              <a:rPr lang="fi-FI"/>
              <a:t>Teksti</a:t>
            </a:r>
          </a:p>
          <a:p>
            <a:pPr lvl="0"/>
            <a:r>
              <a:rPr lang="fi-FI"/>
              <a:t>Teksti</a:t>
            </a:r>
          </a:p>
          <a:p>
            <a:pPr lvl="0"/>
            <a:r>
              <a:rPr lang="fi-FI"/>
              <a:t>Teksti</a:t>
            </a:r>
          </a:p>
        </p:txBody>
      </p:sp>
      <p:sp>
        <p:nvSpPr>
          <p:cNvPr id="28" name="Tekstin paikkamerkki 3">
            <a:extLst>
              <a:ext uri="{FF2B5EF4-FFF2-40B4-BE49-F238E27FC236}">
                <a16:creationId xmlns:a16="http://schemas.microsoft.com/office/drawing/2014/main" id="{55A79B79-6CAF-734A-B7B4-E50C909F56EF}"/>
              </a:ext>
            </a:extLst>
          </p:cNvPr>
          <p:cNvSpPr>
            <a:spLocks noGrp="1"/>
          </p:cNvSpPr>
          <p:nvPr>
            <p:ph type="body" sz="half" idx="17" hasCustomPrompt="1"/>
          </p:nvPr>
        </p:nvSpPr>
        <p:spPr>
          <a:xfrm>
            <a:off x="2198078" y="6096704"/>
            <a:ext cx="1606060" cy="237207"/>
          </a:xfrm>
        </p:spPr>
        <p:txBody>
          <a:bodyPr>
            <a:normAutofit/>
          </a:bodyPr>
          <a:lstStyle>
            <a:lvl1pPr marL="0" indent="0" algn="ctr">
              <a:buNone/>
              <a:defRPr sz="1100">
                <a:solidFill>
                  <a:srgbClr val="DFEAF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Teksti</a:t>
            </a:r>
          </a:p>
        </p:txBody>
      </p:sp>
      <p:sp>
        <p:nvSpPr>
          <p:cNvPr id="29" name="Tekstin paikkamerkki 3">
            <a:extLst>
              <a:ext uri="{FF2B5EF4-FFF2-40B4-BE49-F238E27FC236}">
                <a16:creationId xmlns:a16="http://schemas.microsoft.com/office/drawing/2014/main" id="{0FF2EB4C-2460-8348-8349-7FF0DC1FD349}"/>
              </a:ext>
            </a:extLst>
          </p:cNvPr>
          <p:cNvSpPr>
            <a:spLocks noGrp="1"/>
          </p:cNvSpPr>
          <p:nvPr>
            <p:ph type="body" sz="half" idx="18" hasCustomPrompt="1"/>
          </p:nvPr>
        </p:nvSpPr>
        <p:spPr>
          <a:xfrm>
            <a:off x="4906108" y="6084981"/>
            <a:ext cx="1606060" cy="237207"/>
          </a:xfrm>
        </p:spPr>
        <p:txBody>
          <a:bodyPr>
            <a:normAutofit/>
          </a:bodyPr>
          <a:lstStyle>
            <a:lvl1pPr marL="0" indent="0" algn="ctr">
              <a:buNone/>
              <a:defRPr sz="1100">
                <a:solidFill>
                  <a:srgbClr val="DFEAF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Teksti</a:t>
            </a:r>
          </a:p>
        </p:txBody>
      </p:sp>
      <p:sp>
        <p:nvSpPr>
          <p:cNvPr id="30" name="Tekstin paikkamerkki 3">
            <a:extLst>
              <a:ext uri="{FF2B5EF4-FFF2-40B4-BE49-F238E27FC236}">
                <a16:creationId xmlns:a16="http://schemas.microsoft.com/office/drawing/2014/main" id="{89494DDD-B2E2-C540-96CC-CE36FCB33EF8}"/>
              </a:ext>
            </a:extLst>
          </p:cNvPr>
          <p:cNvSpPr>
            <a:spLocks noGrp="1"/>
          </p:cNvSpPr>
          <p:nvPr>
            <p:ph type="body" sz="half" idx="19" hasCustomPrompt="1"/>
          </p:nvPr>
        </p:nvSpPr>
        <p:spPr>
          <a:xfrm>
            <a:off x="7590693" y="6084981"/>
            <a:ext cx="1606060" cy="237207"/>
          </a:xfrm>
        </p:spPr>
        <p:txBody>
          <a:bodyPr>
            <a:normAutofit/>
          </a:bodyPr>
          <a:lstStyle>
            <a:lvl1pPr marL="0" indent="0" algn="ctr">
              <a:buNone/>
              <a:defRPr sz="1100">
                <a:solidFill>
                  <a:srgbClr val="DFEAF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Teksti</a:t>
            </a:r>
          </a:p>
        </p:txBody>
      </p:sp>
      <p:pic>
        <p:nvPicPr>
          <p:cNvPr id="35" name="Kuva 34" descr="Kuva, joka sisältää kohteen tumma, istuminen, huone, kissa&#10;&#10;Kuvaus luotu automaattisesti">
            <a:extLst>
              <a:ext uri="{FF2B5EF4-FFF2-40B4-BE49-F238E27FC236}">
                <a16:creationId xmlns:a16="http://schemas.microsoft.com/office/drawing/2014/main" id="{487C3F67-AB98-3145-8D2B-0B058B2D1BAB}"/>
              </a:ext>
            </a:extLst>
          </p:cNvPr>
          <p:cNvPicPr>
            <a:picLocks noChangeAspect="1"/>
          </p:cNvPicPr>
          <p:nvPr userDrawn="1"/>
        </p:nvPicPr>
        <p:blipFill rotWithShape="1">
          <a:blip r:embed="rId3"/>
          <a:srcRect t="19985" b="28608"/>
          <a:stretch/>
        </p:blipFill>
        <p:spPr>
          <a:xfrm>
            <a:off x="8882151" y="1984468"/>
            <a:ext cx="1988069" cy="1444532"/>
          </a:xfrm>
          <a:prstGeom prst="rect">
            <a:avLst/>
          </a:prstGeom>
        </p:spPr>
      </p:pic>
      <p:pic>
        <p:nvPicPr>
          <p:cNvPr id="36" name="Kuva 35" descr="Kuva, joka sisältää kohteen tumma, istuminen, huone, kissa&#10;&#10;Kuvaus luotu automaattisesti">
            <a:extLst>
              <a:ext uri="{FF2B5EF4-FFF2-40B4-BE49-F238E27FC236}">
                <a16:creationId xmlns:a16="http://schemas.microsoft.com/office/drawing/2014/main" id="{A0BE8140-F981-9C47-9DA9-926171D648D9}"/>
              </a:ext>
            </a:extLst>
          </p:cNvPr>
          <p:cNvPicPr>
            <a:picLocks noChangeAspect="1"/>
          </p:cNvPicPr>
          <p:nvPr userDrawn="1"/>
        </p:nvPicPr>
        <p:blipFill rotWithShape="1">
          <a:blip r:embed="rId3"/>
          <a:srcRect t="19985" b="28608"/>
          <a:stretch/>
        </p:blipFill>
        <p:spPr>
          <a:xfrm>
            <a:off x="3441179" y="2019347"/>
            <a:ext cx="1988069" cy="1444532"/>
          </a:xfrm>
          <a:prstGeom prst="rect">
            <a:avLst/>
          </a:prstGeom>
        </p:spPr>
      </p:pic>
      <p:pic>
        <p:nvPicPr>
          <p:cNvPr id="41" name="Kuva 40" descr="Kuva, joka sisältää kohteen objekti, istuminen, musta, pöytä&#10;&#10;Kuvaus luotu automaattisesti">
            <a:extLst>
              <a:ext uri="{FF2B5EF4-FFF2-40B4-BE49-F238E27FC236}">
                <a16:creationId xmlns:a16="http://schemas.microsoft.com/office/drawing/2014/main" id="{CFB224E3-2B45-CE4D-8FCA-46BF882A299C}"/>
              </a:ext>
            </a:extLst>
          </p:cNvPr>
          <p:cNvPicPr>
            <a:picLocks noChangeAspect="1"/>
          </p:cNvPicPr>
          <p:nvPr userDrawn="1"/>
        </p:nvPicPr>
        <p:blipFill>
          <a:blip r:embed="rId4"/>
          <a:stretch>
            <a:fillRect/>
          </a:stretch>
        </p:blipFill>
        <p:spPr>
          <a:xfrm>
            <a:off x="760654" y="2055813"/>
            <a:ext cx="1926767" cy="1382738"/>
          </a:xfrm>
          <a:prstGeom prst="rect">
            <a:avLst/>
          </a:prstGeom>
        </p:spPr>
      </p:pic>
      <p:pic>
        <p:nvPicPr>
          <p:cNvPr id="42" name="Kuva 41" descr="Kuva, joka sisältää kohteen objekti, istuminen, musta, pöytä&#10;&#10;Kuvaus luotu automaattisesti">
            <a:extLst>
              <a:ext uri="{FF2B5EF4-FFF2-40B4-BE49-F238E27FC236}">
                <a16:creationId xmlns:a16="http://schemas.microsoft.com/office/drawing/2014/main" id="{B0015160-FECA-BA4E-BA95-8351F1DD2AC6}"/>
              </a:ext>
            </a:extLst>
          </p:cNvPr>
          <p:cNvPicPr>
            <a:picLocks noChangeAspect="1"/>
          </p:cNvPicPr>
          <p:nvPr userDrawn="1"/>
        </p:nvPicPr>
        <p:blipFill>
          <a:blip r:embed="rId4"/>
          <a:stretch>
            <a:fillRect/>
          </a:stretch>
        </p:blipFill>
        <p:spPr>
          <a:xfrm>
            <a:off x="6096000" y="2011360"/>
            <a:ext cx="1926767" cy="1382738"/>
          </a:xfrm>
          <a:prstGeom prst="rect">
            <a:avLst/>
          </a:prstGeom>
        </p:spPr>
      </p:pic>
    </p:spTree>
    <p:extLst>
      <p:ext uri="{BB962C8B-B14F-4D97-AF65-F5344CB8AC3E}">
        <p14:creationId xmlns:p14="http://schemas.microsoft.com/office/powerpoint/2010/main" val="898694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vitus + teksti_1">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D53A62F1-0007-1F4E-BB4F-0FEC5A915778}"/>
              </a:ext>
            </a:extLst>
          </p:cNvPr>
          <p:cNvSpPr/>
          <p:nvPr userDrawn="1"/>
        </p:nvSpPr>
        <p:spPr>
          <a:xfrm>
            <a:off x="0" y="0"/>
            <a:ext cx="12192000" cy="6858000"/>
          </a:xfrm>
          <a:prstGeom prst="rect">
            <a:avLst/>
          </a:prstGeom>
          <a:solidFill>
            <a:srgbClr val="526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descr="Kuva, joka sisältää kohteen piirtäminen&#10;&#10;Kuvaus luotu automaattisesti">
            <a:extLst>
              <a:ext uri="{FF2B5EF4-FFF2-40B4-BE49-F238E27FC236}">
                <a16:creationId xmlns:a16="http://schemas.microsoft.com/office/drawing/2014/main" id="{6BD84D6F-6C6A-7748-B21A-7A0F774BFFD1}"/>
              </a:ext>
            </a:extLst>
          </p:cNvPr>
          <p:cNvPicPr>
            <a:picLocks noChangeAspect="1"/>
          </p:cNvPicPr>
          <p:nvPr userDrawn="1"/>
        </p:nvPicPr>
        <p:blipFill>
          <a:blip r:embed="rId2"/>
          <a:stretch>
            <a:fillRect/>
          </a:stretch>
        </p:blipFill>
        <p:spPr>
          <a:xfrm>
            <a:off x="10337618" y="463076"/>
            <a:ext cx="1436076" cy="807399"/>
          </a:xfrm>
          <a:prstGeom prst="rect">
            <a:avLst/>
          </a:prstGeom>
        </p:spPr>
      </p:pic>
      <p:sp>
        <p:nvSpPr>
          <p:cNvPr id="13" name="Otsikko 1">
            <a:extLst>
              <a:ext uri="{FF2B5EF4-FFF2-40B4-BE49-F238E27FC236}">
                <a16:creationId xmlns:a16="http://schemas.microsoft.com/office/drawing/2014/main" id="{7FD5D744-22C1-C14E-84B2-39BF7026784B}"/>
              </a:ext>
            </a:extLst>
          </p:cNvPr>
          <p:cNvSpPr>
            <a:spLocks noGrp="1"/>
          </p:cNvSpPr>
          <p:nvPr>
            <p:ph type="title"/>
          </p:nvPr>
        </p:nvSpPr>
        <p:spPr>
          <a:xfrm>
            <a:off x="598192" y="463076"/>
            <a:ext cx="7867059" cy="1325563"/>
          </a:xfrm>
        </p:spPr>
        <p:txBody>
          <a:bodyPr/>
          <a:lstStyle>
            <a:lvl1pPr>
              <a:defRPr baseline="0">
                <a:solidFill>
                  <a:srgbClr val="FCAE47"/>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4" name="Tekstin paikkamerkki 3">
            <a:extLst>
              <a:ext uri="{FF2B5EF4-FFF2-40B4-BE49-F238E27FC236}">
                <a16:creationId xmlns:a16="http://schemas.microsoft.com/office/drawing/2014/main" id="{B686DD48-A3CF-7E45-AB64-EC4741650B17}"/>
              </a:ext>
            </a:extLst>
          </p:cNvPr>
          <p:cNvSpPr>
            <a:spLocks noGrp="1"/>
          </p:cNvSpPr>
          <p:nvPr>
            <p:ph type="body" sz="half" idx="2"/>
          </p:nvPr>
        </p:nvSpPr>
        <p:spPr>
          <a:xfrm>
            <a:off x="598192" y="2057658"/>
            <a:ext cx="5015530" cy="685542"/>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5" name="Tekstin paikkamerkki 3">
            <a:extLst>
              <a:ext uri="{FF2B5EF4-FFF2-40B4-BE49-F238E27FC236}">
                <a16:creationId xmlns:a16="http://schemas.microsoft.com/office/drawing/2014/main" id="{147FBE52-E070-F84A-B8A2-5B74FE1759E5}"/>
              </a:ext>
            </a:extLst>
          </p:cNvPr>
          <p:cNvSpPr>
            <a:spLocks noGrp="1"/>
          </p:cNvSpPr>
          <p:nvPr>
            <p:ph type="body" sz="half" idx="10"/>
          </p:nvPr>
        </p:nvSpPr>
        <p:spPr>
          <a:xfrm>
            <a:off x="598192" y="2870522"/>
            <a:ext cx="3969046" cy="358133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3" name="Kuva 2" descr="Kuva, joka sisältää kohteen henkilö, poseeraaminen, nainen, henkilöt&#10;&#10;Kuvaus luotu automaattisesti">
            <a:extLst>
              <a:ext uri="{FF2B5EF4-FFF2-40B4-BE49-F238E27FC236}">
                <a16:creationId xmlns:a16="http://schemas.microsoft.com/office/drawing/2014/main" id="{53F1187F-C756-9240-8A90-D0D8845BAF14}"/>
              </a:ext>
            </a:extLst>
          </p:cNvPr>
          <p:cNvPicPr>
            <a:picLocks noChangeAspect="1"/>
          </p:cNvPicPr>
          <p:nvPr userDrawn="1"/>
        </p:nvPicPr>
        <p:blipFill>
          <a:blip r:embed="rId3"/>
          <a:stretch>
            <a:fillRect/>
          </a:stretch>
        </p:blipFill>
        <p:spPr>
          <a:xfrm>
            <a:off x="4635500" y="1345962"/>
            <a:ext cx="7556500" cy="5537200"/>
          </a:xfrm>
          <a:prstGeom prst="rect">
            <a:avLst/>
          </a:prstGeom>
        </p:spPr>
      </p:pic>
    </p:spTree>
    <p:extLst>
      <p:ext uri="{BB962C8B-B14F-4D97-AF65-F5344CB8AC3E}">
        <p14:creationId xmlns:p14="http://schemas.microsoft.com/office/powerpoint/2010/main" val="258799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uvitus + teksti_2">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6BD84D6F-6C6A-7748-B21A-7A0F774BFFD1}"/>
              </a:ext>
            </a:extLst>
          </p:cNvPr>
          <p:cNvPicPr>
            <a:picLocks noChangeAspect="1"/>
          </p:cNvPicPr>
          <p:nvPr userDrawn="1"/>
        </p:nvPicPr>
        <p:blipFill>
          <a:blip r:embed="rId2"/>
          <a:srcRect/>
          <a:stretch/>
        </p:blipFill>
        <p:spPr>
          <a:xfrm>
            <a:off x="10337618" y="463076"/>
            <a:ext cx="1436076" cy="807398"/>
          </a:xfrm>
          <a:prstGeom prst="rect">
            <a:avLst/>
          </a:prstGeom>
        </p:spPr>
      </p:pic>
      <p:sp>
        <p:nvSpPr>
          <p:cNvPr id="11" name="Otsikko 1">
            <a:extLst>
              <a:ext uri="{FF2B5EF4-FFF2-40B4-BE49-F238E27FC236}">
                <a16:creationId xmlns:a16="http://schemas.microsoft.com/office/drawing/2014/main" id="{1AA30886-DE28-5646-A1C0-4CB055CF7E64}"/>
              </a:ext>
            </a:extLst>
          </p:cNvPr>
          <p:cNvSpPr>
            <a:spLocks noGrp="1"/>
          </p:cNvSpPr>
          <p:nvPr>
            <p:ph type="title"/>
          </p:nvPr>
        </p:nvSpPr>
        <p:spPr>
          <a:xfrm>
            <a:off x="598192" y="463076"/>
            <a:ext cx="7867059" cy="1325563"/>
          </a:xfrm>
        </p:spPr>
        <p:txBody>
          <a:bodyPr/>
          <a:lstStyle>
            <a:lvl1pPr>
              <a:defRPr baseline="0">
                <a:solidFill>
                  <a:srgbClr val="526F65"/>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3" name="Tekstin paikkamerkki 3">
            <a:extLst>
              <a:ext uri="{FF2B5EF4-FFF2-40B4-BE49-F238E27FC236}">
                <a16:creationId xmlns:a16="http://schemas.microsoft.com/office/drawing/2014/main" id="{4E30CFEB-2D0D-2340-A6A3-B7912C836F1A}"/>
              </a:ext>
            </a:extLst>
          </p:cNvPr>
          <p:cNvSpPr>
            <a:spLocks noGrp="1"/>
          </p:cNvSpPr>
          <p:nvPr>
            <p:ph type="body" sz="half" idx="2"/>
          </p:nvPr>
        </p:nvSpPr>
        <p:spPr>
          <a:xfrm>
            <a:off x="598192" y="2057658"/>
            <a:ext cx="5015530" cy="685542"/>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rgbClr val="526F65"/>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4" name="Tekstin paikkamerkki 3">
            <a:extLst>
              <a:ext uri="{FF2B5EF4-FFF2-40B4-BE49-F238E27FC236}">
                <a16:creationId xmlns:a16="http://schemas.microsoft.com/office/drawing/2014/main" id="{BCE0A580-B11E-EB46-A256-605FC68AB610}"/>
              </a:ext>
            </a:extLst>
          </p:cNvPr>
          <p:cNvSpPr>
            <a:spLocks noGrp="1"/>
          </p:cNvSpPr>
          <p:nvPr>
            <p:ph type="body" sz="half" idx="10"/>
          </p:nvPr>
        </p:nvSpPr>
        <p:spPr>
          <a:xfrm>
            <a:off x="598192" y="2870522"/>
            <a:ext cx="3969046" cy="358133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solidFill>
                  <a:srgbClr val="4B4B4B"/>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7" name="Kuva 6" descr="Kuva, joka sisältää kohteen henkilö, poseeraaminen, nainen, henkilöt&#10;&#10;Kuvaus luotu automaattisesti">
            <a:extLst>
              <a:ext uri="{FF2B5EF4-FFF2-40B4-BE49-F238E27FC236}">
                <a16:creationId xmlns:a16="http://schemas.microsoft.com/office/drawing/2014/main" id="{1AFFCBED-FE36-464C-99B0-95CBF1AF1921}"/>
              </a:ext>
            </a:extLst>
          </p:cNvPr>
          <p:cNvPicPr>
            <a:picLocks noChangeAspect="1"/>
          </p:cNvPicPr>
          <p:nvPr userDrawn="1"/>
        </p:nvPicPr>
        <p:blipFill>
          <a:blip r:embed="rId3"/>
          <a:stretch>
            <a:fillRect/>
          </a:stretch>
        </p:blipFill>
        <p:spPr>
          <a:xfrm>
            <a:off x="4635500" y="1345962"/>
            <a:ext cx="7556500" cy="5537200"/>
          </a:xfrm>
          <a:prstGeom prst="rect">
            <a:avLst/>
          </a:prstGeom>
        </p:spPr>
      </p:pic>
    </p:spTree>
    <p:extLst>
      <p:ext uri="{BB962C8B-B14F-4D97-AF65-F5344CB8AC3E}">
        <p14:creationId xmlns:p14="http://schemas.microsoft.com/office/powerpoint/2010/main" val="233698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itus + teksti_3">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D53A62F1-0007-1F4E-BB4F-0FEC5A915778}"/>
              </a:ext>
            </a:extLst>
          </p:cNvPr>
          <p:cNvSpPr/>
          <p:nvPr userDrawn="1"/>
        </p:nvSpPr>
        <p:spPr>
          <a:xfrm>
            <a:off x="0" y="0"/>
            <a:ext cx="12192000" cy="6858000"/>
          </a:xfrm>
          <a:prstGeom prst="rect">
            <a:avLst/>
          </a:prstGeom>
          <a:solidFill>
            <a:srgbClr val="526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descr="Kuva, joka sisältää kohteen piirtäminen&#10;&#10;Kuvaus luotu automaattisesti">
            <a:extLst>
              <a:ext uri="{FF2B5EF4-FFF2-40B4-BE49-F238E27FC236}">
                <a16:creationId xmlns:a16="http://schemas.microsoft.com/office/drawing/2014/main" id="{6BD84D6F-6C6A-7748-B21A-7A0F774BFFD1}"/>
              </a:ext>
            </a:extLst>
          </p:cNvPr>
          <p:cNvPicPr>
            <a:picLocks noChangeAspect="1"/>
          </p:cNvPicPr>
          <p:nvPr userDrawn="1"/>
        </p:nvPicPr>
        <p:blipFill>
          <a:blip r:embed="rId2"/>
          <a:stretch>
            <a:fillRect/>
          </a:stretch>
        </p:blipFill>
        <p:spPr>
          <a:xfrm>
            <a:off x="10337618" y="463076"/>
            <a:ext cx="1436076" cy="807399"/>
          </a:xfrm>
          <a:prstGeom prst="rect">
            <a:avLst/>
          </a:prstGeom>
        </p:spPr>
      </p:pic>
      <p:sp>
        <p:nvSpPr>
          <p:cNvPr id="13" name="Otsikko 1">
            <a:extLst>
              <a:ext uri="{FF2B5EF4-FFF2-40B4-BE49-F238E27FC236}">
                <a16:creationId xmlns:a16="http://schemas.microsoft.com/office/drawing/2014/main" id="{7A1684AF-EB5A-FE49-B982-68533DC76E36}"/>
              </a:ext>
            </a:extLst>
          </p:cNvPr>
          <p:cNvSpPr>
            <a:spLocks noGrp="1"/>
          </p:cNvSpPr>
          <p:nvPr>
            <p:ph type="title"/>
          </p:nvPr>
        </p:nvSpPr>
        <p:spPr>
          <a:xfrm>
            <a:off x="598193" y="509376"/>
            <a:ext cx="5497808" cy="1325563"/>
          </a:xfrm>
        </p:spPr>
        <p:txBody>
          <a:bodyPr/>
          <a:lstStyle>
            <a:lvl1pPr>
              <a:defRPr baseline="0">
                <a:solidFill>
                  <a:srgbClr val="FCAE47"/>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4" name="Tekstin paikkamerkki 3">
            <a:extLst>
              <a:ext uri="{FF2B5EF4-FFF2-40B4-BE49-F238E27FC236}">
                <a16:creationId xmlns:a16="http://schemas.microsoft.com/office/drawing/2014/main" id="{4BEC3872-DECE-CF41-BEA3-A10616D7BA1B}"/>
              </a:ext>
            </a:extLst>
          </p:cNvPr>
          <p:cNvSpPr>
            <a:spLocks noGrp="1"/>
          </p:cNvSpPr>
          <p:nvPr>
            <p:ph type="body" sz="half" idx="2"/>
          </p:nvPr>
        </p:nvSpPr>
        <p:spPr>
          <a:xfrm>
            <a:off x="598192" y="1943011"/>
            <a:ext cx="5497808" cy="36512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5" name="Tekstin paikkamerkki 3">
            <a:extLst>
              <a:ext uri="{FF2B5EF4-FFF2-40B4-BE49-F238E27FC236}">
                <a16:creationId xmlns:a16="http://schemas.microsoft.com/office/drawing/2014/main" id="{D9C6DCE1-5EF2-BA44-BBD3-24BD9A3D83FA}"/>
              </a:ext>
            </a:extLst>
          </p:cNvPr>
          <p:cNvSpPr>
            <a:spLocks noGrp="1"/>
          </p:cNvSpPr>
          <p:nvPr>
            <p:ph type="body" sz="half" idx="10"/>
          </p:nvPr>
        </p:nvSpPr>
        <p:spPr>
          <a:xfrm>
            <a:off x="598192" y="2387633"/>
            <a:ext cx="5497808" cy="4110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3" name="Kuva 2">
            <a:extLst>
              <a:ext uri="{FF2B5EF4-FFF2-40B4-BE49-F238E27FC236}">
                <a16:creationId xmlns:a16="http://schemas.microsoft.com/office/drawing/2014/main" id="{4569F978-9704-4741-926D-3747873489BD}"/>
              </a:ext>
            </a:extLst>
          </p:cNvPr>
          <p:cNvPicPr>
            <a:picLocks noChangeAspect="1"/>
          </p:cNvPicPr>
          <p:nvPr userDrawn="1"/>
        </p:nvPicPr>
        <p:blipFill>
          <a:blip r:embed="rId3"/>
          <a:stretch>
            <a:fillRect/>
          </a:stretch>
        </p:blipFill>
        <p:spPr>
          <a:xfrm>
            <a:off x="6188598" y="219919"/>
            <a:ext cx="5192337" cy="7339084"/>
          </a:xfrm>
          <a:prstGeom prst="rect">
            <a:avLst/>
          </a:prstGeom>
        </p:spPr>
      </p:pic>
    </p:spTree>
    <p:extLst>
      <p:ext uri="{BB962C8B-B14F-4D97-AF65-F5344CB8AC3E}">
        <p14:creationId xmlns:p14="http://schemas.microsoft.com/office/powerpoint/2010/main" val="28414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uvitus + teksti_4">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D53A62F1-0007-1F4E-BB4F-0FEC5A915778}"/>
              </a:ext>
            </a:extLst>
          </p:cNvPr>
          <p:cNvSpPr/>
          <p:nvPr userDrawn="1"/>
        </p:nvSpPr>
        <p:spPr>
          <a:xfrm>
            <a:off x="0" y="0"/>
            <a:ext cx="12192000" cy="6858000"/>
          </a:xfrm>
          <a:prstGeom prst="rect">
            <a:avLst/>
          </a:prstGeom>
          <a:solidFill>
            <a:srgbClr val="526F6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descr="Kuva, joka sisältää kohteen piirtäminen&#10;&#10;Kuvaus luotu automaattisesti">
            <a:extLst>
              <a:ext uri="{FF2B5EF4-FFF2-40B4-BE49-F238E27FC236}">
                <a16:creationId xmlns:a16="http://schemas.microsoft.com/office/drawing/2014/main" id="{6BD84D6F-6C6A-7748-B21A-7A0F774BFFD1}"/>
              </a:ext>
            </a:extLst>
          </p:cNvPr>
          <p:cNvPicPr>
            <a:picLocks noChangeAspect="1"/>
          </p:cNvPicPr>
          <p:nvPr userDrawn="1"/>
        </p:nvPicPr>
        <p:blipFill>
          <a:blip r:embed="rId2"/>
          <a:stretch>
            <a:fillRect/>
          </a:stretch>
        </p:blipFill>
        <p:spPr>
          <a:xfrm>
            <a:off x="10337618" y="463076"/>
            <a:ext cx="1436076" cy="807399"/>
          </a:xfrm>
          <a:prstGeom prst="rect">
            <a:avLst/>
          </a:prstGeom>
        </p:spPr>
      </p:pic>
      <p:sp>
        <p:nvSpPr>
          <p:cNvPr id="13" name="Otsikko 1">
            <a:extLst>
              <a:ext uri="{FF2B5EF4-FFF2-40B4-BE49-F238E27FC236}">
                <a16:creationId xmlns:a16="http://schemas.microsoft.com/office/drawing/2014/main" id="{376FDE77-FF2D-1E4D-9CBC-70873D484A72}"/>
              </a:ext>
            </a:extLst>
          </p:cNvPr>
          <p:cNvSpPr>
            <a:spLocks noGrp="1"/>
          </p:cNvSpPr>
          <p:nvPr>
            <p:ph type="title"/>
          </p:nvPr>
        </p:nvSpPr>
        <p:spPr>
          <a:xfrm>
            <a:off x="598192" y="463076"/>
            <a:ext cx="7867059" cy="1325563"/>
          </a:xfrm>
        </p:spPr>
        <p:txBody>
          <a:bodyPr/>
          <a:lstStyle>
            <a:lvl1pPr>
              <a:defRPr baseline="0">
                <a:solidFill>
                  <a:srgbClr val="FCAE47"/>
                </a:solidFill>
              </a:defRPr>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4" name="Tekstin paikkamerkki 3">
            <a:extLst>
              <a:ext uri="{FF2B5EF4-FFF2-40B4-BE49-F238E27FC236}">
                <a16:creationId xmlns:a16="http://schemas.microsoft.com/office/drawing/2014/main" id="{CCED81C0-9BB6-7140-B9B9-BE834AC992FC}"/>
              </a:ext>
            </a:extLst>
          </p:cNvPr>
          <p:cNvSpPr>
            <a:spLocks noGrp="1"/>
          </p:cNvSpPr>
          <p:nvPr>
            <p:ph type="body" sz="half" idx="2"/>
          </p:nvPr>
        </p:nvSpPr>
        <p:spPr>
          <a:xfrm>
            <a:off x="598192" y="1896711"/>
            <a:ext cx="7867060" cy="365126"/>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5" name="Tekstin paikkamerkki 3">
            <a:extLst>
              <a:ext uri="{FF2B5EF4-FFF2-40B4-BE49-F238E27FC236}">
                <a16:creationId xmlns:a16="http://schemas.microsoft.com/office/drawing/2014/main" id="{0998F24B-7C28-F940-AE45-2866F71A5EA8}"/>
              </a:ext>
            </a:extLst>
          </p:cNvPr>
          <p:cNvSpPr>
            <a:spLocks noGrp="1"/>
          </p:cNvSpPr>
          <p:nvPr>
            <p:ph type="body" sz="half" idx="10"/>
          </p:nvPr>
        </p:nvSpPr>
        <p:spPr>
          <a:xfrm>
            <a:off x="598192" y="2341333"/>
            <a:ext cx="6890628" cy="4110525"/>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3" name="Kuva 2">
            <a:extLst>
              <a:ext uri="{FF2B5EF4-FFF2-40B4-BE49-F238E27FC236}">
                <a16:creationId xmlns:a16="http://schemas.microsoft.com/office/drawing/2014/main" id="{5070A96C-694C-9543-81AB-E880B5B06932}"/>
              </a:ext>
            </a:extLst>
          </p:cNvPr>
          <p:cNvPicPr>
            <a:picLocks noChangeAspect="1"/>
          </p:cNvPicPr>
          <p:nvPr userDrawn="1"/>
        </p:nvPicPr>
        <p:blipFill>
          <a:blip r:embed="rId3"/>
          <a:stretch>
            <a:fillRect/>
          </a:stretch>
        </p:blipFill>
        <p:spPr>
          <a:xfrm>
            <a:off x="6706950" y="1652439"/>
            <a:ext cx="6266920" cy="5003003"/>
          </a:xfrm>
          <a:prstGeom prst="rect">
            <a:avLst/>
          </a:prstGeom>
        </p:spPr>
      </p:pic>
    </p:spTree>
    <p:extLst>
      <p:ext uri="{BB962C8B-B14F-4D97-AF65-F5344CB8AC3E}">
        <p14:creationId xmlns:p14="http://schemas.microsoft.com/office/powerpoint/2010/main" val="2526053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6F4E93B9-7F84-BA4E-8983-7C280989CC01}"/>
              </a:ext>
            </a:extLst>
          </p:cNvPr>
          <p:cNvSpPr>
            <a:spLocks noGrp="1"/>
          </p:cNvSpPr>
          <p:nvPr>
            <p:ph type="title"/>
          </p:nvPr>
        </p:nvSpPr>
        <p:spPr>
          <a:xfrm>
            <a:off x="838200" y="365125"/>
            <a:ext cx="10515600" cy="1325563"/>
          </a:xfrm>
          <a:prstGeom prst="rect">
            <a:avLst/>
          </a:prstGeom>
          <a:noFill/>
        </p:spPr>
        <p:txBody>
          <a:bodyPr vert="horz" lIns="91440" tIns="45720" rIns="91440" bIns="45720" rtlCol="0" anchor="ctr" anchorCtr="0">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E206CF18-AB95-BF42-84C8-5566A566C6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Dian numeron paikkamerkki 8">
            <a:extLst>
              <a:ext uri="{FF2B5EF4-FFF2-40B4-BE49-F238E27FC236}">
                <a16:creationId xmlns:a16="http://schemas.microsoft.com/office/drawing/2014/main" id="{81847025-8CDD-2F45-B71F-52CD7F7AF8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E1F038-2609-0746-951F-C9C2C8C4D6CA}" type="slidenum">
              <a:rPr lang="fi-FI" smtClean="0"/>
              <a:t>‹#›</a:t>
            </a:fld>
            <a:endParaRPr lang="fi-FI"/>
          </a:p>
        </p:txBody>
      </p:sp>
    </p:spTree>
    <p:extLst>
      <p:ext uri="{BB962C8B-B14F-4D97-AF65-F5344CB8AC3E}">
        <p14:creationId xmlns:p14="http://schemas.microsoft.com/office/powerpoint/2010/main" val="3279181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52" r:id="rId4"/>
    <p:sldLayoutId id="2147483656" r:id="rId5"/>
    <p:sldLayoutId id="2147483657" r:id="rId6"/>
    <p:sldLayoutId id="2147483660" r:id="rId7"/>
    <p:sldLayoutId id="2147483659" r:id="rId8"/>
    <p:sldLayoutId id="2147483658" r:id="rId9"/>
    <p:sldLayoutId id="2147483672" r:id="rId10"/>
    <p:sldLayoutId id="2147483673" r:id="rId11"/>
    <p:sldLayoutId id="2147483663" r:id="rId12"/>
    <p:sldLayoutId id="2147483669" r:id="rId13"/>
    <p:sldLayoutId id="2147483670" r:id="rId14"/>
    <p:sldLayoutId id="2147483665" r:id="rId15"/>
    <p:sldLayoutId id="2147483667" r:id="rId16"/>
    <p:sldLayoutId id="2147483671" r:id="rId17"/>
    <p:sldLayoutId id="2147483668" r:id="rId18"/>
    <p:sldLayoutId id="2147483662"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i="0" kern="1200" baseline="0">
          <a:solidFill>
            <a:schemeClr val="bg1"/>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000" b="1" i="0" kern="1200" baseline="0">
          <a:solidFill>
            <a:schemeClr val="bg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bg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b="0" i="0" kern="1200" baseline="0">
          <a:solidFill>
            <a:schemeClr val="bg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baseline="0">
          <a:solidFill>
            <a:schemeClr val="bg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b="0" i="1" kern="1200" baseline="0">
          <a:solidFill>
            <a:schemeClr val="bg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otsikko 1">
            <a:extLst>
              <a:ext uri="{FF2B5EF4-FFF2-40B4-BE49-F238E27FC236}">
                <a16:creationId xmlns:a16="http://schemas.microsoft.com/office/drawing/2014/main" id="{D85FEBA4-E0F0-6246-AB60-74563F6D2FAC}"/>
              </a:ext>
            </a:extLst>
          </p:cNvPr>
          <p:cNvSpPr>
            <a:spLocks noGrp="1"/>
          </p:cNvSpPr>
          <p:nvPr>
            <p:ph type="title" idx="4294967295"/>
          </p:nvPr>
        </p:nvSpPr>
        <p:spPr>
          <a:xfrm>
            <a:off x="1524000" y="3649663"/>
            <a:ext cx="9144000" cy="492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i-FI" sz="3000" b="1" i="0" u="none" strike="noStrike" kern="1200" cap="none" spc="0" normalizeH="0" baseline="0" noProof="0">
                <a:ln>
                  <a:noFill/>
                </a:ln>
                <a:solidFill>
                  <a:schemeClr val="bg1"/>
                </a:solidFill>
                <a:effectLst/>
                <a:uLnTx/>
                <a:uFillTx/>
                <a:latin typeface="Montserrat" pitchFamily="2" charset="77"/>
                <a:ea typeface="+mn-ea"/>
                <a:cs typeface="+mn-cs"/>
              </a:rPr>
              <a:t>Alavalinta ja segregaatioon liittyvät tekijät</a:t>
            </a:r>
          </a:p>
        </p:txBody>
      </p:sp>
      <p:sp>
        <p:nvSpPr>
          <p:cNvPr id="4" name="Tekstin paikkamerkki 2">
            <a:extLst>
              <a:ext uri="{FF2B5EF4-FFF2-40B4-BE49-F238E27FC236}">
                <a16:creationId xmlns:a16="http://schemas.microsoft.com/office/drawing/2014/main" id="{C8C67E8B-BC34-404C-9C05-FCF4C3B3A58C}"/>
              </a:ext>
            </a:extLst>
          </p:cNvPr>
          <p:cNvSpPr txBox="1">
            <a:spLocks/>
          </p:cNvSpPr>
          <p:nvPr/>
        </p:nvSpPr>
        <p:spPr>
          <a:xfrm>
            <a:off x="3635254" y="4869470"/>
            <a:ext cx="4921491" cy="596381"/>
          </a:xfrm>
          <a:prstGeom prst="rect">
            <a:avLst/>
          </a:prstGeom>
        </p:spPr>
        <p:txBody>
          <a:bodyPr vert="horz" lIns="91440" tIns="45720" rIns="91440" bIns="45720" rtlCol="0" anchor="t">
            <a:normAutofit fontScale="77500" lnSpcReduction="20000"/>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0" i="0" kern="1200" baseline="0">
                <a:solidFill>
                  <a:schemeClr val="bg1"/>
                </a:solidFill>
                <a:latin typeface="Montserrat" pitchFamily="2" charset="77"/>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baseline="0">
                <a:solidFill>
                  <a:schemeClr val="bg1"/>
                </a:solidFill>
                <a:latin typeface="Montserrat" pitchFamily="2" charset="77"/>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baseline="0">
                <a:solidFill>
                  <a:schemeClr val="bg1"/>
                </a:solidFill>
                <a:latin typeface="Montserrat" pitchFamily="2" charset="77"/>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baseline="0">
                <a:solidFill>
                  <a:schemeClr val="bg1"/>
                </a:solidFill>
                <a:latin typeface="Montserrat" pitchFamily="2" charset="77"/>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1" kern="1200" baseline="0">
                <a:solidFill>
                  <a:schemeClr val="bg1"/>
                </a:solidFill>
                <a:latin typeface="Montserrat" pitchFamily="2" charset="77"/>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dirty="0">
                <a:latin typeface="Montserrat"/>
              </a:rPr>
              <a:t>CC-BY-SA 4.0</a:t>
            </a:r>
          </a:p>
          <a:p>
            <a:r>
              <a:rPr lang="en-US" dirty="0" err="1">
                <a:latin typeface="Montserrat"/>
              </a:rPr>
              <a:t>paitsi</a:t>
            </a:r>
            <a:r>
              <a:rPr lang="en-US" dirty="0">
                <a:latin typeface="Montserrat"/>
              </a:rPr>
              <a:t> </a:t>
            </a:r>
            <a:r>
              <a:rPr lang="en-US" dirty="0" err="1">
                <a:latin typeface="Montserrat"/>
              </a:rPr>
              <a:t>Roolipeli</a:t>
            </a:r>
            <a:r>
              <a:rPr lang="en-US" dirty="0">
                <a:latin typeface="Montserrat"/>
              </a:rPr>
              <a:t>-logo ja </a:t>
            </a:r>
            <a:r>
              <a:rPr lang="en-US" dirty="0" err="1">
                <a:latin typeface="Montserrat"/>
              </a:rPr>
              <a:t>kuvitus</a:t>
            </a:r>
            <a:r>
              <a:rPr lang="en-US" dirty="0">
                <a:latin typeface="Montserrat"/>
              </a:rPr>
              <a:t> Karin Niemi: CC BY-ND 4.0</a:t>
            </a:r>
            <a:endParaRPr lang="fi-FI" dirty="0">
              <a:latin typeface="Montserrat"/>
            </a:endParaRPr>
          </a:p>
        </p:txBody>
      </p:sp>
    </p:spTree>
    <p:extLst>
      <p:ext uri="{BB962C8B-B14F-4D97-AF65-F5344CB8AC3E}">
        <p14:creationId xmlns:p14="http://schemas.microsoft.com/office/powerpoint/2010/main" val="169590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DABD6C3-F1F9-4B3A-B519-0B0A20EDA943}"/>
              </a:ext>
            </a:extLst>
          </p:cNvPr>
          <p:cNvSpPr>
            <a:spLocks noGrp="1"/>
          </p:cNvSpPr>
          <p:nvPr>
            <p:ph type="title"/>
          </p:nvPr>
        </p:nvSpPr>
        <p:spPr>
          <a:xfrm>
            <a:off x="598192" y="-1325563"/>
            <a:ext cx="7867059" cy="1325563"/>
          </a:xfrm>
        </p:spPr>
        <p:txBody>
          <a:bodyPr vert="horz" lIns="91440" tIns="45720" rIns="91440" bIns="45720" rtlCol="0" anchor="b" anchorCtr="0">
            <a:normAutofit/>
          </a:bodyPr>
          <a:lstStyle/>
          <a:p>
            <a:r>
              <a:rPr lang="en-US" err="1"/>
              <a:t>Toinen</a:t>
            </a:r>
            <a:r>
              <a:rPr lang="en-US"/>
              <a:t> </a:t>
            </a:r>
            <a:r>
              <a:rPr lang="en-US" err="1"/>
              <a:t>sitaattiesimerkki</a:t>
            </a:r>
            <a:r>
              <a:rPr lang="en-US"/>
              <a:t> </a:t>
            </a:r>
            <a:r>
              <a:rPr lang="en-US" err="1"/>
              <a:t>epätyypilliselle</a:t>
            </a:r>
            <a:r>
              <a:rPr lang="en-US"/>
              <a:t> </a:t>
            </a:r>
            <a:r>
              <a:rPr lang="en-US" err="1"/>
              <a:t>alalle</a:t>
            </a:r>
            <a:r>
              <a:rPr lang="en-US"/>
              <a:t> </a:t>
            </a:r>
            <a:r>
              <a:rPr lang="en-US" err="1"/>
              <a:t>hakeutuneelta</a:t>
            </a:r>
            <a:endParaRPr lang="fi-FI"/>
          </a:p>
        </p:txBody>
      </p:sp>
      <p:sp>
        <p:nvSpPr>
          <p:cNvPr id="10" name="Tekstiruutu 9">
            <a:extLst>
              <a:ext uri="{FF2B5EF4-FFF2-40B4-BE49-F238E27FC236}">
                <a16:creationId xmlns:a16="http://schemas.microsoft.com/office/drawing/2014/main" id="{2F7A5225-A31F-475C-98B6-2430FE1B3A9C}"/>
              </a:ext>
            </a:extLst>
          </p:cNvPr>
          <p:cNvSpPr txBox="1"/>
          <p:nvPr/>
        </p:nvSpPr>
        <p:spPr>
          <a:xfrm>
            <a:off x="904125" y="1541125"/>
            <a:ext cx="10027578" cy="4993239"/>
          </a:xfrm>
          <a:prstGeom prst="rect">
            <a:avLst/>
          </a:prstGeom>
          <a:noFill/>
          <a:ln w="38100">
            <a:solidFill>
              <a:srgbClr val="526F65"/>
            </a:solidFill>
          </a:ln>
        </p:spPr>
        <p:txBody>
          <a:bodyPr wrap="square" rtlCol="0">
            <a:spAutoFit/>
          </a:bodyPr>
          <a:lstStyle/>
          <a:p>
            <a:pPr algn="just"/>
            <a:endParaRPr lang="fi-FI" sz="2400" i="1" dirty="0">
              <a:latin typeface="Montserrat" panose="00000500000000000000" pitchFamily="2" charset="0"/>
            </a:endParaRPr>
          </a:p>
          <a:p>
            <a:pPr algn="just"/>
            <a:r>
              <a:rPr lang="fi-FI" sz="2400" i="1" dirty="0">
                <a:latin typeface="Montserrat" panose="00000500000000000000" pitchFamily="2" charset="0"/>
              </a:rPr>
              <a:t>”TH: No mistä </a:t>
            </a:r>
            <a:r>
              <a:rPr lang="fi-FI" sz="2400" i="1" dirty="0" err="1">
                <a:latin typeface="Montserrat" panose="00000500000000000000" pitchFamily="2" charset="0"/>
              </a:rPr>
              <a:t>sä</a:t>
            </a:r>
            <a:r>
              <a:rPr lang="fi-FI" sz="2400" i="1" dirty="0">
                <a:latin typeface="Montserrat" panose="00000500000000000000" pitchFamily="2" charset="0"/>
              </a:rPr>
              <a:t> ysillä tai </a:t>
            </a:r>
            <a:r>
              <a:rPr lang="fi-FI" sz="2400" i="1" dirty="0" err="1">
                <a:latin typeface="Montserrat" panose="00000500000000000000" pitchFamily="2" charset="0"/>
              </a:rPr>
              <a:t>aikasemmin</a:t>
            </a:r>
            <a:r>
              <a:rPr lang="fi-FI" sz="2400" i="1" dirty="0">
                <a:latin typeface="Montserrat" panose="00000500000000000000" pitchFamily="2" charset="0"/>
              </a:rPr>
              <a:t> jo, mistä se [ajoneuvoasentajan koulutus, TH] pälkähti </a:t>
            </a:r>
            <a:r>
              <a:rPr lang="fi-FI" sz="2400" i="1" dirty="0" err="1">
                <a:latin typeface="Montserrat" panose="00000500000000000000" pitchFamily="2" charset="0"/>
              </a:rPr>
              <a:t>sun</a:t>
            </a:r>
            <a:r>
              <a:rPr lang="fi-FI" sz="2400" i="1" dirty="0">
                <a:latin typeface="Montserrat" panose="00000500000000000000" pitchFamily="2" charset="0"/>
              </a:rPr>
              <a:t> päähän? Kristiina: En minä </a:t>
            </a:r>
            <a:r>
              <a:rPr lang="fi-FI" sz="2400" i="1" dirty="0" err="1">
                <a:latin typeface="Montserrat" panose="00000500000000000000" pitchFamily="2" charset="0"/>
              </a:rPr>
              <a:t>tiiä</a:t>
            </a:r>
            <a:r>
              <a:rPr lang="fi-FI" sz="2400" i="1" dirty="0">
                <a:latin typeface="Montserrat" panose="00000500000000000000" pitchFamily="2" charset="0"/>
              </a:rPr>
              <a:t>. Varmaan siis kun iskä kuitenkin on korjannut ja huoltanut meidän autoja, niin </a:t>
            </a:r>
            <a:r>
              <a:rPr lang="fi-FI" sz="2400" i="1" dirty="0" err="1">
                <a:latin typeface="Montserrat" panose="00000500000000000000" pitchFamily="2" charset="0"/>
              </a:rPr>
              <a:t>oon</a:t>
            </a:r>
            <a:r>
              <a:rPr lang="fi-FI" sz="2400" i="1" dirty="0">
                <a:latin typeface="Montserrat" panose="00000500000000000000" pitchFamily="2" charset="0"/>
              </a:rPr>
              <a:t> ollut siinä mukana </a:t>
            </a:r>
            <a:r>
              <a:rPr lang="fi-FI" sz="2400" i="1" dirty="0" err="1">
                <a:latin typeface="Montserrat" panose="00000500000000000000" pitchFamily="2" charset="0"/>
              </a:rPr>
              <a:t>kahtomassa</a:t>
            </a:r>
            <a:r>
              <a:rPr lang="fi-FI" sz="2400" i="1" dirty="0">
                <a:latin typeface="Montserrat" panose="00000500000000000000" pitchFamily="2" charset="0"/>
              </a:rPr>
              <a:t> ja tutkimassa ja ihmettelemässä. Varmaan </a:t>
            </a:r>
            <a:r>
              <a:rPr lang="fi-FI" sz="2400" i="1" dirty="0" err="1">
                <a:latin typeface="Montserrat" panose="00000500000000000000" pitchFamily="2" charset="0"/>
              </a:rPr>
              <a:t>mä</a:t>
            </a:r>
            <a:r>
              <a:rPr lang="fi-FI" sz="2400" i="1" dirty="0">
                <a:latin typeface="Montserrat" panose="00000500000000000000" pitchFamily="2" charset="0"/>
              </a:rPr>
              <a:t> </a:t>
            </a:r>
            <a:r>
              <a:rPr lang="fi-FI" sz="2400" i="1" dirty="0" err="1">
                <a:latin typeface="Montserrat" panose="00000500000000000000" pitchFamily="2" charset="0"/>
              </a:rPr>
              <a:t>oon</a:t>
            </a:r>
            <a:r>
              <a:rPr lang="fi-FI" sz="2400" i="1" dirty="0">
                <a:latin typeface="Montserrat" panose="00000500000000000000" pitchFamily="2" charset="0"/>
              </a:rPr>
              <a:t> ollut vähän </a:t>
            </a:r>
            <a:r>
              <a:rPr lang="fi-FI" sz="2400" i="1" dirty="0" err="1">
                <a:latin typeface="Montserrat" panose="00000500000000000000" pitchFamily="2" charset="0"/>
              </a:rPr>
              <a:t>semmonen</a:t>
            </a:r>
            <a:r>
              <a:rPr lang="fi-FI" sz="2400" i="1" dirty="0">
                <a:latin typeface="Montserrat" panose="00000500000000000000" pitchFamily="2" charset="0"/>
              </a:rPr>
              <a:t> isin tyttö. </a:t>
            </a:r>
            <a:r>
              <a:rPr lang="fi-FI" sz="2400" i="1" dirty="0" err="1">
                <a:latin typeface="Montserrat" panose="00000500000000000000" pitchFamily="2" charset="0"/>
              </a:rPr>
              <a:t>Mä</a:t>
            </a:r>
            <a:r>
              <a:rPr lang="fi-FI" sz="2400" i="1" dirty="0">
                <a:latin typeface="Montserrat" panose="00000500000000000000" pitchFamily="2" charset="0"/>
              </a:rPr>
              <a:t> </a:t>
            </a:r>
            <a:r>
              <a:rPr lang="fi-FI" sz="2400" i="1" dirty="0" err="1">
                <a:latin typeface="Montserrat" panose="00000500000000000000" pitchFamily="2" charset="0"/>
              </a:rPr>
              <a:t>oon</a:t>
            </a:r>
            <a:r>
              <a:rPr lang="fi-FI" sz="2400" i="1" dirty="0">
                <a:latin typeface="Montserrat" panose="00000500000000000000" pitchFamily="2" charset="0"/>
              </a:rPr>
              <a:t> muutenkin käynyt kalalla ja tehnyt </a:t>
            </a:r>
            <a:r>
              <a:rPr lang="fi-FI" sz="2400" i="1" dirty="0" err="1">
                <a:latin typeface="Montserrat" panose="00000500000000000000" pitchFamily="2" charset="0"/>
              </a:rPr>
              <a:t>mehtähommia</a:t>
            </a:r>
            <a:r>
              <a:rPr lang="fi-FI" sz="2400" i="1" dirty="0">
                <a:latin typeface="Montserrat" panose="00000500000000000000" pitchFamily="2" charset="0"/>
              </a:rPr>
              <a:t> ja muuta, miesten juttuja. (Kristiina, ajoneuvoasentajan perustutkinnon opiskelija, Keski-Suomi)”</a:t>
            </a:r>
            <a:endParaRPr lang="fi-FI" sz="2000" i="1" dirty="0">
              <a:latin typeface="Montserrat" panose="00000500000000000000" pitchFamily="2" charset="0"/>
            </a:endParaRPr>
          </a:p>
          <a:p>
            <a:pPr algn="just"/>
            <a:endParaRPr lang="fi-FI" sz="2000" i="1" dirty="0">
              <a:latin typeface="Montserrat" panose="00000500000000000000" pitchFamily="2" charset="0"/>
            </a:endParaRPr>
          </a:p>
          <a:p>
            <a:r>
              <a:rPr lang="fi-FI" sz="1400" i="1" dirty="0">
                <a:solidFill>
                  <a:srgbClr val="4B4B4B"/>
                </a:solidFill>
                <a:latin typeface="Montserrat" pitchFamily="2" charset="77"/>
              </a:rPr>
              <a:t>Lähde: Hoikkala, T. 2019. Mikä työntää pois, mikä vetää puoleensa? Epätyypillisiä valintoja tehneet nuoret ammatillisessa koulutuksessa. Teoksessa </a:t>
            </a:r>
            <a:r>
              <a:rPr lang="en-US" sz="1400" i="1" dirty="0" err="1">
                <a:solidFill>
                  <a:srgbClr val="4B4B4B"/>
                </a:solidFill>
                <a:latin typeface="Montserrat" pitchFamily="2" charset="77"/>
              </a:rPr>
              <a:t>Lahtinen</a:t>
            </a:r>
            <a:r>
              <a:rPr lang="en-US" sz="1400" i="1" dirty="0">
                <a:solidFill>
                  <a:srgbClr val="4B4B4B"/>
                </a:solidFill>
                <a:latin typeface="Montserrat" pitchFamily="2" charset="77"/>
              </a:rPr>
              <a:t> (</a:t>
            </a:r>
            <a:r>
              <a:rPr lang="en-US" sz="1400" i="1" dirty="0" err="1">
                <a:solidFill>
                  <a:srgbClr val="4B4B4B"/>
                </a:solidFill>
                <a:latin typeface="Montserrat" pitchFamily="2" charset="77"/>
              </a:rPr>
              <a:t>toim</a:t>
            </a:r>
            <a:r>
              <a:rPr lang="en-US" sz="1400" i="1" dirty="0">
                <a:solidFill>
                  <a:srgbClr val="4B4B4B"/>
                </a:solidFill>
                <a:latin typeface="Montserrat" pitchFamily="2" charset="77"/>
              </a:rPr>
              <a:t>).. </a:t>
            </a:r>
            <a:r>
              <a:rPr lang="fi-FI" sz="1400" i="1" dirty="0">
                <a:solidFill>
                  <a:srgbClr val="4B4B4B"/>
                </a:solidFill>
                <a:latin typeface="Montserrat" pitchFamily="2" charset="77"/>
              </a:rPr>
              <a:t>”Mikä </a:t>
            </a:r>
            <a:r>
              <a:rPr lang="fi-FI" sz="1400" i="1" dirty="0" err="1">
                <a:solidFill>
                  <a:srgbClr val="4B4B4B"/>
                </a:solidFill>
                <a:latin typeface="Montserrat" pitchFamily="2" charset="77"/>
              </a:rPr>
              <a:t>ois</a:t>
            </a:r>
            <a:r>
              <a:rPr lang="fi-FI" sz="1400" i="1" dirty="0">
                <a:solidFill>
                  <a:srgbClr val="4B4B4B"/>
                </a:solidFill>
                <a:latin typeface="Montserrat" pitchFamily="2" charset="77"/>
              </a:rPr>
              <a:t> </a:t>
            </a:r>
            <a:r>
              <a:rPr lang="fi-FI" sz="1400" i="1" dirty="0" err="1">
                <a:solidFill>
                  <a:srgbClr val="4B4B4B"/>
                </a:solidFill>
                <a:latin typeface="Montserrat" pitchFamily="2" charset="77"/>
              </a:rPr>
              <a:t>mun</a:t>
            </a:r>
            <a:r>
              <a:rPr lang="fi-FI" sz="1400" i="1" dirty="0">
                <a:solidFill>
                  <a:srgbClr val="4B4B4B"/>
                </a:solidFill>
                <a:latin typeface="Montserrat" pitchFamily="2" charset="77"/>
              </a:rPr>
              <a:t> juttu” – nuorten koulutusvalinnat sosialisaatiomaisemien kehyksissä. Valtioneuvoston selvitys- ja tutkimus-toiminnan julkaisusarja 2019:68. s. 112.</a:t>
            </a:r>
            <a:endParaRPr lang="en-US" sz="1400" i="1" dirty="0">
              <a:solidFill>
                <a:srgbClr val="4B4B4B"/>
              </a:solidFill>
              <a:latin typeface="Montserrat" pitchFamily="2" charset="77"/>
            </a:endParaRPr>
          </a:p>
        </p:txBody>
      </p:sp>
    </p:spTree>
    <p:extLst>
      <p:ext uri="{BB962C8B-B14F-4D97-AF65-F5344CB8AC3E}">
        <p14:creationId xmlns:p14="http://schemas.microsoft.com/office/powerpoint/2010/main" val="177097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FCBA52-D717-491D-A318-AFBA1F7B4875}"/>
              </a:ext>
            </a:extLst>
          </p:cNvPr>
          <p:cNvSpPr>
            <a:spLocks noGrp="1"/>
          </p:cNvSpPr>
          <p:nvPr>
            <p:ph type="title"/>
          </p:nvPr>
        </p:nvSpPr>
        <p:spPr/>
        <p:txBody>
          <a:bodyPr/>
          <a:lstStyle/>
          <a:p>
            <a:r>
              <a:rPr lang="fi-FI" dirty="0"/>
              <a:t>Verryttely- ja pohdintatauko 2</a:t>
            </a:r>
          </a:p>
        </p:txBody>
      </p:sp>
      <p:sp>
        <p:nvSpPr>
          <p:cNvPr id="4" name="Tekstin paikkamerkki 3">
            <a:extLst>
              <a:ext uri="{FF2B5EF4-FFF2-40B4-BE49-F238E27FC236}">
                <a16:creationId xmlns:a16="http://schemas.microsoft.com/office/drawing/2014/main" id="{8887E1A8-2C30-4E46-A165-2FFFB9AAC9D8}"/>
              </a:ext>
            </a:extLst>
          </p:cNvPr>
          <p:cNvSpPr>
            <a:spLocks noGrp="1"/>
          </p:cNvSpPr>
          <p:nvPr>
            <p:ph type="body" sz="half" idx="10"/>
          </p:nvPr>
        </p:nvSpPr>
        <p:spPr/>
        <p:txBody>
          <a:bodyPr/>
          <a:lstStyle/>
          <a:p>
            <a:pPr algn="just" fontAlgn="base"/>
            <a:r>
              <a:rPr lang="fi-FI" sz="1800">
                <a:latin typeface="Montserrat" panose="00000500000000000000" pitchFamily="2" charset="0"/>
              </a:rPr>
              <a:t>Sulje silmäsi hetkeksi. Palauta ensin mieleesi, mitkä ovat keskeisiä arvojasi. </a:t>
            </a:r>
            <a:r>
              <a:rPr lang="en-US" sz="1800">
                <a:latin typeface="Montserrat" panose="00000500000000000000" pitchFamily="2" charset="0"/>
              </a:rPr>
              <a:t>​</a:t>
            </a:r>
            <a:r>
              <a:rPr lang="fi-FI" sz="1800">
                <a:latin typeface="Montserrat" panose="00000500000000000000" pitchFamily="2" charset="0"/>
              </a:rPr>
              <a:t>Pohdi sen jälkeen, miten uravalintasi heijastaa näitä arvojasi. </a:t>
            </a:r>
            <a:r>
              <a:rPr lang="en-US" sz="1800">
                <a:latin typeface="Montserrat" panose="00000500000000000000" pitchFamily="2" charset="0"/>
              </a:rPr>
              <a:t>​</a:t>
            </a:r>
            <a:r>
              <a:rPr lang="fi-FI" sz="1800">
                <a:latin typeface="Montserrat" panose="00000500000000000000" pitchFamily="2" charset="0"/>
              </a:rPr>
              <a:t>Millainen vaikutus arvoillasi on tai oli koulutus- ja uravalintoihisi?</a:t>
            </a:r>
            <a:r>
              <a:rPr lang="en-US" sz="1800">
                <a:latin typeface="Montserrat" panose="00000500000000000000" pitchFamily="2" charset="0"/>
              </a:rPr>
              <a:t>​</a:t>
            </a:r>
          </a:p>
          <a:p>
            <a:endParaRPr lang="fi-FI"/>
          </a:p>
        </p:txBody>
      </p:sp>
    </p:spTree>
    <p:extLst>
      <p:ext uri="{BB962C8B-B14F-4D97-AF65-F5344CB8AC3E}">
        <p14:creationId xmlns:p14="http://schemas.microsoft.com/office/powerpoint/2010/main" val="338121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2F0224-E8F8-4D84-A040-732F2F97CC6C}"/>
              </a:ext>
            </a:extLst>
          </p:cNvPr>
          <p:cNvSpPr>
            <a:spLocks noGrp="1"/>
          </p:cNvSpPr>
          <p:nvPr>
            <p:ph type="title"/>
          </p:nvPr>
        </p:nvSpPr>
        <p:spPr/>
        <p:txBody>
          <a:bodyPr/>
          <a:lstStyle/>
          <a:p>
            <a:r>
              <a:rPr lang="fi-FI"/>
              <a:t>Millaisia mahdollisuuksia sinulla on?</a:t>
            </a:r>
          </a:p>
        </p:txBody>
      </p:sp>
      <p:sp>
        <p:nvSpPr>
          <p:cNvPr id="4" name="Tekstin paikkamerkki 3">
            <a:extLst>
              <a:ext uri="{FF2B5EF4-FFF2-40B4-BE49-F238E27FC236}">
                <a16:creationId xmlns:a16="http://schemas.microsoft.com/office/drawing/2014/main" id="{69698A5D-1026-4971-BEA7-0B8EC8BE9B21}"/>
              </a:ext>
            </a:extLst>
          </p:cNvPr>
          <p:cNvSpPr>
            <a:spLocks noGrp="1"/>
          </p:cNvSpPr>
          <p:nvPr>
            <p:ph type="body" sz="half" idx="10"/>
          </p:nvPr>
        </p:nvSpPr>
        <p:spPr>
          <a:xfrm>
            <a:off x="598192" y="1788639"/>
            <a:ext cx="9739426" cy="4663219"/>
          </a:xfrm>
        </p:spPr>
        <p:txBody>
          <a:bodyPr/>
          <a:lstStyle/>
          <a:p>
            <a:pPr marL="285750" indent="-285750" fontAlgn="base">
              <a:buFont typeface="Arial" panose="020B0604020202020204" pitchFamily="34" charset="0"/>
              <a:buChar char="•"/>
            </a:pPr>
            <a:r>
              <a:rPr lang="fi-FI" sz="1800"/>
              <a:t>Työn muutos ja historia: mielikuvat muuttuvat työtä hitaammin </a:t>
            </a:r>
          </a:p>
          <a:p>
            <a:pPr marL="285750" indent="-285750" fontAlgn="base">
              <a:buFont typeface="Arial" panose="020B0604020202020204" pitchFamily="34" charset="0"/>
              <a:buChar char="•"/>
            </a:pPr>
            <a:r>
              <a:rPr lang="fi-FI" sz="1800"/>
              <a:t>Työelämän ja yhteiskunnan tasa-arvo</a:t>
            </a:r>
          </a:p>
          <a:p>
            <a:pPr marL="285750" indent="-285750" fontAlgn="base">
              <a:buFont typeface="Arial" panose="020B0604020202020204" pitchFamily="34" charset="0"/>
              <a:buChar char="•"/>
            </a:pPr>
            <a:r>
              <a:rPr lang="fi-FI" sz="1800"/>
              <a:t>Tasa-arvoinen kohtelu työelämässä ja sen ”ennakointi”</a:t>
            </a:r>
            <a:r>
              <a:rPr lang="en-US" sz="1800"/>
              <a:t>: 60 % </a:t>
            </a:r>
            <a:r>
              <a:rPr lang="en-US" sz="1800" err="1"/>
              <a:t>tutkimukseen</a:t>
            </a:r>
            <a:r>
              <a:rPr lang="en-US" sz="1800"/>
              <a:t> </a:t>
            </a:r>
            <a:r>
              <a:rPr lang="en-US" sz="1800" err="1"/>
              <a:t>osallistuneista</a:t>
            </a:r>
            <a:r>
              <a:rPr lang="en-US" sz="1800"/>
              <a:t> </a:t>
            </a:r>
            <a:r>
              <a:rPr lang="en-US" sz="1800" err="1"/>
              <a:t>tytöistä</a:t>
            </a:r>
            <a:r>
              <a:rPr lang="en-US" sz="1800"/>
              <a:t> </a:t>
            </a:r>
            <a:r>
              <a:rPr lang="en-US" sz="1800" err="1"/>
              <a:t>oli</a:t>
            </a:r>
            <a:r>
              <a:rPr lang="en-US" sz="1800"/>
              <a:t> </a:t>
            </a:r>
            <a:r>
              <a:rPr lang="en-US" sz="1800" err="1"/>
              <a:t>sitä</a:t>
            </a:r>
            <a:r>
              <a:rPr lang="en-US" sz="1800"/>
              <a:t> </a:t>
            </a:r>
            <a:r>
              <a:rPr lang="en-US" sz="1800" err="1"/>
              <a:t>mieltä</a:t>
            </a:r>
            <a:r>
              <a:rPr lang="en-US" sz="1800"/>
              <a:t>, </a:t>
            </a:r>
            <a:r>
              <a:rPr lang="en-US" sz="1800" err="1"/>
              <a:t>että</a:t>
            </a:r>
            <a:r>
              <a:rPr lang="en-US" sz="1800"/>
              <a:t> he </a:t>
            </a:r>
            <a:r>
              <a:rPr lang="en-US" sz="1800" err="1"/>
              <a:t>tavoittelisivat</a:t>
            </a:r>
            <a:r>
              <a:rPr lang="en-US" sz="1800"/>
              <a:t> </a:t>
            </a:r>
            <a:r>
              <a:rPr lang="en-US" sz="1800" err="1"/>
              <a:t>itsevarmemmin</a:t>
            </a:r>
            <a:r>
              <a:rPr lang="en-US" sz="1800"/>
              <a:t> </a:t>
            </a:r>
            <a:r>
              <a:rPr lang="en-US" sz="1800" err="1"/>
              <a:t>uraa</a:t>
            </a:r>
            <a:r>
              <a:rPr lang="en-US" sz="1800"/>
              <a:t> STEM-</a:t>
            </a:r>
            <a:r>
              <a:rPr lang="en-US" sz="1800" err="1"/>
              <a:t>aloilta</a:t>
            </a:r>
            <a:r>
              <a:rPr lang="en-US" sz="1800"/>
              <a:t>, </a:t>
            </a:r>
            <a:r>
              <a:rPr lang="en-US" sz="1800" err="1"/>
              <a:t>jos</a:t>
            </a:r>
            <a:r>
              <a:rPr lang="en-US" sz="1800"/>
              <a:t> he </a:t>
            </a:r>
            <a:r>
              <a:rPr lang="en-US" sz="1800" err="1"/>
              <a:t>tietäisivät</a:t>
            </a:r>
            <a:r>
              <a:rPr lang="en-US" sz="1800"/>
              <a:t>, </a:t>
            </a:r>
            <a:r>
              <a:rPr lang="en-US" sz="1800" err="1"/>
              <a:t>että</a:t>
            </a:r>
            <a:r>
              <a:rPr lang="en-US" sz="1800"/>
              <a:t> </a:t>
            </a:r>
            <a:r>
              <a:rPr lang="en-US" sz="1800" err="1"/>
              <a:t>naisia</a:t>
            </a:r>
            <a:r>
              <a:rPr lang="en-US" sz="1800"/>
              <a:t> ja </a:t>
            </a:r>
            <a:r>
              <a:rPr lang="en-US" sz="1800" err="1"/>
              <a:t>miehiä</a:t>
            </a:r>
            <a:r>
              <a:rPr lang="en-US" sz="1800"/>
              <a:t> </a:t>
            </a:r>
            <a:r>
              <a:rPr lang="en-US" sz="1800" err="1"/>
              <a:t>kohdellaan</a:t>
            </a:r>
            <a:r>
              <a:rPr lang="en-US" sz="1800"/>
              <a:t> </a:t>
            </a:r>
            <a:r>
              <a:rPr lang="en-US" sz="1800" err="1"/>
              <a:t>työelämässä</a:t>
            </a:r>
            <a:r>
              <a:rPr lang="en-US" sz="1800"/>
              <a:t> </a:t>
            </a:r>
            <a:r>
              <a:rPr lang="en-US" sz="1800" err="1"/>
              <a:t>tasa-arvoisesti</a:t>
            </a:r>
            <a:r>
              <a:rPr lang="en-US" sz="1800"/>
              <a:t> </a:t>
            </a:r>
            <a:r>
              <a:rPr lang="fi-FI" sz="1800"/>
              <a:t>(Microsoft 2017)</a:t>
            </a:r>
            <a:r>
              <a:rPr lang="en-US" sz="1800"/>
              <a:t>​</a:t>
            </a:r>
          </a:p>
          <a:p>
            <a:pPr marL="285750" indent="-285750" fontAlgn="base">
              <a:buFont typeface="Arial" panose="020B0604020202020204" pitchFamily="34" charset="0"/>
              <a:buChar char="•"/>
            </a:pPr>
            <a:r>
              <a:rPr lang="en-US" sz="1800" err="1"/>
              <a:t>Naiset</a:t>
            </a:r>
            <a:r>
              <a:rPr lang="en-US" sz="1800"/>
              <a:t> </a:t>
            </a:r>
            <a:r>
              <a:rPr lang="en-US" sz="1800" err="1"/>
              <a:t>miesvaltaisilla</a:t>
            </a:r>
            <a:r>
              <a:rPr lang="en-US" sz="1800"/>
              <a:t> </a:t>
            </a:r>
            <a:r>
              <a:rPr lang="en-US" sz="1800" err="1"/>
              <a:t>aloilla</a:t>
            </a:r>
            <a:r>
              <a:rPr lang="en-US" sz="1800"/>
              <a:t> </a:t>
            </a:r>
            <a:r>
              <a:rPr lang="en-US" sz="1800" err="1"/>
              <a:t>saavat</a:t>
            </a:r>
            <a:r>
              <a:rPr lang="en-US" sz="1800"/>
              <a:t> </a:t>
            </a:r>
            <a:r>
              <a:rPr lang="en-US" sz="1800" err="1"/>
              <a:t>miehiin</a:t>
            </a:r>
            <a:r>
              <a:rPr lang="en-US" sz="1800"/>
              <a:t> </a:t>
            </a:r>
            <a:r>
              <a:rPr lang="en-US" sz="1800" err="1"/>
              <a:t>verrattuna</a:t>
            </a:r>
            <a:r>
              <a:rPr lang="en-US" sz="1800"/>
              <a:t> </a:t>
            </a:r>
            <a:r>
              <a:rPr lang="en-US" sz="1800" err="1"/>
              <a:t>alempaa</a:t>
            </a:r>
            <a:r>
              <a:rPr lang="en-US" sz="1800"/>
              <a:t> </a:t>
            </a:r>
            <a:r>
              <a:rPr lang="en-US" sz="1800" err="1"/>
              <a:t>palkkaa</a:t>
            </a:r>
            <a:r>
              <a:rPr lang="en-US" sz="1800"/>
              <a:t>, </a:t>
            </a:r>
            <a:r>
              <a:rPr lang="en-US" sz="1800" err="1"/>
              <a:t>mahdollisuudet</a:t>
            </a:r>
            <a:r>
              <a:rPr lang="en-US" sz="1800"/>
              <a:t> </a:t>
            </a:r>
            <a:r>
              <a:rPr lang="en-US" sz="1800" err="1"/>
              <a:t>edetä</a:t>
            </a:r>
            <a:r>
              <a:rPr lang="en-US" sz="1800"/>
              <a:t> </a:t>
            </a:r>
            <a:r>
              <a:rPr lang="en-US" sz="1800" err="1"/>
              <a:t>uralla</a:t>
            </a:r>
            <a:r>
              <a:rPr lang="en-US" sz="1800"/>
              <a:t> </a:t>
            </a:r>
            <a:r>
              <a:rPr lang="en-US" sz="1800" err="1"/>
              <a:t>heikommat</a:t>
            </a:r>
            <a:r>
              <a:rPr lang="en-US" sz="1800"/>
              <a:t> ja </a:t>
            </a:r>
            <a:r>
              <a:rPr lang="en-US" sz="1800" err="1"/>
              <a:t>kohtaavat</a:t>
            </a:r>
            <a:r>
              <a:rPr lang="en-US" sz="1800"/>
              <a:t> </a:t>
            </a:r>
            <a:r>
              <a:rPr lang="en-US" sz="1800" err="1"/>
              <a:t>enemmän</a:t>
            </a:r>
            <a:r>
              <a:rPr lang="en-US" sz="1800"/>
              <a:t> </a:t>
            </a:r>
            <a:r>
              <a:rPr lang="en-US" sz="1800" err="1"/>
              <a:t>epätasa-arvoista</a:t>
            </a:r>
            <a:r>
              <a:rPr lang="en-US" sz="1800"/>
              <a:t> </a:t>
            </a:r>
            <a:r>
              <a:rPr lang="en-US" sz="1800" err="1"/>
              <a:t>kohtelua</a:t>
            </a:r>
            <a:r>
              <a:rPr lang="en-US" sz="1800"/>
              <a:t> (EIGE 2018)</a:t>
            </a:r>
          </a:p>
          <a:p>
            <a:pPr marL="285750" indent="-285750" fontAlgn="base">
              <a:buFont typeface="Arial" panose="020B0604020202020204" pitchFamily="34" charset="0"/>
              <a:buChar char="•"/>
            </a:pPr>
            <a:r>
              <a:rPr lang="fi-FI" sz="1800"/>
              <a:t>Alueelliset mahdollisuudet: </a:t>
            </a:r>
            <a:r>
              <a:rPr lang="en-US" sz="1800" err="1"/>
              <a:t>asuinalueiden</a:t>
            </a:r>
            <a:r>
              <a:rPr lang="en-US" sz="1800"/>
              <a:t> </a:t>
            </a:r>
            <a:r>
              <a:rPr lang="en-US" sz="1800" err="1"/>
              <a:t>koulutus</a:t>
            </a:r>
            <a:r>
              <a:rPr lang="en-US" sz="1800"/>
              <a:t>- ja </a:t>
            </a:r>
            <a:r>
              <a:rPr lang="en-US" sz="1800" err="1"/>
              <a:t>työmarkkinatarjonta</a:t>
            </a:r>
            <a:r>
              <a:rPr lang="en-US" sz="1800"/>
              <a:t> </a:t>
            </a:r>
            <a:r>
              <a:rPr lang="en-US" sz="1800" err="1"/>
              <a:t>ohjaa</a:t>
            </a:r>
            <a:r>
              <a:rPr lang="en-US" sz="1800"/>
              <a:t> </a:t>
            </a:r>
            <a:r>
              <a:rPr lang="en-US" sz="1800" err="1"/>
              <a:t>nuorten</a:t>
            </a:r>
            <a:r>
              <a:rPr lang="en-US" sz="1800"/>
              <a:t> </a:t>
            </a:r>
            <a:r>
              <a:rPr lang="en-US" sz="1800" err="1"/>
              <a:t>valintoja</a:t>
            </a:r>
            <a:r>
              <a:rPr lang="en-US" sz="1800"/>
              <a:t> (</a:t>
            </a:r>
            <a:r>
              <a:rPr lang="en-US" sz="1800" err="1"/>
              <a:t>Saari</a:t>
            </a:r>
            <a:r>
              <a:rPr lang="en-US" sz="1800"/>
              <a:t> &amp; </a:t>
            </a:r>
            <a:r>
              <a:rPr lang="en-US" sz="1800" err="1"/>
              <a:t>Lahtinen</a:t>
            </a:r>
            <a:r>
              <a:rPr lang="en-US" sz="1800"/>
              <a:t> 2019)</a:t>
            </a:r>
          </a:p>
          <a:p>
            <a:pPr marL="285750" indent="-285750" fontAlgn="base">
              <a:buFont typeface="Arial" panose="020B0604020202020204" pitchFamily="34" charset="0"/>
              <a:buChar char="•"/>
            </a:pPr>
            <a:endParaRPr lang="en-US"/>
          </a:p>
          <a:p>
            <a:endParaRPr lang="fi-FI"/>
          </a:p>
        </p:txBody>
      </p:sp>
    </p:spTree>
    <p:extLst>
      <p:ext uri="{BB962C8B-B14F-4D97-AF65-F5344CB8AC3E}">
        <p14:creationId xmlns:p14="http://schemas.microsoft.com/office/powerpoint/2010/main" val="344018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065AC3-07D4-46EF-A254-42FAA27B31AC}"/>
              </a:ext>
            </a:extLst>
          </p:cNvPr>
          <p:cNvSpPr>
            <a:spLocks noGrp="1"/>
          </p:cNvSpPr>
          <p:nvPr>
            <p:ph type="title"/>
          </p:nvPr>
        </p:nvSpPr>
        <p:spPr>
          <a:xfrm>
            <a:off x="598192" y="-1325563"/>
            <a:ext cx="7867059" cy="1325563"/>
          </a:xfrm>
        </p:spPr>
        <p:txBody>
          <a:bodyPr vert="horz" lIns="91440" tIns="45720" rIns="91440" bIns="45720" rtlCol="0" anchor="b" anchorCtr="0">
            <a:normAutofit/>
          </a:bodyPr>
          <a:lstStyle/>
          <a:p>
            <a:r>
              <a:rPr lang="en-US" err="1"/>
              <a:t>Sitaattiesimerkki</a:t>
            </a:r>
            <a:r>
              <a:rPr lang="en-US"/>
              <a:t> </a:t>
            </a:r>
            <a:r>
              <a:rPr lang="en-US" err="1"/>
              <a:t>työelämän</a:t>
            </a:r>
            <a:r>
              <a:rPr lang="en-US"/>
              <a:t> </a:t>
            </a:r>
            <a:r>
              <a:rPr lang="en-US" err="1"/>
              <a:t>tasa-arvosta</a:t>
            </a:r>
            <a:endParaRPr lang="fi-FI"/>
          </a:p>
        </p:txBody>
      </p:sp>
      <p:sp>
        <p:nvSpPr>
          <p:cNvPr id="10" name="Tekstiruutu 9">
            <a:extLst>
              <a:ext uri="{FF2B5EF4-FFF2-40B4-BE49-F238E27FC236}">
                <a16:creationId xmlns:a16="http://schemas.microsoft.com/office/drawing/2014/main" id="{2F7A5225-A31F-475C-98B6-2430FE1B3A9C}"/>
              </a:ext>
            </a:extLst>
          </p:cNvPr>
          <p:cNvSpPr txBox="1"/>
          <p:nvPr/>
        </p:nvSpPr>
        <p:spPr>
          <a:xfrm>
            <a:off x="904125" y="1541125"/>
            <a:ext cx="10027577" cy="4339650"/>
          </a:xfrm>
          <a:prstGeom prst="rect">
            <a:avLst/>
          </a:prstGeom>
          <a:noFill/>
          <a:ln w="38100">
            <a:solidFill>
              <a:srgbClr val="526F65"/>
            </a:solidFill>
          </a:ln>
        </p:spPr>
        <p:txBody>
          <a:bodyPr wrap="square" rtlCol="0">
            <a:spAutoFit/>
          </a:bodyPr>
          <a:lstStyle/>
          <a:p>
            <a:pPr algn="just"/>
            <a:endParaRPr lang="fi-FI" sz="2400" i="1">
              <a:latin typeface="Montserrat" panose="00000500000000000000" pitchFamily="2" charset="0"/>
            </a:endParaRPr>
          </a:p>
          <a:p>
            <a:pPr algn="just"/>
            <a:r>
              <a:rPr lang="fi-FI" sz="2400" i="1">
                <a:latin typeface="Montserrat" panose="00000500000000000000" pitchFamily="2" charset="0"/>
              </a:rPr>
              <a:t>”Lastensa kanssa sukupuolen merkityksestä keskustelleet äidit toivat esille esimerkiksi tiettyjen ammattien fyysiset vaativuudet, naisten aseman työelämässä tai palkkaerot.”“ Kyllä olen keskustellut, sukupuolella ei ole koulutusvaiheessa merkitystä, mutta työelämässä kyllä. Nainen joutuu todistamaan osaamistaan enemmän.”</a:t>
            </a:r>
            <a:endParaRPr lang="fi-FI" sz="2400"/>
          </a:p>
          <a:p>
            <a:endParaRPr lang="fi-FI" sz="2000"/>
          </a:p>
          <a:p>
            <a:endParaRPr lang="fi-FI" sz="2000"/>
          </a:p>
          <a:p>
            <a:endParaRPr lang="fi-FI" sz="2000"/>
          </a:p>
          <a:p>
            <a:endParaRPr lang="fi-FI" sz="2000"/>
          </a:p>
          <a:p>
            <a:r>
              <a:rPr lang="fi-FI" sz="1400" i="1">
                <a:solidFill>
                  <a:srgbClr val="4B4B4B"/>
                </a:solidFill>
                <a:latin typeface="Montserrat" pitchFamily="2" charset="77"/>
              </a:rPr>
              <a:t>Lähde: Ikonen ym. 2018. Sukupuoli ja matemaattis-luonnontieteelliset ja tekniset alat vanhempien ja nuorten välisissä koulutus- ja urakeskusteluissa. FMSERA Journal 2(1), s. 17.</a:t>
            </a:r>
          </a:p>
        </p:txBody>
      </p:sp>
    </p:spTree>
    <p:extLst>
      <p:ext uri="{BB962C8B-B14F-4D97-AF65-F5344CB8AC3E}">
        <p14:creationId xmlns:p14="http://schemas.microsoft.com/office/powerpoint/2010/main" val="135084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219265-5A76-40F1-A819-F732D11F73F4}"/>
              </a:ext>
            </a:extLst>
          </p:cNvPr>
          <p:cNvSpPr>
            <a:spLocks noGrp="1"/>
          </p:cNvSpPr>
          <p:nvPr>
            <p:ph type="title"/>
          </p:nvPr>
        </p:nvSpPr>
        <p:spPr/>
        <p:txBody>
          <a:bodyPr/>
          <a:lstStyle/>
          <a:p>
            <a:r>
              <a:rPr lang="en-US" dirty="0" err="1"/>
              <a:t>Verryttely</a:t>
            </a:r>
            <a:r>
              <a:rPr lang="en-US" dirty="0"/>
              <a:t>- ja </a:t>
            </a:r>
            <a:r>
              <a:rPr lang="en-US" dirty="0" err="1"/>
              <a:t>pohdintatauko</a:t>
            </a:r>
            <a:r>
              <a:rPr lang="en-US" dirty="0"/>
              <a:t> 3</a:t>
            </a:r>
            <a:endParaRPr lang="fi-FI" dirty="0"/>
          </a:p>
        </p:txBody>
      </p:sp>
      <p:sp>
        <p:nvSpPr>
          <p:cNvPr id="4" name="Tekstin paikkamerkki 3">
            <a:extLst>
              <a:ext uri="{FF2B5EF4-FFF2-40B4-BE49-F238E27FC236}">
                <a16:creationId xmlns:a16="http://schemas.microsoft.com/office/drawing/2014/main" id="{5B321EA6-1816-4F36-93DE-6A9853355ACD}"/>
              </a:ext>
            </a:extLst>
          </p:cNvPr>
          <p:cNvSpPr>
            <a:spLocks noGrp="1"/>
          </p:cNvSpPr>
          <p:nvPr>
            <p:ph type="body" sz="half" idx="10"/>
          </p:nvPr>
        </p:nvSpPr>
        <p:spPr>
          <a:xfrm>
            <a:off x="598192" y="2341333"/>
            <a:ext cx="6583444" cy="4110525"/>
          </a:xfrm>
        </p:spPr>
        <p:txBody>
          <a:bodyPr/>
          <a:lstStyle/>
          <a:p>
            <a:pPr algn="just" fontAlgn="base"/>
            <a:r>
              <a:rPr lang="fi-FI" sz="1600" dirty="0"/>
              <a:t>Verrytellään niin kroppaa kuin mieltä minuutin verran. </a:t>
            </a:r>
            <a:r>
              <a:rPr lang="en-US" sz="1600" dirty="0"/>
              <a:t>​</a:t>
            </a:r>
          </a:p>
          <a:p>
            <a:pPr algn="just" fontAlgn="base"/>
            <a:endParaRPr lang="en-US" dirty="0"/>
          </a:p>
          <a:p>
            <a:pPr algn="just" fontAlgn="base"/>
            <a:r>
              <a:rPr lang="fi-FI" sz="1600" dirty="0"/>
              <a:t>Mikäli istut, nouse hetkeksi seisomaan. Pyörittele olkapäitäsi ensin hitaasti eteenpäin. Hetken kuluttua vaihda olkapäiden pyöritys-suuntaa edestä taakse. </a:t>
            </a:r>
            <a:r>
              <a:rPr lang="en-US" sz="1600" dirty="0"/>
              <a:t>​</a:t>
            </a:r>
          </a:p>
          <a:p>
            <a:pPr algn="just" fontAlgn="base"/>
            <a:r>
              <a:rPr lang="fi-FI" sz="1600" dirty="0"/>
              <a:t>​</a:t>
            </a:r>
          </a:p>
          <a:p>
            <a:pPr algn="just" fontAlgn="base"/>
            <a:r>
              <a:rPr lang="fi-FI" sz="1600" dirty="0"/>
              <a:t>Pohdi samalla aluetta tai kaupunkia, missä työskentelet. Miten alueen koulutus- ja työmahdollisuudet tai niiden puute voivat vaikuttaa siihen, mitä nuoret ajattelevat koulutus- ja uravalinnoista?</a:t>
            </a:r>
            <a:r>
              <a:rPr lang="en-US" sz="1600" dirty="0"/>
              <a:t>​</a:t>
            </a:r>
          </a:p>
          <a:p>
            <a:endParaRPr lang="fi-FI" dirty="0"/>
          </a:p>
        </p:txBody>
      </p:sp>
    </p:spTree>
    <p:extLst>
      <p:ext uri="{BB962C8B-B14F-4D97-AF65-F5344CB8AC3E}">
        <p14:creationId xmlns:p14="http://schemas.microsoft.com/office/powerpoint/2010/main" val="126353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868B82D-2D8C-4822-BB65-EEE46859FD79}"/>
              </a:ext>
            </a:extLst>
          </p:cNvPr>
          <p:cNvSpPr>
            <a:spLocks noGrp="1"/>
          </p:cNvSpPr>
          <p:nvPr>
            <p:ph type="title"/>
          </p:nvPr>
        </p:nvSpPr>
        <p:spPr/>
        <p:txBody>
          <a:bodyPr/>
          <a:lstStyle/>
          <a:p>
            <a:r>
              <a:rPr lang="en-US" err="1"/>
              <a:t>Entä</a:t>
            </a:r>
            <a:r>
              <a:rPr lang="en-US"/>
              <a:t> </a:t>
            </a:r>
            <a:r>
              <a:rPr lang="en-US" err="1"/>
              <a:t>valinnan</a:t>
            </a:r>
            <a:r>
              <a:rPr lang="en-US"/>
              <a:t> </a:t>
            </a:r>
            <a:r>
              <a:rPr lang="en-US" err="1"/>
              <a:t>jälkeen</a:t>
            </a:r>
            <a:r>
              <a:rPr lang="en-US"/>
              <a:t>?</a:t>
            </a:r>
            <a:endParaRPr lang="fi-FI"/>
          </a:p>
        </p:txBody>
      </p:sp>
      <p:sp>
        <p:nvSpPr>
          <p:cNvPr id="4" name="Tekstin paikkamerkki 3">
            <a:extLst>
              <a:ext uri="{FF2B5EF4-FFF2-40B4-BE49-F238E27FC236}">
                <a16:creationId xmlns:a16="http://schemas.microsoft.com/office/drawing/2014/main" id="{59CF9B8F-9B6D-498A-B23B-1EC68B3F6625}"/>
              </a:ext>
            </a:extLst>
          </p:cNvPr>
          <p:cNvSpPr>
            <a:spLocks noGrp="1"/>
          </p:cNvSpPr>
          <p:nvPr>
            <p:ph type="body" sz="half" idx="10"/>
          </p:nvPr>
        </p:nvSpPr>
        <p:spPr>
          <a:xfrm>
            <a:off x="598192" y="1788639"/>
            <a:ext cx="9739426" cy="4663219"/>
          </a:xfrm>
        </p:spPr>
        <p:txBody>
          <a:bodyPr>
            <a:normAutofit/>
          </a:bodyPr>
          <a:lstStyle/>
          <a:p>
            <a:pPr marL="285750" indent="-285750">
              <a:buFont typeface="Arial" panose="020B0604020202020204" pitchFamily="34" charset="0"/>
              <a:buChar char="•"/>
            </a:pPr>
            <a:r>
              <a:rPr lang="en-US" sz="1800" err="1"/>
              <a:t>Maskuliinisuushaaste</a:t>
            </a:r>
            <a:r>
              <a:rPr lang="en-US" sz="1800"/>
              <a:t> </a:t>
            </a:r>
            <a:r>
              <a:rPr lang="en-US" sz="1800" err="1"/>
              <a:t>miesvaltaisilla</a:t>
            </a:r>
            <a:r>
              <a:rPr lang="en-US" sz="1800"/>
              <a:t> </a:t>
            </a:r>
            <a:r>
              <a:rPr lang="en-US" sz="1800" err="1"/>
              <a:t>aloilla</a:t>
            </a:r>
            <a:r>
              <a:rPr lang="en-US" sz="1800"/>
              <a:t>: </a:t>
            </a:r>
            <a:r>
              <a:rPr lang="fi-FI" sz="1800"/>
              <a:t>nuorten naisten on sopeuduttava ja  sosiaalistuttava miestapaiseen työkulttuuriin, oltava ”hyvä jätkä”</a:t>
            </a:r>
            <a:r>
              <a:rPr lang="en-US" sz="1800"/>
              <a:t> (</a:t>
            </a:r>
            <a:r>
              <a:rPr lang="en-US" sz="1800" err="1"/>
              <a:t>Hoikkala</a:t>
            </a:r>
            <a:r>
              <a:rPr lang="en-US" sz="1800"/>
              <a:t> 2019)</a:t>
            </a:r>
          </a:p>
          <a:p>
            <a:pPr marL="285750" indent="-285750">
              <a:buFont typeface="Arial" panose="020B0604020202020204" pitchFamily="34" charset="0"/>
              <a:buChar char="•"/>
            </a:pPr>
            <a:r>
              <a:rPr lang="en-US" sz="1800" err="1"/>
              <a:t>Sukupuolittunut</a:t>
            </a:r>
            <a:r>
              <a:rPr lang="en-US" sz="1800"/>
              <a:t> </a:t>
            </a:r>
            <a:r>
              <a:rPr lang="en-US" sz="1800" err="1"/>
              <a:t>opetus</a:t>
            </a:r>
            <a:r>
              <a:rPr lang="en-US" sz="1800"/>
              <a:t> ja </a:t>
            </a:r>
            <a:r>
              <a:rPr lang="en-US" sz="1800" err="1"/>
              <a:t>ohjaaminen</a:t>
            </a:r>
            <a:r>
              <a:rPr lang="en-US" sz="1800"/>
              <a:t> (</a:t>
            </a:r>
            <a:r>
              <a:rPr lang="en-US" sz="1800" err="1"/>
              <a:t>Souto</a:t>
            </a:r>
            <a:r>
              <a:rPr lang="en-US" sz="1800"/>
              <a:t> 2014): </a:t>
            </a:r>
            <a:r>
              <a:rPr lang="fi-FI" sz="1800"/>
              <a:t>opettajilla esiintyy edelleen sukupuolen mukaan eriytyneitä asenteita ja toimintaa, esim. opintojen arvioinnissa, oppimateriaalin sisällössä ja tehtävien jaossa (Attila &amp; Keski-Petäjä 2018)</a:t>
            </a:r>
            <a:endParaRPr lang="en-US" sz="1800"/>
          </a:p>
          <a:p>
            <a:pPr marL="285750" indent="-285750">
              <a:buFont typeface="Arial" panose="020B0604020202020204" pitchFamily="34" charset="0"/>
              <a:buChar char="•"/>
            </a:pPr>
            <a:r>
              <a:rPr lang="fi-FI" sz="1800"/>
              <a:t>Ainokaisen ongelma: naiset lopettavat helpommin opiskelun miesenemmistöisellä ja miehet naisvaltaisella alalla (Opetushallitus 2018)</a:t>
            </a:r>
          </a:p>
        </p:txBody>
      </p:sp>
    </p:spTree>
    <p:extLst>
      <p:ext uri="{BB962C8B-B14F-4D97-AF65-F5344CB8AC3E}">
        <p14:creationId xmlns:p14="http://schemas.microsoft.com/office/powerpoint/2010/main" val="299414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99556B-B124-4C61-8443-07D30ADB22F8}"/>
              </a:ext>
            </a:extLst>
          </p:cNvPr>
          <p:cNvSpPr>
            <a:spLocks noGrp="1"/>
          </p:cNvSpPr>
          <p:nvPr>
            <p:ph type="title"/>
          </p:nvPr>
        </p:nvSpPr>
        <p:spPr>
          <a:xfrm>
            <a:off x="598192" y="-1325563"/>
            <a:ext cx="7867059" cy="1325563"/>
          </a:xfrm>
        </p:spPr>
        <p:txBody>
          <a:bodyPr vert="horz" lIns="91440" tIns="45720" rIns="91440" bIns="45720" rtlCol="0" anchor="b" anchorCtr="0">
            <a:normAutofit/>
          </a:bodyPr>
          <a:lstStyle/>
          <a:p>
            <a:r>
              <a:rPr lang="en-US" err="1"/>
              <a:t>Sitaattiesimerkki</a:t>
            </a:r>
            <a:r>
              <a:rPr lang="en-US"/>
              <a:t> </a:t>
            </a:r>
            <a:r>
              <a:rPr lang="en-US" err="1"/>
              <a:t>sukupuolittuneesta</a:t>
            </a:r>
            <a:r>
              <a:rPr lang="en-US"/>
              <a:t> </a:t>
            </a:r>
            <a:r>
              <a:rPr lang="en-US" err="1"/>
              <a:t>opetuksesta</a:t>
            </a:r>
            <a:endParaRPr lang="fi-FI"/>
          </a:p>
        </p:txBody>
      </p:sp>
      <p:sp>
        <p:nvSpPr>
          <p:cNvPr id="10" name="Tekstiruutu 9">
            <a:extLst>
              <a:ext uri="{FF2B5EF4-FFF2-40B4-BE49-F238E27FC236}">
                <a16:creationId xmlns:a16="http://schemas.microsoft.com/office/drawing/2014/main" id="{2F7A5225-A31F-475C-98B6-2430FE1B3A9C}"/>
              </a:ext>
            </a:extLst>
          </p:cNvPr>
          <p:cNvSpPr txBox="1"/>
          <p:nvPr/>
        </p:nvSpPr>
        <p:spPr>
          <a:xfrm>
            <a:off x="904125" y="1541125"/>
            <a:ext cx="10027577" cy="4031873"/>
          </a:xfrm>
          <a:prstGeom prst="rect">
            <a:avLst/>
          </a:prstGeom>
          <a:noFill/>
          <a:ln w="38100">
            <a:solidFill>
              <a:srgbClr val="526F65"/>
            </a:solidFill>
          </a:ln>
        </p:spPr>
        <p:txBody>
          <a:bodyPr wrap="square" rtlCol="0">
            <a:spAutoFit/>
          </a:bodyPr>
          <a:lstStyle/>
          <a:p>
            <a:pPr algn="just"/>
            <a:endParaRPr lang="fi-FI" sz="2400" i="1">
              <a:latin typeface="Montserrat" panose="00000500000000000000" pitchFamily="2" charset="0"/>
            </a:endParaRPr>
          </a:p>
          <a:p>
            <a:pPr algn="just"/>
            <a:r>
              <a:rPr lang="fi-FI" sz="2400" i="1">
                <a:latin typeface="Montserrat" panose="00000500000000000000" pitchFamily="2" charset="0"/>
              </a:rPr>
              <a:t>”</a:t>
            </a:r>
            <a:r>
              <a:rPr lang="fi-FI" sz="2400" i="1" err="1">
                <a:latin typeface="Montserrat" panose="00000500000000000000" pitchFamily="2" charset="0"/>
              </a:rPr>
              <a:t>Ams</a:t>
            </a:r>
            <a:r>
              <a:rPr lang="fi-FI" sz="2400" i="1">
                <a:latin typeface="Montserrat" panose="00000500000000000000" pitchFamily="2" charset="0"/>
              </a:rPr>
              <a:t>: No </a:t>
            </a:r>
            <a:r>
              <a:rPr lang="fi-FI" sz="2400" i="1" err="1">
                <a:latin typeface="Montserrat" panose="00000500000000000000" pitchFamily="2" charset="0"/>
              </a:rPr>
              <a:t>entäs</a:t>
            </a:r>
            <a:r>
              <a:rPr lang="fi-FI" sz="2400" i="1">
                <a:latin typeface="Montserrat" panose="00000500000000000000" pitchFamily="2" charset="0"/>
              </a:rPr>
              <a:t> miten opettajat on, </a:t>
            </a:r>
            <a:r>
              <a:rPr lang="fi-FI" sz="2400" i="1" err="1">
                <a:latin typeface="Montserrat" panose="00000500000000000000" pitchFamily="2" charset="0"/>
              </a:rPr>
              <a:t>ottanu</a:t>
            </a:r>
            <a:r>
              <a:rPr lang="fi-FI" sz="2400" i="1">
                <a:latin typeface="Montserrat" panose="00000500000000000000" pitchFamily="2" charset="0"/>
              </a:rPr>
              <a:t> huo­mioon... tai </a:t>
            </a:r>
            <a:r>
              <a:rPr lang="fi-FI" sz="2400" i="1" err="1">
                <a:latin typeface="Montserrat" panose="00000500000000000000" pitchFamily="2" charset="0"/>
              </a:rPr>
              <a:t>tulleeks</a:t>
            </a:r>
            <a:r>
              <a:rPr lang="fi-FI" sz="2400" i="1">
                <a:latin typeface="Montserrat" panose="00000500000000000000" pitchFamily="2" charset="0"/>
              </a:rPr>
              <a:t> siitä joku numero, et </a:t>
            </a:r>
            <a:r>
              <a:rPr lang="fi-FI" sz="2400" i="1" err="1">
                <a:latin typeface="Montserrat" panose="00000500000000000000" pitchFamily="2" charset="0"/>
              </a:rPr>
              <a:t>sie</a:t>
            </a:r>
            <a:r>
              <a:rPr lang="fi-FI" sz="2400" i="1">
                <a:latin typeface="Montserrat" panose="00000500000000000000" pitchFamily="2" charset="0"/>
              </a:rPr>
              <a:t> </a:t>
            </a:r>
            <a:r>
              <a:rPr lang="fi-FI" sz="2400" i="1" err="1">
                <a:latin typeface="Montserrat" panose="00000500000000000000" pitchFamily="2" charset="0"/>
              </a:rPr>
              <a:t>oot</a:t>
            </a:r>
            <a:r>
              <a:rPr lang="fi-FI" sz="2400" i="1">
                <a:latin typeface="Montserrat" panose="00000500000000000000" pitchFamily="2" charset="0"/>
              </a:rPr>
              <a:t> tyttö siellä (autoalalla, </a:t>
            </a:r>
            <a:r>
              <a:rPr lang="fi-FI" sz="2400" i="1" err="1">
                <a:latin typeface="Montserrat" panose="00000500000000000000" pitchFamily="2" charset="0"/>
              </a:rPr>
              <a:t>ams</a:t>
            </a:r>
            <a:r>
              <a:rPr lang="fi-FI" sz="2400" i="1">
                <a:latin typeface="Montserrat" panose="00000500000000000000" pitchFamily="2" charset="0"/>
              </a:rPr>
              <a:t>) tai...</a:t>
            </a:r>
          </a:p>
          <a:p>
            <a:pPr algn="just"/>
            <a:r>
              <a:rPr lang="fi-FI" sz="2400" i="1">
                <a:latin typeface="Montserrat" panose="00000500000000000000" pitchFamily="2" charset="0"/>
              </a:rPr>
              <a:t>Kaisa: Joo, siitä </a:t>
            </a:r>
            <a:r>
              <a:rPr lang="fi-FI" sz="2400" i="1" err="1">
                <a:latin typeface="Montserrat" panose="00000500000000000000" pitchFamily="2" charset="0"/>
              </a:rPr>
              <a:t>oon</a:t>
            </a:r>
            <a:r>
              <a:rPr lang="fi-FI" sz="2400" i="1">
                <a:latin typeface="Montserrat" panose="00000500000000000000" pitchFamily="2" charset="0"/>
              </a:rPr>
              <a:t> </a:t>
            </a:r>
            <a:r>
              <a:rPr lang="fi-FI" sz="2400" i="1" err="1">
                <a:latin typeface="Montserrat" panose="00000500000000000000" pitchFamily="2" charset="0"/>
              </a:rPr>
              <a:t>huomannu</a:t>
            </a:r>
            <a:r>
              <a:rPr lang="fi-FI" sz="2400" i="1">
                <a:latin typeface="Montserrat" panose="00000500000000000000" pitchFamily="2" charset="0"/>
              </a:rPr>
              <a:t> että </a:t>
            </a:r>
            <a:r>
              <a:rPr lang="fi-FI" sz="2400" i="1" err="1">
                <a:latin typeface="Montserrat" panose="00000500000000000000" pitchFamily="2" charset="0"/>
              </a:rPr>
              <a:t>tota</a:t>
            </a:r>
            <a:r>
              <a:rPr lang="fi-FI" sz="2400" i="1">
                <a:latin typeface="Montserrat" panose="00000500000000000000" pitchFamily="2" charset="0"/>
              </a:rPr>
              <a:t>... ei </a:t>
            </a:r>
            <a:r>
              <a:rPr lang="fi-FI" sz="2400" i="1" err="1">
                <a:latin typeface="Montserrat" panose="00000500000000000000" pitchFamily="2" charset="0"/>
              </a:rPr>
              <a:t>niinku</a:t>
            </a:r>
            <a:r>
              <a:rPr lang="fi-FI" sz="2400" i="1">
                <a:latin typeface="Montserrat" panose="00000500000000000000" pitchFamily="2" charset="0"/>
              </a:rPr>
              <a:t> hommia minulle kai anneta silleen </a:t>
            </a:r>
            <a:r>
              <a:rPr lang="fi-FI" sz="2400" i="1" err="1">
                <a:latin typeface="Montserrat" panose="00000500000000000000" pitchFamily="2" charset="0"/>
              </a:rPr>
              <a:t>ku</a:t>
            </a:r>
            <a:r>
              <a:rPr lang="fi-FI" sz="2400" i="1">
                <a:latin typeface="Montserrat" panose="00000500000000000000" pitchFamily="2" charset="0"/>
              </a:rPr>
              <a:t> </a:t>
            </a:r>
            <a:r>
              <a:rPr lang="fi-FI" sz="2400" i="1" err="1">
                <a:latin typeface="Montserrat" panose="00000500000000000000" pitchFamily="2" charset="0"/>
              </a:rPr>
              <a:t>oon</a:t>
            </a:r>
            <a:r>
              <a:rPr lang="fi-FI" sz="2400" i="1">
                <a:latin typeface="Montserrat" panose="00000500000000000000" pitchFamily="2" charset="0"/>
              </a:rPr>
              <a:t> tyttö nii...niin pojille </a:t>
            </a:r>
            <a:r>
              <a:rPr lang="fi-FI" sz="2400" i="1" err="1">
                <a:latin typeface="Montserrat" panose="00000500000000000000" pitchFamily="2" charset="0"/>
              </a:rPr>
              <a:t>anttaa</a:t>
            </a:r>
            <a:r>
              <a:rPr lang="fi-FI" sz="2400" i="1">
                <a:latin typeface="Montserrat" panose="00000500000000000000" pitchFamily="2" charset="0"/>
              </a:rPr>
              <a:t> </a:t>
            </a:r>
            <a:r>
              <a:rPr lang="fi-FI" sz="2400" i="1" err="1">
                <a:latin typeface="Montserrat" panose="00000500000000000000" pitchFamily="2" charset="0"/>
              </a:rPr>
              <a:t>mielluummin</a:t>
            </a:r>
            <a:r>
              <a:rPr lang="fi-FI" sz="2400" i="1">
                <a:latin typeface="Montserrat" panose="00000500000000000000" pitchFamily="2" charset="0"/>
              </a:rPr>
              <a:t>.”</a:t>
            </a:r>
          </a:p>
          <a:p>
            <a:pPr algn="just"/>
            <a:endParaRPr lang="fi-FI" sz="2000" i="1">
              <a:latin typeface="Montserrat" panose="00000500000000000000" pitchFamily="2" charset="0"/>
            </a:endParaRPr>
          </a:p>
          <a:p>
            <a:pPr algn="just"/>
            <a:endParaRPr lang="fi-FI" sz="2000" i="1">
              <a:latin typeface="Montserrat" panose="00000500000000000000" pitchFamily="2" charset="0"/>
            </a:endParaRPr>
          </a:p>
          <a:p>
            <a:pPr algn="just"/>
            <a:endParaRPr lang="fi-FI" sz="1600" i="1">
              <a:latin typeface="Montserrat" panose="00000500000000000000" pitchFamily="2" charset="0"/>
            </a:endParaRPr>
          </a:p>
          <a:p>
            <a:r>
              <a:rPr lang="fi-FI" sz="1600" i="1">
                <a:solidFill>
                  <a:srgbClr val="4B4B4B"/>
                </a:solidFill>
                <a:latin typeface="Montserrat" pitchFamily="2" charset="77"/>
              </a:rPr>
              <a:t>Lähde: </a:t>
            </a:r>
            <a:r>
              <a:rPr lang="fi-FI" sz="1600" i="1" err="1">
                <a:solidFill>
                  <a:srgbClr val="4B4B4B"/>
                </a:solidFill>
                <a:latin typeface="Montserrat" pitchFamily="2" charset="77"/>
              </a:rPr>
              <a:t>Souto</a:t>
            </a:r>
            <a:r>
              <a:rPr lang="fi-FI" sz="1600" i="1">
                <a:solidFill>
                  <a:srgbClr val="4B4B4B"/>
                </a:solidFill>
                <a:latin typeface="Montserrat" pitchFamily="2" charset="77"/>
              </a:rPr>
              <a:t> 2014. ”Kukaan ei kysy, mitä </a:t>
            </a:r>
            <a:r>
              <a:rPr lang="fi-FI" sz="1600" i="1" err="1">
                <a:solidFill>
                  <a:srgbClr val="4B4B4B"/>
                </a:solidFill>
                <a:latin typeface="Montserrat" pitchFamily="2" charset="77"/>
              </a:rPr>
              <a:t>mulle</a:t>
            </a:r>
            <a:r>
              <a:rPr lang="fi-FI" sz="1600" i="1">
                <a:solidFill>
                  <a:srgbClr val="4B4B4B"/>
                </a:solidFill>
                <a:latin typeface="Montserrat" pitchFamily="2" charset="77"/>
              </a:rPr>
              <a:t> kuuluu” Koulutuksen keskeyttäjät ja ammatilliseen koulutukseen kuulumisen ehdot. Nuorisotutkimus 32 (2014):4, s. 25.</a:t>
            </a:r>
          </a:p>
        </p:txBody>
      </p:sp>
    </p:spTree>
    <p:extLst>
      <p:ext uri="{BB962C8B-B14F-4D97-AF65-F5344CB8AC3E}">
        <p14:creationId xmlns:p14="http://schemas.microsoft.com/office/powerpoint/2010/main" val="1607187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9461182-C4AC-41FA-A74D-CE0A89C373C8}"/>
              </a:ext>
            </a:extLst>
          </p:cNvPr>
          <p:cNvSpPr>
            <a:spLocks noGrp="1"/>
          </p:cNvSpPr>
          <p:nvPr>
            <p:ph type="title"/>
          </p:nvPr>
        </p:nvSpPr>
        <p:spPr>
          <a:xfrm>
            <a:off x="598192" y="-1325563"/>
            <a:ext cx="7867059" cy="1325563"/>
          </a:xfrm>
        </p:spPr>
        <p:txBody>
          <a:bodyPr vert="horz" lIns="91440" tIns="45720" rIns="91440" bIns="45720" rtlCol="0" anchor="b" anchorCtr="0">
            <a:normAutofit/>
          </a:bodyPr>
          <a:lstStyle/>
          <a:p>
            <a:r>
              <a:rPr lang="en-US" err="1"/>
              <a:t>Sitaattiesimerkki</a:t>
            </a:r>
            <a:r>
              <a:rPr lang="en-US"/>
              <a:t> </a:t>
            </a:r>
            <a:r>
              <a:rPr lang="en-US" err="1"/>
              <a:t>sukupuolittuneesta</a:t>
            </a:r>
            <a:r>
              <a:rPr lang="en-US"/>
              <a:t> </a:t>
            </a:r>
            <a:r>
              <a:rPr lang="en-US" err="1"/>
              <a:t>opiskeluympäristöstä</a:t>
            </a:r>
            <a:endParaRPr lang="fi-FI"/>
          </a:p>
        </p:txBody>
      </p:sp>
      <p:sp>
        <p:nvSpPr>
          <p:cNvPr id="10" name="Tekstiruutu 9">
            <a:extLst>
              <a:ext uri="{FF2B5EF4-FFF2-40B4-BE49-F238E27FC236}">
                <a16:creationId xmlns:a16="http://schemas.microsoft.com/office/drawing/2014/main" id="{2F7A5225-A31F-475C-98B6-2430FE1B3A9C}"/>
              </a:ext>
            </a:extLst>
          </p:cNvPr>
          <p:cNvSpPr txBox="1"/>
          <p:nvPr/>
        </p:nvSpPr>
        <p:spPr>
          <a:xfrm>
            <a:off x="904125" y="1356190"/>
            <a:ext cx="10027577" cy="5047536"/>
          </a:xfrm>
          <a:prstGeom prst="rect">
            <a:avLst/>
          </a:prstGeom>
          <a:noFill/>
          <a:ln w="38100">
            <a:solidFill>
              <a:srgbClr val="526F65"/>
            </a:solidFill>
          </a:ln>
        </p:spPr>
        <p:txBody>
          <a:bodyPr wrap="square" rtlCol="0">
            <a:spAutoFit/>
          </a:bodyPr>
          <a:lstStyle/>
          <a:p>
            <a:pPr algn="just"/>
            <a:endParaRPr lang="fi-FI" sz="2000" i="1" dirty="0">
              <a:latin typeface="Montserrat" panose="00000500000000000000" pitchFamily="2" charset="0"/>
            </a:endParaRPr>
          </a:p>
          <a:p>
            <a:pPr algn="just"/>
            <a:r>
              <a:rPr lang="fi-FI" sz="2000" i="1" dirty="0">
                <a:latin typeface="Montserrat" panose="00000500000000000000" pitchFamily="2" charset="0"/>
              </a:rPr>
              <a:t>”TH: Liittykö se kuittailu sukupuoleen, onko heidän vaikea hyväksyä että heidän alalla on opiskelemassa myös nuoria naisia? Jonna: Vähän tuntuu, hyvin usein kuuluu se, et ’’jaksatko varmasti’’ tai et ’’menisit keittiöön, ei </a:t>
            </a:r>
            <a:r>
              <a:rPr lang="fi-FI" sz="2000" i="1" dirty="0" err="1">
                <a:latin typeface="Montserrat" panose="00000500000000000000" pitchFamily="2" charset="0"/>
              </a:rPr>
              <a:t>sun</a:t>
            </a:r>
            <a:r>
              <a:rPr lang="fi-FI" sz="2000" i="1" dirty="0">
                <a:latin typeface="Montserrat" panose="00000500000000000000" pitchFamily="2" charset="0"/>
              </a:rPr>
              <a:t> kuulu olla täällä’’. Sanna: </a:t>
            </a:r>
            <a:r>
              <a:rPr lang="fi-FI" sz="2000" i="1" dirty="0" err="1">
                <a:latin typeface="Montserrat" panose="00000500000000000000" pitchFamily="2" charset="0"/>
              </a:rPr>
              <a:t>Sit</a:t>
            </a:r>
            <a:r>
              <a:rPr lang="fi-FI" sz="2000" i="1" dirty="0">
                <a:latin typeface="Montserrat" panose="00000500000000000000" pitchFamily="2" charset="0"/>
              </a:rPr>
              <a:t> jos jokin menee pieleen nii siitä </a:t>
            </a:r>
            <a:r>
              <a:rPr lang="fi-FI" sz="2000" i="1" dirty="0" err="1">
                <a:latin typeface="Montserrat" panose="00000500000000000000" pitchFamily="2" charset="0"/>
              </a:rPr>
              <a:t>iha</a:t>
            </a:r>
            <a:r>
              <a:rPr lang="fi-FI" sz="2000" i="1" dirty="0">
                <a:latin typeface="Montserrat" panose="00000500000000000000" pitchFamily="2" charset="0"/>
              </a:rPr>
              <a:t> varmasti muistutetaan, ’’mitä teit’’. Jonna: ’’</a:t>
            </a:r>
            <a:r>
              <a:rPr lang="fi-FI" sz="2000" i="1" dirty="0" err="1">
                <a:latin typeface="Montserrat" panose="00000500000000000000" pitchFamily="2" charset="0"/>
              </a:rPr>
              <a:t>Eiks</a:t>
            </a:r>
            <a:r>
              <a:rPr lang="fi-FI" sz="2000" i="1" dirty="0">
                <a:latin typeface="Montserrat" panose="00000500000000000000" pitchFamily="2" charset="0"/>
              </a:rPr>
              <a:t> olla sanottu montaa kertaa et naiset ei kuulu tänne.’’ </a:t>
            </a:r>
            <a:r>
              <a:rPr lang="fi-FI" sz="2000" i="1" dirty="0" err="1">
                <a:latin typeface="Montserrat" panose="00000500000000000000" pitchFamily="2" charset="0"/>
              </a:rPr>
              <a:t>Tällaset</a:t>
            </a:r>
            <a:r>
              <a:rPr lang="fi-FI" sz="2000" i="1" dirty="0">
                <a:latin typeface="Montserrat" panose="00000500000000000000" pitchFamily="2" charset="0"/>
              </a:rPr>
              <a:t> tilanteet häiritsee aika paljon, varsinkin jos elämässä on jo erilaisia tilanteita ja ei </a:t>
            </a:r>
            <a:r>
              <a:rPr lang="fi-FI" sz="2000" i="1" dirty="0" err="1">
                <a:latin typeface="Montserrat" panose="00000500000000000000" pitchFamily="2" charset="0"/>
              </a:rPr>
              <a:t>jaksais</a:t>
            </a:r>
            <a:r>
              <a:rPr lang="fi-FI" sz="2000" i="1" dirty="0">
                <a:latin typeface="Montserrat" panose="00000500000000000000" pitchFamily="2" charset="0"/>
              </a:rPr>
              <a:t> mitään ylimääräistä, mutta </a:t>
            </a:r>
            <a:r>
              <a:rPr lang="fi-FI" sz="2000" i="1" dirty="0" err="1">
                <a:latin typeface="Montserrat" panose="00000500000000000000" pitchFamily="2" charset="0"/>
              </a:rPr>
              <a:t>sitte</a:t>
            </a:r>
            <a:r>
              <a:rPr lang="fi-FI" sz="2000" i="1" dirty="0">
                <a:latin typeface="Montserrat" panose="00000500000000000000" pitchFamily="2" charset="0"/>
              </a:rPr>
              <a:t> yrittää vain olla välittämättä. Sanna: Se on vähän sitä lapsellisuutta, mutta ei se aina ole siitä sukupuolesta kiinni. (Jonna ja Sanna, rakennusalan perustutkinnon opiskelijoita, pohjoinen Keski-Suomi, parihaastattelu)”</a:t>
            </a:r>
          </a:p>
          <a:p>
            <a:pPr algn="just"/>
            <a:endParaRPr lang="fi-FI" sz="2000" i="1" dirty="0">
              <a:latin typeface="Montserrat" panose="00000500000000000000" pitchFamily="2" charset="0"/>
            </a:endParaRPr>
          </a:p>
          <a:p>
            <a:r>
              <a:rPr lang="fi-FI" sz="1600" i="1" dirty="0">
                <a:solidFill>
                  <a:srgbClr val="4B4B4B"/>
                </a:solidFill>
                <a:latin typeface="Montserrat" pitchFamily="2" charset="77"/>
              </a:rPr>
              <a:t>Lähde: Hoikkala, T. 2019. Mikä työntää pois, mikä vetää puoleensa? Epätyypillisiä valintoja tehneet nuoret ammatillisessa koulutuksessa. Teoksessa </a:t>
            </a:r>
            <a:r>
              <a:rPr lang="en-US" sz="1600" i="1" dirty="0" err="1">
                <a:solidFill>
                  <a:srgbClr val="4B4B4B"/>
                </a:solidFill>
                <a:latin typeface="Montserrat" pitchFamily="2" charset="77"/>
              </a:rPr>
              <a:t>Lahtinen</a:t>
            </a:r>
            <a:r>
              <a:rPr lang="en-US" sz="1600" i="1" dirty="0">
                <a:solidFill>
                  <a:srgbClr val="4B4B4B"/>
                </a:solidFill>
                <a:latin typeface="Montserrat" pitchFamily="2" charset="77"/>
              </a:rPr>
              <a:t> </a:t>
            </a:r>
            <a:r>
              <a:rPr lang="en-US" sz="1600" i="1" dirty="0" err="1">
                <a:solidFill>
                  <a:srgbClr val="4B4B4B"/>
                </a:solidFill>
                <a:latin typeface="Montserrat" pitchFamily="2" charset="77"/>
              </a:rPr>
              <a:t>toim</a:t>
            </a:r>
            <a:r>
              <a:rPr lang="en-US" sz="1600" i="1" dirty="0">
                <a:solidFill>
                  <a:srgbClr val="4B4B4B"/>
                </a:solidFill>
                <a:latin typeface="Montserrat" pitchFamily="2" charset="77"/>
              </a:rPr>
              <a:t>).. </a:t>
            </a:r>
            <a:r>
              <a:rPr lang="fi-FI" sz="1600" i="1" dirty="0">
                <a:solidFill>
                  <a:srgbClr val="4B4B4B"/>
                </a:solidFill>
                <a:latin typeface="Montserrat" pitchFamily="2" charset="77"/>
              </a:rPr>
              <a:t>”Mikä </a:t>
            </a:r>
            <a:r>
              <a:rPr lang="fi-FI" sz="1600" i="1" dirty="0" err="1">
                <a:solidFill>
                  <a:srgbClr val="4B4B4B"/>
                </a:solidFill>
                <a:latin typeface="Montserrat" pitchFamily="2" charset="77"/>
              </a:rPr>
              <a:t>ois</a:t>
            </a:r>
            <a:r>
              <a:rPr lang="fi-FI" sz="1600" i="1" dirty="0">
                <a:solidFill>
                  <a:srgbClr val="4B4B4B"/>
                </a:solidFill>
                <a:latin typeface="Montserrat" pitchFamily="2" charset="77"/>
              </a:rPr>
              <a:t> </a:t>
            </a:r>
            <a:r>
              <a:rPr lang="fi-FI" sz="1600" i="1" dirty="0" err="1">
                <a:solidFill>
                  <a:srgbClr val="4B4B4B"/>
                </a:solidFill>
                <a:latin typeface="Montserrat" pitchFamily="2" charset="77"/>
              </a:rPr>
              <a:t>mun</a:t>
            </a:r>
            <a:r>
              <a:rPr lang="fi-FI" sz="1600" i="1" dirty="0">
                <a:solidFill>
                  <a:srgbClr val="4B4B4B"/>
                </a:solidFill>
                <a:latin typeface="Montserrat" pitchFamily="2" charset="77"/>
              </a:rPr>
              <a:t> juttu” – nuorten koulutusvalinnat sosialisaatiomaisemien kehyksissä. Valtioneuvoston selvitys- ja tutkimus-toiminnan julkaisusarja 2019:68. s. 104.</a:t>
            </a:r>
            <a:endParaRPr lang="en-US" sz="1600" i="1" dirty="0">
              <a:solidFill>
                <a:srgbClr val="4B4B4B"/>
              </a:solidFill>
              <a:latin typeface="Montserrat" pitchFamily="2" charset="77"/>
            </a:endParaRPr>
          </a:p>
        </p:txBody>
      </p:sp>
    </p:spTree>
    <p:extLst>
      <p:ext uri="{BB962C8B-B14F-4D97-AF65-F5344CB8AC3E}">
        <p14:creationId xmlns:p14="http://schemas.microsoft.com/office/powerpoint/2010/main" val="184816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F25B1F-95A6-4AEB-9C4B-37FF85215F70}"/>
              </a:ext>
            </a:extLst>
          </p:cNvPr>
          <p:cNvSpPr>
            <a:spLocks noGrp="1"/>
          </p:cNvSpPr>
          <p:nvPr>
            <p:ph type="title"/>
          </p:nvPr>
        </p:nvSpPr>
        <p:spPr/>
        <p:txBody>
          <a:bodyPr/>
          <a:lstStyle/>
          <a:p>
            <a:r>
              <a:rPr lang="en-US" err="1"/>
              <a:t>Tehtävä</a:t>
            </a:r>
            <a:r>
              <a:rPr lang="en-US"/>
              <a:t>: </a:t>
            </a:r>
            <a:r>
              <a:rPr lang="en-US" err="1"/>
              <a:t>minä</a:t>
            </a:r>
            <a:r>
              <a:rPr lang="en-US"/>
              <a:t> </a:t>
            </a:r>
            <a:r>
              <a:rPr lang="en-US" err="1"/>
              <a:t>vaikuttajana</a:t>
            </a:r>
            <a:endParaRPr lang="fi-FI"/>
          </a:p>
        </p:txBody>
      </p:sp>
      <p:sp>
        <p:nvSpPr>
          <p:cNvPr id="4" name="Tekstin paikkamerkki 3">
            <a:extLst>
              <a:ext uri="{FF2B5EF4-FFF2-40B4-BE49-F238E27FC236}">
                <a16:creationId xmlns:a16="http://schemas.microsoft.com/office/drawing/2014/main" id="{8FABB493-19EE-418C-88EC-8A64FA67AB46}"/>
              </a:ext>
            </a:extLst>
          </p:cNvPr>
          <p:cNvSpPr>
            <a:spLocks noGrp="1"/>
          </p:cNvSpPr>
          <p:nvPr>
            <p:ph type="body" sz="half" idx="10"/>
          </p:nvPr>
        </p:nvSpPr>
        <p:spPr>
          <a:xfrm>
            <a:off x="598192" y="1982912"/>
            <a:ext cx="5658770" cy="4468946"/>
          </a:xfrm>
        </p:spPr>
        <p:txBody>
          <a:bodyPr>
            <a:normAutofit/>
          </a:bodyPr>
          <a:lstStyle/>
          <a:p>
            <a:r>
              <a:rPr lang="fi-FI" sz="1800" dirty="0"/>
              <a:t>Tehkää pienryhmässä miellekartta siitä, millä eri tavoin olette mukana vaikuttamassa siihen, mille aloille eri sukupuolta olevat nuoret hakeutuvat opiskelemaan? </a:t>
            </a:r>
          </a:p>
          <a:p>
            <a:endParaRPr lang="fi-FI" sz="1800" dirty="0"/>
          </a:p>
          <a:p>
            <a:endParaRPr lang="fi-FI" sz="1800" dirty="0"/>
          </a:p>
        </p:txBody>
      </p:sp>
      <p:pic>
        <p:nvPicPr>
          <p:cNvPr id="8" name="Kuva 7">
            <a:extLst>
              <a:ext uri="{FF2B5EF4-FFF2-40B4-BE49-F238E27FC236}">
                <a16:creationId xmlns:a16="http://schemas.microsoft.com/office/drawing/2014/main" id="{AE518EFF-D616-4BBE-92E5-FF18F471A7D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538586" y="1569378"/>
            <a:ext cx="6653414" cy="4705564"/>
          </a:xfrm>
          <a:prstGeom prst="rect">
            <a:avLst/>
          </a:prstGeom>
        </p:spPr>
      </p:pic>
    </p:spTree>
    <p:extLst>
      <p:ext uri="{BB962C8B-B14F-4D97-AF65-F5344CB8AC3E}">
        <p14:creationId xmlns:p14="http://schemas.microsoft.com/office/powerpoint/2010/main" val="1925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52777CD-FABC-4C17-9AEB-6CD6F36D2ABC}"/>
              </a:ext>
            </a:extLst>
          </p:cNvPr>
          <p:cNvSpPr>
            <a:spLocks noGrp="1"/>
          </p:cNvSpPr>
          <p:nvPr>
            <p:ph type="title"/>
          </p:nvPr>
        </p:nvSpPr>
        <p:spPr/>
        <p:txBody>
          <a:bodyPr/>
          <a:lstStyle/>
          <a:p>
            <a:r>
              <a:rPr lang="en-US" dirty="0" err="1"/>
              <a:t>Lähteet</a:t>
            </a:r>
            <a:r>
              <a:rPr lang="en-US" dirty="0"/>
              <a:t> 1/2</a:t>
            </a:r>
            <a:endParaRPr lang="fi-FI" dirty="0"/>
          </a:p>
        </p:txBody>
      </p:sp>
      <p:sp>
        <p:nvSpPr>
          <p:cNvPr id="4" name="Tekstin paikkamerkki 3">
            <a:extLst>
              <a:ext uri="{FF2B5EF4-FFF2-40B4-BE49-F238E27FC236}">
                <a16:creationId xmlns:a16="http://schemas.microsoft.com/office/drawing/2014/main" id="{674425DB-19B9-490E-8A0E-F98F2EB8DAE7}"/>
              </a:ext>
            </a:extLst>
          </p:cNvPr>
          <p:cNvSpPr>
            <a:spLocks noGrp="1"/>
          </p:cNvSpPr>
          <p:nvPr>
            <p:ph type="body" sz="half" idx="10"/>
          </p:nvPr>
        </p:nvSpPr>
        <p:spPr>
          <a:xfrm>
            <a:off x="598192" y="1582220"/>
            <a:ext cx="11289008" cy="5095981"/>
          </a:xfrm>
        </p:spPr>
        <p:txBody>
          <a:bodyPr vert="horz" lIns="91440" tIns="45720" rIns="91440" bIns="45720" rtlCol="0" anchor="t">
            <a:normAutofit fontScale="70000" lnSpcReduction="20000"/>
          </a:bodyPr>
          <a:lstStyle/>
          <a:p>
            <a:pPr marL="285750" indent="-285750">
              <a:buFont typeface="Arial" panose="020B0604020202020204" pitchFamily="34" charset="0"/>
              <a:buChar char="•"/>
            </a:pPr>
            <a:r>
              <a:rPr lang="en-US" dirty="0">
                <a:latin typeface="Montserrat"/>
              </a:rPr>
              <a:t>Dian 2 </a:t>
            </a:r>
            <a:r>
              <a:rPr lang="en-US" dirty="0" err="1">
                <a:latin typeface="Montserrat"/>
              </a:rPr>
              <a:t>kuvion</a:t>
            </a:r>
            <a:r>
              <a:rPr lang="en-US" dirty="0">
                <a:latin typeface="Montserrat"/>
              </a:rPr>
              <a:t> </a:t>
            </a:r>
            <a:r>
              <a:rPr lang="en-US" dirty="0" err="1">
                <a:latin typeface="Montserrat"/>
              </a:rPr>
              <a:t>pohjana</a:t>
            </a:r>
            <a:r>
              <a:rPr lang="en-US" dirty="0">
                <a:latin typeface="Montserrat"/>
              </a:rPr>
              <a:t>: social cognitive theory (Bandura, 1977-) ja expectancy-value model of achievement-related choices (Eccles &amp; </a:t>
            </a:r>
            <a:r>
              <a:rPr lang="en-US" dirty="0" err="1">
                <a:latin typeface="Montserrat"/>
              </a:rPr>
              <a:t>Wigfield</a:t>
            </a:r>
            <a:r>
              <a:rPr lang="en-US" dirty="0">
                <a:latin typeface="Montserrat"/>
              </a:rPr>
              <a:t>, 2020) </a:t>
            </a:r>
            <a:r>
              <a:rPr lang="en-US" dirty="0" err="1">
                <a:latin typeface="Montserrat"/>
              </a:rPr>
              <a:t>sekä</a:t>
            </a:r>
            <a:r>
              <a:rPr lang="en-US" dirty="0">
                <a:latin typeface="Montserrat"/>
              </a:rPr>
              <a:t> </a:t>
            </a:r>
            <a:r>
              <a:rPr lang="en-US" dirty="0" err="1">
                <a:latin typeface="Montserrat"/>
              </a:rPr>
              <a:t>eri</a:t>
            </a:r>
            <a:r>
              <a:rPr lang="en-US" dirty="0">
                <a:latin typeface="Montserrat"/>
              </a:rPr>
              <a:t> </a:t>
            </a:r>
            <a:r>
              <a:rPr lang="en-US" dirty="0" err="1">
                <a:latin typeface="Montserrat"/>
              </a:rPr>
              <a:t>segregaatioon</a:t>
            </a:r>
            <a:r>
              <a:rPr lang="en-US" dirty="0">
                <a:latin typeface="Montserrat"/>
              </a:rPr>
              <a:t> </a:t>
            </a:r>
            <a:r>
              <a:rPr lang="en-US" dirty="0" err="1">
                <a:latin typeface="Montserrat"/>
              </a:rPr>
              <a:t>liittyvät</a:t>
            </a:r>
            <a:r>
              <a:rPr lang="en-US" dirty="0">
                <a:latin typeface="Montserrat"/>
              </a:rPr>
              <a:t> </a:t>
            </a:r>
            <a:r>
              <a:rPr lang="en-US" dirty="0" err="1">
                <a:latin typeface="Montserrat"/>
              </a:rPr>
              <a:t>tutkimukset</a:t>
            </a:r>
            <a:r>
              <a:rPr lang="en-US" dirty="0">
                <a:latin typeface="Montserrat"/>
              </a:rPr>
              <a:t> ja </a:t>
            </a:r>
            <a:r>
              <a:rPr lang="en-US" dirty="0" err="1">
                <a:latin typeface="Montserrat"/>
              </a:rPr>
              <a:t>teoriat</a:t>
            </a:r>
            <a:r>
              <a:rPr lang="en-US" dirty="0">
                <a:latin typeface="Montserrat"/>
              </a:rPr>
              <a:t>.  </a:t>
            </a:r>
            <a:endParaRPr lang="fi-FI" dirty="0"/>
          </a:p>
          <a:p>
            <a:pPr marL="285750" indent="-285750">
              <a:buFont typeface="Arial" panose="020B0604020202020204" pitchFamily="34" charset="0"/>
              <a:buChar char="•"/>
            </a:pPr>
            <a:r>
              <a:rPr lang="fi-FI" dirty="0"/>
              <a:t>Attila &amp; Keski-Petäjä 2018. Sukupuolten tasa-arvo oppilaitoksissa. Teoksessa Attila, Henna, Pietiläinen, Marjut, Keski-Petäjä, Miina, </a:t>
            </a:r>
            <a:r>
              <a:rPr lang="fi-FI" dirty="0" err="1"/>
              <a:t>Hokka</a:t>
            </a:r>
            <a:r>
              <a:rPr lang="fi-FI" dirty="0"/>
              <a:t>, Päivi &amp; Nieminen, Markku (toim.) Tasa-arvobarometri 2017. Sosiaali- ja terveysministeriö: Sosiaali- ja terveysministeriön julkaisuja 8/2018, 49–60. </a:t>
            </a:r>
            <a:endParaRPr lang="en-US" dirty="0"/>
          </a:p>
          <a:p>
            <a:pPr marL="285750" indent="-285750">
              <a:buFont typeface="Arial" panose="020B0604020202020204" pitchFamily="34" charset="0"/>
              <a:buChar char="•"/>
            </a:pPr>
            <a:r>
              <a:rPr lang="fi-FI" dirty="0" err="1">
                <a:latin typeface="Montserrat"/>
              </a:rPr>
              <a:t>Bian</a:t>
            </a:r>
            <a:r>
              <a:rPr lang="fi-FI" dirty="0">
                <a:latin typeface="Montserrat"/>
              </a:rPr>
              <a:t>, Leslie &amp; </a:t>
            </a:r>
            <a:r>
              <a:rPr lang="fi-FI" dirty="0" err="1">
                <a:latin typeface="Montserrat"/>
              </a:rPr>
              <a:t>Cimpian</a:t>
            </a:r>
            <a:r>
              <a:rPr lang="fi-FI" dirty="0">
                <a:latin typeface="Montserrat"/>
              </a:rPr>
              <a:t> 2017. </a:t>
            </a:r>
            <a:r>
              <a:rPr lang="fi-FI" dirty="0" err="1">
                <a:latin typeface="Montserrat"/>
              </a:rPr>
              <a:t>Gender</a:t>
            </a:r>
            <a:r>
              <a:rPr lang="fi-FI" dirty="0">
                <a:latin typeface="Montserrat"/>
              </a:rPr>
              <a:t> </a:t>
            </a:r>
            <a:r>
              <a:rPr lang="fi-FI" dirty="0" err="1">
                <a:latin typeface="Montserrat"/>
              </a:rPr>
              <a:t>stereotypes</a:t>
            </a:r>
            <a:r>
              <a:rPr lang="fi-FI" dirty="0">
                <a:latin typeface="Montserrat"/>
              </a:rPr>
              <a:t> </a:t>
            </a:r>
            <a:r>
              <a:rPr lang="fi-FI" dirty="0" err="1">
                <a:latin typeface="Montserrat"/>
              </a:rPr>
              <a:t>about</a:t>
            </a:r>
            <a:r>
              <a:rPr lang="fi-FI" dirty="0">
                <a:latin typeface="Montserrat"/>
              </a:rPr>
              <a:t> </a:t>
            </a:r>
            <a:r>
              <a:rPr lang="fi-FI" dirty="0" err="1">
                <a:latin typeface="Montserrat"/>
              </a:rPr>
              <a:t>intellectual</a:t>
            </a:r>
            <a:r>
              <a:rPr lang="fi-FI" dirty="0">
                <a:latin typeface="Montserrat"/>
              </a:rPr>
              <a:t> </a:t>
            </a:r>
            <a:r>
              <a:rPr lang="fi-FI" dirty="0" err="1">
                <a:latin typeface="Montserrat"/>
              </a:rPr>
              <a:t>ability</a:t>
            </a:r>
            <a:r>
              <a:rPr lang="fi-FI" dirty="0">
                <a:latin typeface="Montserrat"/>
              </a:rPr>
              <a:t> </a:t>
            </a:r>
            <a:r>
              <a:rPr lang="fi-FI" dirty="0" err="1">
                <a:latin typeface="Montserrat"/>
              </a:rPr>
              <a:t>emerge</a:t>
            </a:r>
            <a:r>
              <a:rPr lang="fi-FI" dirty="0">
                <a:latin typeface="Montserrat"/>
              </a:rPr>
              <a:t> </a:t>
            </a:r>
            <a:r>
              <a:rPr lang="fi-FI" dirty="0" err="1">
                <a:latin typeface="Montserrat"/>
              </a:rPr>
              <a:t>early</a:t>
            </a:r>
            <a:r>
              <a:rPr lang="fi-FI" dirty="0">
                <a:latin typeface="Montserrat"/>
              </a:rPr>
              <a:t> and </a:t>
            </a:r>
            <a:r>
              <a:rPr lang="fi-FI" dirty="0" err="1">
                <a:latin typeface="Montserrat"/>
              </a:rPr>
              <a:t>influence</a:t>
            </a:r>
            <a:r>
              <a:rPr lang="fi-FI" dirty="0">
                <a:latin typeface="Montserrat"/>
              </a:rPr>
              <a:t> </a:t>
            </a:r>
            <a:r>
              <a:rPr lang="fi-FI" dirty="0" err="1">
                <a:latin typeface="Montserrat"/>
              </a:rPr>
              <a:t>children’s</a:t>
            </a:r>
            <a:r>
              <a:rPr lang="fi-FI" dirty="0">
                <a:latin typeface="Montserrat"/>
              </a:rPr>
              <a:t> </a:t>
            </a:r>
            <a:r>
              <a:rPr lang="fi-FI" dirty="0" err="1">
                <a:latin typeface="Montserrat"/>
              </a:rPr>
              <a:t>interests</a:t>
            </a:r>
            <a:r>
              <a:rPr lang="fi-FI" dirty="0">
                <a:latin typeface="Montserrat"/>
              </a:rPr>
              <a:t>. Science 355, 389–391.</a:t>
            </a:r>
          </a:p>
          <a:p>
            <a:pPr marL="285750" indent="-285750">
              <a:buFont typeface="Arial" panose="020B0604020202020204" pitchFamily="34" charset="0"/>
              <a:buChar char="•"/>
            </a:pPr>
            <a:r>
              <a:rPr lang="en-US" dirty="0" err="1">
                <a:latin typeface="Montserrat"/>
              </a:rPr>
              <a:t>Cheryan</a:t>
            </a:r>
            <a:r>
              <a:rPr lang="en-US" dirty="0">
                <a:latin typeface="Montserrat"/>
              </a:rPr>
              <a:t> &amp; </a:t>
            </a:r>
            <a:r>
              <a:rPr lang="en-US" dirty="0" err="1">
                <a:latin typeface="Montserrat"/>
              </a:rPr>
              <a:t>Plaut</a:t>
            </a:r>
            <a:r>
              <a:rPr lang="en-US" dirty="0">
                <a:latin typeface="Montserrat"/>
              </a:rPr>
              <a:t> 2010. Explaining Underrepresentation: A Theory of Precluded Interest. Sex Roles. Vol. 63 (7-8), 475-488.</a:t>
            </a:r>
          </a:p>
          <a:p>
            <a:pPr marL="285750" indent="-285750">
              <a:buFont typeface="Arial" panose="020B0604020202020204" pitchFamily="34" charset="0"/>
              <a:buChar char="•"/>
            </a:pPr>
            <a:r>
              <a:rPr lang="fi-FI" dirty="0" err="1"/>
              <a:t>Criado</a:t>
            </a:r>
            <a:r>
              <a:rPr lang="fi-FI" dirty="0"/>
              <a:t>-Perez, C. 2019. Näkymättömät naiset: näin tilastot paljastavat miten maailma on suunniteltu miehille. Helsinki: WSOY.</a:t>
            </a:r>
          </a:p>
          <a:p>
            <a:pPr marL="285750" indent="-285750">
              <a:buFont typeface="Arial" panose="020B0604020202020204" pitchFamily="34" charset="0"/>
              <a:buChar char="•"/>
            </a:pPr>
            <a:r>
              <a:rPr lang="en-US" dirty="0"/>
              <a:t>Eccles 2015. Gendered Socialization of STEM Interests in the Family. International Journal of Gender, Science and Technology 7:2.</a:t>
            </a:r>
          </a:p>
          <a:p>
            <a:pPr marL="285750" indent="-285750">
              <a:buFont typeface="Arial" panose="020B0604020202020204" pitchFamily="34" charset="0"/>
              <a:buChar char="•"/>
            </a:pPr>
            <a:r>
              <a:rPr lang="en-US" dirty="0">
                <a:latin typeface="Montserrat"/>
              </a:rPr>
              <a:t>Eccles &amp; </a:t>
            </a:r>
            <a:r>
              <a:rPr lang="en-US" dirty="0" err="1">
                <a:latin typeface="Montserrat"/>
              </a:rPr>
              <a:t>Wigfield</a:t>
            </a:r>
            <a:r>
              <a:rPr lang="en-US" dirty="0">
                <a:latin typeface="Montserrat"/>
              </a:rPr>
              <a:t> 2020. From expectancy-value theory to situated expectancy-value theory: A developmental, social cognitive, and sociocultural perspective on motivation. Contemporary Educational Psychology 61. https://doi.org/10.1016/j.cedpsych.2020.101859</a:t>
            </a:r>
            <a:endParaRPr lang="en-US" dirty="0"/>
          </a:p>
          <a:p>
            <a:pPr marL="285750" indent="-285750">
              <a:buFont typeface="Arial" panose="020B0604020202020204" pitchFamily="34" charset="0"/>
              <a:buChar char="•"/>
            </a:pPr>
            <a:r>
              <a:rPr lang="en-US" dirty="0">
                <a:latin typeface="Montserrat"/>
              </a:rPr>
              <a:t>EIGE 2018. Study and work in the EU - Set apart by gender. Review of the implementation of the Beijing Platform for Action in the EU Member States. Luxembourg: Publications Office of the European Union.  </a:t>
            </a:r>
            <a:endParaRPr lang="en-US" dirty="0"/>
          </a:p>
          <a:p>
            <a:pPr marL="285750" indent="-285750">
              <a:buFont typeface="Arial" panose="020B0604020202020204" pitchFamily="34" charset="0"/>
              <a:buChar char="•"/>
            </a:pPr>
            <a:r>
              <a:rPr lang="fi-FI" dirty="0"/>
              <a:t>Hoikkala 2019. Mikä työntää pois, mikä vetää puoleensa? Epätyypillisiä valintoja tehneet nuoret ammatillisessa koulutuksessa. Teoksessa Lahtinen, J. (toim.) 2019. ”Mikä </a:t>
            </a:r>
            <a:r>
              <a:rPr lang="fi-FI" dirty="0" err="1"/>
              <a:t>ois</a:t>
            </a:r>
            <a:r>
              <a:rPr lang="fi-FI" dirty="0"/>
              <a:t> </a:t>
            </a:r>
            <a:r>
              <a:rPr lang="fi-FI" dirty="0" err="1"/>
              <a:t>mun</a:t>
            </a:r>
            <a:r>
              <a:rPr lang="fi-FI" dirty="0"/>
              <a:t> juttu” –nuorten koulutusvalinnat sosialisaatiomaisemien kehyksissä :Purkutalkoot-hankkeenloppuraportti. Valtioneuvoston kanslia: Valtioneuvoston selvitys- ja tutkimustoiminnan julkaisusarja 2019:68.</a:t>
            </a:r>
          </a:p>
          <a:p>
            <a:pPr marL="285750" indent="-285750">
              <a:buFont typeface="Arial" panose="020B0604020202020204" pitchFamily="34" charset="0"/>
              <a:buChar char="•"/>
            </a:pPr>
            <a:r>
              <a:rPr lang="en-US" dirty="0" err="1">
                <a:latin typeface="Montserrat"/>
              </a:rPr>
              <a:t>Ikonen</a:t>
            </a:r>
            <a:r>
              <a:rPr lang="en-US" dirty="0">
                <a:latin typeface="Montserrat"/>
              </a:rPr>
              <a:t> 2020. Socio-cultural factors contributing to adolescents’ gendered education and career exploration in STEM. </a:t>
            </a:r>
            <a:r>
              <a:rPr lang="en-US" sz="1500" dirty="0">
                <a:latin typeface="Montserrat"/>
              </a:rPr>
              <a:t>Publications of the University of Eastern Finland Dissertations in Forestry and Natural Sciences No 398. http://urn.fi/URN:ISBN:978-952-61-3609-7</a:t>
            </a:r>
          </a:p>
          <a:p>
            <a:pPr marL="285750" indent="-285750">
              <a:buFont typeface="Arial" panose="020B0604020202020204" pitchFamily="34" charset="0"/>
              <a:buChar char="•"/>
            </a:pPr>
            <a:r>
              <a:rPr lang="fi-FI" dirty="0">
                <a:latin typeface="Montserrat"/>
              </a:rPr>
              <a:t>Ikonen ym. 2018. Sukupuoli ja matemaattis-luonnontieteelliset ja tekniset alat vanhempien ja nuorten välisissä koulutus- ja urakeskusteluissa. FMSERA Journal 2(1), 12-22 .https://journal.fi/fmsera/article/view/69906</a:t>
            </a:r>
            <a:endParaRPr lang="en-US" dirty="0">
              <a:latin typeface="Montserrat"/>
            </a:endParaRPr>
          </a:p>
          <a:p>
            <a:pPr marL="285750" indent="-285750">
              <a:buFont typeface="Arial" panose="020B0604020202020204" pitchFamily="34" charset="0"/>
              <a:buChar char="•"/>
            </a:pPr>
            <a:r>
              <a:rPr lang="en-US" dirty="0" err="1">
                <a:latin typeface="Montserrat"/>
              </a:rPr>
              <a:t>Kessels</a:t>
            </a:r>
            <a:r>
              <a:rPr lang="en-US" dirty="0">
                <a:latin typeface="Montserrat"/>
              </a:rPr>
              <a:t> 2015. Bridging the Gap by Enhancing the Fit: How Stereotypes about STEM Clash with Stereotypes about Girls. International Journal of Gender, Science and Technology: http://genderandset.open.ac.uk/index.php/genderandset/article/viewFile/392/687</a:t>
            </a:r>
          </a:p>
          <a:p>
            <a:pPr marL="285750" indent="-285750">
              <a:buFont typeface="Arial" panose="020B0604020202020204" pitchFamily="34" charset="0"/>
              <a:buChar char="•"/>
            </a:pPr>
            <a:r>
              <a:rPr lang="fi-FI" dirty="0"/>
              <a:t>Lahtinen (toim.) 2019. ”Mikä </a:t>
            </a:r>
            <a:r>
              <a:rPr lang="fi-FI" dirty="0" err="1"/>
              <a:t>ois</a:t>
            </a:r>
            <a:r>
              <a:rPr lang="fi-FI" dirty="0"/>
              <a:t> </a:t>
            </a:r>
            <a:r>
              <a:rPr lang="fi-FI" dirty="0" err="1"/>
              <a:t>mun</a:t>
            </a:r>
            <a:r>
              <a:rPr lang="fi-FI" dirty="0"/>
              <a:t> juttu” – nuorten koulutusvalinnat sosialisaatiomaisemien kehyksissä.  Helsinki: Valtioneuvoston kanslia. Valtioneuvoston selvitys- ja tutkimustoiminnan julkaisusarja 2019: 68. (Purkutalkoot-hankkeen loppuraportti) http://urn.fi/URN:ISBN:978-952-287-805-2</a:t>
            </a:r>
            <a:endParaRPr lang="en-US" dirty="0"/>
          </a:p>
          <a:p>
            <a:pPr marL="285750" indent="-285750">
              <a:buFont typeface="Arial" panose="020B0604020202020204" pitchFamily="34" charset="0"/>
              <a:buChar char="•"/>
            </a:pPr>
            <a:r>
              <a:rPr lang="en-US" dirty="0"/>
              <a:t>Leaper 2015. Do I Belong?: Gender, Peer Groups, and STEM Achievement. International Journal of Gender, Science and Technology 7:2. </a:t>
            </a:r>
          </a:p>
          <a:p>
            <a:pPr marL="285750" indent="-285750">
              <a:buFont typeface="Arial" panose="020B0604020202020204" pitchFamily="34" charset="0"/>
              <a:buChar char="•"/>
            </a:pPr>
            <a:r>
              <a:rPr lang="en-US" sz="1600" dirty="0"/>
              <a:t>Master, </a:t>
            </a:r>
            <a:r>
              <a:rPr lang="en-US" sz="1600" dirty="0" err="1"/>
              <a:t>Cheryan</a:t>
            </a:r>
            <a:r>
              <a:rPr lang="en-US" sz="1600" dirty="0"/>
              <a:t> &amp; Meltzoff 2016. Computing Whether She Belongs: Stereotypes Undermine Girls’ Interest and Sense of Belonging in Computer Science. </a:t>
            </a:r>
            <a:r>
              <a:rPr lang="en-US" sz="1600"/>
              <a:t>Journal of Educational Psychology 108:3, 424–437.</a:t>
            </a:r>
          </a:p>
        </p:txBody>
      </p:sp>
    </p:spTree>
    <p:extLst>
      <p:ext uri="{BB962C8B-B14F-4D97-AF65-F5344CB8AC3E}">
        <p14:creationId xmlns:p14="http://schemas.microsoft.com/office/powerpoint/2010/main" val="268669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5660D6-7BC3-437F-AAE2-CB79E989AF39}"/>
              </a:ext>
            </a:extLst>
          </p:cNvPr>
          <p:cNvSpPr>
            <a:spLocks noGrp="1"/>
          </p:cNvSpPr>
          <p:nvPr>
            <p:ph type="title"/>
          </p:nvPr>
        </p:nvSpPr>
        <p:spPr/>
        <p:txBody>
          <a:bodyPr/>
          <a:lstStyle/>
          <a:p>
            <a:r>
              <a:rPr lang="en-US" err="1"/>
              <a:t>Sisältö</a:t>
            </a:r>
            <a:endParaRPr lang="fi-FI"/>
          </a:p>
        </p:txBody>
      </p:sp>
      <p:sp>
        <p:nvSpPr>
          <p:cNvPr id="4" name="Tekstin paikkamerkki 3">
            <a:extLst>
              <a:ext uri="{FF2B5EF4-FFF2-40B4-BE49-F238E27FC236}">
                <a16:creationId xmlns:a16="http://schemas.microsoft.com/office/drawing/2014/main" id="{39AD0E18-E1AF-432F-9136-29D32070D7DD}"/>
              </a:ext>
            </a:extLst>
          </p:cNvPr>
          <p:cNvSpPr>
            <a:spLocks noGrp="1"/>
          </p:cNvSpPr>
          <p:nvPr>
            <p:ph type="body" sz="half" idx="10"/>
          </p:nvPr>
        </p:nvSpPr>
        <p:spPr>
          <a:xfrm>
            <a:off x="598192" y="1880171"/>
            <a:ext cx="9739426" cy="4571687"/>
          </a:xfrm>
        </p:spPr>
        <p:txBody>
          <a:bodyPr vert="horz" lIns="91440" tIns="45720" rIns="91440" bIns="45720" rtlCol="0" anchor="t">
            <a:normAutofit fontScale="92500" lnSpcReduction="10000"/>
          </a:bodyPr>
          <a:lstStyle/>
          <a:p>
            <a:pPr algn="just"/>
            <a:r>
              <a:rPr lang="en-US" sz="1800" dirty="0" err="1">
                <a:latin typeface="Montserrat"/>
              </a:rPr>
              <a:t>Luennossa</a:t>
            </a:r>
            <a:r>
              <a:rPr lang="en-US" sz="1800" dirty="0">
                <a:latin typeface="Montserrat"/>
              </a:rPr>
              <a:t> </a:t>
            </a:r>
            <a:r>
              <a:rPr lang="en-US" sz="1800" dirty="0" err="1">
                <a:latin typeface="Montserrat"/>
              </a:rPr>
              <a:t>tarkastellaan</a:t>
            </a:r>
            <a:r>
              <a:rPr lang="en-US" sz="1800" dirty="0">
                <a:latin typeface="Montserrat"/>
              </a:rPr>
              <a:t>, </a:t>
            </a:r>
            <a:r>
              <a:rPr lang="en-US" sz="1800" dirty="0" err="1">
                <a:latin typeface="Montserrat"/>
              </a:rPr>
              <a:t>miten</a:t>
            </a:r>
            <a:r>
              <a:rPr lang="en-US" sz="1800" dirty="0">
                <a:latin typeface="Montserrat"/>
              </a:rPr>
              <a:t> </a:t>
            </a:r>
            <a:r>
              <a:rPr lang="en-US" sz="1800" dirty="0" err="1">
                <a:latin typeface="Montserrat"/>
              </a:rPr>
              <a:t>sukupuolittuminen</a:t>
            </a:r>
            <a:r>
              <a:rPr lang="en-US" sz="1800" dirty="0">
                <a:latin typeface="Montserrat"/>
              </a:rPr>
              <a:t> ja </a:t>
            </a:r>
            <a:r>
              <a:rPr lang="en-US" sz="1800" dirty="0" err="1">
                <a:latin typeface="Montserrat"/>
              </a:rPr>
              <a:t>sukupuolisegregaation</a:t>
            </a:r>
            <a:r>
              <a:rPr lang="en-US" sz="1800" dirty="0">
                <a:latin typeface="Montserrat"/>
              </a:rPr>
              <a:t> </a:t>
            </a:r>
            <a:r>
              <a:rPr lang="en-US" sz="1800" dirty="0" err="1">
                <a:latin typeface="Montserrat"/>
              </a:rPr>
              <a:t>syyt</a:t>
            </a:r>
            <a:r>
              <a:rPr lang="en-US" sz="1800" dirty="0">
                <a:latin typeface="Montserrat"/>
              </a:rPr>
              <a:t> </a:t>
            </a:r>
            <a:r>
              <a:rPr lang="en-US" sz="1800" dirty="0" err="1">
                <a:latin typeface="Montserrat"/>
              </a:rPr>
              <a:t>näkyvät</a:t>
            </a:r>
            <a:r>
              <a:rPr lang="en-US" sz="1800" dirty="0">
                <a:latin typeface="Montserrat"/>
              </a:rPr>
              <a:t> ja </a:t>
            </a:r>
            <a:r>
              <a:rPr lang="en-US" sz="1800" dirty="0" err="1">
                <a:latin typeface="Montserrat"/>
              </a:rPr>
              <a:t>voivat</a:t>
            </a:r>
            <a:r>
              <a:rPr lang="en-US" sz="1800" dirty="0">
                <a:latin typeface="Montserrat"/>
              </a:rPr>
              <a:t> </a:t>
            </a:r>
            <a:r>
              <a:rPr lang="en-US" sz="1800" dirty="0" err="1">
                <a:latin typeface="Montserrat"/>
              </a:rPr>
              <a:t>vaikuttaa</a:t>
            </a:r>
            <a:r>
              <a:rPr lang="en-US" sz="1800" dirty="0">
                <a:latin typeface="Montserrat"/>
              </a:rPr>
              <a:t> </a:t>
            </a:r>
            <a:r>
              <a:rPr lang="en-US" sz="1800" dirty="0" err="1">
                <a:latin typeface="Montserrat"/>
              </a:rPr>
              <a:t>nuoren</a:t>
            </a:r>
            <a:r>
              <a:rPr lang="en-US" sz="1800" dirty="0">
                <a:latin typeface="Montserrat"/>
              </a:rPr>
              <a:t> </a:t>
            </a:r>
            <a:r>
              <a:rPr lang="en-US" sz="1800" dirty="0" err="1">
                <a:latin typeface="Montserrat"/>
              </a:rPr>
              <a:t>alavalintaan</a:t>
            </a:r>
            <a:r>
              <a:rPr lang="en-US" sz="1800" dirty="0">
                <a:latin typeface="Montserrat"/>
              </a:rPr>
              <a:t>. </a:t>
            </a:r>
            <a:r>
              <a:rPr lang="en-US" sz="1800" dirty="0" err="1">
                <a:latin typeface="Montserrat"/>
              </a:rPr>
              <a:t>Segregaation</a:t>
            </a:r>
            <a:r>
              <a:rPr lang="en-US" sz="1800" dirty="0">
                <a:latin typeface="Montserrat"/>
              </a:rPr>
              <a:t> </a:t>
            </a:r>
            <a:r>
              <a:rPr lang="en-US" sz="1800" dirty="0" err="1">
                <a:latin typeface="Montserrat"/>
              </a:rPr>
              <a:t>syitä</a:t>
            </a:r>
            <a:r>
              <a:rPr lang="en-US" sz="1800" dirty="0">
                <a:latin typeface="Montserrat"/>
              </a:rPr>
              <a:t> </a:t>
            </a:r>
            <a:r>
              <a:rPr lang="en-US" sz="1800" dirty="0" err="1">
                <a:latin typeface="Montserrat"/>
              </a:rPr>
              <a:t>tarkastellaan</a:t>
            </a:r>
            <a:r>
              <a:rPr lang="en-US" sz="1800" dirty="0">
                <a:latin typeface="Montserrat"/>
              </a:rPr>
              <a:t> </a:t>
            </a:r>
            <a:r>
              <a:rPr lang="en-US" sz="1800" dirty="0" err="1">
                <a:latin typeface="Montserrat"/>
              </a:rPr>
              <a:t>kolmen</a:t>
            </a:r>
            <a:r>
              <a:rPr lang="en-US" sz="1800" dirty="0">
                <a:latin typeface="Montserrat"/>
              </a:rPr>
              <a:t> </a:t>
            </a:r>
            <a:r>
              <a:rPr lang="en-US" sz="1800" dirty="0" err="1">
                <a:latin typeface="Montserrat"/>
              </a:rPr>
              <a:t>keskeisen</a:t>
            </a:r>
            <a:r>
              <a:rPr lang="en-US" sz="1800" dirty="0">
                <a:latin typeface="Montserrat"/>
              </a:rPr>
              <a:t> </a:t>
            </a:r>
            <a:r>
              <a:rPr lang="en-US" sz="1800" dirty="0" err="1">
                <a:latin typeface="Montserrat"/>
              </a:rPr>
              <a:t>kysymyksen</a:t>
            </a:r>
            <a:r>
              <a:rPr lang="en-US" sz="1800" dirty="0">
                <a:latin typeface="Montserrat"/>
              </a:rPr>
              <a:t> </a:t>
            </a:r>
            <a:r>
              <a:rPr lang="en-US" sz="1800" dirty="0" err="1">
                <a:latin typeface="Montserrat"/>
              </a:rPr>
              <a:t>kautta</a:t>
            </a:r>
            <a:r>
              <a:rPr lang="en-US" sz="1800" dirty="0">
                <a:latin typeface="Montserrat"/>
              </a:rPr>
              <a:t>, </a:t>
            </a:r>
            <a:r>
              <a:rPr lang="en-US" sz="1800" dirty="0" err="1">
                <a:latin typeface="Montserrat"/>
              </a:rPr>
              <a:t>jotka</a:t>
            </a:r>
            <a:r>
              <a:rPr lang="en-US" sz="1800" dirty="0">
                <a:latin typeface="Montserrat"/>
              </a:rPr>
              <a:t> </a:t>
            </a:r>
            <a:r>
              <a:rPr lang="en-US" sz="1800" dirty="0" err="1">
                <a:latin typeface="Montserrat"/>
              </a:rPr>
              <a:t>liittyvät</a:t>
            </a:r>
            <a:r>
              <a:rPr lang="en-US" sz="1800" dirty="0">
                <a:latin typeface="Montserrat"/>
              </a:rPr>
              <a:t> </a:t>
            </a:r>
            <a:r>
              <a:rPr lang="en-US" sz="1800" dirty="0" err="1">
                <a:latin typeface="Montserrat"/>
              </a:rPr>
              <a:t>koulutus</a:t>
            </a:r>
            <a:r>
              <a:rPr lang="en-US" sz="1800" dirty="0">
                <a:latin typeface="Montserrat"/>
              </a:rPr>
              <a:t>- ja </a:t>
            </a:r>
            <a:r>
              <a:rPr lang="en-US" sz="1800" dirty="0" err="1">
                <a:latin typeface="Montserrat"/>
              </a:rPr>
              <a:t>ammatinvalintaan</a:t>
            </a:r>
            <a:r>
              <a:rPr lang="en-US" sz="1800" dirty="0">
                <a:latin typeface="Montserrat"/>
              </a:rPr>
              <a:t>:</a:t>
            </a:r>
          </a:p>
          <a:p>
            <a:pPr marL="285750" indent="-285750">
              <a:buFont typeface="Arial" panose="020B0604020202020204" pitchFamily="34" charset="0"/>
              <a:buChar char="•"/>
            </a:pPr>
            <a:r>
              <a:rPr lang="en-US" sz="1800" dirty="0">
                <a:latin typeface="Montserrat"/>
              </a:rPr>
              <a:t>Miten </a:t>
            </a:r>
            <a:r>
              <a:rPr lang="en-US" sz="1800" dirty="0" err="1">
                <a:latin typeface="Montserrat"/>
              </a:rPr>
              <a:t>hyvin</a:t>
            </a:r>
            <a:r>
              <a:rPr lang="en-US" sz="1800" dirty="0">
                <a:latin typeface="Montserrat"/>
              </a:rPr>
              <a:t> </a:t>
            </a:r>
            <a:r>
              <a:rPr lang="en-US" sz="1800" dirty="0" err="1">
                <a:latin typeface="Montserrat"/>
              </a:rPr>
              <a:t>uskon</a:t>
            </a:r>
            <a:r>
              <a:rPr lang="en-US" sz="1800" dirty="0">
                <a:latin typeface="Montserrat"/>
              </a:rPr>
              <a:t> </a:t>
            </a:r>
            <a:r>
              <a:rPr lang="en-US" sz="1800" dirty="0" err="1">
                <a:latin typeface="Montserrat"/>
              </a:rPr>
              <a:t>pärjääväni</a:t>
            </a:r>
            <a:r>
              <a:rPr lang="en-US" sz="1800" dirty="0">
                <a:latin typeface="Montserrat"/>
              </a:rPr>
              <a:t> </a:t>
            </a:r>
            <a:r>
              <a:rPr lang="en-US" sz="1800" dirty="0" err="1">
                <a:latin typeface="Montserrat"/>
              </a:rPr>
              <a:t>alalla</a:t>
            </a:r>
            <a:r>
              <a:rPr lang="en-US" sz="1800" dirty="0">
                <a:latin typeface="Montserrat"/>
              </a:rPr>
              <a:t>/</a:t>
            </a:r>
            <a:r>
              <a:rPr lang="en-US" sz="1800" dirty="0" err="1">
                <a:latin typeface="Montserrat"/>
              </a:rPr>
              <a:t>ammatissa</a:t>
            </a:r>
            <a:r>
              <a:rPr lang="en-US" sz="1800" dirty="0">
                <a:latin typeface="Montserrat"/>
              </a:rPr>
              <a:t>/</a:t>
            </a:r>
            <a:r>
              <a:rPr lang="en-US" sz="1800" dirty="0" err="1">
                <a:latin typeface="Montserrat"/>
              </a:rPr>
              <a:t>koulutuksessa</a:t>
            </a:r>
            <a:r>
              <a:rPr lang="en-US" sz="1800" dirty="0">
                <a:latin typeface="Montserrat"/>
              </a:rPr>
              <a:t>?</a:t>
            </a:r>
          </a:p>
          <a:p>
            <a:pPr marL="285750" indent="-285750">
              <a:buFont typeface="Arial" panose="020B0604020202020204" pitchFamily="34" charset="0"/>
              <a:buChar char="•"/>
            </a:pPr>
            <a:r>
              <a:rPr lang="en-US" sz="1800" dirty="0">
                <a:latin typeface="Montserrat"/>
              </a:rPr>
              <a:t>Miten </a:t>
            </a:r>
            <a:r>
              <a:rPr lang="en-US" sz="1800" dirty="0" err="1">
                <a:latin typeface="Montserrat"/>
              </a:rPr>
              <a:t>tärkeäksi</a:t>
            </a:r>
            <a:r>
              <a:rPr lang="en-US" sz="1800" dirty="0">
                <a:latin typeface="Montserrat"/>
              </a:rPr>
              <a:t> </a:t>
            </a:r>
            <a:r>
              <a:rPr lang="en-US" sz="1800" dirty="0" err="1">
                <a:latin typeface="Montserrat"/>
              </a:rPr>
              <a:t>koen</a:t>
            </a:r>
            <a:r>
              <a:rPr lang="en-US" sz="1800" dirty="0">
                <a:latin typeface="Montserrat"/>
              </a:rPr>
              <a:t> </a:t>
            </a:r>
            <a:r>
              <a:rPr lang="en-US" sz="1800" dirty="0" err="1">
                <a:latin typeface="Montserrat"/>
              </a:rPr>
              <a:t>alan</a:t>
            </a:r>
            <a:r>
              <a:rPr lang="en-US" sz="1800" dirty="0">
                <a:latin typeface="Montserrat"/>
              </a:rPr>
              <a:t> tai </a:t>
            </a:r>
            <a:r>
              <a:rPr lang="en-US" sz="1800" dirty="0" err="1">
                <a:latin typeface="Montserrat"/>
              </a:rPr>
              <a:t>ammatin</a:t>
            </a:r>
            <a:r>
              <a:rPr lang="en-US" sz="1800" dirty="0">
                <a:latin typeface="Montserrat"/>
              </a:rPr>
              <a:t>?</a:t>
            </a:r>
          </a:p>
          <a:p>
            <a:pPr marL="285750" indent="-285750">
              <a:buFont typeface="Arial" panose="020B0604020202020204" pitchFamily="34" charset="0"/>
              <a:buChar char="•"/>
            </a:pPr>
            <a:r>
              <a:rPr lang="en-US" sz="1800" dirty="0" err="1">
                <a:latin typeface="Montserrat"/>
              </a:rPr>
              <a:t>Millaisia</a:t>
            </a:r>
            <a:r>
              <a:rPr lang="en-US" sz="1800" dirty="0">
                <a:latin typeface="Montserrat"/>
              </a:rPr>
              <a:t> </a:t>
            </a:r>
            <a:r>
              <a:rPr lang="en-US" sz="1800" dirty="0" err="1">
                <a:latin typeface="Montserrat"/>
              </a:rPr>
              <a:t>mahdollisuuksia</a:t>
            </a:r>
            <a:r>
              <a:rPr lang="en-US" sz="1800" dirty="0">
                <a:latin typeface="Montserrat"/>
              </a:rPr>
              <a:t> </a:t>
            </a:r>
            <a:r>
              <a:rPr lang="en-US" sz="1800" dirty="0" err="1">
                <a:latin typeface="Montserrat"/>
              </a:rPr>
              <a:t>minulla</a:t>
            </a:r>
            <a:r>
              <a:rPr lang="en-US" sz="1800" dirty="0">
                <a:latin typeface="Montserrat"/>
              </a:rPr>
              <a:t> on?</a:t>
            </a:r>
          </a:p>
          <a:p>
            <a:pPr algn="just"/>
            <a:r>
              <a:rPr lang="en-US" sz="1800" dirty="0" err="1">
                <a:latin typeface="Montserrat"/>
              </a:rPr>
              <a:t>Lisäksi</a:t>
            </a:r>
            <a:r>
              <a:rPr lang="en-US" sz="1800" dirty="0">
                <a:latin typeface="Montserrat"/>
              </a:rPr>
              <a:t> </a:t>
            </a:r>
            <a:r>
              <a:rPr lang="en-US" sz="1800" dirty="0" err="1">
                <a:latin typeface="Montserrat"/>
              </a:rPr>
              <a:t>tarkastellaan</a:t>
            </a:r>
            <a:r>
              <a:rPr lang="en-US" sz="1800" dirty="0">
                <a:latin typeface="Montserrat"/>
              </a:rPr>
              <a:t> </a:t>
            </a:r>
            <a:r>
              <a:rPr lang="en-US" sz="1800" dirty="0" err="1">
                <a:latin typeface="Montserrat"/>
              </a:rPr>
              <a:t>sukupuolisegregaation</a:t>
            </a:r>
            <a:r>
              <a:rPr lang="en-US" sz="1800" dirty="0">
                <a:latin typeface="Montserrat"/>
              </a:rPr>
              <a:t> </a:t>
            </a:r>
            <a:r>
              <a:rPr lang="en-US" sz="1800" dirty="0" err="1">
                <a:latin typeface="Montserrat"/>
              </a:rPr>
              <a:t>vaikutuksia</a:t>
            </a:r>
            <a:r>
              <a:rPr lang="en-US" sz="1800" dirty="0">
                <a:latin typeface="Montserrat"/>
              </a:rPr>
              <a:t> </a:t>
            </a:r>
            <a:r>
              <a:rPr lang="en-US" sz="1800" dirty="0" err="1">
                <a:latin typeface="Montserrat"/>
              </a:rPr>
              <a:t>alavalinnan</a:t>
            </a:r>
            <a:r>
              <a:rPr lang="en-US" sz="1800" dirty="0">
                <a:latin typeface="Montserrat"/>
              </a:rPr>
              <a:t> </a:t>
            </a:r>
            <a:r>
              <a:rPr lang="en-US" sz="1800" dirty="0" err="1">
                <a:latin typeface="Montserrat"/>
              </a:rPr>
              <a:t>jälkeen</a:t>
            </a:r>
            <a:r>
              <a:rPr lang="en-US" sz="1800" dirty="0">
                <a:latin typeface="Montserrat"/>
              </a:rPr>
              <a:t>. Eri </a:t>
            </a:r>
            <a:r>
              <a:rPr lang="en-US" sz="1800" dirty="0" err="1">
                <a:latin typeface="Montserrat"/>
              </a:rPr>
              <a:t>osioiden</a:t>
            </a:r>
            <a:r>
              <a:rPr lang="en-US" sz="1800" dirty="0">
                <a:latin typeface="Montserrat"/>
              </a:rPr>
              <a:t> </a:t>
            </a:r>
            <a:r>
              <a:rPr lang="en-US" sz="1800" dirty="0" err="1">
                <a:latin typeface="Montserrat"/>
              </a:rPr>
              <a:t>välissä</a:t>
            </a:r>
            <a:r>
              <a:rPr lang="en-US" sz="1800" dirty="0">
                <a:latin typeface="Montserrat"/>
              </a:rPr>
              <a:t> on </a:t>
            </a:r>
            <a:r>
              <a:rPr lang="en-US" sz="1800" dirty="0" err="1">
                <a:latin typeface="Montserrat"/>
              </a:rPr>
              <a:t>muutama</a:t>
            </a:r>
            <a:r>
              <a:rPr lang="en-US" sz="1800" dirty="0">
                <a:latin typeface="Montserrat"/>
              </a:rPr>
              <a:t> </a:t>
            </a:r>
            <a:r>
              <a:rPr lang="en-US" sz="1800" dirty="0" err="1">
                <a:latin typeface="Montserrat"/>
              </a:rPr>
              <a:t>sitaatti</a:t>
            </a:r>
            <a:r>
              <a:rPr lang="en-US" sz="1800" dirty="0">
                <a:latin typeface="Montserrat"/>
              </a:rPr>
              <a:t>, </a:t>
            </a:r>
            <a:r>
              <a:rPr lang="en-US" sz="1800" dirty="0" err="1">
                <a:latin typeface="Montserrat"/>
              </a:rPr>
              <a:t>jotka</a:t>
            </a:r>
            <a:r>
              <a:rPr lang="en-US" sz="1800" dirty="0">
                <a:latin typeface="Montserrat"/>
              </a:rPr>
              <a:t> </a:t>
            </a:r>
            <a:r>
              <a:rPr lang="en-US" sz="1800" dirty="0" err="1">
                <a:latin typeface="Montserrat"/>
              </a:rPr>
              <a:t>kuvaavat</a:t>
            </a:r>
            <a:r>
              <a:rPr lang="en-US" sz="1800" dirty="0">
                <a:latin typeface="Montserrat"/>
              </a:rPr>
              <a:t> </a:t>
            </a:r>
            <a:r>
              <a:rPr lang="en-US" sz="1800" dirty="0" err="1">
                <a:latin typeface="Montserrat"/>
              </a:rPr>
              <a:t>käsiteltyä</a:t>
            </a:r>
            <a:r>
              <a:rPr lang="en-US" sz="1800" dirty="0">
                <a:latin typeface="Montserrat"/>
              </a:rPr>
              <a:t> </a:t>
            </a:r>
            <a:r>
              <a:rPr lang="en-US" sz="1800" dirty="0" err="1">
                <a:latin typeface="Montserrat"/>
              </a:rPr>
              <a:t>teemaa</a:t>
            </a:r>
            <a:r>
              <a:rPr lang="en-US" sz="1800" dirty="0">
                <a:latin typeface="Montserrat"/>
              </a:rPr>
              <a:t> </a:t>
            </a:r>
            <a:r>
              <a:rPr lang="en-US" sz="1800" dirty="0" err="1">
                <a:latin typeface="Montserrat"/>
              </a:rPr>
              <a:t>käytännössä</a:t>
            </a:r>
            <a:r>
              <a:rPr lang="en-US" sz="1800" dirty="0">
                <a:latin typeface="Montserrat"/>
              </a:rPr>
              <a:t>, </a:t>
            </a:r>
            <a:r>
              <a:rPr lang="en-US" sz="1800" dirty="0" err="1">
                <a:latin typeface="Montserrat"/>
              </a:rPr>
              <a:t>sekä</a:t>
            </a:r>
            <a:r>
              <a:rPr lang="en-US" sz="1800" dirty="0">
                <a:latin typeface="Montserrat"/>
              </a:rPr>
              <a:t> </a:t>
            </a:r>
            <a:r>
              <a:rPr lang="en-US" sz="1800" dirty="0" err="1">
                <a:latin typeface="Montserrat"/>
              </a:rPr>
              <a:t>pieni</a:t>
            </a:r>
            <a:r>
              <a:rPr lang="en-US" sz="1800" dirty="0">
                <a:latin typeface="Montserrat"/>
              </a:rPr>
              <a:t> </a:t>
            </a:r>
            <a:r>
              <a:rPr lang="en-US" sz="1800" dirty="0" err="1">
                <a:latin typeface="Montserrat"/>
              </a:rPr>
              <a:t>aktivoiva</a:t>
            </a:r>
            <a:r>
              <a:rPr lang="en-US" sz="1800" dirty="0">
                <a:latin typeface="Montserrat"/>
              </a:rPr>
              <a:t> </a:t>
            </a:r>
            <a:r>
              <a:rPr lang="en-US" sz="1800" dirty="0" err="1">
                <a:latin typeface="Montserrat"/>
              </a:rPr>
              <a:t>pohdintatehtävä</a:t>
            </a:r>
            <a:r>
              <a:rPr lang="en-US" sz="1800" dirty="0">
                <a:latin typeface="Montserrat"/>
              </a:rPr>
              <a:t> </a:t>
            </a:r>
            <a:r>
              <a:rPr lang="en-US" sz="1800" dirty="0" err="1">
                <a:latin typeface="Montserrat"/>
              </a:rPr>
              <a:t>osallistujille</a:t>
            </a:r>
            <a:r>
              <a:rPr lang="en-US" sz="1800" dirty="0">
                <a:latin typeface="Montserrat"/>
              </a:rPr>
              <a:t>. </a:t>
            </a:r>
            <a:endParaRPr lang="en-US" sz="1800" dirty="0"/>
          </a:p>
          <a:p>
            <a:pPr algn="just"/>
            <a:r>
              <a:rPr lang="en-US" sz="1800" dirty="0" err="1">
                <a:latin typeface="Montserrat"/>
              </a:rPr>
              <a:t>Luentomateriaali</a:t>
            </a:r>
            <a:r>
              <a:rPr lang="en-US" sz="1800" dirty="0">
                <a:latin typeface="Montserrat"/>
              </a:rPr>
              <a:t> </a:t>
            </a:r>
            <a:r>
              <a:rPr lang="en-US" sz="1800" dirty="0" err="1">
                <a:latin typeface="Montserrat"/>
              </a:rPr>
              <a:t>soveltuu</a:t>
            </a:r>
            <a:r>
              <a:rPr lang="en-US" sz="1800" dirty="0">
                <a:latin typeface="Montserrat"/>
              </a:rPr>
              <a:t> </a:t>
            </a:r>
            <a:r>
              <a:rPr lang="en-US" sz="1800" dirty="0" err="1">
                <a:latin typeface="Montserrat"/>
              </a:rPr>
              <a:t>osallistujille</a:t>
            </a:r>
            <a:r>
              <a:rPr lang="en-US" sz="1800" dirty="0">
                <a:latin typeface="Montserrat"/>
              </a:rPr>
              <a:t>, </a:t>
            </a:r>
            <a:r>
              <a:rPr lang="en-US" sz="1800" dirty="0" err="1">
                <a:latin typeface="Montserrat"/>
              </a:rPr>
              <a:t>joilla</a:t>
            </a:r>
            <a:r>
              <a:rPr lang="en-US" sz="1800" dirty="0">
                <a:latin typeface="Montserrat"/>
              </a:rPr>
              <a:t> on jo </a:t>
            </a:r>
            <a:r>
              <a:rPr lang="en-US" sz="1800" dirty="0" err="1">
                <a:latin typeface="Montserrat"/>
              </a:rPr>
              <a:t>perustiedot</a:t>
            </a:r>
            <a:r>
              <a:rPr lang="en-US" sz="1800" dirty="0">
                <a:latin typeface="Montserrat"/>
              </a:rPr>
              <a:t> </a:t>
            </a:r>
            <a:r>
              <a:rPr lang="en-US" sz="1800" dirty="0" err="1">
                <a:latin typeface="Montserrat"/>
              </a:rPr>
              <a:t>sukupuolisegregaatiosta</a:t>
            </a:r>
            <a:r>
              <a:rPr lang="en-US" sz="1800" dirty="0">
                <a:latin typeface="Montserrat"/>
              </a:rPr>
              <a:t> ja </a:t>
            </a:r>
            <a:r>
              <a:rPr lang="en-US" sz="1800" dirty="0" err="1">
                <a:latin typeface="Montserrat"/>
              </a:rPr>
              <a:t>siihen</a:t>
            </a:r>
            <a:r>
              <a:rPr lang="en-US" sz="1800" dirty="0">
                <a:latin typeface="Montserrat"/>
              </a:rPr>
              <a:t> </a:t>
            </a:r>
            <a:r>
              <a:rPr lang="en-US" sz="1800" dirty="0" err="1">
                <a:latin typeface="Montserrat"/>
              </a:rPr>
              <a:t>liittyvistä</a:t>
            </a:r>
            <a:r>
              <a:rPr lang="en-US" sz="1800" dirty="0">
                <a:latin typeface="Montserrat"/>
              </a:rPr>
              <a:t> </a:t>
            </a:r>
            <a:r>
              <a:rPr lang="en-US" sz="1800" dirty="0" err="1">
                <a:latin typeface="Montserrat"/>
              </a:rPr>
              <a:t>käsitteistä</a:t>
            </a:r>
            <a:r>
              <a:rPr lang="en-US" sz="1800" dirty="0">
                <a:latin typeface="Montserrat"/>
              </a:rPr>
              <a:t>. </a:t>
            </a:r>
            <a:r>
              <a:rPr lang="en-US" sz="1800" dirty="0" err="1">
                <a:latin typeface="Montserrat"/>
              </a:rPr>
              <a:t>Materiaali</a:t>
            </a:r>
            <a:r>
              <a:rPr lang="en-US" sz="1800" dirty="0">
                <a:latin typeface="Montserrat"/>
              </a:rPr>
              <a:t> on </a:t>
            </a:r>
            <a:r>
              <a:rPr lang="en-US" sz="1800" dirty="0" err="1">
                <a:latin typeface="Montserrat"/>
              </a:rPr>
              <a:t>kehitetty</a:t>
            </a:r>
            <a:r>
              <a:rPr lang="en-US" sz="1800" dirty="0">
                <a:latin typeface="Montserrat"/>
              </a:rPr>
              <a:t> </a:t>
            </a:r>
            <a:r>
              <a:rPr lang="en-US" sz="1800" dirty="0" err="1">
                <a:latin typeface="Montserrat"/>
              </a:rPr>
              <a:t>nuorten</a:t>
            </a:r>
            <a:r>
              <a:rPr lang="en-US" sz="1800" dirty="0">
                <a:latin typeface="Montserrat"/>
              </a:rPr>
              <a:t> </a:t>
            </a:r>
            <a:r>
              <a:rPr lang="en-US" sz="1800" dirty="0" err="1">
                <a:latin typeface="Montserrat"/>
              </a:rPr>
              <a:t>parissa</a:t>
            </a:r>
            <a:r>
              <a:rPr lang="en-US" sz="1800" dirty="0">
                <a:latin typeface="Montserrat"/>
              </a:rPr>
              <a:t> </a:t>
            </a:r>
            <a:r>
              <a:rPr lang="en-US" sz="1800" dirty="0" err="1">
                <a:latin typeface="Montserrat"/>
              </a:rPr>
              <a:t>työskenteleville</a:t>
            </a:r>
            <a:r>
              <a:rPr lang="en-US" sz="1800" dirty="0">
                <a:latin typeface="Montserrat"/>
              </a:rPr>
              <a:t> </a:t>
            </a:r>
            <a:r>
              <a:rPr lang="en-US" sz="1800" dirty="0" err="1">
                <a:latin typeface="Montserrat"/>
              </a:rPr>
              <a:t>ohjaajille</a:t>
            </a:r>
            <a:r>
              <a:rPr lang="en-US" sz="1800" dirty="0">
                <a:latin typeface="Montserrat"/>
              </a:rPr>
              <a:t>, </a:t>
            </a:r>
            <a:r>
              <a:rPr lang="en-US" sz="1800" dirty="0" err="1">
                <a:latin typeface="Montserrat"/>
              </a:rPr>
              <a:t>opettajille</a:t>
            </a:r>
            <a:r>
              <a:rPr lang="en-US" sz="1800" dirty="0">
                <a:latin typeface="Montserrat"/>
              </a:rPr>
              <a:t> ja </a:t>
            </a:r>
            <a:r>
              <a:rPr lang="en-US" sz="1800" dirty="0" err="1">
                <a:latin typeface="Montserrat"/>
              </a:rPr>
              <a:t>kasvattajille</a:t>
            </a:r>
            <a:r>
              <a:rPr lang="en-US" sz="1800" dirty="0">
                <a:latin typeface="Montserrat"/>
              </a:rPr>
              <a:t>. </a:t>
            </a:r>
            <a:r>
              <a:rPr lang="en-US" sz="1800" dirty="0" err="1">
                <a:latin typeface="Montserrat"/>
              </a:rPr>
              <a:t>Materiaalia</a:t>
            </a:r>
            <a:r>
              <a:rPr lang="en-US" sz="1800" dirty="0">
                <a:latin typeface="Montserrat"/>
              </a:rPr>
              <a:t> </a:t>
            </a:r>
            <a:r>
              <a:rPr lang="en-US" sz="1800" dirty="0" err="1">
                <a:latin typeface="Montserrat"/>
              </a:rPr>
              <a:t>voi</a:t>
            </a:r>
            <a:r>
              <a:rPr lang="en-US" sz="1800" dirty="0">
                <a:latin typeface="Montserrat"/>
              </a:rPr>
              <a:t> </a:t>
            </a:r>
            <a:r>
              <a:rPr lang="en-US" sz="1800" dirty="0" err="1">
                <a:latin typeface="Montserrat"/>
              </a:rPr>
              <a:t>hyödyntää</a:t>
            </a:r>
            <a:r>
              <a:rPr lang="en-US" sz="1800" dirty="0">
                <a:latin typeface="Montserrat"/>
              </a:rPr>
              <a:t> </a:t>
            </a:r>
            <a:r>
              <a:rPr lang="en-US" sz="1800" dirty="0" err="1">
                <a:latin typeface="Montserrat"/>
              </a:rPr>
              <a:t>sekä</a:t>
            </a:r>
            <a:r>
              <a:rPr lang="en-US" sz="1800" dirty="0">
                <a:latin typeface="Montserrat"/>
              </a:rPr>
              <a:t> </a:t>
            </a:r>
            <a:r>
              <a:rPr lang="en-US" sz="1800" dirty="0" err="1">
                <a:latin typeface="Montserrat"/>
              </a:rPr>
              <a:t>verkko</a:t>
            </a:r>
            <a:r>
              <a:rPr lang="en-US" sz="1800" dirty="0">
                <a:latin typeface="Montserrat"/>
              </a:rPr>
              <a:t>- </a:t>
            </a:r>
            <a:r>
              <a:rPr lang="en-US" sz="1800" dirty="0" err="1">
                <a:latin typeface="Montserrat"/>
              </a:rPr>
              <a:t>että</a:t>
            </a:r>
            <a:r>
              <a:rPr lang="en-US" sz="1800" dirty="0">
                <a:latin typeface="Montserrat"/>
              </a:rPr>
              <a:t> </a:t>
            </a:r>
            <a:r>
              <a:rPr lang="en-US" sz="1800" dirty="0" err="1">
                <a:latin typeface="Montserrat"/>
              </a:rPr>
              <a:t>lähiopetuksessa</a:t>
            </a:r>
            <a:r>
              <a:rPr lang="en-US" sz="1800" dirty="0">
                <a:latin typeface="Montserrat"/>
              </a:rPr>
              <a:t>. </a:t>
            </a:r>
            <a:r>
              <a:rPr lang="en-US" sz="1800" dirty="0" err="1">
                <a:latin typeface="Montserrat"/>
              </a:rPr>
              <a:t>Luennon</a:t>
            </a:r>
            <a:r>
              <a:rPr lang="en-US" sz="1800" dirty="0">
                <a:latin typeface="Montserrat"/>
              </a:rPr>
              <a:t> </a:t>
            </a:r>
            <a:r>
              <a:rPr lang="en-US" sz="1800" dirty="0" err="1">
                <a:latin typeface="Montserrat"/>
              </a:rPr>
              <a:t>kesto</a:t>
            </a:r>
            <a:r>
              <a:rPr lang="en-US" sz="1800" dirty="0">
                <a:latin typeface="Montserrat"/>
              </a:rPr>
              <a:t> </a:t>
            </a:r>
            <a:r>
              <a:rPr lang="en-US" sz="1800" dirty="0" err="1">
                <a:latin typeface="Montserrat"/>
              </a:rPr>
              <a:t>tehtävineen</a:t>
            </a:r>
            <a:r>
              <a:rPr lang="en-US" sz="1800" dirty="0">
                <a:latin typeface="Montserrat"/>
              </a:rPr>
              <a:t> on </a:t>
            </a:r>
            <a:r>
              <a:rPr lang="en-US" sz="1800" dirty="0" err="1">
                <a:latin typeface="Montserrat"/>
              </a:rPr>
              <a:t>noin</a:t>
            </a:r>
            <a:r>
              <a:rPr lang="en-US" sz="1800" dirty="0">
                <a:latin typeface="Montserrat"/>
              </a:rPr>
              <a:t> 1,5 h.</a:t>
            </a:r>
          </a:p>
          <a:p>
            <a:pPr algn="just"/>
            <a:r>
              <a:rPr lang="en-US" sz="1800" dirty="0" err="1">
                <a:latin typeface="Montserrat"/>
              </a:rPr>
              <a:t>Aineisto</a:t>
            </a:r>
            <a:r>
              <a:rPr lang="en-US" sz="1800" dirty="0">
                <a:latin typeface="Montserrat"/>
              </a:rPr>
              <a:t> on </a:t>
            </a:r>
            <a:r>
              <a:rPr lang="en-US" sz="1800" dirty="0" err="1">
                <a:latin typeface="Montserrat"/>
              </a:rPr>
              <a:t>tuotettu</a:t>
            </a:r>
            <a:r>
              <a:rPr lang="en-US" sz="1800" dirty="0">
                <a:latin typeface="Montserrat"/>
              </a:rPr>
              <a:t> </a:t>
            </a:r>
            <a:r>
              <a:rPr lang="en-US" sz="1800" dirty="0" err="1">
                <a:latin typeface="Montserrat"/>
              </a:rPr>
              <a:t>Euroopan</a:t>
            </a:r>
            <a:r>
              <a:rPr lang="en-US" sz="1800" dirty="0">
                <a:latin typeface="Montserrat"/>
              </a:rPr>
              <a:t> </a:t>
            </a:r>
            <a:r>
              <a:rPr lang="en-US" sz="1800" dirty="0" err="1">
                <a:latin typeface="Montserrat"/>
              </a:rPr>
              <a:t>sosiaalirahaston</a:t>
            </a:r>
            <a:r>
              <a:rPr lang="en-US" sz="1800" dirty="0">
                <a:latin typeface="Montserrat"/>
              </a:rPr>
              <a:t> </a:t>
            </a:r>
            <a:r>
              <a:rPr lang="en-US" sz="1800" dirty="0" err="1">
                <a:latin typeface="Montserrat"/>
              </a:rPr>
              <a:t>rahoittamassa</a:t>
            </a:r>
            <a:r>
              <a:rPr lang="en-US" sz="1800" dirty="0">
                <a:latin typeface="Montserrat"/>
              </a:rPr>
              <a:t> </a:t>
            </a:r>
            <a:r>
              <a:rPr lang="en-US" sz="1800" dirty="0" err="1">
                <a:latin typeface="Montserrat"/>
              </a:rPr>
              <a:t>alojen</a:t>
            </a:r>
            <a:r>
              <a:rPr lang="en-US" sz="1800" dirty="0">
                <a:latin typeface="Montserrat"/>
              </a:rPr>
              <a:t> </a:t>
            </a:r>
            <a:r>
              <a:rPr lang="en-US" sz="1800" dirty="0" err="1">
                <a:latin typeface="Montserrat"/>
              </a:rPr>
              <a:t>sukupuolen</a:t>
            </a:r>
            <a:r>
              <a:rPr lang="en-US" sz="1800" dirty="0">
                <a:latin typeface="Montserrat"/>
              </a:rPr>
              <a:t> </a:t>
            </a:r>
            <a:r>
              <a:rPr lang="en-US" sz="1800" dirty="0" err="1">
                <a:latin typeface="Montserrat"/>
              </a:rPr>
              <a:t>mukaista</a:t>
            </a:r>
            <a:r>
              <a:rPr lang="en-US" sz="1800" dirty="0">
                <a:latin typeface="Montserrat"/>
              </a:rPr>
              <a:t> </a:t>
            </a:r>
            <a:r>
              <a:rPr lang="en-US" sz="1800" dirty="0" err="1">
                <a:latin typeface="Montserrat"/>
              </a:rPr>
              <a:t>eriytymistä</a:t>
            </a:r>
            <a:r>
              <a:rPr lang="en-US" sz="1800" dirty="0">
                <a:latin typeface="Montserrat"/>
              </a:rPr>
              <a:t> </a:t>
            </a:r>
            <a:r>
              <a:rPr lang="en-US" sz="1800" dirty="0" err="1">
                <a:latin typeface="Montserrat"/>
              </a:rPr>
              <a:t>purkavassa</a:t>
            </a:r>
            <a:r>
              <a:rPr lang="en-US" sz="1800" dirty="0">
                <a:latin typeface="Montserrat"/>
              </a:rPr>
              <a:t> </a:t>
            </a:r>
            <a:r>
              <a:rPr lang="en-US" sz="1800" dirty="0" err="1">
                <a:latin typeface="Montserrat"/>
              </a:rPr>
              <a:t>Roolipeli-hankeessa</a:t>
            </a:r>
            <a:r>
              <a:rPr lang="en-US" sz="1800" dirty="0">
                <a:latin typeface="Montserrat"/>
              </a:rPr>
              <a:t> (2020-2022), jota </a:t>
            </a:r>
            <a:r>
              <a:rPr lang="en-US" sz="1800" dirty="0" err="1">
                <a:latin typeface="Montserrat"/>
              </a:rPr>
              <a:t>toteuttivat</a:t>
            </a:r>
            <a:r>
              <a:rPr lang="en-US" sz="1800" dirty="0">
                <a:latin typeface="Montserrat"/>
              </a:rPr>
              <a:t> LAB-</a:t>
            </a:r>
            <a:r>
              <a:rPr lang="en-US" sz="1800" dirty="0" err="1">
                <a:latin typeface="Montserrat"/>
              </a:rPr>
              <a:t>ammattikorkeakoulu</a:t>
            </a:r>
            <a:r>
              <a:rPr lang="en-US" sz="1800" dirty="0">
                <a:latin typeface="Montserrat"/>
              </a:rPr>
              <a:t> ja Outward Bound Finland.</a:t>
            </a:r>
          </a:p>
          <a:p>
            <a:endParaRPr lang="fi-FI" dirty="0"/>
          </a:p>
        </p:txBody>
      </p:sp>
    </p:spTree>
    <p:extLst>
      <p:ext uri="{BB962C8B-B14F-4D97-AF65-F5344CB8AC3E}">
        <p14:creationId xmlns:p14="http://schemas.microsoft.com/office/powerpoint/2010/main" val="2659479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52777CD-FABC-4C17-9AEB-6CD6F36D2ABC}"/>
              </a:ext>
            </a:extLst>
          </p:cNvPr>
          <p:cNvSpPr>
            <a:spLocks noGrp="1"/>
          </p:cNvSpPr>
          <p:nvPr>
            <p:ph type="title"/>
          </p:nvPr>
        </p:nvSpPr>
        <p:spPr>
          <a:xfrm>
            <a:off x="598191" y="113754"/>
            <a:ext cx="7867059" cy="1325563"/>
          </a:xfrm>
        </p:spPr>
        <p:txBody>
          <a:bodyPr/>
          <a:lstStyle/>
          <a:p>
            <a:r>
              <a:rPr lang="en-US" dirty="0" err="1"/>
              <a:t>Lähteet</a:t>
            </a:r>
            <a:r>
              <a:rPr lang="en-US" dirty="0"/>
              <a:t> 2/2</a:t>
            </a:r>
            <a:endParaRPr lang="fi-FI" dirty="0"/>
          </a:p>
        </p:txBody>
      </p:sp>
      <p:sp>
        <p:nvSpPr>
          <p:cNvPr id="4" name="Tekstin paikkamerkki 3">
            <a:extLst>
              <a:ext uri="{FF2B5EF4-FFF2-40B4-BE49-F238E27FC236}">
                <a16:creationId xmlns:a16="http://schemas.microsoft.com/office/drawing/2014/main" id="{674425DB-19B9-490E-8A0E-F98F2EB8DAE7}"/>
              </a:ext>
            </a:extLst>
          </p:cNvPr>
          <p:cNvSpPr>
            <a:spLocks noGrp="1"/>
          </p:cNvSpPr>
          <p:nvPr>
            <p:ph type="body" sz="half" idx="10"/>
          </p:nvPr>
        </p:nvSpPr>
        <p:spPr>
          <a:xfrm>
            <a:off x="598191" y="1099335"/>
            <a:ext cx="10919139" cy="5486400"/>
          </a:xfrm>
        </p:spPr>
        <p:txBody>
          <a:bodyPr>
            <a:noAutofit/>
          </a:bodyPr>
          <a:lstStyle/>
          <a:p>
            <a:pPr marL="285750" indent="-285750">
              <a:buFont typeface="Arial" panose="020B0604020202020204" pitchFamily="34" charset="0"/>
              <a:buChar char="•"/>
            </a:pPr>
            <a:r>
              <a:rPr lang="en-US" sz="1100" dirty="0"/>
              <a:t>Microsoft 2017. Why Europe’s girls aren’t studying STEM. https://news.microsoft.com/europe/features/dont-european-girls-like-science-technology/</a:t>
            </a:r>
            <a:endParaRPr lang="fi-FI" sz="1100" dirty="0"/>
          </a:p>
          <a:p>
            <a:pPr marL="285750" indent="-285750">
              <a:buFont typeface="Arial" panose="020B0604020202020204" pitchFamily="34" charset="0"/>
              <a:buChar char="•"/>
            </a:pPr>
            <a:r>
              <a:rPr lang="fi-FI" sz="1100" dirty="0"/>
              <a:t>Mäntyniemi, Joro &amp; </a:t>
            </a:r>
            <a:r>
              <a:rPr lang="fi-FI" sz="1100" dirty="0" err="1"/>
              <a:t>Armila</a:t>
            </a:r>
            <a:r>
              <a:rPr lang="fi-FI" sz="1100" dirty="0"/>
              <a:t> 2019. NÄKYMÄTÖN NAINEN MIESTEN MAAILMASSA. Metsäala tyttöjen ja nuorten naisten koulutus- ja ammatinvalinnoissa. Metsämiesten säätiö. </a:t>
            </a:r>
          </a:p>
          <a:p>
            <a:pPr marL="285750" indent="-285750">
              <a:buFont typeface="Arial" panose="020B0604020202020204" pitchFamily="34" charset="0"/>
              <a:buChar char="•"/>
            </a:pPr>
            <a:r>
              <a:rPr lang="en-US" sz="1100" dirty="0"/>
              <a:t>OECD 2015. The ABC of Gender Equality in Education: Aptitude, </a:t>
            </a:r>
            <a:r>
              <a:rPr lang="en-US" sz="1100" dirty="0" err="1"/>
              <a:t>Behaviour</a:t>
            </a:r>
            <a:r>
              <a:rPr lang="en-US" sz="1100" dirty="0"/>
              <a:t>, Confidence. PISA, OECD Publishing. http://dx.doi.org/10.1787/9789264229945-en</a:t>
            </a:r>
          </a:p>
          <a:p>
            <a:pPr marL="285750" indent="-285750">
              <a:buFont typeface="Arial" panose="020B0604020202020204" pitchFamily="34" charset="0"/>
              <a:buChar char="•"/>
            </a:pPr>
            <a:r>
              <a:rPr lang="fi-FI" sz="1100" dirty="0"/>
              <a:t>OECD 2019. </a:t>
            </a:r>
            <a:r>
              <a:rPr lang="fi-FI" sz="1100" dirty="0" err="1"/>
              <a:t>Results</a:t>
            </a:r>
            <a:r>
              <a:rPr lang="fi-FI" sz="1100" dirty="0"/>
              <a:t> </a:t>
            </a:r>
            <a:r>
              <a:rPr lang="fi-FI" sz="1100" dirty="0" err="1"/>
              <a:t>from</a:t>
            </a:r>
            <a:r>
              <a:rPr lang="fi-FI" sz="1100" dirty="0"/>
              <a:t> PISA 2018 –Finland. https://www.oecd.org/pisa/publications/PISA2018_CN_FIN.pdf</a:t>
            </a:r>
            <a:endParaRPr lang="en-US" sz="1100" dirty="0"/>
          </a:p>
          <a:p>
            <a:pPr marL="285750" indent="-285750">
              <a:buFont typeface="Arial" panose="020B0604020202020204" pitchFamily="34" charset="0"/>
              <a:buChar char="•"/>
            </a:pPr>
            <a:r>
              <a:rPr lang="en-US" sz="1100" dirty="0" err="1"/>
              <a:t>Opetushallitus</a:t>
            </a:r>
            <a:r>
              <a:rPr lang="en-US" sz="1100" dirty="0"/>
              <a:t> 2018. </a:t>
            </a:r>
            <a:r>
              <a:rPr lang="fi-FI" sz="1100" dirty="0"/>
              <a:t>Ammatillisen koulutuksen läpäisyn määrällisen seurannan selvitys lukuvuodelta 2016-2017. Raportit ja selvitykset 2018:2. https://www.oph.fi/sites/default/files/documents/ammatillisen-koulutuksen-lapaisyn-maarallisen-seurannan-selvitys-lukuvuodelta-2016-2017.pdf</a:t>
            </a:r>
          </a:p>
          <a:p>
            <a:pPr marL="285750" indent="-285750">
              <a:buFont typeface="Arial" panose="020B0604020202020204" pitchFamily="34" charset="0"/>
              <a:buChar char="•"/>
            </a:pPr>
            <a:r>
              <a:rPr lang="fi-FI" sz="1100" dirty="0"/>
              <a:t>Opetus- ja  kulttuuriministeriö  2019.  PISA18-ensituloksia.  Opetus- ja  kulttuuriministeriön  julkaisuja  2019:40.</a:t>
            </a:r>
          </a:p>
          <a:p>
            <a:pPr marL="285750" indent="-285750">
              <a:buFont typeface="Arial" panose="020B0604020202020204" pitchFamily="34" charset="0"/>
              <a:buChar char="•"/>
            </a:pPr>
            <a:r>
              <a:rPr lang="en-US" sz="1100" dirty="0"/>
              <a:t>Pennington, Heim, Levy &amp; Larkin 2016. Twenty Years of Stereotype Threat Research: A Review of Psychological Mediators. </a:t>
            </a:r>
            <a:r>
              <a:rPr lang="en-US" sz="1100" dirty="0" err="1"/>
              <a:t>PLoS</a:t>
            </a:r>
            <a:r>
              <a:rPr lang="en-US" sz="1100" dirty="0"/>
              <a:t> One 11:1</a:t>
            </a:r>
          </a:p>
          <a:p>
            <a:pPr marL="285750" indent="-285750">
              <a:buFont typeface="Arial" panose="020B0604020202020204" pitchFamily="34" charset="0"/>
              <a:buChar char="•"/>
            </a:pPr>
            <a:r>
              <a:rPr lang="fi-FI" sz="1100" dirty="0" err="1"/>
              <a:t>Rommes</a:t>
            </a:r>
            <a:r>
              <a:rPr lang="fi-FI" sz="1100" dirty="0"/>
              <a:t>, </a:t>
            </a:r>
            <a:r>
              <a:rPr lang="fi-FI" sz="1100" dirty="0" err="1"/>
              <a:t>Overbeek</a:t>
            </a:r>
            <a:r>
              <a:rPr lang="fi-FI" sz="1100" dirty="0"/>
              <a:t>, </a:t>
            </a:r>
            <a:r>
              <a:rPr lang="fi-FI" sz="1100" dirty="0" err="1"/>
              <a:t>Scholte</a:t>
            </a:r>
            <a:r>
              <a:rPr lang="fi-FI" sz="1100" dirty="0"/>
              <a:t>, Engels &amp; De Kemp 2007. ‘</a:t>
            </a:r>
            <a:r>
              <a:rPr lang="fi-FI" sz="1100" dirty="0" err="1"/>
              <a:t>I’m</a:t>
            </a:r>
            <a:r>
              <a:rPr lang="fi-FI" sz="1100" dirty="0"/>
              <a:t> </a:t>
            </a:r>
            <a:r>
              <a:rPr lang="fi-FI" sz="1100" dirty="0" err="1"/>
              <a:t>Not</a:t>
            </a:r>
            <a:r>
              <a:rPr lang="fi-FI" sz="1100" dirty="0"/>
              <a:t> </a:t>
            </a:r>
            <a:r>
              <a:rPr lang="fi-FI" sz="1100" dirty="0" err="1"/>
              <a:t>Interested</a:t>
            </a:r>
            <a:r>
              <a:rPr lang="fi-FI" sz="1100" dirty="0"/>
              <a:t> In Computers’: </a:t>
            </a:r>
            <a:r>
              <a:rPr lang="fi-FI" sz="1100" dirty="0" err="1"/>
              <a:t>Gender-based</a:t>
            </a:r>
            <a:r>
              <a:rPr lang="fi-FI" sz="1100" dirty="0"/>
              <a:t> </a:t>
            </a:r>
            <a:r>
              <a:rPr lang="fi-FI" sz="1100" dirty="0" err="1"/>
              <a:t>occupational</a:t>
            </a:r>
            <a:r>
              <a:rPr lang="fi-FI" sz="1100" dirty="0"/>
              <a:t> </a:t>
            </a:r>
            <a:r>
              <a:rPr lang="fi-FI" sz="1100" dirty="0" err="1"/>
              <a:t>choices</a:t>
            </a:r>
            <a:r>
              <a:rPr lang="fi-FI" sz="1100" dirty="0"/>
              <a:t> of </a:t>
            </a:r>
            <a:r>
              <a:rPr lang="fi-FI" sz="1100" dirty="0" err="1"/>
              <a:t>adolescents</a:t>
            </a:r>
            <a:r>
              <a:rPr lang="fi-FI" sz="1100" dirty="0"/>
              <a:t>. </a:t>
            </a:r>
            <a:r>
              <a:rPr lang="fi-FI" sz="1100" dirty="0" err="1"/>
              <a:t>Information</a:t>
            </a:r>
            <a:r>
              <a:rPr lang="fi-FI" sz="1100" dirty="0"/>
              <a:t>, </a:t>
            </a:r>
            <a:r>
              <a:rPr lang="fi-FI" sz="1100" dirty="0" err="1"/>
              <a:t>Community</a:t>
            </a:r>
            <a:r>
              <a:rPr lang="fi-FI" sz="1100" dirty="0"/>
              <a:t> and </a:t>
            </a:r>
            <a:r>
              <a:rPr lang="fi-FI" sz="1100" dirty="0" err="1"/>
              <a:t>Society</a:t>
            </a:r>
            <a:r>
              <a:rPr lang="fi-FI" sz="1100" dirty="0"/>
              <a:t> 10:3, 299-319. </a:t>
            </a:r>
          </a:p>
          <a:p>
            <a:pPr marL="285750" indent="-285750">
              <a:buFont typeface="Arial" panose="020B0604020202020204" pitchFamily="34" charset="0"/>
              <a:buChar char="•"/>
            </a:pPr>
            <a:r>
              <a:rPr lang="fi-FI" sz="1100" dirty="0"/>
              <a:t>Saari&amp; Lahtinen 2019. Koulutusvalintojen tilastollista tarkastelua. Teoksessa Lahtinen, J. (toim.) 2019. ”Mikä </a:t>
            </a:r>
            <a:r>
              <a:rPr lang="fi-FI" sz="1100" dirty="0" err="1"/>
              <a:t>ois</a:t>
            </a:r>
            <a:r>
              <a:rPr lang="fi-FI" sz="1100" dirty="0"/>
              <a:t> </a:t>
            </a:r>
            <a:r>
              <a:rPr lang="fi-FI" sz="1100" dirty="0" err="1"/>
              <a:t>mun</a:t>
            </a:r>
            <a:r>
              <a:rPr lang="fi-FI" sz="1100" dirty="0"/>
              <a:t> juttu” –nuorten koulutusvalinnat sosialisaatiomaisemien kehyksissä :Purkutalkoot-hankkeenloppuraportti. Valtioneuvoston kanslia: Valtioneuvoston </a:t>
            </a:r>
            <a:r>
              <a:rPr lang="fi-FI" sz="1100" dirty="0" err="1"/>
              <a:t>selvitys-ja</a:t>
            </a:r>
            <a:r>
              <a:rPr lang="fi-FI" sz="1100" dirty="0"/>
              <a:t> tutkimustoiminnan julkaisusarja 2019:68.</a:t>
            </a:r>
            <a:endParaRPr lang="en-US" sz="1100" dirty="0"/>
          </a:p>
          <a:p>
            <a:pPr marL="285750" indent="-285750">
              <a:buFont typeface="Arial" panose="020B0604020202020204" pitchFamily="34" charset="0"/>
              <a:buChar char="•"/>
            </a:pPr>
            <a:r>
              <a:rPr lang="en-US" sz="1100" dirty="0"/>
              <a:t>Salonen 2020.  Career-related science education: Instructional framework promoting students’ scientific career awareness and the attractiveness of science studies and careers. </a:t>
            </a:r>
            <a:r>
              <a:rPr lang="en-US" sz="1100" dirty="0" err="1"/>
              <a:t>Väitöskirja</a:t>
            </a:r>
            <a:r>
              <a:rPr lang="en-US" sz="1100" dirty="0"/>
              <a:t>. </a:t>
            </a:r>
            <a:r>
              <a:rPr lang="en-US" sz="1100" dirty="0" err="1"/>
              <a:t>Itä-Suomen</a:t>
            </a:r>
            <a:r>
              <a:rPr lang="en-US" sz="1100" dirty="0"/>
              <a:t> </a:t>
            </a:r>
            <a:r>
              <a:rPr lang="en-US" sz="1100" dirty="0" err="1"/>
              <a:t>yliopisto</a:t>
            </a:r>
            <a:r>
              <a:rPr lang="en-US" sz="1100" dirty="0"/>
              <a:t>. Joensuu. Publications of the University of Eastern Finland. Dissertations in Education, Humanities, and Theology 153.</a:t>
            </a:r>
          </a:p>
          <a:p>
            <a:pPr marL="285750" indent="-285750">
              <a:buFont typeface="Arial" panose="020B0604020202020204" pitchFamily="34" charset="0"/>
              <a:buChar char="•"/>
            </a:pPr>
            <a:r>
              <a:rPr lang="en-US" sz="1100" dirty="0"/>
              <a:t>SEGLI-</a:t>
            </a:r>
            <a:r>
              <a:rPr lang="en-US" sz="1100" dirty="0" err="1"/>
              <a:t>hanke</a:t>
            </a:r>
            <a:r>
              <a:rPr lang="en-US" sz="1100" dirty="0"/>
              <a:t>: </a:t>
            </a:r>
            <a:r>
              <a:rPr lang="en-US" sz="1100" dirty="0" err="1"/>
              <a:t>Miksi</a:t>
            </a:r>
            <a:r>
              <a:rPr lang="en-US" sz="1100" dirty="0"/>
              <a:t> </a:t>
            </a:r>
            <a:r>
              <a:rPr lang="en-US" sz="1100" dirty="0" err="1"/>
              <a:t>sukupuoli</a:t>
            </a:r>
            <a:r>
              <a:rPr lang="en-US" sz="1100" dirty="0"/>
              <a:t> </a:t>
            </a:r>
            <a:r>
              <a:rPr lang="en-US" sz="1100" dirty="0" err="1"/>
              <a:t>vaikuttaa</a:t>
            </a:r>
            <a:r>
              <a:rPr lang="en-US" sz="1100" dirty="0"/>
              <a:t> </a:t>
            </a:r>
            <a:r>
              <a:rPr lang="en-US" sz="1100" dirty="0" err="1"/>
              <a:t>alavalintaan</a:t>
            </a:r>
            <a:r>
              <a:rPr lang="en-US" sz="1100" dirty="0"/>
              <a:t>? https://www.kaikkienduuni.fi/miksi-sukupuoli-vaikuttaa-alavalintaan</a:t>
            </a:r>
          </a:p>
          <a:p>
            <a:pPr marL="285750" indent="-285750">
              <a:buFont typeface="Arial" panose="020B0604020202020204" pitchFamily="34" charset="0"/>
              <a:buChar char="•"/>
            </a:pPr>
            <a:r>
              <a:rPr lang="en-US" sz="1100" dirty="0" err="1"/>
              <a:t>Souto</a:t>
            </a:r>
            <a:r>
              <a:rPr lang="en-US" sz="1100" dirty="0"/>
              <a:t> 2014. "</a:t>
            </a:r>
            <a:r>
              <a:rPr lang="en-US" sz="1100" dirty="0" err="1"/>
              <a:t>Kukaan</a:t>
            </a:r>
            <a:r>
              <a:rPr lang="en-US" sz="1100" dirty="0"/>
              <a:t> </a:t>
            </a:r>
            <a:r>
              <a:rPr lang="en-US" sz="1100" dirty="0" err="1"/>
              <a:t>ei</a:t>
            </a:r>
            <a:r>
              <a:rPr lang="en-US" sz="1100" dirty="0"/>
              <a:t> </a:t>
            </a:r>
            <a:r>
              <a:rPr lang="en-US" sz="1100" dirty="0" err="1"/>
              <a:t>kysy</a:t>
            </a:r>
            <a:r>
              <a:rPr lang="en-US" sz="1100" dirty="0"/>
              <a:t>, </a:t>
            </a:r>
            <a:r>
              <a:rPr lang="en-US" sz="1100" dirty="0" err="1"/>
              <a:t>mitä</a:t>
            </a:r>
            <a:r>
              <a:rPr lang="en-US" sz="1100" dirty="0"/>
              <a:t> </a:t>
            </a:r>
            <a:r>
              <a:rPr lang="en-US" sz="1100" dirty="0" err="1"/>
              <a:t>mulle</a:t>
            </a:r>
            <a:r>
              <a:rPr lang="en-US" sz="1100" dirty="0"/>
              <a:t> </a:t>
            </a:r>
            <a:r>
              <a:rPr lang="en-US" sz="1100" dirty="0" err="1"/>
              <a:t>kuuluu</a:t>
            </a:r>
            <a:r>
              <a:rPr lang="en-US" sz="1100" dirty="0"/>
              <a:t>“: </a:t>
            </a:r>
            <a:r>
              <a:rPr lang="en-US" sz="1100" dirty="0" err="1"/>
              <a:t>koulutuksen</a:t>
            </a:r>
            <a:r>
              <a:rPr lang="en-US" sz="1100" dirty="0"/>
              <a:t> </a:t>
            </a:r>
            <a:r>
              <a:rPr lang="en-US" sz="1100" dirty="0" err="1"/>
              <a:t>keskeyttäjät</a:t>
            </a:r>
            <a:r>
              <a:rPr lang="en-US" sz="1100" dirty="0"/>
              <a:t> ja </a:t>
            </a:r>
            <a:r>
              <a:rPr lang="en-US" sz="1100" dirty="0" err="1"/>
              <a:t>ammatilliseen</a:t>
            </a:r>
            <a:r>
              <a:rPr lang="en-US" sz="1100" dirty="0"/>
              <a:t> </a:t>
            </a:r>
            <a:r>
              <a:rPr lang="en-US" sz="1100" dirty="0" err="1"/>
              <a:t>koulutukseen</a:t>
            </a:r>
            <a:r>
              <a:rPr lang="en-US" sz="1100" dirty="0"/>
              <a:t> </a:t>
            </a:r>
            <a:r>
              <a:rPr lang="en-US" sz="1100" dirty="0" err="1"/>
              <a:t>kuulumisen</a:t>
            </a:r>
            <a:r>
              <a:rPr lang="en-US" sz="1100" dirty="0"/>
              <a:t> </a:t>
            </a:r>
            <a:r>
              <a:rPr lang="en-US" sz="1100" dirty="0" err="1"/>
              <a:t>ehdot</a:t>
            </a:r>
            <a:r>
              <a:rPr lang="en-US" sz="1100" dirty="0"/>
              <a:t>.  http://urn.fi/URN:NBN:fi:ELE-1779995</a:t>
            </a:r>
          </a:p>
          <a:p>
            <a:pPr marL="285750" indent="-285750">
              <a:buFont typeface="Arial" panose="020B0604020202020204" pitchFamily="34" charset="0"/>
              <a:buChar char="•"/>
            </a:pPr>
            <a:r>
              <a:rPr lang="en-US" sz="1100" dirty="0"/>
              <a:t>TAT 2017. </a:t>
            </a:r>
            <a:r>
              <a:rPr lang="en-US" sz="1100" dirty="0" err="1"/>
              <a:t>Kun</a:t>
            </a:r>
            <a:r>
              <a:rPr lang="en-US" sz="1100" dirty="0"/>
              <a:t> </a:t>
            </a:r>
            <a:r>
              <a:rPr lang="en-US" sz="1100" dirty="0" err="1"/>
              <a:t>koulu</a:t>
            </a:r>
            <a:r>
              <a:rPr lang="en-US" sz="1100" dirty="0"/>
              <a:t> </a:t>
            </a:r>
            <a:r>
              <a:rPr lang="en-US" sz="1100" dirty="0" err="1"/>
              <a:t>loppuu</a:t>
            </a:r>
            <a:r>
              <a:rPr lang="en-US" sz="1100" dirty="0"/>
              <a:t> – Nuorten </a:t>
            </a:r>
            <a:r>
              <a:rPr lang="en-US" sz="1100" dirty="0" err="1"/>
              <a:t>tulevaisuusraportti</a:t>
            </a:r>
            <a:r>
              <a:rPr lang="en-US" sz="1100" dirty="0"/>
              <a:t>. https://www.tat.fi/wp-content/uploads/2017/05/Kun-koulu-loppuu-nuorten-tulevaisuusraportti-2017_tiivistelm%C3%A4_19052017.pdf</a:t>
            </a:r>
          </a:p>
          <a:p>
            <a:pPr marL="285750" indent="-285750">
              <a:buFont typeface="Arial" panose="020B0604020202020204" pitchFamily="34" charset="0"/>
              <a:buChar char="•"/>
            </a:pPr>
            <a:r>
              <a:rPr lang="fi-FI" sz="1100" dirty="0"/>
              <a:t>TAT 2020. Nuorten tulevaisuusraportti 2020 -tutkimus. https://www.tat.fi/julkaisut/tat-nuorten-tulevaisuusraportti-2020/</a:t>
            </a:r>
          </a:p>
        </p:txBody>
      </p:sp>
    </p:spTree>
    <p:extLst>
      <p:ext uri="{BB962C8B-B14F-4D97-AF65-F5344CB8AC3E}">
        <p14:creationId xmlns:p14="http://schemas.microsoft.com/office/powerpoint/2010/main" val="396347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BF90AB55-593F-4D70-B22A-154A5F34E642}"/>
              </a:ext>
            </a:extLst>
          </p:cNvPr>
          <p:cNvSpPr>
            <a:spLocks noGrp="1"/>
          </p:cNvSpPr>
          <p:nvPr>
            <p:ph type="title"/>
          </p:nvPr>
        </p:nvSpPr>
        <p:spPr>
          <a:xfrm>
            <a:off x="598192" y="-1325563"/>
            <a:ext cx="7867059" cy="1325563"/>
          </a:xfrm>
        </p:spPr>
        <p:txBody>
          <a:bodyPr vert="horz" lIns="91440" tIns="45720" rIns="91440" bIns="45720" rtlCol="0" anchor="b" anchorCtr="0">
            <a:normAutofit fontScale="90000"/>
          </a:bodyPr>
          <a:lstStyle/>
          <a:p>
            <a:r>
              <a:rPr lang="en-US" err="1"/>
              <a:t>Miellekartta</a:t>
            </a:r>
            <a:r>
              <a:rPr lang="en-US"/>
              <a:t> </a:t>
            </a:r>
            <a:r>
              <a:rPr lang="en-US" err="1"/>
              <a:t>koulutus</a:t>
            </a:r>
            <a:r>
              <a:rPr lang="en-US"/>
              <a:t> – ja </a:t>
            </a:r>
            <a:r>
              <a:rPr lang="en-US" err="1"/>
              <a:t>ammatinvalintaan</a:t>
            </a:r>
            <a:r>
              <a:rPr lang="en-US"/>
              <a:t> </a:t>
            </a:r>
            <a:r>
              <a:rPr lang="en-US" err="1"/>
              <a:t>vaikuttavista</a:t>
            </a:r>
            <a:r>
              <a:rPr lang="en-US"/>
              <a:t> </a:t>
            </a:r>
            <a:r>
              <a:rPr lang="en-US" err="1"/>
              <a:t>tekijöistä</a:t>
            </a:r>
            <a:endParaRPr lang="fi-FI"/>
          </a:p>
        </p:txBody>
      </p:sp>
      <p:pic>
        <p:nvPicPr>
          <p:cNvPr id="2" name="Kuva 1" descr="Miellekartta koulutus- ja ammatinvalintaan vaikuttavista tekijöistä">
            <a:extLst>
              <a:ext uri="{FF2B5EF4-FFF2-40B4-BE49-F238E27FC236}">
                <a16:creationId xmlns:a16="http://schemas.microsoft.com/office/drawing/2014/main" id="{C1654858-3FBF-42B5-BE33-E8D39AFC6492}"/>
              </a:ext>
            </a:extLst>
          </p:cNvPr>
          <p:cNvPicPr>
            <a:picLocks noChangeAspect="1"/>
          </p:cNvPicPr>
          <p:nvPr/>
        </p:nvPicPr>
        <p:blipFill>
          <a:blip r:embed="rId2"/>
          <a:stretch>
            <a:fillRect/>
          </a:stretch>
        </p:blipFill>
        <p:spPr>
          <a:xfrm>
            <a:off x="367809" y="0"/>
            <a:ext cx="11456382" cy="6906718"/>
          </a:xfrm>
          <a:prstGeom prst="rect">
            <a:avLst/>
          </a:prstGeom>
        </p:spPr>
      </p:pic>
    </p:spTree>
    <p:extLst>
      <p:ext uri="{BB962C8B-B14F-4D97-AF65-F5344CB8AC3E}">
        <p14:creationId xmlns:p14="http://schemas.microsoft.com/office/powerpoint/2010/main" val="350516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A0F7743-68D5-4CDF-894F-48009FC47E5C}"/>
              </a:ext>
            </a:extLst>
          </p:cNvPr>
          <p:cNvSpPr>
            <a:spLocks noGrp="1"/>
          </p:cNvSpPr>
          <p:nvPr>
            <p:ph type="title"/>
          </p:nvPr>
        </p:nvSpPr>
        <p:spPr/>
        <p:txBody>
          <a:bodyPr/>
          <a:lstStyle/>
          <a:p>
            <a:r>
              <a:rPr lang="en-US" err="1"/>
              <a:t>Miten</a:t>
            </a:r>
            <a:r>
              <a:rPr lang="en-US"/>
              <a:t> </a:t>
            </a:r>
            <a:r>
              <a:rPr lang="en-US" err="1"/>
              <a:t>hyvin</a:t>
            </a:r>
            <a:r>
              <a:rPr lang="en-US"/>
              <a:t> </a:t>
            </a:r>
            <a:r>
              <a:rPr lang="en-US" err="1"/>
              <a:t>uskot</a:t>
            </a:r>
            <a:r>
              <a:rPr lang="en-US"/>
              <a:t> </a:t>
            </a:r>
            <a:r>
              <a:rPr lang="en-US" err="1"/>
              <a:t>pärjääväsi</a:t>
            </a:r>
            <a:r>
              <a:rPr lang="en-US"/>
              <a:t>?</a:t>
            </a:r>
            <a:endParaRPr lang="fi-FI"/>
          </a:p>
        </p:txBody>
      </p:sp>
      <p:sp>
        <p:nvSpPr>
          <p:cNvPr id="4" name="Tekstin paikkamerkki 3">
            <a:extLst>
              <a:ext uri="{FF2B5EF4-FFF2-40B4-BE49-F238E27FC236}">
                <a16:creationId xmlns:a16="http://schemas.microsoft.com/office/drawing/2014/main" id="{AF6C76EF-E4BB-420B-A2DB-310A3ED3BF95}"/>
              </a:ext>
            </a:extLst>
          </p:cNvPr>
          <p:cNvSpPr>
            <a:spLocks noGrp="1"/>
          </p:cNvSpPr>
          <p:nvPr>
            <p:ph type="body" sz="half" idx="10"/>
          </p:nvPr>
        </p:nvSpPr>
        <p:spPr>
          <a:xfrm>
            <a:off x="598192" y="1591319"/>
            <a:ext cx="10015012" cy="4803605"/>
          </a:xfrm>
        </p:spPr>
        <p:txBody>
          <a:bodyPr vert="horz" lIns="91440" tIns="45720" rIns="91440" bIns="45720" rtlCol="0" anchor="t">
            <a:noAutofit/>
          </a:bodyPr>
          <a:lstStyle/>
          <a:p>
            <a:pPr marL="285750" indent="-285750">
              <a:buFont typeface="Arial" panose="020B0604020202020204" pitchFamily="34" charset="0"/>
              <a:buChar char="•"/>
            </a:pPr>
            <a:r>
              <a:rPr lang="fi-FI" sz="1400">
                <a:latin typeface="Montserrat"/>
              </a:rPr>
              <a:t>Minäpystyvyys ja sukupuoli: opintomenestys ei välttämättä kerro minäpystyvyydestä, joka tärkeää oppimiselle ja alavalinnoissa (esim. OECD 2015; Naukkarinen &amp; Ikonen 2018) </a:t>
            </a:r>
          </a:p>
          <a:p>
            <a:pPr marL="285750" indent="-285750">
              <a:buFont typeface="Arial" panose="020B0604020202020204" pitchFamily="34" charset="0"/>
              <a:buChar char="•"/>
            </a:pPr>
            <a:r>
              <a:rPr lang="fi-FI" sz="1400">
                <a:latin typeface="Montserrat"/>
              </a:rPr>
              <a:t>Stereotypiauhka: uhka omaa sukupuolta koskevan negatiivisen stereotypian vahvistamisesta heikentää suoriutumista tehtävästä (esim. </a:t>
            </a:r>
            <a:r>
              <a:rPr lang="fi-FI" sz="1400" err="1">
                <a:latin typeface="Montserrat"/>
              </a:rPr>
              <a:t>Pennington</a:t>
            </a:r>
            <a:r>
              <a:rPr lang="fi-FI" sz="1400">
                <a:latin typeface="Montserrat"/>
              </a:rPr>
              <a:t> ym. 2016)​</a:t>
            </a:r>
          </a:p>
          <a:p>
            <a:pPr marL="285750" indent="-285750">
              <a:buFont typeface="Arial" panose="020B0604020202020204" pitchFamily="34" charset="0"/>
              <a:buChar char="•"/>
            </a:pPr>
            <a:r>
              <a:rPr lang="fi-FI" sz="1400">
                <a:latin typeface="Montserrat"/>
              </a:rPr>
              <a:t>Sukupuolittuneet syyselitykset ja kasvatus: vanhemmat selittivät tytön hyvää menestystä matematiikassa kovalla työllä ja pojan lahjakkuudella, äidinkielessä toisin päin  (</a:t>
            </a:r>
            <a:r>
              <a:rPr lang="fi-FI" sz="1400" err="1">
                <a:latin typeface="Montserrat"/>
              </a:rPr>
              <a:t>Eccles</a:t>
            </a:r>
            <a:r>
              <a:rPr lang="fi-FI" sz="1400">
                <a:latin typeface="Montserrat"/>
              </a:rPr>
              <a:t> 2015)</a:t>
            </a:r>
          </a:p>
          <a:p>
            <a:pPr marL="285750" indent="-285750">
              <a:buFont typeface="Arial" panose="020B0604020202020204" pitchFamily="34" charset="0"/>
              <a:buChar char="•"/>
            </a:pPr>
            <a:r>
              <a:rPr lang="fi-FI" sz="1400">
                <a:latin typeface="Montserrat"/>
              </a:rPr>
              <a:t>”Loistavuusharha” (</a:t>
            </a:r>
            <a:r>
              <a:rPr lang="fi-FI" sz="1400" err="1">
                <a:latin typeface="Montserrat"/>
              </a:rPr>
              <a:t>Criado</a:t>
            </a:r>
            <a:r>
              <a:rPr lang="fi-FI" sz="1400">
                <a:latin typeface="Montserrat"/>
              </a:rPr>
              <a:t> Perez 2019)​, "lahjakas = mies" stereotypia jo 6-vuotiailla (</a:t>
            </a:r>
            <a:r>
              <a:rPr lang="fi-FI" sz="1400" err="1">
                <a:latin typeface="Montserrat"/>
              </a:rPr>
              <a:t>Bian</a:t>
            </a:r>
            <a:r>
              <a:rPr lang="fi-FI" sz="1400">
                <a:latin typeface="Montserrat"/>
              </a:rPr>
              <a:t> ym. 2017): lahjakkuus yhdistetään ominaisuutena miehiin </a:t>
            </a:r>
          </a:p>
          <a:p>
            <a:pPr marL="285750" indent="-285750">
              <a:buFont typeface="Arial" panose="020B0604020202020204" pitchFamily="34" charset="0"/>
              <a:buChar char="•"/>
            </a:pPr>
            <a:r>
              <a:rPr lang="fi-FI" sz="1400">
                <a:latin typeface="Montserrat"/>
              </a:rPr>
              <a:t>Aineiden maskuliinisuus/feminiinisyys: nuoret pitävät matematiikkaa ja fysiikkaa maskuliinisina aineina (</a:t>
            </a:r>
            <a:r>
              <a:rPr lang="fi-FI" sz="1400" err="1">
                <a:latin typeface="Montserrat"/>
              </a:rPr>
              <a:t>Kessels</a:t>
            </a:r>
            <a:r>
              <a:rPr lang="fi-FI" sz="1400">
                <a:latin typeface="Montserrat"/>
              </a:rPr>
              <a:t> 2015)</a:t>
            </a:r>
            <a:endParaRPr lang="fi-FI" sz="1400"/>
          </a:p>
          <a:p>
            <a:pPr marL="285750" indent="-285750">
              <a:buFont typeface="Arial" panose="020B0604020202020204" pitchFamily="34" charset="0"/>
              <a:buChar char="•"/>
            </a:pPr>
            <a:r>
              <a:rPr lang="fi-FI" sz="1400">
                <a:latin typeface="Montserrat"/>
              </a:rPr>
              <a:t>Mielikuvat eri sukupuolille ominaisesta osaamisesta: esimerkiksi äidinkieltä ja sosiaalisia taitoja pidetään tyttöjen vahvuutena, liikuntaa ja itsevarmuutta poikien (TAT 2017)​</a:t>
            </a:r>
          </a:p>
          <a:p>
            <a:pPr marL="285750" indent="-285750">
              <a:buFont typeface="Arial" panose="020B0604020202020204" pitchFamily="34" charset="0"/>
              <a:buChar char="•"/>
            </a:pPr>
            <a:r>
              <a:rPr lang="fi-FI" sz="1400">
                <a:latin typeface="Montserrat"/>
              </a:rPr>
              <a:t>Nuorilla sukupuolisidonnaiset käsitykset ammattien soveltuvuudesta (Ikonen 2020)</a:t>
            </a:r>
          </a:p>
          <a:p>
            <a:pPr marL="285750" indent="-285750">
              <a:buFont typeface="Arial" panose="020B0604020202020204" pitchFamily="34" charset="0"/>
              <a:buChar char="•"/>
            </a:pPr>
            <a:r>
              <a:rPr lang="fi-FI" sz="1400">
                <a:latin typeface="Montserrat"/>
              </a:rPr>
              <a:t>Tunne alalle/joukkoon kuulumisesta tärkeä kiinnostukselle alaa kohtaan: tarvitaan roolimalleja ja esikuvia (</a:t>
            </a:r>
            <a:r>
              <a:rPr lang="fi-FI" sz="1400" err="1">
                <a:latin typeface="Montserrat"/>
              </a:rPr>
              <a:t>Cheryan</a:t>
            </a:r>
            <a:r>
              <a:rPr lang="fi-FI" sz="1400">
                <a:latin typeface="Montserrat"/>
              </a:rPr>
              <a:t> &amp; </a:t>
            </a:r>
            <a:r>
              <a:rPr lang="fi-FI" sz="1400" err="1">
                <a:latin typeface="Montserrat"/>
              </a:rPr>
              <a:t>Plaut</a:t>
            </a:r>
            <a:r>
              <a:rPr lang="fi-FI" sz="1400">
                <a:latin typeface="Montserrat"/>
              </a:rPr>
              <a:t> 2010; </a:t>
            </a:r>
            <a:r>
              <a:rPr lang="fi-FI" sz="1400" err="1">
                <a:latin typeface="Montserrat"/>
              </a:rPr>
              <a:t>Rommes</a:t>
            </a:r>
            <a:r>
              <a:rPr lang="fi-FI" sz="1400">
                <a:latin typeface="Montserrat"/>
              </a:rPr>
              <a:t> ym. 2007; Master ym. 2016; Microsoft 2017)​</a:t>
            </a:r>
          </a:p>
          <a:p>
            <a:pPr marL="285750" indent="-285750">
              <a:buFont typeface="Arial" panose="020B0604020202020204" pitchFamily="34" charset="0"/>
              <a:buChar char="•"/>
            </a:pPr>
            <a:r>
              <a:rPr lang="fi-FI" sz="1400">
                <a:latin typeface="Montserrat"/>
              </a:rPr>
              <a:t>Opintomenestyksen sukupuolierot: esimerkiksi Suomessa tytöt menestyvät keskimäärin poikia paremmin lukemisessa, luonnontieteissä ja matematiikassa  (OECD 2019; Opetus- ja kulttuuriministeriö 2019)</a:t>
            </a:r>
          </a:p>
          <a:p>
            <a:pPr marL="285750" indent="-285750">
              <a:buFont typeface="Arial" panose="020B0604020202020204" pitchFamily="34" charset="0"/>
              <a:buChar char="•"/>
            </a:pPr>
            <a:r>
              <a:rPr lang="fi-FI" sz="1400">
                <a:latin typeface="Montserrat"/>
              </a:rPr>
              <a:t>Harrastuksien ja vapaa-ajan sukupuolittuneet taidot (OECD 2015)</a:t>
            </a:r>
          </a:p>
        </p:txBody>
      </p:sp>
    </p:spTree>
    <p:extLst>
      <p:ext uri="{BB962C8B-B14F-4D97-AF65-F5344CB8AC3E}">
        <p14:creationId xmlns:p14="http://schemas.microsoft.com/office/powerpoint/2010/main" val="168768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35797C0-6DBC-448A-B79B-554727EC8877}"/>
              </a:ext>
            </a:extLst>
          </p:cNvPr>
          <p:cNvSpPr>
            <a:spLocks noGrp="1"/>
          </p:cNvSpPr>
          <p:nvPr>
            <p:ph type="title"/>
          </p:nvPr>
        </p:nvSpPr>
        <p:spPr>
          <a:xfrm>
            <a:off x="598192" y="-1325563"/>
            <a:ext cx="7867059" cy="1325563"/>
          </a:xfrm>
        </p:spPr>
        <p:txBody>
          <a:bodyPr vert="horz" lIns="91440" tIns="45720" rIns="91440" bIns="45720" rtlCol="0" anchor="b" anchorCtr="0">
            <a:normAutofit/>
          </a:bodyPr>
          <a:lstStyle/>
          <a:p>
            <a:r>
              <a:rPr lang="en-US" err="1"/>
              <a:t>Sitaattiesimerkki</a:t>
            </a:r>
            <a:r>
              <a:rPr lang="en-US"/>
              <a:t> </a:t>
            </a:r>
            <a:r>
              <a:rPr lang="en-US" err="1"/>
              <a:t>pärjäämisestä</a:t>
            </a:r>
            <a:r>
              <a:rPr lang="en-US"/>
              <a:t> </a:t>
            </a:r>
            <a:endParaRPr lang="fi-FI"/>
          </a:p>
        </p:txBody>
      </p:sp>
      <p:sp>
        <p:nvSpPr>
          <p:cNvPr id="10" name="Tekstiruutu 9">
            <a:extLst>
              <a:ext uri="{FF2B5EF4-FFF2-40B4-BE49-F238E27FC236}">
                <a16:creationId xmlns:a16="http://schemas.microsoft.com/office/drawing/2014/main" id="{2F7A5225-A31F-475C-98B6-2430FE1B3A9C}"/>
              </a:ext>
            </a:extLst>
          </p:cNvPr>
          <p:cNvSpPr txBox="1"/>
          <p:nvPr/>
        </p:nvSpPr>
        <p:spPr>
          <a:xfrm>
            <a:off x="904125" y="1541125"/>
            <a:ext cx="9914563" cy="3662541"/>
          </a:xfrm>
          <a:prstGeom prst="rect">
            <a:avLst/>
          </a:prstGeom>
          <a:noFill/>
          <a:ln w="38100">
            <a:solidFill>
              <a:srgbClr val="526F65"/>
            </a:solidFill>
          </a:ln>
        </p:spPr>
        <p:txBody>
          <a:bodyPr wrap="square" rtlCol="0">
            <a:spAutoFit/>
          </a:bodyPr>
          <a:lstStyle/>
          <a:p>
            <a:pPr algn="just"/>
            <a:r>
              <a:rPr lang="fi-FI" sz="2400" i="1">
                <a:latin typeface="Montserrat" panose="00000500000000000000" pitchFamily="2" charset="0"/>
              </a:rPr>
              <a:t>“Meillä oli lukiossa sellainen viikko, että sai ottaa jotain jousiammuntaa tai ratsastusta tai muuta, mutta </a:t>
            </a:r>
            <a:r>
              <a:rPr lang="fi-FI" sz="2400" i="1" err="1">
                <a:latin typeface="Montserrat" panose="00000500000000000000" pitchFamily="2" charset="0"/>
              </a:rPr>
              <a:t>mä</a:t>
            </a:r>
            <a:r>
              <a:rPr lang="fi-FI" sz="2400" i="1">
                <a:latin typeface="Montserrat" panose="00000500000000000000" pitchFamily="2" charset="0"/>
              </a:rPr>
              <a:t> menin hitsaamaan viikoksi. […] Se hitsauksen opettaja sano et </a:t>
            </a:r>
            <a:r>
              <a:rPr lang="fi-FI" sz="2400" i="1" err="1">
                <a:latin typeface="Montserrat" panose="00000500000000000000" pitchFamily="2" charset="0"/>
              </a:rPr>
              <a:t>rupee</a:t>
            </a:r>
            <a:r>
              <a:rPr lang="fi-FI" sz="2400" i="1">
                <a:latin typeface="Montserrat" panose="00000500000000000000" pitchFamily="2" charset="0"/>
              </a:rPr>
              <a:t> </a:t>
            </a:r>
            <a:r>
              <a:rPr lang="fi-FI" sz="2400" i="1" err="1">
                <a:latin typeface="Montserrat" panose="00000500000000000000" pitchFamily="2" charset="0"/>
              </a:rPr>
              <a:t>hitsaajaks</a:t>
            </a:r>
            <a:r>
              <a:rPr lang="fi-FI" sz="2400" i="1">
                <a:latin typeface="Montserrat" panose="00000500000000000000" pitchFamily="2" charset="0"/>
              </a:rPr>
              <a:t>. En </a:t>
            </a:r>
            <a:r>
              <a:rPr lang="fi-FI" sz="2400" i="1" err="1">
                <a:latin typeface="Montserrat" panose="00000500000000000000" pitchFamily="2" charset="0"/>
              </a:rPr>
              <a:t>mäkään</a:t>
            </a:r>
            <a:r>
              <a:rPr lang="fi-FI" sz="2400" i="1">
                <a:latin typeface="Montserrat" panose="00000500000000000000" pitchFamily="2" charset="0"/>
              </a:rPr>
              <a:t> </a:t>
            </a:r>
            <a:r>
              <a:rPr lang="fi-FI" sz="2400" i="1" err="1">
                <a:latin typeface="Montserrat" panose="00000500000000000000" pitchFamily="2" charset="0"/>
              </a:rPr>
              <a:t>olis</a:t>
            </a:r>
            <a:r>
              <a:rPr lang="fi-FI" sz="2400" i="1">
                <a:latin typeface="Montserrat" panose="00000500000000000000" pitchFamily="2" charset="0"/>
              </a:rPr>
              <a:t> varmasti, ilman et joku </a:t>
            </a:r>
            <a:r>
              <a:rPr lang="fi-FI" sz="2400" i="1" err="1">
                <a:latin typeface="Montserrat" panose="00000500000000000000" pitchFamily="2" charset="0"/>
              </a:rPr>
              <a:t>ois</a:t>
            </a:r>
            <a:r>
              <a:rPr lang="fi-FI" sz="2400" i="1">
                <a:latin typeface="Montserrat" panose="00000500000000000000" pitchFamily="2" charset="0"/>
              </a:rPr>
              <a:t> </a:t>
            </a:r>
            <a:r>
              <a:rPr lang="fi-FI" sz="2400" i="1" err="1">
                <a:latin typeface="Montserrat" panose="00000500000000000000" pitchFamily="2" charset="0"/>
              </a:rPr>
              <a:t>sanonu</a:t>
            </a:r>
            <a:r>
              <a:rPr lang="fi-FI" sz="2400" i="1">
                <a:latin typeface="Montserrat" panose="00000500000000000000" pitchFamily="2" charset="0"/>
              </a:rPr>
              <a:t> että </a:t>
            </a:r>
            <a:r>
              <a:rPr lang="fi-FI" sz="2400" i="1" err="1">
                <a:latin typeface="Montserrat" panose="00000500000000000000" pitchFamily="2" charset="0"/>
              </a:rPr>
              <a:t>sä</a:t>
            </a:r>
            <a:r>
              <a:rPr lang="fi-FI" sz="2400" i="1">
                <a:latin typeface="Montserrat" panose="00000500000000000000" pitchFamily="2" charset="0"/>
              </a:rPr>
              <a:t> </a:t>
            </a:r>
            <a:r>
              <a:rPr lang="fi-FI" sz="2400" i="1" err="1">
                <a:latin typeface="Montserrat" panose="00000500000000000000" pitchFamily="2" charset="0"/>
              </a:rPr>
              <a:t>oot</a:t>
            </a:r>
            <a:r>
              <a:rPr lang="fi-FI" sz="2400" i="1">
                <a:latin typeface="Montserrat" panose="00000500000000000000" pitchFamily="2" charset="0"/>
              </a:rPr>
              <a:t> hyvä hitsaamaan, niin en olisi hakenut hitsariksi.”</a:t>
            </a:r>
          </a:p>
          <a:p>
            <a:endParaRPr lang="fi-FI" sz="2000"/>
          </a:p>
          <a:p>
            <a:endParaRPr lang="fi-FI" sz="2000"/>
          </a:p>
          <a:p>
            <a:r>
              <a:rPr lang="fi-FI" sz="1600">
                <a:latin typeface="Montserrat" panose="00000500000000000000" pitchFamily="2" charset="0"/>
              </a:rPr>
              <a:t>Nainen, kone- ja tuotantotekniikan opiskelija</a:t>
            </a:r>
            <a:endParaRPr lang="fi-FI" sz="1600"/>
          </a:p>
          <a:p>
            <a:endParaRPr lang="fi-FI" sz="2000"/>
          </a:p>
          <a:p>
            <a:r>
              <a:rPr lang="fi-FI" sz="1600" i="1">
                <a:solidFill>
                  <a:srgbClr val="4B4B4B"/>
                </a:solidFill>
                <a:latin typeface="Montserrat" pitchFamily="2" charset="77"/>
              </a:rPr>
              <a:t>Lähde: SEGLI-hanke , Tanhua Inkeri 2019.Miksi sukupuoli vaikuttaa alavalintaan. https://www.kaikkienduuni.fi/miksi-sukupuoli-vaikuttaa-alavalintaan.</a:t>
            </a:r>
          </a:p>
        </p:txBody>
      </p:sp>
    </p:spTree>
    <p:extLst>
      <p:ext uri="{BB962C8B-B14F-4D97-AF65-F5344CB8AC3E}">
        <p14:creationId xmlns:p14="http://schemas.microsoft.com/office/powerpoint/2010/main" val="262832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2FBC960-D182-4E46-8A6C-E42A5913A452}"/>
              </a:ext>
            </a:extLst>
          </p:cNvPr>
          <p:cNvSpPr>
            <a:spLocks noGrp="1"/>
          </p:cNvSpPr>
          <p:nvPr>
            <p:ph type="title"/>
          </p:nvPr>
        </p:nvSpPr>
        <p:spPr>
          <a:xfrm>
            <a:off x="598192" y="-1325563"/>
            <a:ext cx="7867059" cy="1325563"/>
          </a:xfrm>
        </p:spPr>
        <p:txBody>
          <a:bodyPr vert="horz" lIns="91440" tIns="45720" rIns="91440" bIns="45720" rtlCol="0" anchor="b" anchorCtr="0">
            <a:normAutofit/>
          </a:bodyPr>
          <a:lstStyle/>
          <a:p>
            <a:r>
              <a:rPr lang="en-US" err="1"/>
              <a:t>Sitaattiesimerkki</a:t>
            </a:r>
            <a:r>
              <a:rPr lang="en-US"/>
              <a:t> </a:t>
            </a:r>
            <a:r>
              <a:rPr lang="en-US" err="1"/>
              <a:t>stereotypioista</a:t>
            </a:r>
            <a:endParaRPr lang="fi-FI"/>
          </a:p>
        </p:txBody>
      </p:sp>
      <p:sp>
        <p:nvSpPr>
          <p:cNvPr id="10" name="Tekstiruutu 9">
            <a:extLst>
              <a:ext uri="{FF2B5EF4-FFF2-40B4-BE49-F238E27FC236}">
                <a16:creationId xmlns:a16="http://schemas.microsoft.com/office/drawing/2014/main" id="{2F7A5225-A31F-475C-98B6-2430FE1B3A9C}"/>
              </a:ext>
              <a:ext uri="{C183D7F6-B498-43B3-948B-1728B52AA6E4}">
                <adec:decorative xmlns:adec="http://schemas.microsoft.com/office/drawing/2017/decorative" val="1"/>
              </a:ext>
            </a:extLst>
          </p:cNvPr>
          <p:cNvSpPr txBox="1"/>
          <p:nvPr/>
        </p:nvSpPr>
        <p:spPr>
          <a:xfrm>
            <a:off x="904125" y="1541125"/>
            <a:ext cx="10027577" cy="4708981"/>
          </a:xfrm>
          <a:prstGeom prst="rect">
            <a:avLst/>
          </a:prstGeom>
          <a:noFill/>
          <a:ln w="38100">
            <a:solidFill>
              <a:srgbClr val="526F65"/>
            </a:solidFill>
          </a:ln>
        </p:spPr>
        <p:txBody>
          <a:bodyPr wrap="square" rtlCol="0">
            <a:spAutoFit/>
          </a:bodyPr>
          <a:lstStyle/>
          <a:p>
            <a:pPr algn="just"/>
            <a:endParaRPr lang="fi-FI" sz="2000" i="1" dirty="0">
              <a:latin typeface="Montserrat" panose="00000500000000000000" pitchFamily="2" charset="0"/>
            </a:endParaRPr>
          </a:p>
          <a:p>
            <a:pPr algn="just"/>
            <a:endParaRPr lang="fi-FI" sz="2000" i="1" dirty="0">
              <a:latin typeface="Montserrat" panose="00000500000000000000" pitchFamily="2" charset="0"/>
            </a:endParaRPr>
          </a:p>
          <a:p>
            <a:pPr algn="just"/>
            <a:r>
              <a:rPr lang="fi-FI" sz="2000" i="1" dirty="0">
                <a:latin typeface="Montserrat" panose="00000500000000000000" pitchFamily="2" charset="0"/>
              </a:rPr>
              <a:t>”Eräässä tyttöryhmässä meille hahmoteltiin ammattikouluun </a:t>
            </a:r>
          </a:p>
          <a:p>
            <a:pPr algn="just"/>
            <a:r>
              <a:rPr lang="fi-FI" sz="2000" i="1" dirty="0">
                <a:latin typeface="Montserrat" panose="00000500000000000000" pitchFamily="2" charset="0"/>
              </a:rPr>
              <a:t>menijöiden stereotypistä kulttuurista kuvaa, energiajuomaa siemailevaa ammattikouluun menevää poikaa – ”elämänkoululaista”, jota virallinen koulu ei kiinnosta ja joka menee sieltä, missä aita on matalin. Tällaisen ”</a:t>
            </a:r>
            <a:r>
              <a:rPr lang="fi-FI" sz="2000" i="1" dirty="0" err="1">
                <a:latin typeface="Montserrat" panose="00000500000000000000" pitchFamily="2" charset="0"/>
              </a:rPr>
              <a:t>jonneksi</a:t>
            </a:r>
            <a:r>
              <a:rPr lang="fi-FI" sz="2000" i="1" dirty="0">
                <a:latin typeface="Montserrat" panose="00000500000000000000" pitchFamily="2" charset="0"/>
              </a:rPr>
              <a:t>” nimetyn stereotyypin, johon tytöt haluavat luoda välimatkaa, tyypillinen valinta tyttöjen näkemyksen mukaan on rakennus- tai auto- ja kuljetusala. Myös metsäala yhdistetään “</a:t>
            </a:r>
            <a:r>
              <a:rPr lang="fi-FI" sz="2000" i="1" dirty="0" err="1">
                <a:latin typeface="Montserrat" panose="00000500000000000000" pitchFamily="2" charset="0"/>
              </a:rPr>
              <a:t>jonnekategoriaan</a:t>
            </a:r>
            <a:r>
              <a:rPr lang="fi-FI" sz="2000" i="1" dirty="0">
                <a:latin typeface="Montserrat" panose="00000500000000000000" pitchFamily="2" charset="0"/>
              </a:rPr>
              <a:t>”, “</a:t>
            </a:r>
            <a:r>
              <a:rPr lang="fi-FI" sz="2000" i="1" dirty="0" err="1">
                <a:latin typeface="Montserrat" panose="00000500000000000000" pitchFamily="2" charset="0"/>
              </a:rPr>
              <a:t>jonneille</a:t>
            </a:r>
            <a:r>
              <a:rPr lang="fi-FI" sz="2000" i="1" dirty="0">
                <a:latin typeface="Montserrat" panose="00000500000000000000" pitchFamily="2" charset="0"/>
              </a:rPr>
              <a:t>” tyypillisenä alavalintana.”</a:t>
            </a:r>
          </a:p>
          <a:p>
            <a:endParaRPr lang="fi-FI" dirty="0"/>
          </a:p>
          <a:p>
            <a:endParaRPr lang="fi-FI" dirty="0"/>
          </a:p>
          <a:p>
            <a:endParaRPr lang="fi-FI" dirty="0"/>
          </a:p>
          <a:p>
            <a:endParaRPr lang="fi-FI" dirty="0"/>
          </a:p>
          <a:p>
            <a:r>
              <a:rPr lang="fi-FI" sz="1400" i="1" dirty="0">
                <a:solidFill>
                  <a:srgbClr val="4B4B4B"/>
                </a:solidFill>
                <a:latin typeface="Montserrat" pitchFamily="2" charset="77"/>
              </a:rPr>
              <a:t>Lähde: Mäntyniemi, Joro &amp; </a:t>
            </a:r>
            <a:r>
              <a:rPr lang="fi-FI" sz="1400" i="1" dirty="0" err="1">
                <a:solidFill>
                  <a:srgbClr val="4B4B4B"/>
                </a:solidFill>
                <a:latin typeface="Montserrat" pitchFamily="2" charset="77"/>
              </a:rPr>
              <a:t>Armila</a:t>
            </a:r>
            <a:r>
              <a:rPr lang="fi-FI" sz="1400" i="1" dirty="0">
                <a:solidFill>
                  <a:srgbClr val="4B4B4B"/>
                </a:solidFill>
                <a:latin typeface="Montserrat" pitchFamily="2" charset="77"/>
              </a:rPr>
              <a:t> 2019. NÄKYMÄTÖN NAINEN MIESTEN MAAILMASSA</a:t>
            </a:r>
          </a:p>
          <a:p>
            <a:r>
              <a:rPr lang="fi-FI" sz="1400" i="1" dirty="0">
                <a:solidFill>
                  <a:srgbClr val="4B4B4B"/>
                </a:solidFill>
                <a:latin typeface="Montserrat" pitchFamily="2" charset="77"/>
              </a:rPr>
              <a:t>Metsäala tyttöjen ja nuorten naisten koulutus- ja ammatinvalinnoissa. Metsämiesten säätiö. s. 23. </a:t>
            </a:r>
          </a:p>
        </p:txBody>
      </p:sp>
    </p:spTree>
    <p:extLst>
      <p:ext uri="{BB962C8B-B14F-4D97-AF65-F5344CB8AC3E}">
        <p14:creationId xmlns:p14="http://schemas.microsoft.com/office/powerpoint/2010/main" val="142359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2D6D75F-DD43-496C-B0D5-C0B2A0F546FA}"/>
              </a:ext>
            </a:extLst>
          </p:cNvPr>
          <p:cNvSpPr>
            <a:spLocks noGrp="1"/>
          </p:cNvSpPr>
          <p:nvPr>
            <p:ph type="title"/>
          </p:nvPr>
        </p:nvSpPr>
        <p:spPr/>
        <p:txBody>
          <a:bodyPr/>
          <a:lstStyle/>
          <a:p>
            <a:r>
              <a:rPr lang="fi-FI" dirty="0"/>
              <a:t>Verryttely- ja pohdintatauko 1</a:t>
            </a:r>
          </a:p>
        </p:txBody>
      </p:sp>
      <p:sp>
        <p:nvSpPr>
          <p:cNvPr id="4" name="Tekstin paikkamerkki 3">
            <a:extLst>
              <a:ext uri="{FF2B5EF4-FFF2-40B4-BE49-F238E27FC236}">
                <a16:creationId xmlns:a16="http://schemas.microsoft.com/office/drawing/2014/main" id="{25364A04-F812-4EC6-A0DA-F7498205EF55}"/>
              </a:ext>
            </a:extLst>
          </p:cNvPr>
          <p:cNvSpPr>
            <a:spLocks noGrp="1"/>
          </p:cNvSpPr>
          <p:nvPr>
            <p:ph type="body" sz="half" idx="10"/>
          </p:nvPr>
        </p:nvSpPr>
        <p:spPr>
          <a:xfrm>
            <a:off x="598192" y="1788639"/>
            <a:ext cx="6890628" cy="4663219"/>
          </a:xfrm>
        </p:spPr>
        <p:txBody>
          <a:bodyPr vert="horz" lIns="91440" tIns="45720" rIns="91440" bIns="45720" rtlCol="0" anchor="t">
            <a:normAutofit/>
          </a:bodyPr>
          <a:lstStyle/>
          <a:p>
            <a:pPr fontAlgn="base"/>
            <a:r>
              <a:rPr lang="fi-FI" sz="1800"/>
              <a:t>Verrytellään niin kroppaa kuin mieltä minuutin verran. </a:t>
            </a:r>
            <a:r>
              <a:rPr lang="en-US" sz="1800"/>
              <a:t>​</a:t>
            </a:r>
          </a:p>
          <a:p>
            <a:pPr fontAlgn="base"/>
            <a:r>
              <a:rPr lang="fi-FI" sz="1800"/>
              <a:t>​</a:t>
            </a:r>
          </a:p>
          <a:p>
            <a:pPr fontAlgn="base"/>
            <a:r>
              <a:rPr lang="fi-FI" sz="1800">
                <a:latin typeface="Montserrat"/>
              </a:rPr>
              <a:t>Mikäli istut, nouse seisomaan. Ota tarvittaessa tukea esimerkiksi tuolin selkänojasta, mikäli tasapainosi ei ole mainio. Pidä vartalolinja suorana ja nouse varpaille. Pidä hetki ja laskeudu koko jalkapohjien varaan. Toista muutaman kerran. </a:t>
            </a:r>
            <a:r>
              <a:rPr lang="en-US" sz="1800">
                <a:latin typeface="Montserrat"/>
              </a:rPr>
              <a:t>​</a:t>
            </a:r>
            <a:endParaRPr lang="en-US" sz="1800"/>
          </a:p>
          <a:p>
            <a:pPr fontAlgn="base"/>
            <a:endParaRPr lang="fi-FI" sz="1800"/>
          </a:p>
          <a:p>
            <a:pPr fontAlgn="base"/>
            <a:r>
              <a:rPr lang="fi-FI" sz="1800">
                <a:latin typeface="Montserrat"/>
              </a:rPr>
              <a:t>Mieti samalla tauon aikana jotakuta nuorta, kenen kanssa työskentelet tai kenet tunnet muuten. </a:t>
            </a:r>
            <a:r>
              <a:rPr lang="en-US" sz="1800">
                <a:latin typeface="Montserrat"/>
              </a:rPr>
              <a:t>​</a:t>
            </a:r>
            <a:endParaRPr lang="fi-FI" sz="1800">
              <a:latin typeface="Montserrat"/>
            </a:endParaRPr>
          </a:p>
          <a:p>
            <a:pPr fontAlgn="base"/>
            <a:r>
              <a:rPr lang="fi-FI" sz="1800"/>
              <a:t>Mitkä asiat hänen kokemusmaailmassaan voivat vaikuttaa siihen, mitä hän pitää mahdollisena koulutuksena tai urapolkuna?</a:t>
            </a:r>
            <a:endParaRPr lang="en-US" sz="1800"/>
          </a:p>
        </p:txBody>
      </p:sp>
    </p:spTree>
    <p:extLst>
      <p:ext uri="{BB962C8B-B14F-4D97-AF65-F5344CB8AC3E}">
        <p14:creationId xmlns:p14="http://schemas.microsoft.com/office/powerpoint/2010/main" val="380181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9E3F507-779F-4039-8790-C4C0859AE932}"/>
              </a:ext>
            </a:extLst>
          </p:cNvPr>
          <p:cNvSpPr>
            <a:spLocks noGrp="1"/>
          </p:cNvSpPr>
          <p:nvPr>
            <p:ph type="title"/>
          </p:nvPr>
        </p:nvSpPr>
        <p:spPr/>
        <p:txBody>
          <a:bodyPr/>
          <a:lstStyle/>
          <a:p>
            <a:r>
              <a:rPr lang="fi-FI" dirty="0"/>
              <a:t>Miten tärkeäksi koet sen, mitä aiot tehdä/teet?</a:t>
            </a:r>
          </a:p>
        </p:txBody>
      </p:sp>
      <p:sp>
        <p:nvSpPr>
          <p:cNvPr id="4" name="Tekstin paikkamerkki 3">
            <a:extLst>
              <a:ext uri="{FF2B5EF4-FFF2-40B4-BE49-F238E27FC236}">
                <a16:creationId xmlns:a16="http://schemas.microsoft.com/office/drawing/2014/main" id="{4E3DB6B5-6149-4A74-A36E-5C56478046ED}"/>
              </a:ext>
            </a:extLst>
          </p:cNvPr>
          <p:cNvSpPr>
            <a:spLocks noGrp="1"/>
          </p:cNvSpPr>
          <p:nvPr>
            <p:ph type="body" sz="half" idx="10"/>
          </p:nvPr>
        </p:nvSpPr>
        <p:spPr>
          <a:xfrm>
            <a:off x="598191" y="1869897"/>
            <a:ext cx="10066383" cy="4695290"/>
          </a:xfrm>
        </p:spPr>
        <p:txBody>
          <a:bodyPr>
            <a:normAutofit lnSpcReduction="10000"/>
          </a:bodyPr>
          <a:lstStyle/>
          <a:p>
            <a:pPr marL="285750" indent="-285750">
              <a:buFont typeface="Arial" panose="020B0604020202020204" pitchFamily="34" charset="0"/>
              <a:buChar char="•"/>
            </a:pPr>
            <a:r>
              <a:rPr lang="fi-FI" sz="1800"/>
              <a:t>Sukupuolierot siinä, mikä työssä on tärkeää: pojilla korostuu esimerkiksi hyvä palkkaus ja tytöillä alan ihmisläheisyys ja merkityksellisyys (TAT 2020; SEGLI-hanke)</a:t>
            </a:r>
          </a:p>
          <a:p>
            <a:pPr marL="285750" indent="-285750">
              <a:buFont typeface="Arial" panose="020B0604020202020204" pitchFamily="34" charset="0"/>
              <a:buChar char="•"/>
            </a:pPr>
            <a:r>
              <a:rPr lang="fi-FI" sz="1800"/>
              <a:t>Samankaltaisuus &amp; kiinnostus: tunne samankaltaisuudesta alalla olevien kanssa vaikuttaa kiinnostukseen alaa kohtaan (</a:t>
            </a:r>
            <a:r>
              <a:rPr lang="fi-FI" sz="1800" err="1"/>
              <a:t>Cheryan</a:t>
            </a:r>
            <a:r>
              <a:rPr lang="fi-FI" sz="1800"/>
              <a:t> &amp; </a:t>
            </a:r>
            <a:r>
              <a:rPr lang="fi-FI" sz="1800" err="1"/>
              <a:t>Plaut</a:t>
            </a:r>
            <a:r>
              <a:rPr lang="fi-FI" sz="1800"/>
              <a:t> 2010; </a:t>
            </a:r>
            <a:r>
              <a:rPr lang="fi-FI" sz="1800" err="1"/>
              <a:t>Rommes</a:t>
            </a:r>
            <a:r>
              <a:rPr lang="fi-FI" sz="1800"/>
              <a:t> ym. 2007; Master ym. 2016)</a:t>
            </a:r>
          </a:p>
          <a:p>
            <a:pPr marL="285750" indent="-285750">
              <a:buFont typeface="Arial" panose="020B0604020202020204" pitchFamily="34" charset="0"/>
              <a:buChar char="•"/>
            </a:pPr>
            <a:r>
              <a:rPr lang="fi-FI" sz="1800"/>
              <a:t>Mikä saa olla tärkeää: kaverit valintojen normatiivisina säätelijöinä (</a:t>
            </a:r>
            <a:r>
              <a:rPr lang="fi-FI" sz="1800">
                <a:latin typeface="Montserrat"/>
              </a:rPr>
              <a:t>Hoikkala 2019</a:t>
            </a:r>
            <a:r>
              <a:rPr lang="fi-FI" sz="1800"/>
              <a:t>; OECD 2015), kaveriporukat muokkaavat arvoja: tytöt arvostavat enemmän lukemista ja taidetta ja pojat STEM-aineita (</a:t>
            </a:r>
            <a:r>
              <a:rPr lang="fi-FI" sz="1800" err="1"/>
              <a:t>Leaper</a:t>
            </a:r>
            <a:r>
              <a:rPr lang="fi-FI" sz="1800"/>
              <a:t> 2015)</a:t>
            </a:r>
          </a:p>
          <a:p>
            <a:pPr marL="285750" indent="-285750">
              <a:buFont typeface="Arial" panose="020B0604020202020204" pitchFamily="34" charset="0"/>
              <a:buChar char="•"/>
            </a:pPr>
            <a:r>
              <a:rPr lang="fi-FI" sz="1800"/>
              <a:t>Sukupuolistereotyyppinen ajattelu on erityisen voimakasta ylä-asteiässä (Saari &amp; Lahtinen 2019)</a:t>
            </a:r>
          </a:p>
          <a:p>
            <a:pPr marL="285750" indent="-285750">
              <a:buFont typeface="Arial" panose="020B0604020202020204" pitchFamily="34" charset="0"/>
              <a:buChar char="•"/>
            </a:pPr>
            <a:r>
              <a:rPr lang="fi-FI" sz="1800"/>
              <a:t>Käsitys eri ammateista ja eri alojen stereotypiat: kuva eri aloista puutteellinen (esim. Salonen 2020; Ikonen 2020; Microsoft 2017)</a:t>
            </a:r>
          </a:p>
          <a:p>
            <a:pPr marL="285750" indent="-285750">
              <a:buFont typeface="Arial" panose="020B0604020202020204" pitchFamily="34" charset="0"/>
              <a:buChar char="•"/>
            </a:pPr>
            <a:r>
              <a:rPr lang="fi-FI" sz="1800"/>
              <a:t>Nuorten kokemusmaailmat ovat sukupuolittuneita: eri alat tulevat tutuiksi tytöille ja pojille (Lahtinen toim. 2019; SEGLI-hanke)</a:t>
            </a:r>
          </a:p>
          <a:p>
            <a:pPr marL="285750" indent="-285750">
              <a:buFont typeface="Arial" panose="020B0604020202020204" pitchFamily="34" charset="0"/>
              <a:buChar char="•"/>
            </a:pPr>
            <a:r>
              <a:rPr lang="fi-FI" sz="1800"/>
              <a:t>Vetotekijöitä tarvitaan: naisvaltaisilla aloilla naisten mallivalta ja naistapaisuus, miesvaltaisilla aloilla miesten mallivalta ja miestapaisuus, jotka toimivat työntötekijöinä (Hoikkala 2019)</a:t>
            </a:r>
          </a:p>
          <a:p>
            <a:endParaRPr lang="fi-FI"/>
          </a:p>
          <a:p>
            <a:endParaRPr lang="fi-FI"/>
          </a:p>
        </p:txBody>
      </p:sp>
    </p:spTree>
    <p:extLst>
      <p:ext uri="{BB962C8B-B14F-4D97-AF65-F5344CB8AC3E}">
        <p14:creationId xmlns:p14="http://schemas.microsoft.com/office/powerpoint/2010/main" val="229737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92AF10C-68CC-457F-B4CC-472F4B26550C}"/>
              </a:ext>
            </a:extLst>
          </p:cNvPr>
          <p:cNvSpPr>
            <a:spLocks noGrp="1"/>
          </p:cNvSpPr>
          <p:nvPr>
            <p:ph type="title"/>
          </p:nvPr>
        </p:nvSpPr>
        <p:spPr>
          <a:xfrm>
            <a:off x="598192" y="-1325563"/>
            <a:ext cx="7867059" cy="1325563"/>
          </a:xfrm>
        </p:spPr>
        <p:txBody>
          <a:bodyPr vert="horz" lIns="91440" tIns="45720" rIns="91440" bIns="45720" rtlCol="0" anchor="b" anchorCtr="0">
            <a:normAutofit/>
          </a:bodyPr>
          <a:lstStyle/>
          <a:p>
            <a:r>
              <a:rPr lang="en-US" err="1"/>
              <a:t>Sitaatti</a:t>
            </a:r>
            <a:r>
              <a:rPr lang="en-US"/>
              <a:t> </a:t>
            </a:r>
            <a:r>
              <a:rPr lang="en-US" err="1"/>
              <a:t>epätyypilliselle</a:t>
            </a:r>
            <a:r>
              <a:rPr lang="en-US"/>
              <a:t> </a:t>
            </a:r>
            <a:r>
              <a:rPr lang="en-US" err="1"/>
              <a:t>alalle</a:t>
            </a:r>
            <a:r>
              <a:rPr lang="en-US"/>
              <a:t> </a:t>
            </a:r>
            <a:r>
              <a:rPr lang="en-US" err="1"/>
              <a:t>hakeutuneelta</a:t>
            </a:r>
            <a:endParaRPr lang="fi-FI"/>
          </a:p>
        </p:txBody>
      </p:sp>
      <p:sp>
        <p:nvSpPr>
          <p:cNvPr id="10" name="Tekstiruutu 9">
            <a:extLst>
              <a:ext uri="{FF2B5EF4-FFF2-40B4-BE49-F238E27FC236}">
                <a16:creationId xmlns:a16="http://schemas.microsoft.com/office/drawing/2014/main" id="{2F7A5225-A31F-475C-98B6-2430FE1B3A9C}"/>
              </a:ext>
            </a:extLst>
          </p:cNvPr>
          <p:cNvSpPr txBox="1"/>
          <p:nvPr/>
        </p:nvSpPr>
        <p:spPr>
          <a:xfrm>
            <a:off x="893851" y="1541125"/>
            <a:ext cx="10171416" cy="4431983"/>
          </a:xfrm>
          <a:prstGeom prst="rect">
            <a:avLst/>
          </a:prstGeom>
          <a:noFill/>
          <a:ln w="38100">
            <a:solidFill>
              <a:srgbClr val="526F65"/>
            </a:solidFill>
          </a:ln>
        </p:spPr>
        <p:txBody>
          <a:bodyPr wrap="square" rtlCol="0">
            <a:spAutoFit/>
          </a:bodyPr>
          <a:lstStyle/>
          <a:p>
            <a:pPr algn="just"/>
            <a:endParaRPr lang="fi-FI" sz="2400" i="1" dirty="0">
              <a:latin typeface="Montserrat" panose="00000500000000000000" pitchFamily="2" charset="0"/>
            </a:endParaRPr>
          </a:p>
          <a:p>
            <a:pPr algn="just"/>
            <a:endParaRPr lang="fi-FI" sz="2400" i="1" dirty="0">
              <a:latin typeface="Montserrat" panose="00000500000000000000" pitchFamily="2" charset="0"/>
            </a:endParaRPr>
          </a:p>
          <a:p>
            <a:pPr algn="just"/>
            <a:r>
              <a:rPr lang="fi-FI" sz="2400" i="1" dirty="0">
                <a:latin typeface="Montserrat" panose="00000500000000000000" pitchFamily="2" charset="0"/>
              </a:rPr>
              <a:t>”Oli tosi iso juttu </a:t>
            </a:r>
            <a:r>
              <a:rPr lang="fi-FI" sz="2400" i="1" dirty="0" err="1">
                <a:latin typeface="Montserrat" panose="00000500000000000000" pitchFamily="2" charset="0"/>
              </a:rPr>
              <a:t>ku</a:t>
            </a:r>
            <a:r>
              <a:rPr lang="fi-FI" sz="2400" i="1" dirty="0">
                <a:latin typeface="Montserrat" panose="00000500000000000000" pitchFamily="2" charset="0"/>
              </a:rPr>
              <a:t> sanoit kavereille, se oli aina naurunkohde, että hakee </a:t>
            </a:r>
            <a:r>
              <a:rPr lang="fi-FI" sz="2400" i="1" dirty="0" err="1">
                <a:latin typeface="Montserrat" panose="00000500000000000000" pitchFamily="2" charset="0"/>
              </a:rPr>
              <a:t>naisvaltaseen</a:t>
            </a:r>
            <a:r>
              <a:rPr lang="fi-FI" sz="2400" i="1" dirty="0">
                <a:latin typeface="Montserrat" panose="00000500000000000000" pitchFamily="2" charset="0"/>
              </a:rPr>
              <a:t> alaan. Seiskalla jo tiesin että on se on </a:t>
            </a:r>
            <a:r>
              <a:rPr lang="fi-FI" sz="2400" i="1" dirty="0" err="1">
                <a:latin typeface="Montserrat" panose="00000500000000000000" pitchFamily="2" charset="0"/>
              </a:rPr>
              <a:t>mun</a:t>
            </a:r>
            <a:r>
              <a:rPr lang="fi-FI" sz="2400" i="1" dirty="0">
                <a:latin typeface="Montserrat" panose="00000500000000000000" pitchFamily="2" charset="0"/>
              </a:rPr>
              <a:t> juttu, auttaa ihmisiä. Hain sen takia että sieltä saa parhaat pisteet palomiehen ja poliisin koulutuksiin jos </a:t>
            </a:r>
            <a:r>
              <a:rPr lang="fi-FI" sz="2400" i="1" dirty="0" err="1">
                <a:latin typeface="Montserrat" panose="00000500000000000000" pitchFamily="2" charset="0"/>
              </a:rPr>
              <a:t>haluais</a:t>
            </a:r>
            <a:r>
              <a:rPr lang="fi-FI" sz="2400" i="1" dirty="0">
                <a:latin typeface="Montserrat" panose="00000500000000000000" pitchFamily="2" charset="0"/>
              </a:rPr>
              <a:t> jatkossa hakea. (Petteri, sosiaali- ja terveysalan perustutkinto, Keski-Suomi)”</a:t>
            </a:r>
          </a:p>
          <a:p>
            <a:pPr algn="just"/>
            <a:endParaRPr lang="fi-FI" sz="2000" i="1" dirty="0">
              <a:latin typeface="Montserrat" panose="00000500000000000000" pitchFamily="2" charset="0"/>
            </a:endParaRPr>
          </a:p>
          <a:p>
            <a:pPr algn="just"/>
            <a:endParaRPr lang="fi-FI" sz="1400" i="1" dirty="0">
              <a:latin typeface="Montserrat" panose="00000500000000000000" pitchFamily="2" charset="0"/>
            </a:endParaRPr>
          </a:p>
          <a:p>
            <a:r>
              <a:rPr lang="fi-FI" sz="1400" i="1" dirty="0">
                <a:solidFill>
                  <a:srgbClr val="4B4B4B"/>
                </a:solidFill>
                <a:latin typeface="Montserrat" pitchFamily="2" charset="77"/>
              </a:rPr>
              <a:t>Lähde: Hoikkala, T. 2019. Mikä työntää pois, mikä vetää puoleensa? Epätyypillisiä valintoja tehneet nuoret ammatillisessa koulutuksessa. Teoksessa </a:t>
            </a:r>
            <a:r>
              <a:rPr lang="en-US" sz="1400" i="1" dirty="0" err="1">
                <a:solidFill>
                  <a:srgbClr val="4B4B4B"/>
                </a:solidFill>
                <a:latin typeface="Montserrat" pitchFamily="2" charset="77"/>
              </a:rPr>
              <a:t>Lahtinen</a:t>
            </a:r>
            <a:r>
              <a:rPr lang="en-US" sz="1400" i="1" dirty="0">
                <a:solidFill>
                  <a:srgbClr val="4B4B4B"/>
                </a:solidFill>
                <a:latin typeface="Montserrat" pitchFamily="2" charset="77"/>
              </a:rPr>
              <a:t> (</a:t>
            </a:r>
            <a:r>
              <a:rPr lang="en-US" sz="1400" i="1" dirty="0" err="1">
                <a:solidFill>
                  <a:srgbClr val="4B4B4B"/>
                </a:solidFill>
                <a:latin typeface="Montserrat" pitchFamily="2" charset="77"/>
              </a:rPr>
              <a:t>toim</a:t>
            </a:r>
            <a:r>
              <a:rPr lang="en-US" sz="1400" i="1" dirty="0">
                <a:solidFill>
                  <a:srgbClr val="4B4B4B"/>
                </a:solidFill>
                <a:latin typeface="Montserrat" pitchFamily="2" charset="77"/>
              </a:rPr>
              <a:t>).. </a:t>
            </a:r>
            <a:r>
              <a:rPr lang="fi-FI" sz="1400" i="1" dirty="0">
                <a:solidFill>
                  <a:srgbClr val="4B4B4B"/>
                </a:solidFill>
                <a:latin typeface="Montserrat" pitchFamily="2" charset="77"/>
              </a:rPr>
              <a:t>”Mikä </a:t>
            </a:r>
            <a:r>
              <a:rPr lang="fi-FI" sz="1400" i="1" dirty="0" err="1">
                <a:solidFill>
                  <a:srgbClr val="4B4B4B"/>
                </a:solidFill>
                <a:latin typeface="Montserrat" pitchFamily="2" charset="77"/>
              </a:rPr>
              <a:t>ois</a:t>
            </a:r>
            <a:r>
              <a:rPr lang="fi-FI" sz="1400" i="1" dirty="0">
                <a:solidFill>
                  <a:srgbClr val="4B4B4B"/>
                </a:solidFill>
                <a:latin typeface="Montserrat" pitchFamily="2" charset="77"/>
              </a:rPr>
              <a:t> </a:t>
            </a:r>
            <a:r>
              <a:rPr lang="fi-FI" sz="1400" i="1" dirty="0" err="1">
                <a:solidFill>
                  <a:srgbClr val="4B4B4B"/>
                </a:solidFill>
                <a:latin typeface="Montserrat" pitchFamily="2" charset="77"/>
              </a:rPr>
              <a:t>mun</a:t>
            </a:r>
            <a:r>
              <a:rPr lang="fi-FI" sz="1400" i="1" dirty="0">
                <a:solidFill>
                  <a:srgbClr val="4B4B4B"/>
                </a:solidFill>
                <a:latin typeface="Montserrat" pitchFamily="2" charset="77"/>
              </a:rPr>
              <a:t> juttu” – nuorten koulutusvalinnat sosialisaatiomaisemien kehyksissä. Valtioneuvoston selvitys- ja tutkimus-toiminnan julkaisusarja 2019:68. s. 109.</a:t>
            </a:r>
            <a:endParaRPr lang="en-US" sz="1400" i="1" dirty="0">
              <a:solidFill>
                <a:srgbClr val="4B4B4B"/>
              </a:solidFill>
              <a:latin typeface="Montserrat" pitchFamily="2" charset="77"/>
            </a:endParaRPr>
          </a:p>
        </p:txBody>
      </p:sp>
    </p:spTree>
    <p:extLst>
      <p:ext uri="{BB962C8B-B14F-4D97-AF65-F5344CB8AC3E}">
        <p14:creationId xmlns:p14="http://schemas.microsoft.com/office/powerpoint/2010/main" val="3161959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oolipeli-hanke">
  <a:themeElements>
    <a:clrScheme name="Mukautetut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91D0A274C6A154D986337426EBE6AFE" ma:contentTypeVersion="9" ma:contentTypeDescription="Create a new document." ma:contentTypeScope="" ma:versionID="769e12132a7fd81b22fcf6bca591e6ff">
  <xsd:schema xmlns:xsd="http://www.w3.org/2001/XMLSchema" xmlns:xs="http://www.w3.org/2001/XMLSchema" xmlns:p="http://schemas.microsoft.com/office/2006/metadata/properties" xmlns:ns2="969bf0e4-2b6f-4f52-8691-392470c1ff8e" targetNamespace="http://schemas.microsoft.com/office/2006/metadata/properties" ma:root="true" ma:fieldsID="23b69e1e959ef37671d001a5f56e46d0" ns2:_="">
    <xsd:import namespace="969bf0e4-2b6f-4f52-8691-392470c1ff8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9bf0e4-2b6f-4f52-8691-392470c1ff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4836C3-4387-4A71-BA1D-0B61FB546613}">
  <ds:schemaRefs>
    <ds:schemaRef ds:uri="http://schemas.microsoft.com/sharepoint/v3/contenttype/forms"/>
  </ds:schemaRefs>
</ds:datastoreItem>
</file>

<file path=customXml/itemProps2.xml><?xml version="1.0" encoding="utf-8"?>
<ds:datastoreItem xmlns:ds="http://schemas.openxmlformats.org/officeDocument/2006/customXml" ds:itemID="{877A845A-2287-44F3-BE5C-E232504B0FA6}">
  <ds:schemaRefs>
    <ds:schemaRef ds:uri="http://schemas.openxmlformats.org/package/2006/metadata/core-properties"/>
    <ds:schemaRef ds:uri="http://schemas.microsoft.com/office/2006/documentManagement/types"/>
    <ds:schemaRef ds:uri="http://schemas.microsoft.com/office/infopath/2007/PartnerControls"/>
    <ds:schemaRef ds:uri="969bf0e4-2b6f-4f52-8691-392470c1ff8e"/>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029C17FF-8C72-4C28-B635-824C4A84A9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9bf0e4-2b6f-4f52-8691-392470c1ff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TotalTime>
  <Words>2715</Words>
  <Application>Microsoft Office PowerPoint</Application>
  <PresentationFormat>Widescreen</PresentationFormat>
  <Paragraphs>140</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Montserrat</vt:lpstr>
      <vt:lpstr>Roolipeli-hanke</vt:lpstr>
      <vt:lpstr>Alavalinta ja segregaatioon liittyvät tekijät</vt:lpstr>
      <vt:lpstr>Sisältö</vt:lpstr>
      <vt:lpstr>Miellekartta koulutus – ja ammatinvalintaan vaikuttavista tekijöistä</vt:lpstr>
      <vt:lpstr>Miten hyvin uskot pärjääväsi?</vt:lpstr>
      <vt:lpstr>Sitaattiesimerkki pärjäämisestä </vt:lpstr>
      <vt:lpstr>Sitaattiesimerkki stereotypioista</vt:lpstr>
      <vt:lpstr>Verryttely- ja pohdintatauko 1</vt:lpstr>
      <vt:lpstr>Miten tärkeäksi koet sen, mitä aiot tehdä/teet?</vt:lpstr>
      <vt:lpstr>Sitaatti epätyypilliselle alalle hakeutuneelta</vt:lpstr>
      <vt:lpstr>Toinen sitaattiesimerkki epätyypilliselle alalle hakeutuneelta</vt:lpstr>
      <vt:lpstr>Verryttely- ja pohdintatauko 2</vt:lpstr>
      <vt:lpstr>Millaisia mahdollisuuksia sinulla on?</vt:lpstr>
      <vt:lpstr>Sitaattiesimerkki työelämän tasa-arvosta</vt:lpstr>
      <vt:lpstr>Verryttely- ja pohdintatauko 3</vt:lpstr>
      <vt:lpstr>Entä valinnan jälkeen?</vt:lpstr>
      <vt:lpstr>Sitaattiesimerkki sukupuolittuneesta opetuksesta</vt:lpstr>
      <vt:lpstr>Sitaattiesimerkki sukupuolittuneesta opiskeluympäristöstä</vt:lpstr>
      <vt:lpstr>Tehtävä: minä vaikuttajana</vt:lpstr>
      <vt:lpstr>Lähteet 1/2</vt:lpstr>
      <vt:lpstr>Lähteet 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Päijät-Hämeen Hinauspalvelu Oy</dc:creator>
  <cp:lastModifiedBy>Taija Nöjd</cp:lastModifiedBy>
  <cp:revision>4</cp:revision>
  <dcterms:created xsi:type="dcterms:W3CDTF">2020-06-12T06:16:21Z</dcterms:created>
  <dcterms:modified xsi:type="dcterms:W3CDTF">2021-11-04T12:27:53Z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0x010100091D0A274C6A154D986337426EBE6AFE</vt:lpwstr>
  </property>
</Properties>
</file>