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418" r:id="rId5"/>
    <p:sldId id="329" r:id="rId6"/>
    <p:sldId id="328" r:id="rId7"/>
    <p:sldId id="320" r:id="rId8"/>
    <p:sldId id="427" r:id="rId9"/>
    <p:sldId id="428" r:id="rId10"/>
    <p:sldId id="419" r:id="rId11"/>
    <p:sldId id="321" r:id="rId12"/>
    <p:sldId id="420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4B874C-7C78-B28F-3C52-11B17F58E822}" name="Henna Hyytiä" initials="HH" userId="S::henna.hyytia@keuda.fi::d852686d-6661-4566-9899-efc0e599376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B7C0"/>
    <a:srgbClr val="3494BA"/>
    <a:srgbClr val="E0F2F4"/>
    <a:srgbClr val="BFE3E7"/>
    <a:srgbClr val="C0E1EE"/>
    <a:srgbClr val="C7DFE7"/>
    <a:srgbClr val="E7E5E5"/>
    <a:srgbClr val="C9E3E6"/>
    <a:srgbClr val="D1E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B681B9-0512-9789-3BE4-76B47C780044}" v="17" dt="2025-12-04T06:31:51.389"/>
    <p1510:client id="{EB11436C-9E61-0F22-15A2-FD8410D2A88C}" v="3" dt="2025-12-03T06:54:57.3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52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44"/>
      </p:cViewPr>
      <p:guideLst>
        <p:guide orient="horz" pos="2137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ja Vähäoja" userId="S::tanja.vahaoja_jedu.fi#ext#@edukeuda.onmicrosoft.com::d88badf6-27fa-49d7-ad7f-2720710e4949" providerId="AD" clId="Web-{69B681B9-0512-9789-3BE4-76B47C780044}"/>
    <pc:docChg chg="modSld">
      <pc:chgData name="Tanja Vähäoja" userId="S::tanja.vahaoja_jedu.fi#ext#@edukeuda.onmicrosoft.com::d88badf6-27fa-49d7-ad7f-2720710e4949" providerId="AD" clId="Web-{69B681B9-0512-9789-3BE4-76B47C780044}" dt="2025-12-04T06:31:46.842" v="15" actId="20577"/>
      <pc:docMkLst>
        <pc:docMk/>
      </pc:docMkLst>
      <pc:sldChg chg="modSp">
        <pc:chgData name="Tanja Vähäoja" userId="S::tanja.vahaoja_jedu.fi#ext#@edukeuda.onmicrosoft.com::d88badf6-27fa-49d7-ad7f-2720710e4949" providerId="AD" clId="Web-{69B681B9-0512-9789-3BE4-76B47C780044}" dt="2025-12-04T06:31:46.842" v="15" actId="20577"/>
        <pc:sldMkLst>
          <pc:docMk/>
          <pc:sldMk cId="691631006" sldId="418"/>
        </pc:sldMkLst>
        <pc:spChg chg="mod">
          <ac:chgData name="Tanja Vähäoja" userId="S::tanja.vahaoja_jedu.fi#ext#@edukeuda.onmicrosoft.com::d88badf6-27fa-49d7-ad7f-2720710e4949" providerId="AD" clId="Web-{69B681B9-0512-9789-3BE4-76B47C780044}" dt="2025-12-04T06:31:46.842" v="15" actId="20577"/>
          <ac:spMkLst>
            <pc:docMk/>
            <pc:sldMk cId="691631006" sldId="418"/>
            <ac:spMk id="2" creationId="{580EDD36-9669-4617-4A0B-3027DB3BAAF9}"/>
          </ac:spMkLst>
        </pc:spChg>
      </pc:sldChg>
    </pc:docChg>
  </pc:docChgLst>
  <pc:docChgLst>
    <pc:chgData name="Jäppinen Oili" userId="S::oili.jappinen_esedu.fi#ext#@edukeuda.onmicrosoft.com::7d26d208-7fc6-4a2a-8a6d-4c62cc99c2dd" providerId="AD" clId="Web-{EB11436C-9E61-0F22-15A2-FD8410D2A88C}"/>
    <pc:docChg chg="modSld">
      <pc:chgData name="Jäppinen Oili" userId="S::oili.jappinen_esedu.fi#ext#@edukeuda.onmicrosoft.com::7d26d208-7fc6-4a2a-8a6d-4c62cc99c2dd" providerId="AD" clId="Web-{EB11436C-9E61-0F22-15A2-FD8410D2A88C}" dt="2025-12-03T06:54:57.361" v="2" actId="20577"/>
      <pc:docMkLst>
        <pc:docMk/>
      </pc:docMkLst>
      <pc:sldChg chg="modSp">
        <pc:chgData name="Jäppinen Oili" userId="S::oili.jappinen_esedu.fi#ext#@edukeuda.onmicrosoft.com::7d26d208-7fc6-4a2a-8a6d-4c62cc99c2dd" providerId="AD" clId="Web-{EB11436C-9E61-0F22-15A2-FD8410D2A88C}" dt="2025-12-03T06:54:57.361" v="2" actId="20577"/>
        <pc:sldMkLst>
          <pc:docMk/>
          <pc:sldMk cId="123349439" sldId="328"/>
        </pc:sldMkLst>
        <pc:spChg chg="mod">
          <ac:chgData name="Jäppinen Oili" userId="S::oili.jappinen_esedu.fi#ext#@edukeuda.onmicrosoft.com::7d26d208-7fc6-4a2a-8a6d-4c62cc99c2dd" providerId="AD" clId="Web-{EB11436C-9E61-0F22-15A2-FD8410D2A88C}" dt="2025-12-03T06:54:57.361" v="2" actId="20577"/>
          <ac:spMkLst>
            <pc:docMk/>
            <pc:sldMk cId="123349439" sldId="328"/>
            <ac:spMk id="3" creationId="{F2212096-2842-A7F8-B14E-E7DB2E42BD53}"/>
          </ac:spMkLst>
        </pc:spChg>
      </pc:sldChg>
    </pc:docChg>
  </pc:docChgLst>
  <pc:docChgLst>
    <pc:chgData name="Jäppinen Oili" userId="106f9bbb-d9de-4e4e-85b3-10081897885f" providerId="ADAL" clId="{D24690FE-CC3A-4573-A45A-8947A79FF4DE}"/>
    <pc:docChg chg="custSel delSld modSld">
      <pc:chgData name="Jäppinen Oili" userId="106f9bbb-d9de-4e4e-85b3-10081897885f" providerId="ADAL" clId="{D24690FE-CC3A-4573-A45A-8947A79FF4DE}" dt="2025-12-03T07:37:59.492" v="1044" actId="20577"/>
      <pc:docMkLst>
        <pc:docMk/>
      </pc:docMkLst>
      <pc:sldChg chg="del">
        <pc:chgData name="Jäppinen Oili" userId="106f9bbb-d9de-4e4e-85b3-10081897885f" providerId="ADAL" clId="{D24690FE-CC3A-4573-A45A-8947A79FF4DE}" dt="2025-12-03T07:00:35.354" v="62" actId="2696"/>
        <pc:sldMkLst>
          <pc:docMk/>
          <pc:sldMk cId="3078816958" sldId="256"/>
        </pc:sldMkLst>
      </pc:sldChg>
      <pc:sldChg chg="del">
        <pc:chgData name="Jäppinen Oili" userId="106f9bbb-d9de-4e4e-85b3-10081897885f" providerId="ADAL" clId="{D24690FE-CC3A-4573-A45A-8947A79FF4DE}" dt="2025-12-03T07:00:37.113" v="63" actId="2696"/>
        <pc:sldMkLst>
          <pc:docMk/>
          <pc:sldMk cId="2917143759" sldId="306"/>
        </pc:sldMkLst>
      </pc:sldChg>
      <pc:sldChg chg="del">
        <pc:chgData name="Jäppinen Oili" userId="106f9bbb-d9de-4e4e-85b3-10081897885f" providerId="ADAL" clId="{D24690FE-CC3A-4573-A45A-8947A79FF4DE}" dt="2025-12-03T07:00:31.629" v="60" actId="2696"/>
        <pc:sldMkLst>
          <pc:docMk/>
          <pc:sldMk cId="229414385" sldId="314"/>
        </pc:sldMkLst>
      </pc:sldChg>
      <pc:sldChg chg="del">
        <pc:chgData name="Jäppinen Oili" userId="106f9bbb-d9de-4e4e-85b3-10081897885f" providerId="ADAL" clId="{D24690FE-CC3A-4573-A45A-8947A79FF4DE}" dt="2025-12-03T07:00:29.921" v="59" actId="2696"/>
        <pc:sldMkLst>
          <pc:docMk/>
          <pc:sldMk cId="1024395000" sldId="315"/>
        </pc:sldMkLst>
      </pc:sldChg>
      <pc:sldChg chg="modSp mod">
        <pc:chgData name="Jäppinen Oili" userId="106f9bbb-d9de-4e4e-85b3-10081897885f" providerId="ADAL" clId="{D24690FE-CC3A-4573-A45A-8947A79FF4DE}" dt="2025-12-03T06:57:59.023" v="17" actId="27636"/>
        <pc:sldMkLst>
          <pc:docMk/>
          <pc:sldMk cId="3060981297" sldId="320"/>
        </pc:sldMkLst>
        <pc:spChg chg="mod">
          <ac:chgData name="Jäppinen Oili" userId="106f9bbb-d9de-4e4e-85b3-10081897885f" providerId="ADAL" clId="{D24690FE-CC3A-4573-A45A-8947A79FF4DE}" dt="2025-12-03T06:57:59.023" v="17" actId="27636"/>
          <ac:spMkLst>
            <pc:docMk/>
            <pc:sldMk cId="3060981297" sldId="320"/>
            <ac:spMk id="3" creationId="{F2212096-2842-A7F8-B14E-E7DB2E42BD53}"/>
          </ac:spMkLst>
        </pc:spChg>
      </pc:sldChg>
      <pc:sldChg chg="del">
        <pc:chgData name="Jäppinen Oili" userId="106f9bbb-d9de-4e4e-85b3-10081897885f" providerId="ADAL" clId="{D24690FE-CC3A-4573-A45A-8947A79FF4DE}" dt="2025-12-03T07:00:27.963" v="58" actId="2696"/>
        <pc:sldMkLst>
          <pc:docMk/>
          <pc:sldMk cId="305791294" sldId="323"/>
        </pc:sldMkLst>
      </pc:sldChg>
      <pc:sldChg chg="del">
        <pc:chgData name="Jäppinen Oili" userId="106f9bbb-d9de-4e4e-85b3-10081897885f" providerId="ADAL" clId="{D24690FE-CC3A-4573-A45A-8947A79FF4DE}" dt="2025-12-03T07:00:33.366" v="61" actId="2696"/>
        <pc:sldMkLst>
          <pc:docMk/>
          <pc:sldMk cId="3075502454" sldId="326"/>
        </pc:sldMkLst>
      </pc:sldChg>
      <pc:sldChg chg="del">
        <pc:chgData name="Jäppinen Oili" userId="106f9bbb-d9de-4e4e-85b3-10081897885f" providerId="ADAL" clId="{D24690FE-CC3A-4573-A45A-8947A79FF4DE}" dt="2025-12-03T07:00:23.579" v="56" actId="2696"/>
        <pc:sldMkLst>
          <pc:docMk/>
          <pc:sldMk cId="1307565458" sldId="327"/>
        </pc:sldMkLst>
      </pc:sldChg>
      <pc:sldChg chg="modSp mod">
        <pc:chgData name="Jäppinen Oili" userId="106f9bbb-d9de-4e4e-85b3-10081897885f" providerId="ADAL" clId="{D24690FE-CC3A-4573-A45A-8947A79FF4DE}" dt="2025-12-03T06:58:05.613" v="19" actId="27636"/>
        <pc:sldMkLst>
          <pc:docMk/>
          <pc:sldMk cId="123349439" sldId="328"/>
        </pc:sldMkLst>
        <pc:spChg chg="mod">
          <ac:chgData name="Jäppinen Oili" userId="106f9bbb-d9de-4e4e-85b3-10081897885f" providerId="ADAL" clId="{D24690FE-CC3A-4573-A45A-8947A79FF4DE}" dt="2025-12-03T06:58:05.613" v="19" actId="27636"/>
          <ac:spMkLst>
            <pc:docMk/>
            <pc:sldMk cId="123349439" sldId="328"/>
            <ac:spMk id="3" creationId="{F2212096-2842-A7F8-B14E-E7DB2E42BD53}"/>
          </ac:spMkLst>
        </pc:spChg>
      </pc:sldChg>
      <pc:sldChg chg="del">
        <pc:chgData name="Jäppinen Oili" userId="106f9bbb-d9de-4e4e-85b3-10081897885f" providerId="ADAL" clId="{D24690FE-CC3A-4573-A45A-8947A79FF4DE}" dt="2025-12-03T07:00:20.210" v="55" actId="2696"/>
        <pc:sldMkLst>
          <pc:docMk/>
          <pc:sldMk cId="3411725391" sldId="340"/>
        </pc:sldMkLst>
      </pc:sldChg>
      <pc:sldChg chg="del">
        <pc:chgData name="Jäppinen Oili" userId="106f9bbb-d9de-4e4e-85b3-10081897885f" providerId="ADAL" clId="{D24690FE-CC3A-4573-A45A-8947A79FF4DE}" dt="2025-12-03T07:00:38.927" v="64" actId="2696"/>
        <pc:sldMkLst>
          <pc:docMk/>
          <pc:sldMk cId="504387500" sldId="405"/>
        </pc:sldMkLst>
      </pc:sldChg>
      <pc:sldChg chg="del">
        <pc:chgData name="Jäppinen Oili" userId="106f9bbb-d9de-4e4e-85b3-10081897885f" providerId="ADAL" clId="{D24690FE-CC3A-4573-A45A-8947A79FF4DE}" dt="2025-12-03T07:00:25.825" v="57" actId="2696"/>
        <pc:sldMkLst>
          <pc:docMk/>
          <pc:sldMk cId="3256403885" sldId="426"/>
        </pc:sldMkLst>
      </pc:sldChg>
      <pc:sldChg chg="modSp mod">
        <pc:chgData name="Jäppinen Oili" userId="106f9bbb-d9de-4e4e-85b3-10081897885f" providerId="ADAL" clId="{D24690FE-CC3A-4573-A45A-8947A79FF4DE}" dt="2025-12-03T07:37:59.492" v="1044" actId="20577"/>
        <pc:sldMkLst>
          <pc:docMk/>
          <pc:sldMk cId="3925706373" sldId="427"/>
        </pc:sldMkLst>
        <pc:spChg chg="mod">
          <ac:chgData name="Jäppinen Oili" userId="106f9bbb-d9de-4e4e-85b3-10081897885f" providerId="ADAL" clId="{D24690FE-CC3A-4573-A45A-8947A79FF4DE}" dt="2025-12-03T07:37:59.492" v="1044" actId="20577"/>
          <ac:spMkLst>
            <pc:docMk/>
            <pc:sldMk cId="3925706373" sldId="427"/>
            <ac:spMk id="3" creationId="{A83B4965-159D-A1CA-507B-E898A2D158A5}"/>
          </ac:spMkLst>
        </pc:spChg>
      </pc:sldChg>
      <pc:sldChg chg="modSp mod">
        <pc:chgData name="Jäppinen Oili" userId="106f9bbb-d9de-4e4e-85b3-10081897885f" providerId="ADAL" clId="{D24690FE-CC3A-4573-A45A-8947A79FF4DE}" dt="2025-12-03T07:33:30.744" v="749" actId="2"/>
        <pc:sldMkLst>
          <pc:docMk/>
          <pc:sldMk cId="3246134948" sldId="428"/>
        </pc:sldMkLst>
        <pc:spChg chg="mod">
          <ac:chgData name="Jäppinen Oili" userId="106f9bbb-d9de-4e4e-85b3-10081897885f" providerId="ADAL" clId="{D24690FE-CC3A-4573-A45A-8947A79FF4DE}" dt="2025-12-03T07:33:30.744" v="749" actId="2"/>
          <ac:spMkLst>
            <pc:docMk/>
            <pc:sldMk cId="3246134948" sldId="428"/>
            <ac:spMk id="3" creationId="{6A18CB47-54D0-13B4-4DD3-C448FF79107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3202-6835-41F3-96DA-2F221E798856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599FF-E190-49DE-AB97-B6C1E6A84E2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993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9CAAFA-E321-525F-37D4-3A7EF4D29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C349200-D501-1405-BF41-C0151A4E8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DE2F4C-DFB9-DA38-8C57-FE96C821A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CBCAAF-A1B4-4E27-68E7-25D85A9F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4A9FC4-A248-AB45-6A9A-0984FBEEB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1469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C64374-224C-BFCC-432A-31FA45681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670B53C-9FD4-5CCF-7C74-594658A34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933D13-B260-D2CF-EFE8-39D92F50D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62F82C-DA7D-2F66-C1CF-911B9D3DB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AADC3C-ED55-9BD1-F81D-AC0F2B0AC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498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FC721C6-FA3D-D9D0-C88F-3DDB69EF4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2452593-F240-3A79-4336-EA15DC5D6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F34F8A-FE79-9E62-71A8-ED19E4924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F22D34-B944-7F8A-D5DA-C3D2668A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8C87FD-2EED-F107-9BE8-162851A21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74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9FE37B-5E56-925A-0805-E913C68E7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43B532-9249-3F44-155B-9B11B3638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405828-EAB0-BA64-176B-7C7229E00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F6F4B9-3012-7FE2-A927-D36FD817D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18FC2D9-051A-E5CE-5072-6E6E54ACD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84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4E4074-671E-3406-D528-BBCE7FA11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C3E93B-4A8C-0A05-77F2-BC652A55C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40B694-1E69-E01E-6B6F-AE91FF76E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17CE87-3548-DBC9-9513-D8E7EF563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55579F-27E9-E7CE-33DB-F3F837B2C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169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6BADEA-F5B3-2888-DB96-82BFD812B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571355-F98F-DF13-7EB3-0EA3BF71F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2BBD730-3515-0858-7E63-FB3B75E40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FA5453-2960-268B-B597-13ACC912F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8F2746F-A83B-D2B5-07AE-A81ED43B4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A7DB6E3-C5D8-2D2F-E7BD-7AB396F69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066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424CE7-6E96-2D04-0436-D77251BB3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89683BE-6961-245B-570B-3D089798D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8895450-8E3E-EF52-4D97-A45A363A3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EC53E36-43A7-7AC8-2A75-EFF06DC6D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74033CD-E380-DD25-A263-621AD89E48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6F3C5E0-497D-0D1C-55A1-554488136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613FB89-EB5D-0672-7008-632EAB9B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39A2337-4B34-D0CC-AC76-093855B9D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7437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6CE095-D0D5-4C23-2AA7-850407DEF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482FCC6-D0E5-236D-AABC-F94BDD2D8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66F2242-BB56-9088-F1B0-2F1E77B32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BDABAC6-33CB-3AF8-1F55-1114C0C56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330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12DD46-23AF-E1C4-70E4-7E8A9C3E29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74920" y="6362700"/>
            <a:ext cx="2743200" cy="365125"/>
          </a:xfrm>
        </p:spPr>
        <p:txBody>
          <a:bodyPr/>
          <a:lstStyle/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E1C79E9-317D-8C21-1F3C-A3513FEAE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79086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BE8603-68D2-34EB-9F93-EDC0F31BB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CCA47D-CFFC-1E89-65B5-E52306F14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3B791F-37A9-E58B-420A-1E7A4EE66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35CFB3E-A220-946A-B829-E9FD24D2F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AF23BE-2EA7-D066-1624-BA51330A6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35715D4-B57D-4CA1-0EC6-EE5DB4A99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375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22607E-4508-FE1A-A6C5-7C343B66E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D334C1B-BFB9-97A2-9B03-E440626346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Lisää kuva napsauttamalla kuvaketta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C04A4C1-FAB7-42CE-306F-4E957C900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EABA317-359C-4082-CC6C-01547F5B2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E6090FE-CCAB-C6A6-A1A0-4FDA8CBE0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5E40E71-9856-E684-27CC-95FB88694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323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9BBA6F1-28CB-37FB-704B-A6902228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564B9A-6297-28DB-5274-C1B544424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4B3F3D-8E1A-F41B-977C-35C09FEF27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E51B5-4D3B-4133-9F5E-FF36125E1D73}" type="datetimeFigureOut">
              <a:rPr lang="fi-FI" smtClean="0"/>
              <a:t>4.12.2025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674F0F-E910-2473-8393-6F6DBF0FB7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AABF1B-1454-764F-B80B-70092D1464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114CF-3A1C-4F19-A81C-437FE2D251E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0680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ph.fi/sites/default/files/documents/Opiskelijapalautekyselyt%201.7.2025%20alkaen%2C%20selkoenglanti.pdf" TargetMode="External"/><Relationship Id="rId5" Type="http://schemas.openxmlformats.org/officeDocument/2006/relationships/hyperlink" Target="https://www.oph.fi/sites/default/files/documents/Opiskelijapalautekyselyt%201.7.2025%20alkaen%2C%20selkoruotsi.pdf" TargetMode="External"/><Relationship Id="rId4" Type="http://schemas.openxmlformats.org/officeDocument/2006/relationships/hyperlink" Target="https://www.oph.fi/sites/default/files/documents/Opiskelijapalautekysely%201.7.2025%20alkaen%2C%20selkosuomi.pdf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aoe.fi/#/materiaali/4222" TargetMode="External"/><Relationship Id="rId3" Type="http://schemas.microsoft.com/office/2007/relationships/hdphoto" Target="../media/hdphoto2.wdp"/><Relationship Id="rId7" Type="http://schemas.openxmlformats.org/officeDocument/2006/relationships/hyperlink" Target="https://aoe.fi/#/materiaali/4216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oe.fi/#/materiaali/4588" TargetMode="External"/><Relationship Id="rId5" Type="http://schemas.openxmlformats.org/officeDocument/2006/relationships/hyperlink" Target="https://aoe.fi/#/materiaali/4589" TargetMode="External"/><Relationship Id="rId4" Type="http://schemas.openxmlformats.org/officeDocument/2006/relationships/hyperlink" Target="https://www.keuda.fi/keuda/hankkeet/vierko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ph.fi/fi/koulutus-ja-tutkinnot/ammatillisen-koulutuksen-opiskelijapalaut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h.fi/fi/koulutus-ja-tutkinnot/ammatillisen-koulutuksen-opiskelijapalaute" TargetMode="External"/><Relationship Id="rId2" Type="http://schemas.openxmlformats.org/officeDocument/2006/relationships/hyperlink" Target="https://www.finlex.fi/fi/lainsaadanto/saadoskokoelma/2020/1244#OT2_OT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0EDD36-9669-4617-4A0B-3027DB3BA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830" y="685879"/>
            <a:ext cx="8140820" cy="5451073"/>
          </a:xfrm>
        </p:spPr>
        <p:txBody>
          <a:bodyPr>
            <a:normAutofit/>
          </a:bodyPr>
          <a:lstStyle/>
          <a:p>
            <a:pPr algn="ctr"/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/>
                <a:ea typeface="ADLaM Display"/>
                <a:cs typeface="ADLaM Display"/>
              </a:rPr>
              <a:t>VIERKO 2</a:t>
            </a:r>
            <a:br>
              <a:rPr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fi-FI" sz="4400" dirty="0">
                <a:latin typeface="ADLaM Display"/>
                <a:ea typeface="ADLaM Display"/>
                <a:cs typeface="ADLaM Display"/>
              </a:rPr>
              <a:t>Opiskelijoiden opastaminen ammatillisen koulutuksen</a:t>
            </a:r>
            <a:br>
              <a:rPr lang="fi-FI" sz="4400" dirty="0">
                <a:latin typeface="ADLaM Display"/>
                <a:ea typeface="ADLaM Display"/>
                <a:cs typeface="ADLaM Display"/>
              </a:rPr>
            </a:br>
            <a:r>
              <a:rPr lang="fi-FI" sz="4400" dirty="0">
                <a:latin typeface="ADLaM Display"/>
                <a:ea typeface="ADLaM Display"/>
                <a:cs typeface="ADLaM Display"/>
              </a:rPr>
              <a:t>aloituskyselyyn </a:t>
            </a:r>
            <a:br>
              <a:rPr lang="fi-FI" sz="4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fi-FI" sz="2400" dirty="0">
                <a:latin typeface="ADLaM Display"/>
                <a:ea typeface="ADLaM Display"/>
                <a:cs typeface="ADLaM Display"/>
              </a:rPr>
              <a:t>Työpaketti E/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/>
                <a:ea typeface="ADLaM Display"/>
                <a:cs typeface="ADLaM Display"/>
              </a:rPr>
              <a:t> </a:t>
            </a:r>
            <a:r>
              <a:rPr lang="fi-FI" sz="2400" dirty="0">
                <a:latin typeface="ADLaM Display"/>
                <a:ea typeface="ADLaM Display"/>
                <a:cs typeface="ADLaM Display"/>
              </a:rPr>
              <a:t>Oili Jäppinen</a:t>
            </a:r>
            <a:br>
              <a:rPr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/>
                <a:ea typeface="ADLaM Display"/>
                <a:cs typeface="ADLaM Display"/>
              </a:rPr>
              <a:t>2025</a:t>
            </a:r>
            <a:br>
              <a:rPr lang="fi-FI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1631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26532736-A98C-BC5A-478F-D59773222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27258" y="1"/>
            <a:ext cx="7285351" cy="6407888"/>
          </a:xfrm>
          <a:prstGeom prst="rect">
            <a:avLst/>
          </a:prstGeom>
          <a:ln>
            <a:noFill/>
          </a:ln>
        </p:spPr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D926AB86-8B37-672E-B436-41CC8AB15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1930" y="777582"/>
            <a:ext cx="4168140" cy="1325563"/>
          </a:xfrm>
        </p:spPr>
        <p:txBody>
          <a:bodyPr/>
          <a:lstStyle/>
          <a:p>
            <a:pPr algn="ctr"/>
            <a:r>
              <a:rPr lang="fi-FI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VIERKO 2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3D69C5B-C443-8263-1EDC-1637D7A7A263}"/>
              </a:ext>
            </a:extLst>
          </p:cNvPr>
          <p:cNvSpPr txBox="1"/>
          <p:nvPr/>
        </p:nvSpPr>
        <p:spPr>
          <a:xfrm>
            <a:off x="3466465" y="2103145"/>
            <a:ext cx="525907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Vieraskielisen ja kielitietoisen koulutuksen ja ohjauksen kehittäminen.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S2-kielten opiskelumahdollisuuksien parantaminen.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52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3D086-EB06-36B4-8ABE-8C4D29067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7940" y="161925"/>
            <a:ext cx="8506460" cy="1325563"/>
          </a:xfrm>
        </p:spPr>
        <p:txBody>
          <a:bodyPr>
            <a:normAutofit fontScale="90000"/>
          </a:bodyPr>
          <a:lstStyle/>
          <a:p>
            <a:r>
              <a:rPr lang="fi-FI" dirty="0">
                <a:latin typeface="ADLaM Display"/>
                <a:ea typeface="ADLaM Display"/>
                <a:cs typeface="ADLaM Display"/>
              </a:rPr>
              <a:t>Taustaa: ammatillisen koulutuksen opiskelijapalautteet</a:t>
            </a:r>
            <a:endParaRPr lang="fi-FI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212096-2842-A7F8-B14E-E7DB2E42B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7940" y="1677670"/>
            <a:ext cx="879674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Opetushallitus seuraa opiskelijoiden tyytyväisyyttä koulutukseen ja sen vaikuttavuuteen</a:t>
            </a:r>
          </a:p>
          <a:p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Palautteen perusteella seurataan ja kehitetään koulutusta</a:t>
            </a:r>
          </a:p>
          <a:p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Palautekysely lähetetään opintojen alkuvaiheessa ja päättövaiheessa</a:t>
            </a:r>
          </a:p>
          <a:p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Opiskelijapalautteiden vastaukset vaikuttavat oppilaitoksen rahoitukseen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Vastaajien määrä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Vastaajien antamat pisteet</a:t>
            </a:r>
          </a:p>
          <a:p>
            <a:pPr marL="457200" lvl="1" indent="0">
              <a:buNone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on siis tärkeää, että mahdollisimman moni vastaa kyselyyn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05E6F0B4-3255-DCEC-6C50-60E3A159A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8295" t="10751" r="6793" b="21515"/>
          <a:stretch/>
        </p:blipFill>
        <p:spPr>
          <a:xfrm>
            <a:off x="1" y="1"/>
            <a:ext cx="2354094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4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3D086-EB06-36B4-8ABE-8C4D29067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939" y="365125"/>
            <a:ext cx="8428501" cy="1337286"/>
          </a:xfrm>
        </p:spPr>
        <p:txBody>
          <a:bodyPr/>
          <a:lstStyle/>
          <a:p>
            <a:r>
              <a:rPr lang="fi-FI" dirty="0">
                <a:latin typeface="ADLaM Display"/>
                <a:ea typeface="ADLaM Display"/>
                <a:cs typeface="ADLaM Display"/>
              </a:rPr>
              <a:t>Aloituskysely ja HOKS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296FFC3-7D75-2A48-BE5D-303B9DCD56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 l="7304" r="9437" b="3594"/>
          <a:stretch/>
        </p:blipFill>
        <p:spPr>
          <a:xfrm flipH="1">
            <a:off x="0" y="2679786"/>
            <a:ext cx="3075994" cy="3644973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212096-2842-A7F8-B14E-E7DB2E42B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8939" y="1702411"/>
            <a:ext cx="8945624" cy="441847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dirty="0">
                <a:ea typeface="ADLaM Display"/>
                <a:cs typeface="Arial"/>
              </a:rPr>
              <a:t>Kun opiskelijan HOKS on ensimmäisen kerran hyväksytty, Opetushallitus lähettää automaattisesti kyselyn opiskelijalle sähköpostitse (opiskelijatietojärjestelmään kirjattu sähköpostiosoite)</a:t>
            </a:r>
          </a:p>
          <a:p>
            <a:r>
              <a:rPr lang="fi-FI" dirty="0">
                <a:ea typeface="ADLaM Display"/>
                <a:cs typeface="Arial"/>
              </a:rPr>
              <a:t>Vastausaikaa 30 vuorokautta</a:t>
            </a:r>
          </a:p>
          <a:p>
            <a:r>
              <a:rPr lang="fi-FI" dirty="0">
                <a:ea typeface="ADLaM Display"/>
                <a:cs typeface="Arial"/>
              </a:rPr>
              <a:t>Kohderyhmänä perus-, ammatti- tai erikoisammattitutkintoja tai niiden tutkinnon osia suorittavat opiskelijat</a:t>
            </a:r>
          </a:p>
          <a:p>
            <a:r>
              <a:rPr lang="fi-FI" dirty="0">
                <a:ea typeface="ADLaM Display"/>
                <a:cs typeface="Arial"/>
              </a:rPr>
              <a:t>Opiskelijan saamassa viestissä on kolme eri linkkiä - suomenkielinen, ruotsinkielinen ja englanninkielinen kysely</a:t>
            </a:r>
          </a:p>
          <a:p>
            <a:r>
              <a:rPr lang="fi-FI" dirty="0">
                <a:ea typeface="ADLaM Display"/>
                <a:cs typeface="Arial"/>
              </a:rPr>
              <a:t>Lisäksi saatavilla tulostettavat selkokieliset materiaalit: </a:t>
            </a:r>
          </a:p>
          <a:p>
            <a:pPr lvl="1"/>
            <a:r>
              <a:rPr lang="fi-FI" dirty="0">
                <a:ea typeface="ADLaM Display"/>
                <a:cs typeface="Arial"/>
                <a:hlinkClick r:id="rId4"/>
              </a:rPr>
              <a:t>Selkosuomi</a:t>
            </a:r>
            <a:endParaRPr lang="fi-FI" dirty="0">
              <a:ea typeface="ADLaM Display"/>
              <a:cs typeface="Arial"/>
            </a:endParaRPr>
          </a:p>
          <a:p>
            <a:pPr lvl="1"/>
            <a:r>
              <a:rPr lang="fi-FI" dirty="0">
                <a:ea typeface="ADLaM Display"/>
                <a:cs typeface="Arial"/>
                <a:hlinkClick r:id="rId5"/>
              </a:rPr>
              <a:t>Selkoruotsi </a:t>
            </a:r>
            <a:endParaRPr lang="fi-FI" dirty="0">
              <a:ea typeface="ADLaM Display"/>
              <a:cs typeface="Arial"/>
            </a:endParaRPr>
          </a:p>
          <a:p>
            <a:pPr lvl="1"/>
            <a:r>
              <a:rPr lang="fi-FI" dirty="0">
                <a:ea typeface="ADLaM Display"/>
                <a:cs typeface="Arial"/>
                <a:hlinkClick r:id="rId6"/>
              </a:rPr>
              <a:t>selkoenglanti</a:t>
            </a:r>
            <a:endParaRPr lang="fi-FI" dirty="0">
              <a:ea typeface="ADLaM Display"/>
              <a:cs typeface="Arial"/>
            </a:endParaRPr>
          </a:p>
          <a:p>
            <a:pPr marL="0" indent="0">
              <a:buNone/>
            </a:pPr>
            <a:endParaRPr lang="fi-FI" dirty="0">
              <a:latin typeface="Arial"/>
              <a:ea typeface="ADLaM Display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0981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65D06-503E-94C9-5B8D-23349DA29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8A9DDF-E46F-C29A-8824-623205E2E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39" y="365125"/>
            <a:ext cx="9000001" cy="1348491"/>
          </a:xfrm>
        </p:spPr>
        <p:txBody>
          <a:bodyPr/>
          <a:lstStyle/>
          <a:p>
            <a:r>
              <a:rPr lang="fi-FI" dirty="0">
                <a:latin typeface="ADLaM Display"/>
                <a:ea typeface="ADLaM Display"/>
                <a:cs typeface="ADLaM Display"/>
              </a:rPr>
              <a:t>Vieraskielisen opiskelijan ohjaaminen Aloituskyselyyn 1/2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EB49850-74B9-1732-AE8E-B5B24B04EC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 l="7304" r="9437" b="3594"/>
          <a:stretch/>
        </p:blipFill>
        <p:spPr>
          <a:xfrm flipH="1">
            <a:off x="0" y="2679786"/>
            <a:ext cx="3075994" cy="3644973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3B4965-159D-A1CA-507B-E898A2D15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9498" y="2055682"/>
            <a:ext cx="8580602" cy="426907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457200" indent="-457200"/>
            <a:r>
              <a:rPr lang="en-US" dirty="0">
                <a:ea typeface="Calibri" panose="020F0502020204030204"/>
                <a:cs typeface="Calibri" panose="020F0502020204030204"/>
              </a:rPr>
              <a:t>Varaa opintojen alussa riittävästi aikaa opiskelijan perehdytykseen. Koulutusjärjestelmä ja tapa opiskella voivat poiketa opiskelijan aiemmista opiskelukokemuksista. </a:t>
            </a:r>
          </a:p>
          <a:p>
            <a:pPr marL="457200" indent="-457200"/>
            <a:r>
              <a:rPr lang="en-US" dirty="0">
                <a:ea typeface="Calibri" panose="020F0502020204030204"/>
                <a:cs typeface="Calibri" panose="020F0502020204030204"/>
              </a:rPr>
              <a:t>Hyödynnä </a:t>
            </a:r>
            <a:r>
              <a:rPr lang="en-US" dirty="0">
                <a:ea typeface="Calibri" panose="020F0502020204030204"/>
                <a:cs typeface="Calibri" panose="020F0502020204030204"/>
                <a:hlinkClick r:id="rId4"/>
              </a:rPr>
              <a:t>Vierkon tukimateriaaleja</a:t>
            </a:r>
            <a:r>
              <a:rPr lang="en-US" dirty="0">
                <a:ea typeface="Calibri" panose="020F0502020204030204"/>
                <a:cs typeface="Calibri" panose="020F0502020204030204"/>
              </a:rPr>
              <a:t>, esim. </a:t>
            </a:r>
          </a:p>
          <a:p>
            <a:pPr marL="914400" lvl="1" indent="-457200"/>
            <a:r>
              <a:rPr lang="en-US" dirty="0">
                <a:ea typeface="Calibri" panose="020F0502020204030204"/>
                <a:cs typeface="Calibri" panose="020F0502020204030204"/>
                <a:hlinkClick r:id="rId5"/>
              </a:rPr>
              <a:t>HOKS-pöytätabletti (kysymyksiä eri kielillä</a:t>
            </a:r>
            <a:r>
              <a:rPr lang="en-US" dirty="0">
                <a:ea typeface="Calibri" panose="020F0502020204030204"/>
                <a:cs typeface="Calibri" panose="020F0502020204030204"/>
              </a:rPr>
              <a:t>)</a:t>
            </a:r>
          </a:p>
          <a:p>
            <a:pPr marL="914400" lvl="1" indent="-457200"/>
            <a:r>
              <a:rPr lang="en-US" dirty="0">
                <a:ea typeface="Calibri" panose="020F0502020204030204"/>
                <a:cs typeface="Calibri" panose="020F0502020204030204"/>
                <a:hlinkClick r:id="rId6"/>
              </a:rPr>
              <a:t>HOKS-botti ja ammatillisen koulutuksen sanastoa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914400" lvl="1" indent="-457200"/>
            <a:r>
              <a:rPr lang="en-US" dirty="0">
                <a:ea typeface="Calibri" panose="020F0502020204030204"/>
                <a:cs typeface="Calibri" panose="020F0502020204030204"/>
                <a:hlinkClick r:id="rId7"/>
              </a:rPr>
              <a:t>Lomake vieraskielisen opiskelijan oppimisen tuen tarpeen kartoitukseen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914400" lvl="1" indent="-457200"/>
            <a:r>
              <a:rPr lang="en-US" dirty="0">
                <a:ea typeface="Calibri" panose="020F0502020204030204"/>
                <a:cs typeface="Calibri" panose="020F0502020204030204"/>
                <a:hlinkClick r:id="rId8"/>
              </a:rPr>
              <a:t>YTO-opintojen osaamistavoitteet </a:t>
            </a:r>
            <a:r>
              <a:rPr lang="en-US" dirty="0" err="1">
                <a:ea typeface="Calibri" panose="020F0502020204030204"/>
                <a:cs typeface="Calibri" panose="020F0502020204030204"/>
                <a:hlinkClick r:id="rId8"/>
              </a:rPr>
              <a:t>selkokielellä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lvl="1" indent="0">
              <a:buNone/>
            </a:pP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indent="-457200"/>
            <a:r>
              <a:rPr lang="en-US" dirty="0">
                <a:ea typeface="Calibri" panose="020F0502020204030204"/>
                <a:cs typeface="Calibri" panose="020F0502020204030204"/>
              </a:rPr>
              <a:t>Varmista, että opiskelija ymmärtää ennen HOKSin laatimista erityisesti</a:t>
            </a:r>
          </a:p>
          <a:p>
            <a:pPr marL="1371600" lvl="2" indent="-457200">
              <a:buFont typeface="Wingdings,Sans-Serif" panose="020B0604020202020204" pitchFamily="34" charset="0"/>
              <a:buChar char="§"/>
            </a:pPr>
            <a:r>
              <a:rPr lang="en-US" dirty="0">
                <a:ea typeface="Calibri" panose="020F0502020204030204"/>
                <a:cs typeface="Calibri" panose="020F0502020204030204"/>
              </a:rPr>
              <a:t>Tutkinnon rakenteen ja aikataulun sekä oman tavoitteensa koulutuksessa (osa- vai kokotutkinto)</a:t>
            </a:r>
          </a:p>
          <a:p>
            <a:pPr marL="1371600" lvl="2" indent="-457200">
              <a:buFont typeface="Wingdings,Sans-Serif" panose="020B0604020202020204" pitchFamily="34" charset="0"/>
              <a:buChar char="§"/>
            </a:pPr>
            <a:r>
              <a:rPr lang="en-US" dirty="0">
                <a:ea typeface="Calibri" panose="020F0502020204030204"/>
                <a:cs typeface="Calibri" panose="020F0502020204030204"/>
              </a:rPr>
              <a:t>Tutkinnon osien sisällön ja tavoitteen</a:t>
            </a:r>
          </a:p>
          <a:p>
            <a:pPr marL="1371600" lvl="2" indent="-457200">
              <a:buFont typeface="Wingdings,Sans-Serif" panose="020B0604020202020204" pitchFamily="34" charset="0"/>
              <a:buChar char="§"/>
            </a:pPr>
            <a:r>
              <a:rPr lang="en-US" dirty="0">
                <a:ea typeface="Calibri" panose="020F0502020204030204"/>
                <a:cs typeface="Calibri" panose="020F0502020204030204"/>
              </a:rPr>
              <a:t>Opiskelumuodot (lähiopetus, itsenäinen opiskelu, työelämässä oppiminen)</a:t>
            </a:r>
          </a:p>
          <a:p>
            <a:pPr marL="1371600" lvl="2" indent="-457200">
              <a:buFont typeface="Wingdings,Sans-Serif" panose="020B0604020202020204" pitchFamily="34" charset="0"/>
              <a:buChar char="§"/>
            </a:pPr>
            <a:r>
              <a:rPr lang="en-US" dirty="0">
                <a:ea typeface="Calibri" panose="020F0502020204030204"/>
                <a:cs typeface="Calibri" panose="020F0502020204030204"/>
              </a:rPr>
              <a:t>Arviointiperiaatteet ja näytöt</a:t>
            </a:r>
          </a:p>
          <a:p>
            <a:pPr marL="1371600" lvl="2" indent="-457200">
              <a:buFont typeface="Wingdings,Sans-Serif" panose="020B0604020202020204" pitchFamily="34" charset="0"/>
              <a:buChar char="§"/>
            </a:pPr>
            <a:r>
              <a:rPr lang="en-US" dirty="0">
                <a:ea typeface="Calibri" panose="020F0502020204030204"/>
                <a:cs typeface="Calibri" panose="020F0502020204030204"/>
              </a:rPr>
              <a:t>Erilaiset tukimuodot sekä ohjauspalvelut, henkilöiden yhteystiedot</a:t>
            </a:r>
            <a:endParaRPr lang="en-US" dirty="0"/>
          </a:p>
          <a:p>
            <a:pPr marL="914400" lvl="2" indent="0">
              <a:buNone/>
            </a:pP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914400" lvl="1">
              <a:buFont typeface="Courier New" panose="020B0604020202020204" pitchFamily="34" charset="0"/>
              <a:buChar char="o"/>
            </a:pP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914400" lvl="1">
              <a:buFont typeface="Courier New" panose="020B0604020202020204" pitchFamily="34" charset="0"/>
              <a:buChar char="o"/>
            </a:pP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25706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25EE5-4D05-BD24-CF03-1B4D96D4B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B57D48-A94F-84D2-87D6-8B9F86ABD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39" y="365125"/>
            <a:ext cx="9000001" cy="1348491"/>
          </a:xfrm>
        </p:spPr>
        <p:txBody>
          <a:bodyPr>
            <a:normAutofit/>
          </a:bodyPr>
          <a:lstStyle/>
          <a:p>
            <a:r>
              <a:rPr lang="fi-FI" dirty="0">
                <a:latin typeface="ADLaM Display"/>
                <a:ea typeface="ADLaM Display"/>
                <a:cs typeface="ADLaM Display"/>
              </a:rPr>
              <a:t>Vieraskielisen opiskelijan ohjaaminen Aloituskyselyyn 2/2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DED8FB9-4F6B-EA9F-23C2-1EFAA4502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 l="7304" r="9437" b="3594"/>
          <a:stretch/>
        </p:blipFill>
        <p:spPr>
          <a:xfrm flipH="1">
            <a:off x="0" y="2679786"/>
            <a:ext cx="3075994" cy="3644973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18CB47-54D0-13B4-4DD3-C448FF791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505" y="1713617"/>
            <a:ext cx="9069163" cy="4779258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sz="2600" dirty="0">
                <a:ea typeface="Calibri"/>
                <a:cs typeface="Calibri"/>
              </a:rPr>
              <a:t>Kerro HOKS-keskustelun yhteydessä tulevasta aloituskyselystä</a:t>
            </a:r>
          </a:p>
          <a:p>
            <a:pPr marL="0" indent="0">
              <a:buNone/>
            </a:pPr>
            <a:endParaRPr lang="en-US" sz="2600" dirty="0">
              <a:ea typeface="Calibri"/>
              <a:cs typeface="Calibri"/>
            </a:endParaRPr>
          </a:p>
          <a:p>
            <a:pPr marL="914400" lvl="1"/>
            <a:r>
              <a:rPr lang="en-US" sz="2200" dirty="0">
                <a:ea typeface="Calibri"/>
                <a:cs typeface="Calibri"/>
              </a:rPr>
              <a:t>Kuka palautetta kysyy ja miksi</a:t>
            </a:r>
          </a:p>
          <a:p>
            <a:pPr marL="1371600" lvl="3" indent="0">
              <a:buNone/>
            </a:pPr>
            <a:r>
              <a:rPr lang="en-US" sz="2100" i="1" dirty="0">
                <a:ea typeface="Calibri"/>
                <a:cs typeface="Calibri"/>
              </a:rPr>
              <a:t>	Opetushallitus kysyy palautetta, koska se haluaa kehittää koulutusta. 	Kysely on anonyymi.</a:t>
            </a:r>
          </a:p>
          <a:p>
            <a:pPr marL="1371600" lvl="3" indent="0">
              <a:buNone/>
            </a:pPr>
            <a:endParaRPr lang="en-US" sz="2100" dirty="0">
              <a:ea typeface="Calibri"/>
              <a:cs typeface="Calibri"/>
            </a:endParaRPr>
          </a:p>
          <a:p>
            <a:pPr marL="914400" lvl="1"/>
            <a:r>
              <a:rPr lang="en-US" sz="2200" dirty="0">
                <a:ea typeface="Calibri"/>
                <a:cs typeface="Calibri"/>
              </a:rPr>
              <a:t>Mihin kysely tulee (varmista, mihin sähköpostiin kysely lähetetään oppilaitoksessanne)</a:t>
            </a:r>
          </a:p>
          <a:p>
            <a:pPr marL="1371600" lvl="3" indent="0">
              <a:buNone/>
            </a:pPr>
            <a:r>
              <a:rPr lang="en-US" sz="2100" i="1" dirty="0">
                <a:ea typeface="Calibri"/>
                <a:cs typeface="Calibri"/>
              </a:rPr>
              <a:t>	Linkki kyselyyn tulee sinun sähköpostiin, joka on tallennettu oppilaitoksen 	järjestelmään. Sinulla se on sinun oma sähköposti / koulun sähköposti.</a:t>
            </a:r>
          </a:p>
          <a:p>
            <a:pPr marL="1371600" lvl="3" indent="0">
              <a:buNone/>
            </a:pPr>
            <a:endParaRPr lang="en-US" sz="2100" dirty="0">
              <a:ea typeface="Calibri"/>
              <a:cs typeface="Calibri"/>
            </a:endParaRPr>
          </a:p>
          <a:p>
            <a:pPr marL="914400" lvl="1"/>
            <a:r>
              <a:rPr lang="en-US" sz="2200" dirty="0">
                <a:ea typeface="Calibri"/>
                <a:cs typeface="Calibri"/>
              </a:rPr>
              <a:t>Milloin ja missä opiskelija vastaa kyselyyn. </a:t>
            </a:r>
          </a:p>
          <a:p>
            <a:pPr lvl="1" indent="0">
              <a:buNone/>
            </a:pPr>
            <a:r>
              <a:rPr lang="en-US" sz="2200" dirty="0">
                <a:ea typeface="Calibri"/>
                <a:cs typeface="Calibri"/>
              </a:rPr>
              <a:t>    Tulosta opiskelijalle selkokieliset kysymykset tarvittaessa </a:t>
            </a:r>
            <a:r>
              <a:rPr lang="en-US" sz="2200" dirty="0">
                <a:ea typeface="Calibri"/>
                <a:cs typeface="Calibri"/>
                <a:hlinkClick r:id="rId4"/>
              </a:rPr>
              <a:t>Opetushallituksen sivulta</a:t>
            </a:r>
            <a:endParaRPr lang="en-US" sz="2200" dirty="0">
              <a:ea typeface="Calibri"/>
              <a:cs typeface="Calibri"/>
            </a:endParaRPr>
          </a:p>
          <a:p>
            <a:pPr lvl="1" indent="0">
              <a:buNone/>
            </a:pPr>
            <a:endParaRPr lang="en-US" sz="2200" dirty="0">
              <a:ea typeface="Calibri"/>
              <a:cs typeface="Calibri"/>
            </a:endParaRPr>
          </a:p>
          <a:p>
            <a:pPr lvl="1" indent="0">
              <a:buNone/>
            </a:pPr>
            <a:r>
              <a:rPr lang="en-US" sz="2200" dirty="0">
                <a:ea typeface="Calibri"/>
                <a:cs typeface="Calibri"/>
              </a:rPr>
              <a:t>   		</a:t>
            </a:r>
            <a:r>
              <a:rPr lang="en-US" sz="2100" i="1" dirty="0">
                <a:ea typeface="Calibri"/>
                <a:cs typeface="Calibri"/>
              </a:rPr>
              <a:t>Vastaa kyselyyn myöhemmin opettajan ja koko ryhmän kanssa. </a:t>
            </a:r>
          </a:p>
          <a:p>
            <a:pPr lvl="2" indent="0">
              <a:buNone/>
            </a:pPr>
            <a:r>
              <a:rPr lang="en-US" sz="2100" i="1" dirty="0">
                <a:ea typeface="Calibri"/>
                <a:cs typeface="Calibri"/>
              </a:rPr>
              <a:t>    	 Voit lukea kysymykset etukäteen paperilta.</a:t>
            </a:r>
          </a:p>
          <a:p>
            <a:pPr indent="0">
              <a:buNone/>
            </a:pPr>
            <a:r>
              <a:rPr lang="en-US" sz="2100" i="1" dirty="0">
                <a:ea typeface="Calibri"/>
                <a:cs typeface="Calibri"/>
              </a:rPr>
              <a:t>		TAI</a:t>
            </a:r>
          </a:p>
          <a:p>
            <a:pPr lvl="1" indent="0">
              <a:buNone/>
            </a:pPr>
            <a:r>
              <a:rPr lang="en-US" sz="2100" i="1" dirty="0">
                <a:ea typeface="Calibri"/>
                <a:cs typeface="Calibri"/>
              </a:rPr>
              <a:t>              	Vastaa kyselyyn itsenäisesti, vastausaikaa on 30 vuorokautta. </a:t>
            </a:r>
          </a:p>
          <a:p>
            <a:pPr lvl="2" indent="0">
              <a:buNone/>
            </a:pPr>
            <a:r>
              <a:rPr lang="en-US" sz="2100" i="1" dirty="0">
                <a:ea typeface="Calibri"/>
                <a:cs typeface="Calibri"/>
              </a:rPr>
              <a:t>     	(Kuka) auttaa, jos tarvitset apua. </a:t>
            </a:r>
          </a:p>
          <a:p>
            <a:pPr lvl="2" indent="0">
              <a:buNone/>
            </a:pPr>
            <a:r>
              <a:rPr lang="en-US" sz="2100" i="1" dirty="0">
                <a:ea typeface="Calibri"/>
                <a:cs typeface="Calibri"/>
              </a:rPr>
              <a:t>     	Voit lukea kysymykset etukäteen tältä paperilta. </a:t>
            </a:r>
            <a:endParaRPr lang="en-US" dirty="0">
              <a:ea typeface="Calibri"/>
              <a:cs typeface="Calibri"/>
            </a:endParaRPr>
          </a:p>
          <a:p>
            <a:pPr marL="1371600" lvl="2" indent="-457200"/>
            <a:endParaRPr lang="en-US" dirty="0">
              <a:ea typeface="Calibri"/>
              <a:cs typeface="Calibri"/>
            </a:endParaRPr>
          </a:p>
          <a:p>
            <a:pPr marL="1371600" lvl="2" indent="-457200"/>
            <a:endParaRPr lang="en-US" dirty="0">
              <a:ea typeface="Calibri"/>
              <a:cs typeface="Calibri"/>
            </a:endParaRPr>
          </a:p>
          <a:p>
            <a:pPr marL="1371600" lvl="2" indent="-457200"/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613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B0F24-B4FD-D1CF-C6E1-66C6ADD71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>
                <a:latin typeface="ADLaM Display"/>
                <a:ea typeface="ADLaM Display"/>
                <a:cs typeface="ADLaM Display"/>
              </a:rPr>
              <a:t>Vinkkejä ryhmän ohjaamiseen kyselyyn</a:t>
            </a:r>
            <a:endParaRPr lang="en-US" dirty="0">
              <a:latin typeface="ADLaM Display"/>
              <a:ea typeface="ADLaM Display"/>
              <a:cs typeface="ADLaM Display"/>
            </a:endParaRP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4FC113EC-8415-129D-94E4-75F87818D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Varaa kyselylle sopiva ajankohta</a:t>
            </a:r>
          </a:p>
          <a:p>
            <a:r>
              <a:rPr lang="fi-FI" dirty="0"/>
              <a:t>Jos ryhmässä on paljon kielitukea tai digitukea tarvitsevia, pyydä avuksi esimerkiksi S2-opettaja</a:t>
            </a:r>
          </a:p>
          <a:p>
            <a:r>
              <a:rPr lang="fi-FI" dirty="0"/>
              <a:t>Käy kysymykset tarvittaessa yhdessä läpi ennen vastaamista. Varmista, että opiskelijat ymmärtävät kysymykset ja vastausvaihtoehdot. </a:t>
            </a:r>
          </a:p>
          <a:p>
            <a:r>
              <a:rPr lang="fi-FI" dirty="0"/>
              <a:t>Varaa tarvittaessa paperiversioita selkokysymyksistä. </a:t>
            </a:r>
          </a:p>
        </p:txBody>
      </p:sp>
    </p:spTree>
    <p:extLst>
      <p:ext uri="{BB962C8B-B14F-4D97-AF65-F5344CB8AC3E}">
        <p14:creationId xmlns:p14="http://schemas.microsoft.com/office/powerpoint/2010/main" val="938500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3D086-EB06-36B4-8ABE-8C4D29067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5640" y="365125"/>
            <a:ext cx="5511800" cy="1325563"/>
          </a:xfrm>
        </p:spPr>
        <p:txBody>
          <a:bodyPr/>
          <a:lstStyle/>
          <a:p>
            <a:r>
              <a:rPr lang="fi-FI" dirty="0">
                <a:latin typeface="ADLaM Display"/>
                <a:ea typeface="ADLaM Display"/>
                <a:cs typeface="ADLaM Display"/>
              </a:rPr>
              <a:t>Yhteystiedot: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212096-2842-A7F8-B14E-E7DB2E42B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5374" y="1550988"/>
            <a:ext cx="6098026" cy="349091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Arial"/>
                <a:ea typeface="ADLaM Display"/>
                <a:cs typeface="Arial"/>
              </a:rPr>
              <a:t>Kirjoita tähän oman oppilaitoksesi yhteystiedot, joilta saa lisätietoa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007974C-C4DB-3472-DD90-6A41D9E81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498600" y="3038545"/>
            <a:ext cx="1721946" cy="132343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sz="4000" dirty="0">
                <a:latin typeface="ADLaM Display"/>
                <a:ea typeface="ADLaM Display"/>
                <a:cs typeface="ADLaM Display"/>
              </a:rPr>
              <a:t>Kiitos,</a:t>
            </a:r>
            <a:br>
              <a:rPr lang="fi-FI" sz="4000" dirty="0">
                <a:latin typeface="ADLaM Display"/>
                <a:ea typeface="ADLaM Display"/>
                <a:cs typeface="ADLaM Display"/>
              </a:rPr>
            </a:br>
            <a:r>
              <a:rPr lang="fi-FI" sz="4000" dirty="0">
                <a:latin typeface="ADLaM Display"/>
                <a:ea typeface="ADLaM Display"/>
                <a:cs typeface="ADLaM Display"/>
              </a:rPr>
              <a:t>tack!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296FFC3-7D75-2A48-BE5D-303B9DCD56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04" r="9437" b="3594"/>
          <a:stretch/>
        </p:blipFill>
        <p:spPr>
          <a:xfrm flipH="1">
            <a:off x="123772" y="1054894"/>
            <a:ext cx="4494486" cy="5204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710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42E7A9AE-EBF1-3028-2B8B-DC724D48C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>
                <a:latin typeface="ADLaM Display"/>
                <a:ea typeface="ADLaM Display"/>
                <a:cs typeface="ADLaM Display"/>
              </a:rPr>
              <a:t>Lähteet: </a:t>
            </a:r>
            <a:endParaRPr lang="fi-FI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D0C7D3F-4260-AE47-1813-9753C5DA8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1800" dirty="0">
                <a:ea typeface="+mn-lt"/>
                <a:cs typeface="+mn-lt"/>
                <a:hlinkClick r:id="rId2"/>
              </a:rPr>
              <a:t>Opetus- ja kulttuuriministeriön asetus ammatillisen koulutuksen rahoituksen laskentaperusteista | 1244/2020 | Suomen säädöskokoelma | Finlex</a:t>
            </a:r>
            <a:endParaRPr lang="en-US" dirty="0"/>
          </a:p>
          <a:p>
            <a:pPr marL="0" indent="0">
              <a:buNone/>
            </a:pPr>
            <a:endParaRPr lang="fi-FI" sz="18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 sz="1800" dirty="0">
                <a:ea typeface="+mn-lt"/>
                <a:cs typeface="+mn-lt"/>
                <a:hlinkClick r:id="rId3"/>
              </a:rPr>
              <a:t>Ammatillisen koulutuksen opiskelijapalaute | Opetushallitus</a:t>
            </a:r>
            <a:endParaRPr lang="fi-FI" sz="18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3889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RKOmallipohjat" id="{D4D80572-9317-4665-8B0D-238CEC7B1C2D}" vid="{32D10B52-81B6-4EBC-80CE-9BB4D887A74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be92a1-9c2e-45bd-bc7a-77e2bc8acba2" xsi:nil="true"/>
    <lcf76f155ced4ddcb4097134ff3c332f xmlns="99c4edd6-4692-4bdc-b7c2-f7fdb8cf042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CF28071C79A14B9F22182B9B92C540" ma:contentTypeVersion="13" ma:contentTypeDescription="Create a new document." ma:contentTypeScope="" ma:versionID="f97d423ac3940b248fcbc4c4bcc9d1a2">
  <xsd:schema xmlns:xsd="http://www.w3.org/2001/XMLSchema" xmlns:xs="http://www.w3.org/2001/XMLSchema" xmlns:p="http://schemas.microsoft.com/office/2006/metadata/properties" xmlns:ns2="99c4edd6-4692-4bdc-b7c2-f7fdb8cf042f" xmlns:ns3="76be92a1-9c2e-45bd-bc7a-77e2bc8acba2" targetNamespace="http://schemas.microsoft.com/office/2006/metadata/properties" ma:root="true" ma:fieldsID="ac2bd7a0dd5406a5cff4eb9bfad4f9f4" ns2:_="" ns3:_="">
    <xsd:import namespace="99c4edd6-4692-4bdc-b7c2-f7fdb8cf042f"/>
    <xsd:import namespace="76be92a1-9c2e-45bd-bc7a-77e2bc8acb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c4edd6-4692-4bdc-b7c2-f7fdb8cf04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26c6a39-ca17-4711-8675-0cb8c6f60f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e92a1-9c2e-45bd-bc7a-77e2bc8acba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93a5905-6c09-4fdb-b610-8a0047d6305c}" ma:internalName="TaxCatchAll" ma:showField="CatchAllData" ma:web="76be92a1-9c2e-45bd-bc7a-77e2bc8acb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D7E197-5CE7-4725-8BF6-15F6C1AD05D1}">
  <ds:schemaRefs>
    <ds:schemaRef ds:uri="http://schemas.microsoft.com/office/2006/metadata/properties"/>
    <ds:schemaRef ds:uri="http://purl.org/dc/dcmitype/"/>
    <ds:schemaRef ds:uri="http://www.w3.org/XML/1998/namespace"/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76be92a1-9c2e-45bd-bc7a-77e2bc8acba2"/>
    <ds:schemaRef ds:uri="99c4edd6-4692-4bdc-b7c2-f7fdb8cf042f"/>
  </ds:schemaRefs>
</ds:datastoreItem>
</file>

<file path=customXml/itemProps2.xml><?xml version="1.0" encoding="utf-8"?>
<ds:datastoreItem xmlns:ds="http://schemas.openxmlformats.org/officeDocument/2006/customXml" ds:itemID="{747E9FBF-6CF6-4700-B86E-583616ECFD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D4C81E-406C-4A5B-987A-0EA766C3B6C0}"/>
</file>

<file path=docProps/app.xml><?xml version="1.0" encoding="utf-8"?>
<Properties xmlns="http://schemas.openxmlformats.org/officeDocument/2006/extended-properties" xmlns:vt="http://schemas.openxmlformats.org/officeDocument/2006/docPropsVTypes">
  <Template>VIERKOmallipohjat</Template>
  <TotalTime>140</TotalTime>
  <Words>453</Words>
  <Application>Microsoft Office PowerPoint</Application>
  <PresentationFormat>Widescreen</PresentationFormat>
  <Paragraphs>71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Office-teema</vt:lpstr>
      <vt:lpstr>VIERKO 2  Opiskelijoiden opastaminen ammatillisen koulutuksen aloituskyselyyn     Työpaketti E/ Oili Jäppinen  2025 </vt:lpstr>
      <vt:lpstr>VIERKO 2</vt:lpstr>
      <vt:lpstr>Taustaa: ammatillisen koulutuksen opiskelijapalautteet</vt:lpstr>
      <vt:lpstr>Aloituskysely ja HOKS</vt:lpstr>
      <vt:lpstr>Vieraskielisen opiskelijan ohjaaminen Aloituskyselyyn 1/2</vt:lpstr>
      <vt:lpstr>Vieraskielisen opiskelijan ohjaaminen Aloituskyselyyn 2/2</vt:lpstr>
      <vt:lpstr>Vinkkejä ryhmän ohjaamiseen kyselyyn</vt:lpstr>
      <vt:lpstr>Yhteystiedot:</vt:lpstr>
      <vt:lpstr>Lähteet: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S2 -opetuksen ja -ohjauksen kehittämis suunnitelma</dc:title>
  <dc:creator>Henna Hyytiä</dc:creator>
  <cp:lastModifiedBy>Jäppinen Oili</cp:lastModifiedBy>
  <cp:revision>496</cp:revision>
  <dcterms:created xsi:type="dcterms:W3CDTF">2024-06-12T15:15:55Z</dcterms:created>
  <dcterms:modified xsi:type="dcterms:W3CDTF">2025-12-04T12:15:50Z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0x01010003CF28071C79A14B9F22182B9B92C540</vt:lpwstr>
  </property>
  <property fmtid="{D5CDD505-2E9C-101B-9397-08002B2CF9AE}" pid="3" name="Order">
    <vt:r8>2500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