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  <p:sldMasterId id="2147483704" r:id="rId5"/>
    <p:sldMasterId id="2147483716" r:id="rId6"/>
  </p:sldMasterIdLst>
  <p:notesMasterIdLst>
    <p:notesMasterId r:id="rId25"/>
  </p:notesMasterIdLst>
  <p:sldIdLst>
    <p:sldId id="353" r:id="rId7"/>
    <p:sldId id="327" r:id="rId8"/>
    <p:sldId id="330" r:id="rId9"/>
    <p:sldId id="342" r:id="rId10"/>
    <p:sldId id="343" r:id="rId11"/>
    <p:sldId id="334" r:id="rId12"/>
    <p:sldId id="344" r:id="rId13"/>
    <p:sldId id="346" r:id="rId14"/>
    <p:sldId id="345" r:id="rId15"/>
    <p:sldId id="335" r:id="rId16"/>
    <p:sldId id="347" r:id="rId17"/>
    <p:sldId id="336" r:id="rId18"/>
    <p:sldId id="348" r:id="rId19"/>
    <p:sldId id="333" r:id="rId20"/>
    <p:sldId id="349" r:id="rId21"/>
    <p:sldId id="350" r:id="rId22"/>
    <p:sldId id="351" r:id="rId23"/>
    <p:sldId id="35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E33"/>
    <a:srgbClr val="FFEF07"/>
    <a:srgbClr val="FDBC00"/>
    <a:srgbClr val="F9BB00"/>
    <a:srgbClr val="9CAE12"/>
    <a:srgbClr val="7063A0"/>
    <a:srgbClr val="00CCCC"/>
    <a:srgbClr val="9DAE12"/>
    <a:srgbClr val="178917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Vaalea tyyli 3 - Korostu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72065" autoAdjust="0"/>
  </p:normalViewPr>
  <p:slideViewPr>
    <p:cSldViewPr snapToGrid="0" snapToObjects="1">
      <p:cViewPr varScale="1">
        <p:scale>
          <a:sx n="54" d="100"/>
          <a:sy n="54" d="100"/>
        </p:scale>
        <p:origin x="1436" y="40"/>
      </p:cViewPr>
      <p:guideLst/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03FF7-EB7B-E04A-9017-0147F79452F8}" type="datetimeFigureOut">
              <a:rPr lang="fi-FI" smtClean="0"/>
              <a:t>1.7.2024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2D21C-82C7-9946-AAF5-D6822BC510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938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257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416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4532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367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884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2238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52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3368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09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938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40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829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4493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62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5296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6317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D21C-82C7-9946-AAF5-D6822BC510D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06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2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55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823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67ACBF9-5F41-8C4E-B98F-8E18E35B0D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756" y="-43209"/>
            <a:ext cx="11397316" cy="7688451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10A7143-224D-F748-B0CF-F0C52ED94113}"/>
              </a:ext>
            </a:extLst>
          </p:cNvPr>
          <p:cNvSpPr/>
          <p:nvPr userDrawn="1"/>
        </p:nvSpPr>
        <p:spPr>
          <a:xfrm>
            <a:off x="0" y="538294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54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33B20A-C265-9941-B3CB-5DA7D6945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0C59E8-C7F1-264A-82E8-C2017CA7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33A852-37EE-D942-BE15-17BB97F5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300AD6-7770-2146-8A40-5055CB16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018DA5-7A21-3F4A-B380-CE3A4E01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0516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6B837-C6A1-B84F-B206-B009BBD5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B75BC0-9158-424F-9B96-161A3979C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DE3575-2CCB-2742-AF7A-133120B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DBCFE8-E6DC-5F43-BD14-F3A3669C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8BA342-ECF6-784E-86F8-FB7293F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666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F6A841-2F9F-B642-84C8-48651CDA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7A827-0BB9-7541-AE70-319982BE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F617DB-E0B3-4A48-8B6F-AFA349CB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A8BA6F-0ED5-EB43-96CD-2660DE5D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3006C8-8690-4F4F-A849-BE8EB753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9518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E9429-4970-294E-B9ED-0EF1F939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E0089-9649-2940-A77F-973726E54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BF694B-F43A-554C-9A3F-CB9493273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E957C9-81C6-234B-BF11-F2B05A78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4AA8D4-E3E5-1D4E-9A29-52FAA9D3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404E66-F256-574B-82CD-4E450EC0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8760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D0872-75CC-2B48-BC4F-8B4538DC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740F4C-D3B0-C34C-968F-F8DD1DC0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D981BD2-7E8C-004C-AE74-9CD3CF478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D2A8BFD-8F07-5947-B2B1-7C41C5272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A2875A2-95B3-CD47-8496-883A1C6AC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86A015-B102-4B4B-892A-99900CCA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A0A4CA0-318C-C745-9D8A-43A37B4F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BDB8D5-E7EA-D648-B142-3073FD2F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0536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9912B7-872B-8F41-B68C-5519B7EF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081CC7-76BA-6049-B351-42EC243C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FEC05F5-B492-474D-BC27-8B80E0DC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FEA9D9-8D53-1A42-A84A-9614FFC6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643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94AC35-FB4C-A343-922C-593B90AC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A38A819-B246-974D-8F5B-EC943D18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4CA26F-D92A-1E4E-A9C5-247CCD57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81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51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B9741-9073-AE4D-B203-01DA7A8D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1F200A-A1E3-0C45-9819-7937DB5A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1429303-3170-0B4A-912A-1A064A8B9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6AE08A-9FE4-6644-9DE0-DDFE5C79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794562-9452-B84B-B0DE-ECEE2313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451B56-D357-3B48-8B74-0BDCCC86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794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B2AFAE-4DF3-C44E-9B80-28246EE6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74AD6F5-82F4-6E4E-89BE-5ED8E94E2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8A188D-DEEB-7446-8A54-E0592C550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E377D5-10DB-534F-B7D6-04E729B7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C774E3-AFD4-4043-8E2E-BEA996B6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5CE92B-E674-3047-B8E1-8580BAD2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440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F4B0D-2715-BE47-A903-D9A9D00D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8BE898A-41E0-0245-B251-511BF373A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48BAD5-BDEF-214F-B996-EE1B6C9A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E02146-F8B4-9F49-8AE0-45038F23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60CCFD-AA4C-7A4A-AD33-B328F39E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079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FCFA687-0909-E944-9BD9-A4C92762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874BA54-CFB8-B54A-90C3-2F8DE709E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786B8A-12C2-6842-8884-86AEFCD7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458C4B-4CA4-9342-9EE3-3E7F07B4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92C462-3BC4-5248-8275-8314EBF7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191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3921E9-5B5F-8147-8F13-639D2AFDD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DC8857-80DE-F74B-835B-A0749D5B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7556B4-A666-AA42-940C-2C07A241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C67F5C-87D0-3B49-BFFF-BF9B5CF4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8872F0-AC5A-5447-ACFE-FE40C181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839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64B3FB-E554-4342-91CE-C86E1854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480CF-773E-7A41-BCA8-31C31869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15ED70-398B-804D-95B9-0DC7E47B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CE773-CA14-2149-9D3D-AE6237D2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F6AB92-05D5-7D46-B692-D09B0CC8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682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59CEF-5726-BE4A-A12F-EE09A3FC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C5E9A8-C1B6-574B-B927-A011BEEE8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C6BA51-7319-3A4E-9D97-A9DB84B6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C9E095-C040-F041-8392-6268F270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7C49AB-4A6A-1342-B4F0-026CE9D3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1383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1BAF9-CE9F-BD47-9D13-A1BABE59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C9DE2C-7F02-924D-93C2-F0E3BB350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EB6872-808F-9747-9F6F-925C008F6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21CD86-449F-FD41-9ABB-3F5FD752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F60BC9-2951-A14E-A445-EA1AA931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358FAD-8666-E047-8E64-B8ED4417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3326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A4C56-5A47-2F45-91CD-A63FF57F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445B75-A967-ED41-989F-F70D4A43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4A67C4-2EC8-3D4E-87A6-076436A4F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B2FBAC9-B98B-DA44-8D4E-C21B8A068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8614C5A-F799-3243-AB70-F12A6CB90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726E315-396D-EF4E-B715-28724184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6BD1146-4B43-B946-80D1-0281282C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6BFE5C-DA57-4E47-8F84-4C5E88F3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30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5D962-6DA8-D04E-986A-6BE13D1C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50699C-6109-D14F-80E6-6D6456CB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6FB9AA-FC66-454E-BBE0-98F4652C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A2E669-3778-CD4F-8F8C-D37E5E39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16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24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5B2664-E92A-7742-A0C2-3D38F7B6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7719AD7-4F3A-FD40-96F0-EE5D174F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B5E614-1C26-6647-8817-61A98F34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289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33DB47-14B8-3042-B59B-8E32128F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74399-352D-7247-84D9-177D4F2A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0013DE-227F-3A4E-8E9E-75A06F2A9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F7F50C-C254-3240-AFEE-97B94EE2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E79D28-3E1D-ED43-9FF3-A3F316FB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4FE205-F62B-A44D-B87F-9EF32639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042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BACBA0-66E9-EE4B-99DF-94CFDD3A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E6724EE-30E1-8C46-BB95-18521AD05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96B0288-7032-3E4F-A8F8-3090007FB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B75743-FBB6-7440-B71B-DC11DC00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44D88F-532F-D743-8FF3-05181D06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A680E10-ECB8-9840-8D0E-2FD4D367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955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24162C-17AE-C24C-AE99-49AE8AA5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11F0F40-ACB8-674A-8F35-21D4B1C9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121968-252D-3040-A491-7EF41743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AC22C2-7E18-7B40-9D2D-6C9FDD59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93F156-2411-E342-86D8-F6085CA3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941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FDDAC72-892B-E445-9C21-15A86BD8E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FE2989-23D6-6B45-BA6F-EF210ED6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9A3D11-6BD4-C642-BB7E-A14B2CC9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792890-2CFD-3A40-8975-ECEDF83C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1B58D8-531E-E244-8D0E-D5826828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55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153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30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55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97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7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40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BD38B-B7ED-8040-AD70-D236FE479B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640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5769C7-5780-E54C-A42E-E2FF1474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36C5BB-3D0F-EE43-8922-415AC211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D8B010-8E1F-2D46-9DA8-7054DDCC2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2F01FB-9C6C-9B45-B7A2-F10A14019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26A2BA-DE29-F040-B3CE-B24A159BE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34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81FDCF-E110-B344-A1C8-CD7F4D15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013D82-EE6E-FC43-83A1-B7458106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04188B-4E63-194F-9938-264A91441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44D706-F216-C141-9276-89B188CB8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658158-D5BE-B24F-9D89-7D07BE439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8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nc-sa/3.0/deed.fi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nc-sa/3.0/deed.fi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4C202A3-DDF8-CFCF-4F97-F1D39FAF73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2ABD38B-B7ED-8040-AD70-D236FE479B0E}" type="slidenum">
              <a:rPr lang="fi-FI" smtClean="0"/>
              <a:t>1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5205A2BD-6A45-0A8A-514A-F26BF24832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6270" y="724086"/>
            <a:ext cx="10515600" cy="2852737"/>
          </a:xfrm>
        </p:spPr>
        <p:txBody>
          <a:bodyPr/>
          <a:lstStyle/>
          <a:p>
            <a:r>
              <a:rPr lang="fi-FI" dirty="0">
                <a:latin typeface="+mn-lt"/>
              </a:rPr>
              <a:t>Aseptiikka ja hygienia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4A1A75F-6052-F171-F79F-783C7AF8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232" y="136525"/>
            <a:ext cx="3316511" cy="132904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B08A2DF-6B80-803D-6994-04262D0A3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386" y="1934980"/>
            <a:ext cx="2184009" cy="3283686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01C7CC71-D10E-B132-1BF2-881ADA00E363}"/>
              </a:ext>
            </a:extLst>
          </p:cNvPr>
          <p:cNvSpPr txBox="1"/>
          <p:nvPr/>
        </p:nvSpPr>
        <p:spPr>
          <a:xfrm>
            <a:off x="6379029" y="5872475"/>
            <a:ext cx="6139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Kuva: Papunetin kuvapankki, </a:t>
            </a:r>
          </a:p>
          <a:p>
            <a:r>
              <a:rPr lang="fi-FI" dirty="0"/>
              <a:t>papunet.net,</a:t>
            </a:r>
          </a:p>
          <a:p>
            <a:r>
              <a:rPr lang="fi-FI" dirty="0"/>
              <a:t>Elina Vanninen</a:t>
            </a:r>
          </a:p>
        </p:txBody>
      </p:sp>
    </p:spTree>
    <p:extLst>
      <p:ext uri="{BB962C8B-B14F-4D97-AF65-F5344CB8AC3E}">
        <p14:creationId xmlns:p14="http://schemas.microsoft.com/office/powerpoint/2010/main" val="3602509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71018"/>
            <a:ext cx="7885457" cy="597087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fi-FI" sz="4000" b="1" dirty="0">
                <a:solidFill>
                  <a:schemeClr val="tx2">
                    <a:satMod val="130000"/>
                  </a:schemeClr>
                </a:solidFill>
              </a:rPr>
              <a:t>Aseptiikka ja hygienia</a:t>
            </a:r>
            <a:endParaRPr lang="fi-FI"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8C093-20BF-82F1-1C1F-CED5D5B417CF}"/>
              </a:ext>
            </a:extLst>
          </p:cNvPr>
          <p:cNvSpPr txBox="1"/>
          <p:nvPr/>
        </p:nvSpPr>
        <p:spPr>
          <a:xfrm>
            <a:off x="4281055" y="652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E64493-EBB2-40E5-8C69-39091D3D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1"/>
            <a:ext cx="3319130" cy="132765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0F6BED2-302B-4D26-AFC8-DBDF52E4E888}"/>
              </a:ext>
            </a:extLst>
          </p:cNvPr>
          <p:cNvSpPr txBox="1"/>
          <p:nvPr/>
        </p:nvSpPr>
        <p:spPr>
          <a:xfrm>
            <a:off x="845509" y="1798670"/>
            <a:ext cx="1050098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2800" dirty="0"/>
              <a:t>Miksi pesen kädet kun tulen työhön tai kun lähden töistä?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Kädet pestään, kun tulet työhön siksi, että et tuo käsissä työyksikköön bakteereita ja viruksia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Kädet pestään, kun lähdet työstä pois siksi, että et vie käsissä kotiin bakteereita ja viruksia </a:t>
            </a:r>
          </a:p>
          <a:p>
            <a:pPr lvl="1">
              <a:defRPr/>
            </a:pPr>
            <a:endParaRPr lang="fi-FI" sz="2800" dirty="0"/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Muista, että suojelet myös itseäsi ja omaa perhettä bakteereilta ja viruksilta.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fi-FI" sz="2800" dirty="0"/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Käsihygienia on osa työturvallisuutta ja asiakasturvallisuutta!</a:t>
            </a:r>
          </a:p>
        </p:txBody>
      </p:sp>
    </p:spTree>
    <p:extLst>
      <p:ext uri="{BB962C8B-B14F-4D97-AF65-F5344CB8AC3E}">
        <p14:creationId xmlns:p14="http://schemas.microsoft.com/office/powerpoint/2010/main" val="54115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71018"/>
            <a:ext cx="7885457" cy="597087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fi-FI" sz="4000" b="1" dirty="0">
                <a:solidFill>
                  <a:schemeClr val="tx2">
                    <a:satMod val="130000"/>
                  </a:schemeClr>
                </a:solidFill>
              </a:rPr>
              <a:t> Aseptiikka ja hygienia</a:t>
            </a:r>
            <a:endParaRPr lang="fi-FI"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8C093-20BF-82F1-1C1F-CED5D5B417CF}"/>
              </a:ext>
            </a:extLst>
          </p:cNvPr>
          <p:cNvSpPr txBox="1"/>
          <p:nvPr/>
        </p:nvSpPr>
        <p:spPr>
          <a:xfrm>
            <a:off x="4281055" y="652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E64493-EBB2-40E5-8C69-39091D3D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1"/>
            <a:ext cx="3319130" cy="132765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0F6BED2-302B-4D26-AFC8-DBDF52E4E888}"/>
              </a:ext>
            </a:extLst>
          </p:cNvPr>
          <p:cNvSpPr txBox="1"/>
          <p:nvPr/>
        </p:nvSpPr>
        <p:spPr>
          <a:xfrm>
            <a:off x="845509" y="1798670"/>
            <a:ext cx="105009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2800" dirty="0"/>
              <a:t>Suojakäsineiden käyttäminen</a:t>
            </a:r>
          </a:p>
          <a:p>
            <a:pPr>
              <a:defRPr/>
            </a:pPr>
            <a:endParaRPr lang="fi-FI" sz="2800" dirty="0"/>
          </a:p>
          <a:p>
            <a:pPr>
              <a:defRPr/>
            </a:pPr>
            <a:r>
              <a:rPr lang="fi-FI" sz="2800" dirty="0"/>
              <a:t>Suojakäsineitä käytetään: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Kun kosketat eritteitä (esimerkiksi virtsa, uloste) tai verta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Kun kosketat asiakkaan kainaloita, sukupuolielimien aluetta, </a:t>
            </a:r>
          </a:p>
          <a:p>
            <a:pPr lvl="1">
              <a:defRPr/>
            </a:pPr>
            <a:r>
              <a:rPr lang="fi-FI" sz="2800" dirty="0"/>
              <a:t>      limakalvoja, haavoja, rikki olevaa ihoa tai teet alapesua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Kun otat virtsanäytettä</a:t>
            </a:r>
          </a:p>
        </p:txBody>
      </p:sp>
    </p:spTree>
    <p:extLst>
      <p:ext uri="{BB962C8B-B14F-4D97-AF65-F5344CB8AC3E}">
        <p14:creationId xmlns:p14="http://schemas.microsoft.com/office/powerpoint/2010/main" val="62814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71018"/>
            <a:ext cx="7885457" cy="597087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fi-FI" sz="4000" b="1" dirty="0">
                <a:solidFill>
                  <a:schemeClr val="tx2">
                    <a:satMod val="130000"/>
                  </a:schemeClr>
                </a:solidFill>
              </a:rPr>
              <a:t> Aseptiikka ja hygienia</a:t>
            </a:r>
            <a:endParaRPr lang="fi-FI"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8C093-20BF-82F1-1C1F-CED5D5B417CF}"/>
              </a:ext>
            </a:extLst>
          </p:cNvPr>
          <p:cNvSpPr txBox="1"/>
          <p:nvPr/>
        </p:nvSpPr>
        <p:spPr>
          <a:xfrm>
            <a:off x="4281055" y="652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E64493-EBB2-40E5-8C69-39091D3D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1"/>
            <a:ext cx="3319130" cy="1327652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914984B6-AB99-4610-B8B4-DC7E646BCF91}"/>
              </a:ext>
            </a:extLst>
          </p:cNvPr>
          <p:cNvSpPr txBox="1"/>
          <p:nvPr/>
        </p:nvSpPr>
        <p:spPr>
          <a:xfrm>
            <a:off x="891251" y="2002420"/>
            <a:ext cx="10856370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Mitä tarkoittaa aseptinen omatunto:</a:t>
            </a:r>
          </a:p>
          <a:p>
            <a:endParaRPr lang="fi-FI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fi-FI" altLang="fi-FI" sz="2800" dirty="0"/>
              <a:t>Aseptinen omatunto on kaiken aseptisen toiminnan perusta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fi-FI" altLang="fi-FI" sz="2800" dirty="0"/>
              <a:t>Hoitaja työskentelee aina oikein, vaikka kukaan ei näkisi työskentelyä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i-FI" altLang="fi-FI" sz="2800" dirty="0"/>
              <a:t>Sinä tiedät miten toimitaan aseptisesti oikein 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i-FI" altLang="fi-FI" sz="2800" dirty="0"/>
              <a:t>Sinä toimit aina aseptisesti oikein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fi-FI" altLang="fi-FI" sz="28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i-FI" altLang="fi-FI" sz="2800" dirty="0"/>
              <a:t>Esimerkiksi sinä desinfektoit kädet aina oikein, vaikka kukaan ei </a:t>
            </a:r>
          </a:p>
          <a:p>
            <a:pPr lvl="1"/>
            <a:r>
              <a:rPr lang="fi-FI" altLang="fi-FI" sz="2800" dirty="0"/>
              <a:t>       näkisi sitä</a:t>
            </a:r>
          </a:p>
          <a:p>
            <a:pPr eaLnBrk="1" hangingPunct="1"/>
            <a:endParaRPr lang="fi-FI" altLang="fi-FI" sz="4000" dirty="0"/>
          </a:p>
          <a:p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682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71018"/>
            <a:ext cx="7885457" cy="597087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fi-FI" sz="4000" b="1" dirty="0">
                <a:solidFill>
                  <a:schemeClr val="tx2">
                    <a:satMod val="130000"/>
                  </a:schemeClr>
                </a:solidFill>
              </a:rPr>
              <a:t> Aseptiikka ja hygienia</a:t>
            </a:r>
            <a:endParaRPr lang="fi-FI"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8C093-20BF-82F1-1C1F-CED5D5B417CF}"/>
              </a:ext>
            </a:extLst>
          </p:cNvPr>
          <p:cNvSpPr txBox="1"/>
          <p:nvPr/>
        </p:nvSpPr>
        <p:spPr>
          <a:xfrm>
            <a:off x="4281055" y="652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E64493-EBB2-40E5-8C69-39091D3D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1"/>
            <a:ext cx="3319130" cy="132765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681407C-B7EB-458B-94E4-7C5AF44CA744}"/>
              </a:ext>
            </a:extLst>
          </p:cNvPr>
          <p:cNvSpPr txBox="1"/>
          <p:nvPr/>
        </p:nvSpPr>
        <p:spPr>
          <a:xfrm>
            <a:off x="391588" y="2014447"/>
            <a:ext cx="1076409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Hoitajan hygienia:</a:t>
            </a:r>
          </a:p>
          <a:p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Hoitajalla on puhtaat ja siistit työvaatteet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/>
              <a:t>Työasu on lyhythihainen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/>
              <a:t>Työvaatteet pestään 60 asteessa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/>
              <a:t>Jos hoitaja käyttää työssä omia vaatteita, </a:t>
            </a:r>
          </a:p>
          <a:p>
            <a:pPr lvl="1"/>
            <a:r>
              <a:rPr lang="fi-FI" sz="2800" dirty="0"/>
              <a:t>     samoja vaatteita ei käytetä työmatkalla eikä kotona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39E5F72-002B-4E88-B4D4-D0E1C2856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849" y="2652765"/>
            <a:ext cx="2470225" cy="2470225"/>
          </a:xfrm>
          <a:prstGeom prst="rect">
            <a:avLst/>
          </a:prstGeom>
        </p:spPr>
      </p:pic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10697176-4A0C-4B07-84FA-DA39D1483A5A}"/>
              </a:ext>
            </a:extLst>
          </p:cNvPr>
          <p:cNvCxnSpPr/>
          <p:nvPr/>
        </p:nvCxnSpPr>
        <p:spPr>
          <a:xfrm>
            <a:off x="4956313" y="3568718"/>
            <a:ext cx="4572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>
            <a:extLst>
              <a:ext uri="{FF2B5EF4-FFF2-40B4-BE49-F238E27FC236}">
                <a16:creationId xmlns:a16="http://schemas.microsoft.com/office/drawing/2014/main" id="{52C64268-BC81-4F70-B164-B61AE74BEA60}"/>
              </a:ext>
            </a:extLst>
          </p:cNvPr>
          <p:cNvSpPr txBox="1"/>
          <p:nvPr/>
        </p:nvSpPr>
        <p:spPr>
          <a:xfrm>
            <a:off x="8672944" y="5177909"/>
            <a:ext cx="3519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Kuva: papunetin kuvapankki, papunet.net Toisto / Aleksei </a:t>
            </a:r>
            <a:r>
              <a:rPr lang="fi-FI" dirty="0" err="1"/>
              <a:t>Zamiatin</a:t>
            </a:r>
            <a:endParaRPr lang="fi-FI" dirty="0"/>
          </a:p>
          <a:p>
            <a:r>
              <a:rPr lang="fi-FI" dirty="0"/>
              <a:t>		Papunet.net</a:t>
            </a:r>
          </a:p>
        </p:txBody>
      </p:sp>
    </p:spTree>
    <p:extLst>
      <p:ext uri="{BB962C8B-B14F-4D97-AF65-F5344CB8AC3E}">
        <p14:creationId xmlns:p14="http://schemas.microsoft.com/office/powerpoint/2010/main" val="3700402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71018"/>
            <a:ext cx="7885457" cy="597087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fi-FI" sz="4000" b="1" dirty="0">
                <a:solidFill>
                  <a:schemeClr val="tx2">
                    <a:satMod val="130000"/>
                  </a:schemeClr>
                </a:solidFill>
              </a:rPr>
              <a:t> Aseptiikka ja hygienia</a:t>
            </a:r>
            <a:endParaRPr lang="fi-FI"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8C093-20BF-82F1-1C1F-CED5D5B417CF}"/>
              </a:ext>
            </a:extLst>
          </p:cNvPr>
          <p:cNvSpPr txBox="1"/>
          <p:nvPr/>
        </p:nvSpPr>
        <p:spPr>
          <a:xfrm>
            <a:off x="4281055" y="652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E64493-EBB2-40E5-8C69-39091D3D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1"/>
            <a:ext cx="3319130" cy="132765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681407C-B7EB-458B-94E4-7C5AF44CA744}"/>
              </a:ext>
            </a:extLst>
          </p:cNvPr>
          <p:cNvSpPr txBox="1"/>
          <p:nvPr/>
        </p:nvSpPr>
        <p:spPr>
          <a:xfrm>
            <a:off x="391588" y="2014447"/>
            <a:ext cx="107640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Hoitajan hygienia:</a:t>
            </a:r>
          </a:p>
          <a:p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Hoitajan hiukset ovat puhtaat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Hoitajan parta ja viikset ovat puhtaat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Pitkät hiukset pidetään kiinni sidottuna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pic>
        <p:nvPicPr>
          <p:cNvPr id="7" name="Kuva 6" descr="Kuva, joka sisältää kohteen sisä, kierre&#10;&#10;Kuvaus luotu automaattisesti">
            <a:extLst>
              <a:ext uri="{FF2B5EF4-FFF2-40B4-BE49-F238E27FC236}">
                <a16:creationId xmlns:a16="http://schemas.microsoft.com/office/drawing/2014/main" id="{A32E1FD4-7D9E-43E5-A56A-693A0A19D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769919" y="1739587"/>
            <a:ext cx="3295468" cy="2471601"/>
          </a:xfrm>
          <a:prstGeom prst="rect">
            <a:avLst/>
          </a:prstGeom>
        </p:spPr>
      </p:pic>
      <p:pic>
        <p:nvPicPr>
          <p:cNvPr id="12" name="Kuva 11" descr="Kuva, joka sisältää kohteen sisä&#10;&#10;Kuvaus luotu automaattisesti">
            <a:extLst>
              <a:ext uri="{FF2B5EF4-FFF2-40B4-BE49-F238E27FC236}">
                <a16:creationId xmlns:a16="http://schemas.microsoft.com/office/drawing/2014/main" id="{FDFA5FBA-6ADE-4836-9D67-70EC8FC3B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850249" y="2721788"/>
            <a:ext cx="3582343" cy="2686757"/>
          </a:xfrm>
          <a:prstGeom prst="rect">
            <a:avLst/>
          </a:prstGeom>
        </p:spPr>
      </p:pic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E3EF1F7D-E58E-4DDC-AE1B-5DA639306D99}"/>
              </a:ext>
            </a:extLst>
          </p:cNvPr>
          <p:cNvCxnSpPr>
            <a:cxnSpLocks/>
          </p:cNvCxnSpPr>
          <p:nvPr/>
        </p:nvCxnSpPr>
        <p:spPr>
          <a:xfrm flipV="1">
            <a:off x="6705600" y="3612823"/>
            <a:ext cx="3352800" cy="349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id="{4F31434A-AE55-4AE2-8BF9-9C069B205C90}"/>
              </a:ext>
            </a:extLst>
          </p:cNvPr>
          <p:cNvSpPr txBox="1"/>
          <p:nvPr/>
        </p:nvSpPr>
        <p:spPr>
          <a:xfrm>
            <a:off x="6970643" y="6175513"/>
            <a:ext cx="2243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Kuvat: Merja Laitinen,</a:t>
            </a:r>
          </a:p>
          <a:p>
            <a:r>
              <a:rPr lang="fi-FI" dirty="0" err="1"/>
              <a:t>Sakky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18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71018"/>
            <a:ext cx="7885457" cy="597087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fi-FI" sz="4000" b="1" dirty="0">
                <a:solidFill>
                  <a:schemeClr val="tx2">
                    <a:satMod val="130000"/>
                  </a:schemeClr>
                </a:solidFill>
              </a:rPr>
              <a:t> Aseptiikka ja hygienia </a:t>
            </a:r>
            <a:endParaRPr lang="fi-FI"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8C093-20BF-82F1-1C1F-CED5D5B417CF}"/>
              </a:ext>
            </a:extLst>
          </p:cNvPr>
          <p:cNvSpPr txBox="1"/>
          <p:nvPr/>
        </p:nvSpPr>
        <p:spPr>
          <a:xfrm>
            <a:off x="4281055" y="652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E64493-EBB2-40E5-8C69-39091D3D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1"/>
            <a:ext cx="3319130" cy="132765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681407C-B7EB-458B-94E4-7C5AF44CA744}"/>
              </a:ext>
            </a:extLst>
          </p:cNvPr>
          <p:cNvSpPr txBox="1"/>
          <p:nvPr/>
        </p:nvSpPr>
        <p:spPr>
          <a:xfrm>
            <a:off x="391588" y="1443841"/>
            <a:ext cx="107640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Hoitajan hygienia:</a:t>
            </a:r>
          </a:p>
          <a:p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Hoitaja ei käytä voimakasta hajustetta (deodorantti, hajuvesi, partavesi tms.)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Hoitaja ei tupakoi työpäivän aikana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Hoitaja ei koskettele omia kasvoja, silmiä, suuta tai nenää</a:t>
            </a:r>
          </a:p>
          <a:p>
            <a:r>
              <a:rPr lang="fi-FI" sz="2800" dirty="0"/>
              <a:t>      työtehtävien aikana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Jos hoitaja käyttää huivia, se ei saa olla pitkä / ei saa roikkua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Kaulakorut pidetään paidan kauluksen sisäpuolella</a:t>
            </a:r>
          </a:p>
        </p:txBody>
      </p:sp>
      <p:pic>
        <p:nvPicPr>
          <p:cNvPr id="7" name="Kuva 6" descr="Kuva, joka sisältää kohteen teksti, merkki, ulko, oikea&#10;&#10;Kuvaus luotu automaattisesti">
            <a:extLst>
              <a:ext uri="{FF2B5EF4-FFF2-40B4-BE49-F238E27FC236}">
                <a16:creationId xmlns:a16="http://schemas.microsoft.com/office/drawing/2014/main" id="{E9ABCAD1-34C2-4CFB-A620-066418934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356" y="2785393"/>
            <a:ext cx="2200644" cy="2200644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68D372E0-57AA-4DD4-8E5F-5B24A6B4A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017" y="5189730"/>
            <a:ext cx="32239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dirty="0">
                <a:latin typeface="Arial" panose="020B0604020202020204" pitchFamily="34" charset="0"/>
              </a:rPr>
              <a:t>Kuva: Papunetin kuvapankki,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dirty="0">
                <a:latin typeface="Arial" panose="020B0604020202020204" pitchFamily="34" charset="0"/>
              </a:rPr>
              <a:t>papunet.net </a:t>
            </a: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Sergio </a:t>
            </a:r>
            <a:r>
              <a:rPr kumimoji="0" lang="fi-FI" altLang="fi-F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Palao</a:t>
            </a: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ARASAAC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</a:t>
            </a: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   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2111537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71018"/>
            <a:ext cx="7885457" cy="597087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fi-FI" sz="4000" b="1" dirty="0">
                <a:solidFill>
                  <a:schemeClr val="tx2">
                    <a:satMod val="130000"/>
                  </a:schemeClr>
                </a:solidFill>
              </a:rPr>
              <a:t> Aseptiikka ja hygienia</a:t>
            </a:r>
            <a:endParaRPr lang="fi-FI"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8C093-20BF-82F1-1C1F-CED5D5B417CF}"/>
              </a:ext>
            </a:extLst>
          </p:cNvPr>
          <p:cNvSpPr txBox="1"/>
          <p:nvPr/>
        </p:nvSpPr>
        <p:spPr>
          <a:xfrm>
            <a:off x="4281055" y="652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E64493-EBB2-40E5-8C69-39091D3D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1"/>
            <a:ext cx="3319130" cy="132765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681407C-B7EB-458B-94E4-7C5AF44CA744}"/>
              </a:ext>
            </a:extLst>
          </p:cNvPr>
          <p:cNvSpPr txBox="1"/>
          <p:nvPr/>
        </p:nvSpPr>
        <p:spPr>
          <a:xfrm>
            <a:off x="391588" y="2014447"/>
            <a:ext cx="1076409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Tartuntatautilaki määrää että: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Kun asiakkaat ovat yli 65 -vuotiaita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i-FI" sz="2800" dirty="0"/>
              <a:t>Hoitajalla täytyy olla rokotus tai hän on aikaisemmin sairastanut taudin: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fi-FI" sz="2800" dirty="0"/>
              <a:t>Tuhkarokkoa vastaan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fi-FI" sz="2800" dirty="0"/>
              <a:t>Vesirokkoa vastaan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i-FI" sz="2800" dirty="0"/>
              <a:t>Lisäksi hoitajalla täytyy olla rokotus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fi-FI" sz="2800" dirty="0"/>
              <a:t>Influenssaa vastaan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Rokotukset suojaavat työntekijää ja asiakkaita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687182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71018"/>
            <a:ext cx="7885457" cy="597087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fi-FI" sz="4000" b="1" dirty="0">
                <a:solidFill>
                  <a:schemeClr val="tx2">
                    <a:satMod val="130000"/>
                  </a:schemeClr>
                </a:solidFill>
              </a:rPr>
              <a:t> Aseptiikka ja hygienia</a:t>
            </a:r>
            <a:endParaRPr lang="fi-FI"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8C093-20BF-82F1-1C1F-CED5D5B417CF}"/>
              </a:ext>
            </a:extLst>
          </p:cNvPr>
          <p:cNvSpPr txBox="1"/>
          <p:nvPr/>
        </p:nvSpPr>
        <p:spPr>
          <a:xfrm>
            <a:off x="4281055" y="652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E64493-EBB2-40E5-8C69-39091D3D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1"/>
            <a:ext cx="3319130" cy="132765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681407C-B7EB-458B-94E4-7C5AF44CA744}"/>
              </a:ext>
            </a:extLst>
          </p:cNvPr>
          <p:cNvSpPr txBox="1"/>
          <p:nvPr/>
        </p:nvSpPr>
        <p:spPr>
          <a:xfrm>
            <a:off x="391588" y="2014447"/>
            <a:ext cx="61019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Eritteiden käsittely: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/>
              <a:t>Virtsapullot, alusastiat, </a:t>
            </a:r>
            <a:r>
              <a:rPr lang="fi-FI" sz="2800" dirty="0" err="1"/>
              <a:t>portatiivit</a:t>
            </a:r>
            <a:r>
              <a:rPr lang="fi-FI" sz="2800" dirty="0"/>
              <a:t> </a:t>
            </a:r>
          </a:p>
          <a:p>
            <a:pPr lvl="1"/>
            <a:r>
              <a:rPr lang="fi-FI" sz="2800" dirty="0"/>
              <a:t>     tyhjennetään </a:t>
            </a:r>
            <a:r>
              <a:rPr lang="fi-FI" sz="2800" dirty="0" err="1"/>
              <a:t>dekoon</a:t>
            </a:r>
            <a:r>
              <a:rPr lang="fi-FI" sz="2800" dirty="0"/>
              <a:t> ja ne       </a:t>
            </a:r>
          </a:p>
          <a:p>
            <a:pPr lvl="1"/>
            <a:r>
              <a:rPr lang="fi-FI" sz="2800" dirty="0"/>
              <a:t>     puhdistetaan </a:t>
            </a:r>
            <a:r>
              <a:rPr lang="fi-FI" sz="2800" dirty="0" err="1"/>
              <a:t>dekossa</a:t>
            </a:r>
            <a:endParaRPr lang="fi-FI" sz="28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C2B5EB0-203E-4F83-9220-9DFE833C29D8}"/>
              </a:ext>
            </a:extLst>
          </p:cNvPr>
          <p:cNvSpPr txBox="1"/>
          <p:nvPr/>
        </p:nvSpPr>
        <p:spPr>
          <a:xfrm>
            <a:off x="9190488" y="4238902"/>
            <a:ext cx="2557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/>
              <a:t>Deko</a:t>
            </a:r>
            <a:r>
              <a:rPr lang="fi-FI" sz="2000" dirty="0"/>
              <a:t>= desinfektiokone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81DA41-9A9F-4A1C-A048-340A0A483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321" y="1593889"/>
            <a:ext cx="2444708" cy="257883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3AB18F9-16C3-4A7C-9113-5D9135A1C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82" y="4794567"/>
            <a:ext cx="3005588" cy="118882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7AB68B8-EA8C-4127-A890-16D5B904C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575" y="4847143"/>
            <a:ext cx="2638425" cy="100965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BAD6F59-7A00-4236-9FBC-1A49AB07C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172721"/>
            <a:ext cx="2280102" cy="1810669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A9D9D5F3-FA79-40ED-8CEC-70DB45228DEB}"/>
              </a:ext>
            </a:extLst>
          </p:cNvPr>
          <p:cNvSpPr txBox="1"/>
          <p:nvPr/>
        </p:nvSpPr>
        <p:spPr>
          <a:xfrm>
            <a:off x="1672542" y="5978459"/>
            <a:ext cx="6416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/>
              <a:t>Virtsapullo                      Alusastia                                </a:t>
            </a:r>
            <a:r>
              <a:rPr lang="fi-FI" sz="2000" dirty="0" err="1"/>
              <a:t>Portatiivi</a:t>
            </a:r>
            <a:r>
              <a:rPr lang="fi-FI" sz="2000" dirty="0"/>
              <a:t>  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0831079-2A7F-4886-8D66-AF741CC8DA39}"/>
              </a:ext>
            </a:extLst>
          </p:cNvPr>
          <p:cNvSpPr txBox="1"/>
          <p:nvPr/>
        </p:nvSpPr>
        <p:spPr>
          <a:xfrm>
            <a:off x="9066321" y="5552661"/>
            <a:ext cx="257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Kuvat: </a:t>
            </a:r>
            <a:r>
              <a:rPr lang="fi-FI" dirty="0" err="1"/>
              <a:t>Sakkyn</a:t>
            </a:r>
            <a:r>
              <a:rPr lang="fi-FI" dirty="0"/>
              <a:t> kuvapankki</a:t>
            </a:r>
          </a:p>
        </p:txBody>
      </p:sp>
    </p:spTree>
    <p:extLst>
      <p:ext uri="{BB962C8B-B14F-4D97-AF65-F5344CB8AC3E}">
        <p14:creationId xmlns:p14="http://schemas.microsoft.com/office/powerpoint/2010/main" val="410297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9A8C596B-486A-4478-A6DE-312ABFC26BE4}"/>
              </a:ext>
            </a:extLst>
          </p:cNvPr>
          <p:cNvSpPr txBox="1"/>
          <p:nvPr/>
        </p:nvSpPr>
        <p:spPr>
          <a:xfrm>
            <a:off x="695737" y="1418846"/>
            <a:ext cx="1149626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Lähteet:</a:t>
            </a:r>
          </a:p>
          <a:p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Ikääntyneiden osallisuus ja kuntoutuminen, 2022. 1. painos.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SanomaPro</a:t>
            </a:r>
            <a:endParaRPr lang="fi-F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800" dirty="0"/>
          </a:p>
          <a:p>
            <a:endParaRPr lang="fi-F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624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71018"/>
            <a:ext cx="7885457" cy="597087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fi-FI" sz="4000" b="1" dirty="0">
                <a:solidFill>
                  <a:schemeClr val="tx2">
                    <a:satMod val="130000"/>
                  </a:schemeClr>
                </a:solidFill>
              </a:rPr>
              <a:t>Sanastoa</a:t>
            </a:r>
            <a:endParaRPr lang="fi-FI"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8C093-20BF-82F1-1C1F-CED5D5B417CF}"/>
              </a:ext>
            </a:extLst>
          </p:cNvPr>
          <p:cNvSpPr txBox="1"/>
          <p:nvPr/>
        </p:nvSpPr>
        <p:spPr>
          <a:xfrm>
            <a:off x="4281055" y="652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E64493-EBB2-40E5-8C69-39091D3D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1"/>
            <a:ext cx="3319130" cy="132765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BCDCE76-A9EB-49F8-A41C-024C2575043F}"/>
              </a:ext>
            </a:extLst>
          </p:cNvPr>
          <p:cNvSpPr txBox="1"/>
          <p:nvPr/>
        </p:nvSpPr>
        <p:spPr>
          <a:xfrm>
            <a:off x="1088020" y="1798670"/>
            <a:ext cx="103886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Aseptiikka = ne toimenpiteet, joilla suojellaan potilasta / asiakasta niin, </a:t>
            </a:r>
          </a:p>
          <a:p>
            <a:r>
              <a:rPr lang="fi-FI" sz="2400" dirty="0"/>
              <a:t>että häneen ei tartu mikrobeja hoitajasta tai ympäristöstä (estetään infektio)</a:t>
            </a:r>
          </a:p>
          <a:p>
            <a:r>
              <a:rPr lang="fi-FI" sz="2400" dirty="0"/>
              <a:t> </a:t>
            </a:r>
          </a:p>
          <a:p>
            <a:r>
              <a:rPr lang="fi-FI" sz="2400" dirty="0"/>
              <a:t>Mikrobi= esimerkiksi bakteeri tai virus </a:t>
            </a:r>
          </a:p>
          <a:p>
            <a:endParaRPr lang="fi-FI" sz="2400" dirty="0"/>
          </a:p>
          <a:p>
            <a:r>
              <a:rPr lang="fi-FI" sz="2400" dirty="0"/>
              <a:t>Infektio = tulehdus, mikrobin aiheuttama sairaus</a:t>
            </a:r>
          </a:p>
          <a:p>
            <a:endParaRPr lang="fi-FI" sz="2400" dirty="0"/>
          </a:p>
          <a:p>
            <a:r>
              <a:rPr lang="fi-FI" sz="2400" dirty="0"/>
              <a:t>Hygienia = puhtaudesta huolehtiminen</a:t>
            </a:r>
          </a:p>
          <a:p>
            <a:endParaRPr lang="fi-FI" sz="2400" dirty="0"/>
          </a:p>
          <a:p>
            <a:r>
              <a:rPr lang="fi-FI" sz="2400" dirty="0"/>
              <a:t>Desinfektio = mikrobien määrän vähentäminen mahdollisimman hyvin kemiallisen</a:t>
            </a:r>
          </a:p>
          <a:p>
            <a:r>
              <a:rPr lang="fi-FI" sz="2400" dirty="0"/>
              <a:t>			    aineen avulla (esim. käsidesin käyttäminen)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84529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65697"/>
            <a:ext cx="7885457" cy="597087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fi-FI" sz="4000" b="1" dirty="0">
                <a:solidFill>
                  <a:schemeClr val="tx2">
                    <a:satMod val="130000"/>
                  </a:schemeClr>
                </a:solidFill>
              </a:rPr>
              <a:t> Aseptiikka ja hygienia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8C093-20BF-82F1-1C1F-CED5D5B417CF}"/>
              </a:ext>
            </a:extLst>
          </p:cNvPr>
          <p:cNvSpPr txBox="1"/>
          <p:nvPr/>
        </p:nvSpPr>
        <p:spPr>
          <a:xfrm>
            <a:off x="4281055" y="652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E64493-EBB2-40E5-8C69-39091D3D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1"/>
            <a:ext cx="3319130" cy="132765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5BDC5EA-B698-4BA1-9166-8C6BC768217E}"/>
              </a:ext>
            </a:extLst>
          </p:cNvPr>
          <p:cNvSpPr txBox="1"/>
          <p:nvPr/>
        </p:nvSpPr>
        <p:spPr>
          <a:xfrm>
            <a:off x="1211016" y="2090172"/>
            <a:ext cx="63248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Hoitotyössä ei käytetä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/>
              <a:t>Sormuksia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/>
              <a:t>Muita käsikoruja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/>
              <a:t>Rannekelloa, aktiivisuusranneketta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/>
              <a:t>Geeli- tai rakennekynsiä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/>
              <a:t>Kynsilakkaa </a:t>
            </a:r>
          </a:p>
        </p:txBody>
      </p:sp>
    </p:spTree>
    <p:extLst>
      <p:ext uri="{BB962C8B-B14F-4D97-AF65-F5344CB8AC3E}">
        <p14:creationId xmlns:p14="http://schemas.microsoft.com/office/powerpoint/2010/main" val="266311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71018"/>
            <a:ext cx="7885457" cy="597087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fi-FI" sz="4000" b="1" dirty="0">
                <a:solidFill>
                  <a:schemeClr val="tx2">
                    <a:satMod val="130000"/>
                  </a:schemeClr>
                </a:solidFill>
              </a:rPr>
              <a:t> Aseptiikka ja hygienia</a:t>
            </a:r>
            <a:endParaRPr lang="fi-FI"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8C093-20BF-82F1-1C1F-CED5D5B417CF}"/>
              </a:ext>
            </a:extLst>
          </p:cNvPr>
          <p:cNvSpPr txBox="1"/>
          <p:nvPr/>
        </p:nvSpPr>
        <p:spPr>
          <a:xfrm>
            <a:off x="4281055" y="652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E64493-EBB2-40E5-8C69-39091D3D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1"/>
            <a:ext cx="3319130" cy="132765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5BDC5EA-B698-4BA1-9166-8C6BC768217E}"/>
              </a:ext>
            </a:extLst>
          </p:cNvPr>
          <p:cNvSpPr txBox="1"/>
          <p:nvPr/>
        </p:nvSpPr>
        <p:spPr>
          <a:xfrm>
            <a:off x="989936" y="1811639"/>
            <a:ext cx="921854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Pidä huolta käsien ihosta: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/>
              <a:t>Jos iho on kuiva, rasvaa ihoa perusvoiteella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/>
              <a:t>Jos käsissä on ihottumaa, se täytyy hoitaa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/>
              <a:t>Jos käsissä on tulehduksia tai haavoja, ne täytyy hoitaa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Terve iho suojaa sinua ja se on helppo pitää puhtaana!</a:t>
            </a:r>
          </a:p>
        </p:txBody>
      </p:sp>
    </p:spTree>
    <p:extLst>
      <p:ext uri="{BB962C8B-B14F-4D97-AF65-F5344CB8AC3E}">
        <p14:creationId xmlns:p14="http://schemas.microsoft.com/office/powerpoint/2010/main" val="49627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71018"/>
            <a:ext cx="7885457" cy="597087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fi-FI" sz="4000" b="1" dirty="0">
                <a:solidFill>
                  <a:schemeClr val="tx2">
                    <a:satMod val="130000"/>
                  </a:schemeClr>
                </a:solidFill>
              </a:rPr>
              <a:t> Aseptiikka ja hygienia</a:t>
            </a:r>
            <a:endParaRPr lang="fi-FI"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8C093-20BF-82F1-1C1F-CED5D5B417CF}"/>
              </a:ext>
            </a:extLst>
          </p:cNvPr>
          <p:cNvSpPr txBox="1"/>
          <p:nvPr/>
        </p:nvSpPr>
        <p:spPr>
          <a:xfrm>
            <a:off x="4281055" y="652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E64493-EBB2-40E5-8C69-39091D3D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1"/>
            <a:ext cx="3319130" cy="132765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5BDC5EA-B698-4BA1-9166-8C6BC768217E}"/>
              </a:ext>
            </a:extLst>
          </p:cNvPr>
          <p:cNvSpPr txBox="1"/>
          <p:nvPr/>
        </p:nvSpPr>
        <p:spPr>
          <a:xfrm>
            <a:off x="989936" y="1811639"/>
            <a:ext cx="111971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Miksi käsihygienia on tärkeää?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/>
              <a:t>Käsihygienialla ehkäistään tartuntoja: tartuntataudit leviävät käsien</a:t>
            </a:r>
          </a:p>
          <a:p>
            <a:pPr lvl="1"/>
            <a:r>
              <a:rPr lang="fi-FI" sz="2800" dirty="0"/>
              <a:t>      välityksellä</a:t>
            </a:r>
          </a:p>
          <a:p>
            <a:pPr lvl="1"/>
            <a:endParaRPr lang="fi-FI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/>
              <a:t>Asiakkaita, omaisia ja muita vieraita ohjataan käsihygieniassa</a:t>
            </a:r>
          </a:p>
        </p:txBody>
      </p:sp>
    </p:spTree>
    <p:extLst>
      <p:ext uri="{BB962C8B-B14F-4D97-AF65-F5344CB8AC3E}">
        <p14:creationId xmlns:p14="http://schemas.microsoft.com/office/powerpoint/2010/main" val="62667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71018"/>
            <a:ext cx="7885457" cy="597087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fi-FI" sz="4000" b="1" dirty="0">
                <a:solidFill>
                  <a:schemeClr val="tx2">
                    <a:satMod val="130000"/>
                  </a:schemeClr>
                </a:solidFill>
              </a:rPr>
              <a:t> Aseptiikka ja hygienia</a:t>
            </a:r>
            <a:endParaRPr lang="fi-FI"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8C093-20BF-82F1-1C1F-CED5D5B417CF}"/>
              </a:ext>
            </a:extLst>
          </p:cNvPr>
          <p:cNvSpPr txBox="1"/>
          <p:nvPr/>
        </p:nvSpPr>
        <p:spPr>
          <a:xfrm>
            <a:off x="4281055" y="652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E64493-EBB2-40E5-8C69-39091D3D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1"/>
            <a:ext cx="3319130" cy="132765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163245E-6E17-44DB-8A02-39A388367902}"/>
              </a:ext>
            </a:extLst>
          </p:cNvPr>
          <p:cNvSpPr txBox="1"/>
          <p:nvPr/>
        </p:nvSpPr>
        <p:spPr>
          <a:xfrm>
            <a:off x="679269" y="1621703"/>
            <a:ext cx="10450285" cy="4765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indent="0">
              <a:buNone/>
              <a:defRPr/>
            </a:pPr>
            <a:r>
              <a:rPr lang="fi-FI" sz="2800" dirty="0"/>
              <a:t>Milloin pesen kädet työssä vedellä ja saippualla?</a:t>
            </a:r>
          </a:p>
          <a:p>
            <a:pPr marL="82550" indent="0">
              <a:buNone/>
              <a:defRPr/>
            </a:pPr>
            <a:endParaRPr lang="fi-FI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Kädet pestään, kun tulet työhön ja kun lähdet työstä kotiin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Kädet pestään aina, kun käsissä on näkyvää likaa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Kädet pestään aina wc-käynnin jälkeen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Kädet pestään aina, kun olet hoitanut asiakasta jolla on ripuli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Muissa tilanteissa käytetään vain desinfektioainetta </a:t>
            </a:r>
          </a:p>
          <a:p>
            <a:pPr>
              <a:lnSpc>
                <a:spcPct val="150000"/>
              </a:lnSpc>
              <a:defRPr/>
            </a:pPr>
            <a:r>
              <a:rPr lang="fi-FI" sz="2800" dirty="0"/>
              <a:t>					(desinfektioaine =</a:t>
            </a:r>
            <a:r>
              <a:rPr lang="fi-FI" sz="2800" i="1" dirty="0"/>
              <a:t>käsidesi, käsihuuhde</a:t>
            </a:r>
            <a:r>
              <a:rPr lang="fi-FI" sz="2800" dirty="0"/>
              <a:t>).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4D67F0F-ACFE-49F2-9DE7-C871A3313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324" y="4287405"/>
            <a:ext cx="1428750" cy="14287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3D5DED2-E5A0-4E74-A612-B9EC1B78E938}"/>
              </a:ext>
            </a:extLst>
          </p:cNvPr>
          <p:cNvSpPr txBox="1"/>
          <p:nvPr/>
        </p:nvSpPr>
        <p:spPr>
          <a:xfrm>
            <a:off x="9434405" y="3225566"/>
            <a:ext cx="2557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Kuva: Papunetin kuvapankki, papunet.net, Sergio </a:t>
            </a:r>
            <a:r>
              <a:rPr lang="fi-FI" dirty="0" err="1"/>
              <a:t>Palao</a:t>
            </a:r>
            <a:r>
              <a:rPr lang="fi-FI" dirty="0"/>
              <a:t>, ARASAAC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9814B6B-E3D8-4782-842D-343E6F55D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71564"/>
            <a:ext cx="30220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© Sergio </a:t>
            </a:r>
            <a:r>
              <a:rPr kumimoji="0" lang="fi-FI" altLang="fi-F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Palao</a:t>
            </a: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/ ARASAAC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altLang="fi-FI" dirty="0">
              <a:latin typeface="Arial" panose="020B0604020202020204" pitchFamily="34" charset="0"/>
              <a:hlinkClick r:id="rId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</a:t>
            </a: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               </a:t>
            </a:r>
          </a:p>
        </p:txBody>
      </p:sp>
    </p:spTree>
    <p:extLst>
      <p:ext uri="{BB962C8B-B14F-4D97-AF65-F5344CB8AC3E}">
        <p14:creationId xmlns:p14="http://schemas.microsoft.com/office/powerpoint/2010/main" val="404544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71018"/>
            <a:ext cx="7885457" cy="597087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fi-FI" sz="4000" b="1" dirty="0">
                <a:solidFill>
                  <a:schemeClr val="tx2">
                    <a:satMod val="130000"/>
                  </a:schemeClr>
                </a:solidFill>
              </a:rPr>
              <a:t> Aseptiikka ja hygienia </a:t>
            </a:r>
            <a:endParaRPr lang="fi-FI"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8C093-20BF-82F1-1C1F-CED5D5B417CF}"/>
              </a:ext>
            </a:extLst>
          </p:cNvPr>
          <p:cNvSpPr txBox="1"/>
          <p:nvPr/>
        </p:nvSpPr>
        <p:spPr>
          <a:xfrm>
            <a:off x="4281055" y="652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E64493-EBB2-40E5-8C69-39091D3D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1"/>
            <a:ext cx="3319130" cy="132765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163245E-6E17-44DB-8A02-39A388367902}"/>
              </a:ext>
            </a:extLst>
          </p:cNvPr>
          <p:cNvSpPr txBox="1"/>
          <p:nvPr/>
        </p:nvSpPr>
        <p:spPr>
          <a:xfrm>
            <a:off x="896029" y="1327653"/>
            <a:ext cx="713951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indent="0">
              <a:buNone/>
              <a:defRPr/>
            </a:pPr>
            <a:r>
              <a:rPr lang="fi-FI" sz="2800" dirty="0"/>
              <a:t>Miten peset kädet?</a:t>
            </a:r>
          </a:p>
          <a:p>
            <a:pPr marL="82550" indent="0">
              <a:buNone/>
              <a:defRPr/>
            </a:pPr>
            <a:endParaRPr lang="fi-FI" sz="2800" dirty="0"/>
          </a:p>
          <a:p>
            <a:pPr marL="539750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Kädet pestään haalealla vedellä ja saippualla</a:t>
            </a:r>
          </a:p>
          <a:p>
            <a:pPr marL="539750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Käsiä pestään 15-20 sekunnin ajan</a:t>
            </a:r>
          </a:p>
          <a:p>
            <a:pPr marL="539750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Kaikki käden osat pestään huolellisesti:</a:t>
            </a:r>
          </a:p>
          <a:p>
            <a:pPr marL="996950" lvl="1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Kaikki sormet</a:t>
            </a:r>
          </a:p>
          <a:p>
            <a:pPr marL="996950" lvl="1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Sormien välit</a:t>
            </a:r>
          </a:p>
          <a:p>
            <a:pPr marL="996950" lvl="1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Sormenpäät</a:t>
            </a:r>
          </a:p>
          <a:p>
            <a:pPr marL="996950" lvl="1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Kämmenen juovat</a:t>
            </a:r>
          </a:p>
          <a:p>
            <a:pPr marL="996950" lvl="1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Ranteet</a:t>
            </a:r>
          </a:p>
          <a:p>
            <a:pPr marL="996950" lvl="1" indent="-457200">
              <a:buFont typeface="Arial" panose="020B0604020202020204" pitchFamily="34" charset="0"/>
              <a:buChar char="•"/>
              <a:defRPr/>
            </a:pPr>
            <a:endParaRPr lang="fi-FI" sz="2800" dirty="0"/>
          </a:p>
          <a:p>
            <a:pPr marL="82550" indent="0">
              <a:buNone/>
              <a:defRPr/>
            </a:pPr>
            <a:endParaRPr lang="fi-FI" sz="2800" b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A8C2522-3B01-4812-B571-6ACC0FB9D26B}"/>
              </a:ext>
            </a:extLst>
          </p:cNvPr>
          <p:cNvSpPr txBox="1"/>
          <p:nvPr/>
        </p:nvSpPr>
        <p:spPr>
          <a:xfrm>
            <a:off x="8672944" y="2375880"/>
            <a:ext cx="325813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/>
              <a:t>Haalea = </a:t>
            </a:r>
            <a:r>
              <a:rPr lang="fi-FI" sz="2000" i="1" dirty="0"/>
              <a:t>ei kylmä eikä kuuma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363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71018"/>
            <a:ext cx="7885457" cy="597087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fi-FI" sz="4000" b="1" dirty="0">
                <a:solidFill>
                  <a:schemeClr val="tx2">
                    <a:satMod val="130000"/>
                  </a:schemeClr>
                </a:solidFill>
              </a:rPr>
              <a:t> Aseptiikka ja hygienia</a:t>
            </a:r>
            <a:endParaRPr lang="fi-FI"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8C093-20BF-82F1-1C1F-CED5D5B417CF}"/>
              </a:ext>
            </a:extLst>
          </p:cNvPr>
          <p:cNvSpPr txBox="1"/>
          <p:nvPr/>
        </p:nvSpPr>
        <p:spPr>
          <a:xfrm>
            <a:off x="4281055" y="652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E64493-EBB2-40E5-8C69-39091D3D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1"/>
            <a:ext cx="3319130" cy="132765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163245E-6E17-44DB-8A02-39A388367902}"/>
              </a:ext>
            </a:extLst>
          </p:cNvPr>
          <p:cNvSpPr txBox="1"/>
          <p:nvPr/>
        </p:nvSpPr>
        <p:spPr>
          <a:xfrm>
            <a:off x="573252" y="1311452"/>
            <a:ext cx="10450285" cy="627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indent="0">
              <a:buNone/>
              <a:defRPr/>
            </a:pPr>
            <a:r>
              <a:rPr lang="fi-FI" sz="2800" dirty="0"/>
              <a:t>Milloin kädet desinfektoidaan työssä?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Kädet desinfektoidaan: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Ennen kun kosketat asiakasta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Asiakkaan koskettamisen jälkeen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Ennen suojakäsineiden pukemista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Suojakäsineiden riisumisen jälkeen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Sen jälkeen, kun olet koskettanut oven kahvoja, kaiteita ja asiakkaan henkilökohtaisia tavaroita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i-FI" sz="2800" dirty="0"/>
          </a:p>
          <a:p>
            <a:pPr>
              <a:lnSpc>
                <a:spcPct val="150000"/>
              </a:lnSpc>
              <a:defRPr/>
            </a:pPr>
            <a:r>
              <a:rPr lang="fi-FI" sz="2800" dirty="0"/>
              <a:t>					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3D5DED2-E5A0-4E74-A612-B9EC1B78E938}"/>
              </a:ext>
            </a:extLst>
          </p:cNvPr>
          <p:cNvSpPr txBox="1"/>
          <p:nvPr/>
        </p:nvSpPr>
        <p:spPr>
          <a:xfrm>
            <a:off x="8616527" y="4286506"/>
            <a:ext cx="36118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Kuva: Papunetin kuvapankki, papunet.net  Sergio </a:t>
            </a:r>
            <a:r>
              <a:rPr lang="fi-FI" dirty="0" err="1"/>
              <a:t>Palao</a:t>
            </a:r>
            <a:r>
              <a:rPr lang="fi-FI" dirty="0"/>
              <a:t>, ARASAAC 	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4CA081D-60AE-4E69-9254-47DC279A7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925" y="2515555"/>
            <a:ext cx="1653370" cy="16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5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FF0EA5B-BEDD-F246-A1B7-7E44C00854FB}"/>
              </a:ext>
            </a:extLst>
          </p:cNvPr>
          <p:cNvSpPr/>
          <p:nvPr/>
        </p:nvSpPr>
        <p:spPr>
          <a:xfrm>
            <a:off x="787487" y="471018"/>
            <a:ext cx="7885457" cy="597087"/>
          </a:xfrm>
          <a:prstGeom prst="rect">
            <a:avLst/>
          </a:prstGeom>
          <a:effectLst>
            <a:outerShdw dir="6720000" sx="134000" sy="134000" algn="ctr" rotWithShape="0">
              <a:srgbClr val="000000">
                <a:alpha val="49000"/>
              </a:srgbClr>
            </a:outerShdw>
            <a:softEdge rad="12700"/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fi-FI" sz="4000" b="1" dirty="0">
                <a:solidFill>
                  <a:schemeClr val="tx2">
                    <a:satMod val="130000"/>
                  </a:schemeClr>
                </a:solidFill>
              </a:rPr>
              <a:t> Aseptiikka ja hygienia </a:t>
            </a:r>
            <a:endParaRPr lang="fi-FI" sz="4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4E8C093-20BF-82F1-1C1F-CED5D5B417CF}"/>
              </a:ext>
            </a:extLst>
          </p:cNvPr>
          <p:cNvSpPr txBox="1"/>
          <p:nvPr/>
        </p:nvSpPr>
        <p:spPr>
          <a:xfrm>
            <a:off x="4281055" y="652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E64493-EBB2-40E5-8C69-39091D3D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4" y="1"/>
            <a:ext cx="3319130" cy="132765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163245E-6E17-44DB-8A02-39A388367902}"/>
              </a:ext>
            </a:extLst>
          </p:cNvPr>
          <p:cNvSpPr txBox="1"/>
          <p:nvPr/>
        </p:nvSpPr>
        <p:spPr>
          <a:xfrm>
            <a:off x="453983" y="1551882"/>
            <a:ext cx="713951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indent="0">
              <a:buNone/>
              <a:defRPr/>
            </a:pPr>
            <a:r>
              <a:rPr lang="fi-FI" sz="2800" dirty="0"/>
              <a:t>Miten kädet desinfektoidaan?</a:t>
            </a:r>
          </a:p>
          <a:p>
            <a:pPr marL="82550" indent="0">
              <a:buNone/>
              <a:defRPr/>
            </a:pPr>
            <a:endParaRPr lang="fi-FI" sz="2800" dirty="0"/>
          </a:p>
          <a:p>
            <a:pPr marL="996950" lvl="1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Käsihuuhdetta otetaan. 2-3 ml</a:t>
            </a:r>
          </a:p>
          <a:p>
            <a:pPr marL="996950" lvl="1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Huuhde hierotaan käsiin</a:t>
            </a:r>
          </a:p>
          <a:p>
            <a:pPr marL="1911350" lvl="3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Hierotaan kaikki sormet, sormenpäät, sormien välit</a:t>
            </a:r>
          </a:p>
          <a:p>
            <a:pPr marL="1911350" lvl="3" indent="-457200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Huuhdetta hierotaan 30 sekunnin ajan (hierotaan niin kauan, että kädet ovat kuivat)</a:t>
            </a:r>
          </a:p>
          <a:p>
            <a:pPr marL="82550" indent="0">
              <a:buNone/>
              <a:defRPr/>
            </a:pPr>
            <a:endParaRPr lang="fi-FI" sz="2800" b="1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3D5DED2-E5A0-4E74-A612-B9EC1B78E938}"/>
              </a:ext>
            </a:extLst>
          </p:cNvPr>
          <p:cNvSpPr txBox="1"/>
          <p:nvPr/>
        </p:nvSpPr>
        <p:spPr>
          <a:xfrm>
            <a:off x="8792214" y="5266136"/>
            <a:ext cx="36118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Kuva: Papunetin kuvapankki, papunet.net  Sergio </a:t>
            </a:r>
            <a:r>
              <a:rPr lang="fi-FI" dirty="0" err="1"/>
              <a:t>Palao</a:t>
            </a:r>
            <a:r>
              <a:rPr lang="fi-FI" dirty="0"/>
              <a:t>, ARASAAC        		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59ADFC4-A8F0-4A2C-BE6E-C79B5CAE0847}"/>
              </a:ext>
            </a:extLst>
          </p:cNvPr>
          <p:cNvSpPr txBox="1"/>
          <p:nvPr/>
        </p:nvSpPr>
        <p:spPr>
          <a:xfrm>
            <a:off x="8351073" y="1931275"/>
            <a:ext cx="3215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Käsien desinfiointiaine =</a:t>
            </a:r>
          </a:p>
          <a:p>
            <a:r>
              <a:rPr lang="fi-FI" sz="2400" i="1" dirty="0"/>
              <a:t>käsihuuhde, käsidesi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2D61879-EA9F-4A5F-BEB6-B2AA2D19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741" y="3365894"/>
            <a:ext cx="1426588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8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81EC9DE034A4994F7A6A35F534445" ma:contentTypeVersion="8" ma:contentTypeDescription="Create a new document." ma:contentTypeScope="" ma:versionID="5632b80928db01a06d6c4b2b97f4956e">
  <xsd:schema xmlns:xsd="http://www.w3.org/2001/XMLSchema" xmlns:xs="http://www.w3.org/2001/XMLSchema" xmlns:p="http://schemas.microsoft.com/office/2006/metadata/properties" xmlns:ns2="19557d28-f759-4881-ada3-1bb9d3aaaf1c" xmlns:ns3="f41a163c-22cd-414a-bf1b-ab625200a99d" targetNamespace="http://schemas.microsoft.com/office/2006/metadata/properties" ma:root="true" ma:fieldsID="9122f51666d95a3913e90b37e54a3680" ns2:_="" ns3:_="">
    <xsd:import namespace="19557d28-f759-4881-ada3-1bb9d3aaaf1c"/>
    <xsd:import namespace="f41a163c-22cd-414a-bf1b-ab625200a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57d28-f759-4881-ada3-1bb9d3aaaf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ff719d7-d854-4dfa-b838-39706e50f4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a163c-22cd-414a-bf1b-ab625200a99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6398fd0-493c-4531-ba6a-d1b06faa761e}" ma:internalName="TaxCatchAll" ma:showField="CatchAllData" ma:web="f41a163c-22cd-414a-bf1b-ab625200a9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1a163c-22cd-414a-bf1b-ab625200a99d" xsi:nil="true"/>
    <lcf76f155ced4ddcb4097134ff3c332f xmlns="19557d28-f759-4881-ada3-1bb9d3aaaf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19725C-03D0-4B21-B415-D375736F5D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E69AAC-D2F5-4B36-B057-3140121CC0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557d28-f759-4881-ada3-1bb9d3aaaf1c"/>
    <ds:schemaRef ds:uri="f41a163c-22cd-414a-bf1b-ab625200a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575294-618B-4C7F-BCD5-37C68BD9310E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f41a163c-22cd-414a-bf1b-ab625200a99d"/>
    <ds:schemaRef ds:uri="http://schemas.microsoft.com/office/2006/metadata/properties"/>
    <ds:schemaRef ds:uri="http://schemas.openxmlformats.org/package/2006/metadata/core-properties"/>
    <ds:schemaRef ds:uri="19557d28-f759-4881-ada3-1bb9d3aaaf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</TotalTime>
  <Words>820</Words>
  <Application>Microsoft Office PowerPoint</Application>
  <PresentationFormat>Laajakuva</PresentationFormat>
  <Paragraphs>185</Paragraphs>
  <Slides>18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Mukautettu suunnittelumalli</vt:lpstr>
      <vt:lpstr>1_Mukautettu suunnittelumalli</vt:lpstr>
      <vt:lpstr>Aseptiikka ja hygienia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Jukka Pelkonen</dc:creator>
  <cp:lastModifiedBy>Laitinen Merja</cp:lastModifiedBy>
  <cp:revision>150</cp:revision>
  <dcterms:created xsi:type="dcterms:W3CDTF">2020-11-16T15:35:48Z</dcterms:created>
  <dcterms:modified xsi:type="dcterms:W3CDTF">2024-07-01T07:09:14Z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0x010100EE481EC9DE034A4994F7A6A35F534445</vt:lpwstr>
  </property>
  <property fmtid="{D5CDD505-2E9C-101B-9397-08002B2CF9AE}" pid="3" name="sakkyliittyva">
    <vt:lpwstr/>
  </property>
  <property fmtid="{D5CDD505-2E9C-101B-9397-08002B2CF9AE}" pid="4" name="sakkyasiakirjatyyppi">
    <vt:lpwstr/>
  </property>
  <property fmtid="{D5CDD505-2E9C-101B-9397-08002B2CF9AE}" pid="5" name="SharedWithUsers">
    <vt:lpwstr>750;#Ahonen Timo;#551;#Helve Heikki;#87;#Suonperä Päivi</vt:lpwstr>
  </property>
  <property fmtid="{D5CDD505-2E9C-101B-9397-08002B2CF9AE}" pid="6" name="MediaServiceImageTags">
    <vt:lpwstr/>
  </property>
</Properties>
</file>