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16D49E-5227-414B-A493-3AB160D8DC81}" v="4" dt="2024-11-15T07:55:27.5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8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145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122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227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0272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7066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409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690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764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8110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090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522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925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47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358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363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55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252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434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208048B-57AF-4F53-BC84-8E0A1033FBEC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02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  <p:sldLayoutId id="2147483739" r:id="rId17"/>
    <p:sldLayoutId id="2147483740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ZKt0CJe85gY" TargetMode="Externa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www.youtubeeducation.com/watch?v=R4xaJ3Vr8rY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rveyskirjasto.fi/ltt00288" TargetMode="External"/><Relationship Id="rId2" Type="http://schemas.openxmlformats.org/officeDocument/2006/relationships/hyperlink" Target="https://thl.fi/fi/web/infektiotaudit-ja-rokotukset/taudit-ja-torjunta/infektioiden-ehkaisy-ja-torjuntaohjeita/kasihygieniaohjeet-ammattilaisille#:~:text=Huolellinen%20k%C3%A4sien%20puhdistaminen%20k%C3%A4sihuuhteella%20on%20t%C3%A4rke%C3%A4%C3%A4%20kaikkien%20sosiaali-,suolistoinfektioita%20aiheuttavilla%20mikrobeilla.%20Pesu%20tehd%C3%A4%C3%A4n%20ennen%20k%C3%A4sihuuhteen%20k%C3%A4ytt%C3%B6%C3%A4.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enkilö Sanitizing käsi">
            <a:extLst>
              <a:ext uri="{FF2B5EF4-FFF2-40B4-BE49-F238E27FC236}">
                <a16:creationId xmlns:a16="http://schemas.microsoft.com/office/drawing/2014/main" id="{B5F0F22D-51DE-E96C-D5B9-1386FF1082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8498" r="-1" b="9663"/>
          <a:stretch/>
        </p:blipFill>
        <p:spPr>
          <a:xfrm>
            <a:off x="20" y="10"/>
            <a:ext cx="12188921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55C7A66-AF83-0326-04C2-10B0CC3643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233" y="686020"/>
            <a:ext cx="8630138" cy="2742980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Aseptiikka ja hygienia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359C2E7-925E-2D30-A9C4-725517D6E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233" y="3602038"/>
            <a:ext cx="8630138" cy="2569942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Hoiva-avustajat 2023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9174B96-1240-8190-D6C2-6BFDAFC85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953" y="5340240"/>
            <a:ext cx="3344647" cy="129851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90C48C03-1BC1-6CC4-CF42-CC51A46AD8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6240" y="4911606"/>
            <a:ext cx="5445760" cy="2179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00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360D9A-8907-BE12-B098-6983651D8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ovat aseptiikka ja hygienia?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2D7E1D-A585-2A66-1ABF-240113D2B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Aseptiikka</a:t>
            </a:r>
            <a:r>
              <a:rPr lang="fi-FI" dirty="0"/>
              <a:t> Käsittää menettelytavat, joilla pyritään toimimaan ilman mikrobeja ja suojaamaan ihmisiä mikrobitartunnoilta</a:t>
            </a:r>
          </a:p>
          <a:p>
            <a:endParaRPr lang="fi-FI" dirty="0"/>
          </a:p>
          <a:p>
            <a:r>
              <a:rPr lang="fi-FI" b="1" dirty="0"/>
              <a:t>Hygienia </a:t>
            </a:r>
            <a:r>
              <a:rPr lang="fi-FI" dirty="0"/>
              <a:t>on huolehtimista käsien ja ympäristön puhtaudesta. Sillä ehkäistään mikrobien leviämistä</a:t>
            </a:r>
          </a:p>
          <a:p>
            <a:endParaRPr lang="fi-FI" b="1" dirty="0"/>
          </a:p>
          <a:p>
            <a:r>
              <a:rPr lang="fi-FI" dirty="0"/>
              <a:t>Entä mitä on aseptinen omatunto?</a:t>
            </a:r>
          </a:p>
        </p:txBody>
      </p:sp>
    </p:spTree>
    <p:extLst>
      <p:ext uri="{BB962C8B-B14F-4D97-AF65-F5344CB8AC3E}">
        <p14:creationId xmlns:p14="http://schemas.microsoft.com/office/powerpoint/2010/main" val="343299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04BA1E-1614-5C64-F4F4-72989430F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Hygieniaan kuuluvat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AE2C54-7165-157D-6E3E-19F11C2F4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cap="none" dirty="0">
                <a:latin typeface="Arial" panose="020B0604020202020204" pitchFamily="34" charset="0"/>
                <a:cs typeface="Arial" panose="020B0604020202020204" pitchFamily="34" charset="0"/>
              </a:rPr>
              <a:t>Aseptinen työjärjestys (puhtaasta likaiseen)</a:t>
            </a:r>
          </a:p>
          <a:p>
            <a:r>
              <a:rPr lang="fi-FI" cap="none" dirty="0">
                <a:latin typeface="Arial" panose="020B0604020202020204" pitchFamily="34" charset="0"/>
                <a:cs typeface="Arial" panose="020B0604020202020204" pitchFamily="34" charset="0"/>
              </a:rPr>
              <a:t>Käsihygienia</a:t>
            </a:r>
          </a:p>
          <a:p>
            <a:r>
              <a:rPr lang="fi-FI" cap="none" dirty="0">
                <a:latin typeface="Arial" panose="020B0604020202020204" pitchFamily="34" charset="0"/>
                <a:cs typeface="Arial" panose="020B0604020202020204" pitchFamily="34" charset="0"/>
              </a:rPr>
              <a:t>Hygienia ruokaillessa ja ruokaa käsitellessä (elintarvikehygienia)</a:t>
            </a:r>
          </a:p>
          <a:p>
            <a:r>
              <a:rPr lang="fi-FI" cap="none" dirty="0" err="1">
                <a:latin typeface="Arial" panose="020B0604020202020204" pitchFamily="34" charset="0"/>
                <a:cs typeface="Arial" panose="020B0604020202020204" pitchFamily="34" charset="0"/>
              </a:rPr>
              <a:t>Wc-</a:t>
            </a:r>
            <a:r>
              <a:rPr lang="fi-FI" cap="none" dirty="0">
                <a:latin typeface="Arial" panose="020B0604020202020204" pitchFamily="34" charset="0"/>
                <a:cs typeface="Arial" panose="020B0604020202020204" pitchFamily="34" charset="0"/>
              </a:rPr>
              <a:t> ja vaippahygienia</a:t>
            </a:r>
          </a:p>
          <a:p>
            <a:r>
              <a:rPr lang="fi-FI" cap="none" dirty="0">
                <a:latin typeface="Arial" panose="020B0604020202020204" pitchFamily="34" charset="0"/>
                <a:cs typeface="Arial" panose="020B0604020202020204" pitchFamily="34" charset="0"/>
              </a:rPr>
              <a:t>Suojavälineet ja -varusteet</a:t>
            </a:r>
          </a:p>
          <a:p>
            <a:r>
              <a:rPr lang="fi-FI" cap="none" dirty="0">
                <a:latin typeface="Arial" panose="020B0604020202020204" pitchFamily="34" charset="0"/>
                <a:cs typeface="Arial" panose="020B0604020202020204" pitchFamily="34" charset="0"/>
              </a:rPr>
              <a:t>Työvälineiden puhtaudesta huolehtiminen</a:t>
            </a:r>
          </a:p>
          <a:p>
            <a:r>
              <a:rPr lang="fi-FI" cap="none" dirty="0">
                <a:latin typeface="Arial" panose="020B0604020202020204" pitchFamily="34" charset="0"/>
                <a:cs typeface="Arial" panose="020B0604020202020204" pitchFamily="34" charset="0"/>
              </a:rPr>
              <a:t>Tarvittavat eristystoimet</a:t>
            </a:r>
          </a:p>
          <a:p>
            <a:endParaRPr lang="fi-FI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536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35F46D-221A-0D63-809E-EF3052748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Käsien pesuohje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7572AB-7A5D-0752-4429-266967008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0124" y="1833693"/>
            <a:ext cx="10364452" cy="3424107"/>
          </a:xfrm>
        </p:spPr>
        <p:txBody>
          <a:bodyPr/>
          <a:lstStyle/>
          <a:p>
            <a:r>
              <a:rPr lang="fi-FI" dirty="0">
                <a:hlinkClick r:id="rId2"/>
              </a:rPr>
              <a:t>https://youtu.be/ZKt0CJe85gY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08DBFC29-9C00-34F8-DD0C-A48D5868C037}"/>
              </a:ext>
            </a:extLst>
          </p:cNvPr>
          <p:cNvSpPr txBox="1"/>
          <p:nvPr/>
        </p:nvSpPr>
        <p:spPr>
          <a:xfrm>
            <a:off x="1000124" y="2857499"/>
            <a:ext cx="898207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400" dirty="0"/>
              <a:t>Ole työssä ilman sormuksia, rannekelloa ja koruja. Pese myös kädet ilman näitä.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400" dirty="0"/>
              <a:t> Kostuta kädet vedellä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400" dirty="0"/>
              <a:t>Annostele pesuneste kosteisiin käsiin (kaksi painallusta).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400" dirty="0"/>
              <a:t>Levitä saippua käsiin huolellisesti. Huomioi myös kämmenselät, ranteet, kynsien aluset sekä sormien välit ja päät.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400" dirty="0"/>
              <a:t>Pese kädet ja saippua pois huolellisesti juoksevan veden alla. Pese 20-30 sekuntia.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400" dirty="0"/>
              <a:t>Kuivaa kädet huolellisesti kuiviksi.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400" dirty="0"/>
              <a:t>Hana suljetaan paperilla.</a:t>
            </a:r>
          </a:p>
        </p:txBody>
      </p:sp>
    </p:spTree>
    <p:extLst>
      <p:ext uri="{BB962C8B-B14F-4D97-AF65-F5344CB8AC3E}">
        <p14:creationId xmlns:p14="http://schemas.microsoft.com/office/powerpoint/2010/main" val="317920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46F2B05-D14A-46C1-B94D-81BAFA34C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677D008-D793-100E-31AB-5C3CDDECD9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000" y="290166"/>
            <a:ext cx="4608833" cy="644592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C21F734-A85A-4FEA-8CB8-6C72B8195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095D09-D1C5-B70D-80D0-0879E7944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4065" y="2367092"/>
            <a:ext cx="5855415" cy="3847444"/>
          </a:xfrm>
        </p:spPr>
        <p:txBody>
          <a:bodyPr>
            <a:normAutofit/>
          </a:bodyPr>
          <a:lstStyle/>
          <a:p>
            <a:r>
              <a:rPr lang="fi-FI" dirty="0">
                <a:hlinkClick r:id="rId4"/>
              </a:rPr>
              <a:t>https://www.youtubeeducation.com/watch?v=R4xaJ3Vr8rY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0E0B856-C902-4D36-84F1-39B652F53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064" y="618517"/>
            <a:ext cx="5855416" cy="1596177"/>
          </a:xfrm>
        </p:spPr>
        <p:txBody>
          <a:bodyPr>
            <a:normAutofit/>
          </a:bodyPr>
          <a:lstStyle/>
          <a:p>
            <a:r>
              <a:rPr lang="fi-FI" dirty="0"/>
              <a:t>Käsien desinfiointiohje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49F2E21F-1E7F-12CE-F5BF-CBE7BF2E2DF4}"/>
              </a:ext>
            </a:extLst>
          </p:cNvPr>
          <p:cNvSpPr txBox="1"/>
          <p:nvPr/>
        </p:nvSpPr>
        <p:spPr>
          <a:xfrm>
            <a:off x="1054064" y="3429000"/>
            <a:ext cx="585541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400" dirty="0"/>
              <a:t>Annostele </a:t>
            </a:r>
            <a:r>
              <a:rPr lang="fi-FI" sz="2400" dirty="0" err="1"/>
              <a:t>desifiointiaine</a:t>
            </a:r>
            <a:r>
              <a:rPr lang="fi-FI" sz="2400" dirty="0"/>
              <a:t> kämmenelle.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400" dirty="0"/>
              <a:t>Hiero sormenpäitä toisen käden kämmenessä olevaan desinfiointiaineeseen.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400" dirty="0"/>
              <a:t>Hiero kämmeniä vastakkain ja sormia ristikkäin.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400" dirty="0"/>
              <a:t>Hiero peukalot.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sz="2400" dirty="0"/>
              <a:t>Hiero sormia koukistettuna vastakkain.</a:t>
            </a:r>
          </a:p>
        </p:txBody>
      </p:sp>
    </p:spTree>
    <p:extLst>
      <p:ext uri="{BB962C8B-B14F-4D97-AF65-F5344CB8AC3E}">
        <p14:creationId xmlns:p14="http://schemas.microsoft.com/office/powerpoint/2010/main" val="2249196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017698-44B9-C1B1-3054-4CE46FA94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Hygienian huomioiminen hoiva-avustajan pukeutumisessa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2DBB35-8704-83FF-0918-8BBB6C4DF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Hoiva-avustaja pukeutuu puhtaaseen työasuun ja kenkiin.</a:t>
            </a:r>
          </a:p>
          <a:p>
            <a:r>
              <a:rPr lang="fi-FI" sz="2800" dirty="0"/>
              <a:t>Hiukset pidetään kiinni.</a:t>
            </a:r>
          </a:p>
          <a:p>
            <a:r>
              <a:rPr lang="fi-FI" sz="2800" dirty="0"/>
              <a:t>Korut jätetään kotiin/pukuhuoneeseen.</a:t>
            </a:r>
          </a:p>
        </p:txBody>
      </p:sp>
    </p:spTree>
    <p:extLst>
      <p:ext uri="{BB962C8B-B14F-4D97-AF65-F5344CB8AC3E}">
        <p14:creationId xmlns:p14="http://schemas.microsoft.com/office/powerpoint/2010/main" val="1633231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727A57-E977-D214-4ABA-D5C07D97B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dirty="0"/>
              <a:t>Lähteet: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5D978A-E6D3-004A-737A-C0FD1102648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cap="none" dirty="0">
                <a:latin typeface="Arial" panose="020B0604020202020204" pitchFamily="34" charset="0"/>
                <a:cs typeface="Arial" panose="020B0604020202020204" pitchFamily="34" charset="0"/>
              </a:rPr>
              <a:t>Niskanen, T. &amp; Kari, O. 2018. Kasvun ja osallisuuden edistäminen. Helsinki</a:t>
            </a:r>
          </a:p>
          <a:p>
            <a:r>
              <a:rPr lang="fi-FI" cap="none" dirty="0">
                <a:latin typeface="Arial" panose="020B0604020202020204" pitchFamily="34" charset="0"/>
                <a:cs typeface="Arial" panose="020B0604020202020204" pitchFamily="34" charset="0"/>
              </a:rPr>
              <a:t>Niskanen, T. &amp; Kari, O. 2021. Kasvun ja osallisuuden edistäminen. 5. </a:t>
            </a:r>
            <a:r>
              <a:rPr lang="fi-FI" cap="none" dirty="0" err="1">
                <a:latin typeface="Arial" panose="020B0604020202020204" pitchFamily="34" charset="0"/>
                <a:cs typeface="Arial" panose="020B0604020202020204" pitchFamily="34" charset="0"/>
              </a:rPr>
              <a:t>uudis</a:t>
            </a:r>
            <a:r>
              <a:rPr lang="fi-FI" cap="none" dirty="0">
                <a:latin typeface="Arial" panose="020B0604020202020204" pitchFamily="34" charset="0"/>
                <a:cs typeface="Arial" panose="020B0604020202020204" pitchFamily="34" charset="0"/>
              </a:rPr>
              <a:t>: Sanoma </a:t>
            </a:r>
            <a:r>
              <a:rPr lang="fi-FI" cap="none" dirty="0" err="1">
                <a:latin typeface="Arial" panose="020B0604020202020204" pitchFamily="34" charset="0"/>
                <a:cs typeface="Arial" panose="020B0604020202020204" pitchFamily="34" charset="0"/>
              </a:rPr>
              <a:t>Pro.tettu</a:t>
            </a:r>
            <a:r>
              <a:rPr lang="fi-FI" cap="none" dirty="0">
                <a:latin typeface="Arial" panose="020B0604020202020204" pitchFamily="34" charset="0"/>
                <a:cs typeface="Arial" panose="020B0604020202020204" pitchFamily="34" charset="0"/>
              </a:rPr>
              <a:t> painos. Helsinki: Sanoma Pro.</a:t>
            </a:r>
          </a:p>
          <a:p>
            <a:r>
              <a:rPr lang="fi-FI" cap="none" dirty="0">
                <a:latin typeface="Arial" panose="020B0604020202020204" pitchFamily="34" charset="0"/>
                <a:cs typeface="Arial" panose="020B0604020202020204" pitchFamily="34" charset="0"/>
              </a:rPr>
              <a:t>Terveyden ja hyvinvoinnin laitos. </a:t>
            </a:r>
            <a:r>
              <a:rPr lang="fi-FI" dirty="0">
                <a:hlinkClick r:id="rId2"/>
              </a:rPr>
              <a:t>Käsihygieniaohjeet ammattilaisille – THL</a:t>
            </a:r>
            <a:r>
              <a:rPr lang="fi-FI" cap="non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fi-FI" cap="none" dirty="0">
                <a:latin typeface="Arial" panose="020B0604020202020204" pitchFamily="34" charset="0"/>
                <a:cs typeface="Arial" panose="020B0604020202020204" pitchFamily="34" charset="0"/>
              </a:rPr>
              <a:t>Terveyskirjasto. 2016. Aseptiikka. Duodecim. </a:t>
            </a:r>
            <a:r>
              <a:rPr lang="fi-FI" dirty="0">
                <a:hlinkClick r:id="rId3"/>
              </a:rPr>
              <a:t>aseptiikka - Terveyskirjasto</a:t>
            </a:r>
            <a:r>
              <a:rPr lang="fi-FI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fi-FI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96353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547</TotalTime>
  <Words>283</Words>
  <Application>Microsoft Office PowerPoint</Application>
  <PresentationFormat>Laajakuva</PresentationFormat>
  <Paragraphs>41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Tw Cen MT</vt:lpstr>
      <vt:lpstr>Wingdings</vt:lpstr>
      <vt:lpstr>Pisara</vt:lpstr>
      <vt:lpstr>Aseptiikka ja hygienia</vt:lpstr>
      <vt:lpstr>Mitä ovat aseptiikka ja hygienia?</vt:lpstr>
      <vt:lpstr>Hygieniaan kuuluvat </vt:lpstr>
      <vt:lpstr>Käsien pesuohje</vt:lpstr>
      <vt:lpstr>Käsien desinfiointiohje</vt:lpstr>
      <vt:lpstr>Hygienian huomioiminen hoiva-avustajan pukeutumisessa</vt:lpstr>
      <vt:lpstr>Lähteet: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Aseptiikka ja hygienia</dc:title>
  <dc:creator>Heini Toivonen</dc:creator>
  <cp:lastModifiedBy>Heini Toivonen</cp:lastModifiedBy>
  <cp:revision>17</cp:revision>
  <dcterms:created xsi:type="dcterms:W3CDTF">2023-07-27T06:37:14Z</dcterms:created>
  <dcterms:modified xsi:type="dcterms:W3CDTF">2024-11-15T07:56:53Z</dcterms:modified>
</cp:coreProperties>
</file>